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8"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7" r:id="rId19"/>
    <p:sldId id="30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83DE06-37EA-4FC5-ABC4-7017F0AA599D}">
  <a:tblStyle styleId="{2983DE06-37EA-4FC5-ABC4-7017F0AA59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44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04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502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64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935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075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137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07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206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2535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0" name="Google Shape;10;p2"/>
          <p:cNvSpPr txBox="1">
            <a:spLocks noGrp="1"/>
          </p:cNvSpPr>
          <p:nvPr>
            <p:ph type="ctrTitle"/>
          </p:nvPr>
        </p:nvSpPr>
        <p:spPr>
          <a:xfrm>
            <a:off x="2092225" y="873680"/>
            <a:ext cx="4959300" cy="29109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092475" y="3890443"/>
            <a:ext cx="4959300" cy="47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15" name="Google Shape;15;p3"/>
          <p:cNvPicPr preferRelativeResize="0"/>
          <p:nvPr/>
        </p:nvPicPr>
        <p:blipFill>
          <a:blip r:embed="rId3">
            <a:alphaModFix/>
          </a:blip>
          <a:stretch>
            <a:fillRect/>
          </a:stretch>
        </p:blipFill>
        <p:spPr>
          <a:xfrm rot="-5400000">
            <a:off x="-2363475" y="1273964"/>
            <a:ext cx="4400440" cy="2595572"/>
          </a:xfrm>
          <a:prstGeom prst="rect">
            <a:avLst/>
          </a:prstGeom>
          <a:noFill/>
          <a:ln>
            <a:noFill/>
          </a:ln>
        </p:spPr>
      </p:pic>
      <p:grpSp>
        <p:nvGrpSpPr>
          <p:cNvPr id="16" name="Google Shape;16;p3"/>
          <p:cNvGrpSpPr/>
          <p:nvPr/>
        </p:nvGrpSpPr>
        <p:grpSpPr>
          <a:xfrm>
            <a:off x="938675" y="215450"/>
            <a:ext cx="1660050" cy="554100"/>
            <a:chOff x="938675" y="215450"/>
            <a:chExt cx="1660050" cy="554100"/>
          </a:xfrm>
        </p:grpSpPr>
        <p:sp>
          <p:nvSpPr>
            <p:cNvPr id="17" name="Google Shape;17;p3"/>
            <p:cNvSpPr/>
            <p:nvPr/>
          </p:nvSpPr>
          <p:spPr>
            <a:xfrm>
              <a:off x="93867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458650"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99782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27" name="Google Shape;27;p5"/>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30" name="Google Shape;30;p5"/>
          <p:cNvGrpSpPr/>
          <p:nvPr/>
        </p:nvGrpSpPr>
        <p:grpSpPr>
          <a:xfrm>
            <a:off x="720025" y="4331513"/>
            <a:ext cx="1660050" cy="554100"/>
            <a:chOff x="439750" y="360325"/>
            <a:chExt cx="1660050" cy="554100"/>
          </a:xfrm>
        </p:grpSpPr>
        <p:sp>
          <p:nvSpPr>
            <p:cNvPr id="31" name="Google Shape;31;p5"/>
            <p:cNvSpPr/>
            <p:nvPr/>
          </p:nvSpPr>
          <p:spPr>
            <a:xfrm>
              <a:off x="43975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959725"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149890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36" name="Google Shape;36;p6"/>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37" name="Google Shape;37;p6"/>
          <p:cNvPicPr preferRelativeResize="0"/>
          <p:nvPr/>
        </p:nvPicPr>
        <p:blipFill>
          <a:blip r:embed="rId3">
            <a:alphaModFix/>
          </a:blip>
          <a:stretch>
            <a:fillRect/>
          </a:stretch>
        </p:blipFill>
        <p:spPr>
          <a:xfrm rot="2700003">
            <a:off x="7065474" y="-1392003"/>
            <a:ext cx="4916873" cy="3637251"/>
          </a:xfrm>
          <a:prstGeom prst="rect">
            <a:avLst/>
          </a:prstGeom>
          <a:noFill/>
          <a:ln>
            <a:noFill/>
          </a:ln>
        </p:spPr>
      </p:pic>
      <p:pic>
        <p:nvPicPr>
          <p:cNvPr id="38" name="Google Shape;38;p6"/>
          <p:cNvPicPr preferRelativeResize="0"/>
          <p:nvPr/>
        </p:nvPicPr>
        <p:blipFill>
          <a:blip r:embed="rId3">
            <a:alphaModFix/>
          </a:blip>
          <a:stretch>
            <a:fillRect/>
          </a:stretch>
        </p:blipFill>
        <p:spPr>
          <a:xfrm rot="-2700003" flipH="1">
            <a:off x="-2868427" y="-1392003"/>
            <a:ext cx="4916873" cy="3637251"/>
          </a:xfrm>
          <a:prstGeom prst="rect">
            <a:avLst/>
          </a:prstGeom>
          <a:noFill/>
          <a:ln>
            <a:noFill/>
          </a:ln>
        </p:spPr>
      </p:pic>
      <p:pic>
        <p:nvPicPr>
          <p:cNvPr id="39" name="Google Shape;39;p6"/>
          <p:cNvPicPr preferRelativeResize="0"/>
          <p:nvPr/>
        </p:nvPicPr>
        <p:blipFill>
          <a:blip r:embed="rId3">
            <a:alphaModFix/>
          </a:blip>
          <a:stretch>
            <a:fillRect/>
          </a:stretch>
        </p:blipFill>
        <p:spPr>
          <a:xfrm rot="-8100000" flipH="1">
            <a:off x="-3058917" y="2668693"/>
            <a:ext cx="4916876" cy="3637251"/>
          </a:xfrm>
          <a:prstGeom prst="rect">
            <a:avLst/>
          </a:prstGeom>
          <a:noFill/>
          <a:ln>
            <a:noFill/>
          </a:ln>
        </p:spPr>
      </p:pic>
      <p:pic>
        <p:nvPicPr>
          <p:cNvPr id="40" name="Google Shape;40;p6"/>
          <p:cNvPicPr preferRelativeResize="0"/>
          <p:nvPr/>
        </p:nvPicPr>
        <p:blipFill>
          <a:blip r:embed="rId3">
            <a:alphaModFix/>
          </a:blip>
          <a:stretch>
            <a:fillRect/>
          </a:stretch>
        </p:blipFill>
        <p:spPr>
          <a:xfrm rot="8100000">
            <a:off x="7286033" y="2668693"/>
            <a:ext cx="4916876" cy="36372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43" name="Google Shape;43;p7"/>
          <p:cNvPicPr preferRelativeResize="0"/>
          <p:nvPr/>
        </p:nvPicPr>
        <p:blipFill>
          <a:blip r:embed="rId3">
            <a:alphaModFix/>
          </a:blip>
          <a:stretch>
            <a:fillRect/>
          </a:stretch>
        </p:blipFill>
        <p:spPr>
          <a:xfrm rot="8099999">
            <a:off x="-4038473" y="-3812434"/>
            <a:ext cx="7657250" cy="8935621"/>
          </a:xfrm>
          <a:prstGeom prst="rect">
            <a:avLst/>
          </a:prstGeom>
          <a:noFill/>
          <a:ln>
            <a:noFill/>
          </a:ln>
        </p:spPr>
      </p:pic>
      <p:pic>
        <p:nvPicPr>
          <p:cNvPr id="44" name="Google Shape;44;p7"/>
          <p:cNvPicPr preferRelativeResize="0"/>
          <p:nvPr/>
        </p:nvPicPr>
        <p:blipFill>
          <a:blip r:embed="rId4">
            <a:alphaModFix/>
          </a:blip>
          <a:stretch>
            <a:fillRect/>
          </a:stretch>
        </p:blipFill>
        <p:spPr>
          <a:xfrm rot="493135" flipH="1">
            <a:off x="7547268" y="-817276"/>
            <a:ext cx="2675654" cy="2713553"/>
          </a:xfrm>
          <a:prstGeom prst="rect">
            <a:avLst/>
          </a:prstGeom>
          <a:noFill/>
          <a:ln>
            <a:noFill/>
          </a:ln>
        </p:spPr>
      </p:pic>
      <p:sp>
        <p:nvSpPr>
          <p:cNvPr id="45" name="Google Shape;45;p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7"/>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49" name="Google Shape;4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rot="5400000">
            <a:off x="4173082" y="3083650"/>
            <a:ext cx="786600" cy="2666275"/>
            <a:chOff x="8357395" y="2343975"/>
            <a:chExt cx="786600" cy="2666275"/>
          </a:xfrm>
        </p:grpSpPr>
        <p:sp>
          <p:nvSpPr>
            <p:cNvPr id="51" name="Google Shape;51;p8"/>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57" name="Google Shape;57;p9"/>
          <p:cNvPicPr preferRelativeResize="0"/>
          <p:nvPr/>
        </p:nvPicPr>
        <p:blipFill>
          <a:blip r:embed="rId3">
            <a:alphaModFix/>
          </a:blip>
          <a:stretch>
            <a:fillRect/>
          </a:stretch>
        </p:blipFill>
        <p:spPr>
          <a:xfrm flipH="1">
            <a:off x="-3615437" y="-361900"/>
            <a:ext cx="8812037" cy="6518674"/>
          </a:xfrm>
          <a:prstGeom prst="rect">
            <a:avLst/>
          </a:prstGeom>
          <a:noFill/>
          <a:ln>
            <a:noFill/>
          </a:ln>
        </p:spPr>
      </p:pic>
      <p:grpSp>
        <p:nvGrpSpPr>
          <p:cNvPr id="58" name="Google Shape;58;p9"/>
          <p:cNvGrpSpPr/>
          <p:nvPr/>
        </p:nvGrpSpPr>
        <p:grpSpPr>
          <a:xfrm rot="5400000">
            <a:off x="7055395" y="3156100"/>
            <a:ext cx="786600" cy="2666275"/>
            <a:chOff x="8357395" y="2343975"/>
            <a:chExt cx="786600" cy="2666275"/>
          </a:xfrm>
        </p:grpSpPr>
        <p:sp>
          <p:nvSpPr>
            <p:cNvPr id="59" name="Google Shape;59;p9"/>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 name="Google Shape;63;p9"/>
          <p:cNvPicPr preferRelativeResize="0"/>
          <p:nvPr/>
        </p:nvPicPr>
        <p:blipFill>
          <a:blip r:embed="rId4">
            <a:alphaModFix/>
          </a:blip>
          <a:stretch>
            <a:fillRect/>
          </a:stretch>
        </p:blipFill>
        <p:spPr>
          <a:xfrm flipH="1">
            <a:off x="7092947" y="-628300"/>
            <a:ext cx="2675651" cy="2713550"/>
          </a:xfrm>
          <a:prstGeom prst="rect">
            <a:avLst/>
          </a:prstGeom>
          <a:noFill/>
          <a:ln>
            <a:noFill/>
          </a:ln>
        </p:spPr>
      </p:pic>
      <p:sp>
        <p:nvSpPr>
          <p:cNvPr id="64" name="Google Shape;6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pic>
        <p:nvPicPr>
          <p:cNvPr id="67" name="Google Shape;67;p10"/>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68" name="Google Shape;68;p10"/>
          <p:cNvSpPr txBox="1">
            <a:spLocks noGrp="1"/>
          </p:cNvSpPr>
          <p:nvPr>
            <p:ph type="body" idx="1"/>
          </p:nvPr>
        </p:nvSpPr>
        <p:spPr>
          <a:xfrm>
            <a:off x="713225" y="395772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800"/>
              <a:buFont typeface="Aldrich"/>
              <a:buNone/>
              <a:defRPr sz="2800">
                <a:latin typeface="Aldrich"/>
                <a:ea typeface="Aldrich"/>
                <a:cs typeface="Aldrich"/>
                <a:sym typeface="Aldrich"/>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pic>
        <p:nvPicPr>
          <p:cNvPr id="70" name="Google Shape;70;p11"/>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71" name="Google Shape;7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6450"/>
            <a:ext cx="7717500" cy="5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1pPr>
            <a:lvl2pPr lvl="1">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2pPr>
            <a:lvl3pPr lvl="2">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3pPr>
            <a:lvl4pPr lvl="3">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4pPr>
            <a:lvl5pPr lvl="4">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5pPr>
            <a:lvl6pPr lvl="5">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6pPr>
            <a:lvl7pPr lvl="6">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7pPr>
            <a:lvl8pPr lvl="7">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8pPr>
            <a:lvl9pPr lvl="8">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310975"/>
            <a:ext cx="7717500" cy="329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1pPr>
            <a:lvl2pPr marL="914400" lvl="1"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2pPr>
            <a:lvl3pPr marL="1371600" lvl="2"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3pPr>
            <a:lvl4pPr marL="1828800" lvl="3"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4pPr>
            <a:lvl5pPr marL="2286000" lvl="4"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5pPr>
            <a:lvl6pPr marL="2743200" lvl="5"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6pPr>
            <a:lvl7pPr marL="3200400" lvl="6"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7pPr>
            <a:lvl8pPr marL="3657600" lvl="7"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8pPr>
            <a:lvl9pPr marL="4114800" lvl="8"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rot="10800000">
            <a:off x="6598325" y="-2798065"/>
            <a:ext cx="7657249" cy="8935624"/>
          </a:xfrm>
          <a:prstGeom prst="rect">
            <a:avLst/>
          </a:prstGeom>
          <a:noFill/>
          <a:ln>
            <a:noFill/>
          </a:ln>
        </p:spPr>
      </p:pic>
      <p:sp>
        <p:nvSpPr>
          <p:cNvPr id="83" name="Google Shape;83;p15"/>
          <p:cNvSpPr txBox="1">
            <a:spLocks noGrp="1"/>
          </p:cNvSpPr>
          <p:nvPr>
            <p:ph type="ctrTitle"/>
          </p:nvPr>
        </p:nvSpPr>
        <p:spPr>
          <a:xfrm>
            <a:off x="807114" y="882852"/>
            <a:ext cx="6926993" cy="29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b="1" dirty="0" smtClean="0">
                <a:solidFill>
                  <a:schemeClr val="lt1"/>
                </a:solidFill>
              </a:rPr>
              <a:t>ARTIFICAL </a:t>
            </a:r>
            <a:r>
              <a:rPr lang="en" sz="4400" dirty="0" smtClean="0"/>
              <a:t>INTELLIGENCE</a:t>
            </a:r>
            <a:br>
              <a:rPr lang="en" sz="4400" dirty="0" smtClean="0"/>
            </a:br>
            <a:r>
              <a:rPr lang="en" sz="4600" b="1" dirty="0" smtClean="0"/>
              <a:t> </a:t>
            </a:r>
            <a:br>
              <a:rPr lang="en" sz="4600" b="1" dirty="0" smtClean="0"/>
            </a:br>
            <a:endParaRPr sz="2800" b="0" dirty="0"/>
          </a:p>
        </p:txBody>
      </p:sp>
      <p:pic>
        <p:nvPicPr>
          <p:cNvPr id="85" name="Google Shape;85;p15"/>
          <p:cNvPicPr preferRelativeResize="0"/>
          <p:nvPr/>
        </p:nvPicPr>
        <p:blipFill>
          <a:blip r:embed="rId4">
            <a:alphaModFix/>
          </a:blip>
          <a:stretch>
            <a:fillRect/>
          </a:stretch>
        </p:blipFill>
        <p:spPr>
          <a:xfrm rot="-5400000" flipH="1">
            <a:off x="-2385215" y="-260920"/>
            <a:ext cx="4916874" cy="3637250"/>
          </a:xfrm>
          <a:prstGeom prst="rect">
            <a:avLst/>
          </a:prstGeom>
          <a:noFill/>
          <a:ln>
            <a:noFill/>
          </a:ln>
        </p:spPr>
      </p:pic>
      <p:pic>
        <p:nvPicPr>
          <p:cNvPr id="86" name="Google Shape;86;p15"/>
          <p:cNvPicPr preferRelativeResize="0"/>
          <p:nvPr/>
        </p:nvPicPr>
        <p:blipFill>
          <a:blip r:embed="rId4">
            <a:alphaModFix/>
          </a:blip>
          <a:stretch>
            <a:fillRect/>
          </a:stretch>
        </p:blipFill>
        <p:spPr>
          <a:xfrm rot="-5400000">
            <a:off x="-2385215" y="1767155"/>
            <a:ext cx="4916874" cy="3637250"/>
          </a:xfrm>
          <a:prstGeom prst="rect">
            <a:avLst/>
          </a:prstGeom>
          <a:noFill/>
          <a:ln>
            <a:noFill/>
          </a:ln>
        </p:spPr>
      </p:pic>
      <p:grpSp>
        <p:nvGrpSpPr>
          <p:cNvPr id="87" name="Google Shape;87;p15"/>
          <p:cNvGrpSpPr/>
          <p:nvPr/>
        </p:nvGrpSpPr>
        <p:grpSpPr>
          <a:xfrm>
            <a:off x="1483569" y="3153493"/>
            <a:ext cx="1120875" cy="554100"/>
            <a:chOff x="439750" y="360325"/>
            <a:chExt cx="1120875" cy="554100"/>
          </a:xfrm>
        </p:grpSpPr>
        <p:sp>
          <p:nvSpPr>
            <p:cNvPr id="88" name="Google Shape;88;p15"/>
            <p:cNvSpPr/>
            <p:nvPr/>
          </p:nvSpPr>
          <p:spPr>
            <a:xfrm>
              <a:off x="439750"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959725"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rot="-5400000">
            <a:off x="6824815" y="2053514"/>
            <a:ext cx="786600" cy="1413358"/>
            <a:chOff x="8357395" y="3596892"/>
            <a:chExt cx="786600" cy="1413358"/>
          </a:xfrm>
        </p:grpSpPr>
        <p:sp>
          <p:nvSpPr>
            <p:cNvPr id="91" name="Google Shape;91;p15"/>
            <p:cNvSpPr/>
            <p:nvPr/>
          </p:nvSpPr>
          <p:spPr>
            <a:xfrm>
              <a:off x="8357395" y="4223350"/>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8357395" y="3596892"/>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4348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HOT ENCODED VALUES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13225" y="1101950"/>
            <a:ext cx="7717500" cy="3822803"/>
          </a:xfrm>
          <a:prstGeom prst="rect">
            <a:avLst/>
          </a:prstGeom>
        </p:spPr>
      </p:pic>
    </p:spTree>
    <p:extLst>
      <p:ext uri="{BB962C8B-B14F-4D97-AF65-F5344CB8AC3E}">
        <p14:creationId xmlns:p14="http://schemas.microsoft.com/office/powerpoint/2010/main" val="431253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TRAINING MODEL:</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13225" y="1533380"/>
            <a:ext cx="7717500" cy="3254520"/>
          </a:xfrm>
          <a:prstGeom prst="rect">
            <a:avLst/>
          </a:prstGeom>
        </p:spPr>
      </p:pic>
    </p:spTree>
    <p:extLst>
      <p:ext uri="{BB962C8B-B14F-4D97-AF65-F5344CB8AC3E}">
        <p14:creationId xmlns:p14="http://schemas.microsoft.com/office/powerpoint/2010/main" val="370504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DECISION TREE CLASSIFIER</a:t>
            </a:r>
            <a:endParaRPr dirty="0">
              <a:solidFill>
                <a:schemeClr val="accent1"/>
              </a:solidFill>
            </a:endParaRPr>
          </a:p>
        </p:txBody>
      </p:sp>
      <p:sp>
        <p:nvSpPr>
          <p:cNvPr id="2" name="TextBox 1"/>
          <p:cNvSpPr txBox="1"/>
          <p:nvPr/>
        </p:nvSpPr>
        <p:spPr>
          <a:xfrm>
            <a:off x="330201" y="1206500"/>
            <a:ext cx="8623300" cy="707886"/>
          </a:xfrm>
          <a:prstGeom prst="rect">
            <a:avLst/>
          </a:prstGeom>
          <a:noFill/>
        </p:spPr>
        <p:txBody>
          <a:bodyPr wrap="square" rtlCol="0">
            <a:spAutoFit/>
          </a:bodyPr>
          <a:lstStyle/>
          <a:p>
            <a:r>
              <a:rPr lang="en-US" sz="2000" dirty="0">
                <a:solidFill>
                  <a:schemeClr val="tx1"/>
                </a:solidFill>
              </a:rPr>
              <a:t>It is a type of supervised learning algorithm that builds a tree-like model to make predictions based on a set of input features. </a:t>
            </a:r>
          </a:p>
        </p:txBody>
      </p:sp>
      <p:pic>
        <p:nvPicPr>
          <p:cNvPr id="4" name="Picture 3"/>
          <p:cNvPicPr>
            <a:picLocks noChangeAspect="1"/>
          </p:cNvPicPr>
          <p:nvPr/>
        </p:nvPicPr>
        <p:blipFill>
          <a:blip r:embed="rId3"/>
          <a:stretch>
            <a:fillRect/>
          </a:stretch>
        </p:blipFill>
        <p:spPr>
          <a:xfrm>
            <a:off x="1706312" y="2018936"/>
            <a:ext cx="5773988" cy="2640146"/>
          </a:xfrm>
          <a:prstGeom prst="rect">
            <a:avLst/>
          </a:prstGeom>
        </p:spPr>
      </p:pic>
    </p:spTree>
    <p:extLst>
      <p:ext uri="{BB962C8B-B14F-4D97-AF65-F5344CB8AC3E}">
        <p14:creationId xmlns:p14="http://schemas.microsoft.com/office/powerpoint/2010/main" val="1873169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RANDOM FOREST CLASSIFIER</a:t>
            </a:r>
          </a:p>
        </p:txBody>
      </p:sp>
      <p:sp>
        <p:nvSpPr>
          <p:cNvPr id="3" name="TextBox 2"/>
          <p:cNvSpPr txBox="1"/>
          <p:nvPr/>
        </p:nvSpPr>
        <p:spPr>
          <a:xfrm>
            <a:off x="713225" y="1231900"/>
            <a:ext cx="7910075" cy="707886"/>
          </a:xfrm>
          <a:prstGeom prst="rect">
            <a:avLst/>
          </a:prstGeom>
          <a:noFill/>
        </p:spPr>
        <p:txBody>
          <a:bodyPr wrap="square" rtlCol="0">
            <a:spAutoFit/>
          </a:bodyPr>
          <a:lstStyle/>
          <a:p>
            <a:r>
              <a:rPr lang="en-US" sz="2000" dirty="0">
                <a:solidFill>
                  <a:schemeClr val="tx1"/>
                </a:solidFill>
              </a:rPr>
              <a:t> </a:t>
            </a:r>
            <a:r>
              <a:rPr lang="en-US" sz="2000" dirty="0" smtClean="0">
                <a:solidFill>
                  <a:schemeClr val="tx1"/>
                </a:solidFill>
              </a:rPr>
              <a:t>A </a:t>
            </a:r>
            <a:r>
              <a:rPr lang="en-US" sz="2000" dirty="0">
                <a:solidFill>
                  <a:schemeClr val="tx1"/>
                </a:solidFill>
              </a:rPr>
              <a:t>random forest algorithm works by creating multiple decision trees, each of which is based on a random subset of the data.</a:t>
            </a:r>
          </a:p>
        </p:txBody>
      </p:sp>
      <p:pic>
        <p:nvPicPr>
          <p:cNvPr id="4" name="Picture 3"/>
          <p:cNvPicPr>
            <a:picLocks noChangeAspect="1"/>
          </p:cNvPicPr>
          <p:nvPr/>
        </p:nvPicPr>
        <p:blipFill>
          <a:blip r:embed="rId2"/>
          <a:stretch>
            <a:fillRect/>
          </a:stretch>
        </p:blipFill>
        <p:spPr>
          <a:xfrm>
            <a:off x="713225" y="2069736"/>
            <a:ext cx="4382112" cy="2184764"/>
          </a:xfrm>
          <a:prstGeom prst="rect">
            <a:avLst/>
          </a:prstGeom>
        </p:spPr>
      </p:pic>
      <p:pic>
        <p:nvPicPr>
          <p:cNvPr id="5" name="Picture 4"/>
          <p:cNvPicPr>
            <a:picLocks noChangeAspect="1"/>
          </p:cNvPicPr>
          <p:nvPr/>
        </p:nvPicPr>
        <p:blipFill>
          <a:blip r:embed="rId3"/>
          <a:stretch>
            <a:fillRect/>
          </a:stretch>
        </p:blipFill>
        <p:spPr>
          <a:xfrm>
            <a:off x="5146190" y="2069736"/>
            <a:ext cx="3477110" cy="2184764"/>
          </a:xfrm>
          <a:prstGeom prst="rect">
            <a:avLst/>
          </a:prstGeom>
        </p:spPr>
      </p:pic>
    </p:spTree>
    <p:extLst>
      <p:ext uri="{BB962C8B-B14F-4D97-AF65-F5344CB8AC3E}">
        <p14:creationId xmlns:p14="http://schemas.microsoft.com/office/powerpoint/2010/main" val="3559269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XGB CLASSIFIER</a:t>
            </a:r>
          </a:p>
        </p:txBody>
      </p:sp>
      <p:pic>
        <p:nvPicPr>
          <p:cNvPr id="3" name="Picture 2"/>
          <p:cNvPicPr>
            <a:picLocks noChangeAspect="1"/>
          </p:cNvPicPr>
          <p:nvPr/>
        </p:nvPicPr>
        <p:blipFill>
          <a:blip r:embed="rId2"/>
          <a:stretch>
            <a:fillRect/>
          </a:stretch>
        </p:blipFill>
        <p:spPr>
          <a:xfrm>
            <a:off x="1358900" y="1101950"/>
            <a:ext cx="6426200" cy="3711350"/>
          </a:xfrm>
          <a:prstGeom prst="rect">
            <a:avLst/>
          </a:prstGeom>
        </p:spPr>
      </p:pic>
    </p:spTree>
    <p:extLst>
      <p:ext uri="{BB962C8B-B14F-4D97-AF65-F5344CB8AC3E}">
        <p14:creationId xmlns:p14="http://schemas.microsoft.com/office/powerpoint/2010/main" val="1581266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ACCURACY SCORE OF XGB CLASSIFIER</a:t>
            </a:r>
          </a:p>
        </p:txBody>
      </p:sp>
      <p:pic>
        <p:nvPicPr>
          <p:cNvPr id="3" name="Picture 2"/>
          <p:cNvPicPr>
            <a:picLocks noChangeAspect="1"/>
          </p:cNvPicPr>
          <p:nvPr/>
        </p:nvPicPr>
        <p:blipFill>
          <a:blip r:embed="rId2"/>
          <a:stretch>
            <a:fillRect/>
          </a:stretch>
        </p:blipFill>
        <p:spPr>
          <a:xfrm>
            <a:off x="993280" y="1909670"/>
            <a:ext cx="5445619" cy="2192430"/>
          </a:xfrm>
          <a:prstGeom prst="rect">
            <a:avLst/>
          </a:prstGeom>
        </p:spPr>
      </p:pic>
    </p:spTree>
    <p:extLst>
      <p:ext uri="{BB962C8B-B14F-4D97-AF65-F5344CB8AC3E}">
        <p14:creationId xmlns:p14="http://schemas.microsoft.com/office/powerpoint/2010/main" val="3053232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KNN</a:t>
            </a:r>
            <a:r>
              <a:rPr lang="en-US" dirty="0" smtClean="0"/>
              <a:t> </a:t>
            </a:r>
            <a:r>
              <a:rPr lang="en-US" dirty="0">
                <a:solidFill>
                  <a:schemeClr val="accent1"/>
                </a:solidFill>
              </a:rPr>
              <a:t>CLASSIFIER</a:t>
            </a:r>
          </a:p>
        </p:txBody>
      </p:sp>
      <p:pic>
        <p:nvPicPr>
          <p:cNvPr id="3" name="Picture 2"/>
          <p:cNvPicPr>
            <a:picLocks noChangeAspect="1"/>
          </p:cNvPicPr>
          <p:nvPr/>
        </p:nvPicPr>
        <p:blipFill>
          <a:blip r:embed="rId2"/>
          <a:stretch>
            <a:fillRect/>
          </a:stretch>
        </p:blipFill>
        <p:spPr>
          <a:xfrm>
            <a:off x="1054050" y="1328510"/>
            <a:ext cx="7376675" cy="3446689"/>
          </a:xfrm>
          <a:prstGeom prst="rect">
            <a:avLst/>
          </a:prstGeom>
        </p:spPr>
      </p:pic>
    </p:spTree>
    <p:extLst>
      <p:ext uri="{BB962C8B-B14F-4D97-AF65-F5344CB8AC3E}">
        <p14:creationId xmlns:p14="http://schemas.microsoft.com/office/powerpoint/2010/main" val="3575123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Model Evaluation/Performance</a:t>
            </a:r>
          </a:p>
        </p:txBody>
      </p:sp>
      <p:sp>
        <p:nvSpPr>
          <p:cNvPr id="3" name="TextBox 2"/>
          <p:cNvSpPr txBox="1"/>
          <p:nvPr/>
        </p:nvSpPr>
        <p:spPr>
          <a:xfrm>
            <a:off x="713225" y="1619479"/>
            <a:ext cx="8185532" cy="2554545"/>
          </a:xfrm>
          <a:prstGeom prst="rect">
            <a:avLst/>
          </a:prstGeom>
          <a:noFill/>
        </p:spPr>
        <p:txBody>
          <a:bodyPr wrap="square" rtlCol="0">
            <a:spAutoFit/>
          </a:bodyPr>
          <a:lstStyle/>
          <a:p>
            <a:r>
              <a:rPr lang="en-US" sz="2000" dirty="0" smtClean="0">
                <a:solidFill>
                  <a:schemeClr val="bg1"/>
                </a:solidFill>
              </a:rPr>
              <a:t>By using decision tree classifier accuracy is 0.5</a:t>
            </a:r>
          </a:p>
          <a:p>
            <a:r>
              <a:rPr lang="en-US" sz="2000" dirty="0" smtClean="0">
                <a:solidFill>
                  <a:schemeClr val="bg1"/>
                </a:solidFill>
              </a:rPr>
              <a:t>Random Forest Classifier gives accuracy 0.29 with random state 7</a:t>
            </a:r>
          </a:p>
          <a:p>
            <a:r>
              <a:rPr lang="en-US" sz="2000" dirty="0" smtClean="0">
                <a:solidFill>
                  <a:schemeClr val="bg1"/>
                </a:solidFill>
              </a:rPr>
              <a:t>XGB Classifier gives accuracy 0.39</a:t>
            </a:r>
          </a:p>
          <a:p>
            <a:r>
              <a:rPr lang="en-US" sz="2000" dirty="0" smtClean="0">
                <a:solidFill>
                  <a:schemeClr val="bg1"/>
                </a:solidFill>
              </a:rPr>
              <a:t>KNN Classifier gives accuracy 0.33</a:t>
            </a:r>
          </a:p>
          <a:p>
            <a:endParaRPr lang="en-US" sz="2000" dirty="0" smtClean="0">
              <a:solidFill>
                <a:schemeClr val="bg1"/>
              </a:solidFill>
            </a:endParaRPr>
          </a:p>
          <a:p>
            <a:r>
              <a:rPr lang="en-US" sz="2000" dirty="0" smtClean="0">
                <a:solidFill>
                  <a:schemeClr val="bg1"/>
                </a:solidFill>
              </a:rPr>
              <a:t>So Decision Tree classifier gives highest accuracy 0.5.</a:t>
            </a:r>
          </a:p>
          <a:p>
            <a:endParaRPr lang="en-US" sz="2000" dirty="0" smtClean="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718683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404247"/>
            <a:ext cx="7717500" cy="994895"/>
          </a:xfrm>
        </p:spPr>
        <p:txBody>
          <a:bodyPr/>
          <a:lstStyle/>
          <a:p>
            <a:r>
              <a:rPr lang="en-US" dirty="0" smtClean="0"/>
              <a:t>CONCLUSIONS DRAWN AFTER READING RESEARCH PAPERS</a:t>
            </a:r>
            <a:endParaRPr lang="en-US" dirty="0"/>
          </a:p>
        </p:txBody>
      </p:sp>
      <p:sp>
        <p:nvSpPr>
          <p:cNvPr id="3" name="TextBox 2"/>
          <p:cNvSpPr txBox="1"/>
          <p:nvPr/>
        </p:nvSpPr>
        <p:spPr>
          <a:xfrm>
            <a:off x="958467" y="1399142"/>
            <a:ext cx="7568588" cy="3693319"/>
          </a:xfrm>
          <a:prstGeom prst="rect">
            <a:avLst/>
          </a:prstGeom>
          <a:noFill/>
        </p:spPr>
        <p:txBody>
          <a:bodyPr wrap="square" rtlCol="0">
            <a:spAutoFit/>
          </a:bodyPr>
          <a:lstStyle/>
          <a:p>
            <a:r>
              <a:rPr lang="en-US" sz="2000" dirty="0">
                <a:solidFill>
                  <a:schemeClr val="bg1"/>
                </a:solidFill>
              </a:rPr>
              <a:t>Feature engineering plays a crucial role in resume prediction. Extracting meaningful features from resumes, such as educational background, work experience, skills.</a:t>
            </a:r>
          </a:p>
          <a:p>
            <a:endParaRPr lang="en-US" sz="2000" dirty="0">
              <a:solidFill>
                <a:schemeClr val="bg1"/>
              </a:solidFill>
            </a:endParaRPr>
          </a:p>
          <a:p>
            <a:r>
              <a:rPr lang="en-US" sz="2000" dirty="0" smtClean="0">
                <a:solidFill>
                  <a:schemeClr val="bg1"/>
                </a:solidFill>
              </a:rPr>
              <a:t>In </a:t>
            </a:r>
            <a:r>
              <a:rPr lang="en-US" sz="2000" dirty="0">
                <a:solidFill>
                  <a:schemeClr val="bg1"/>
                </a:solidFill>
              </a:rPr>
              <a:t>conclusion, research papers on resume prediction using machine learning demonstrate the effectiveness of various </a:t>
            </a:r>
            <a:r>
              <a:rPr lang="en-US" sz="2000" dirty="0" smtClean="0">
                <a:solidFill>
                  <a:schemeClr val="bg1"/>
                </a:solidFill>
              </a:rPr>
              <a:t>algorithms such </a:t>
            </a:r>
            <a:r>
              <a:rPr lang="en-US" sz="2000" dirty="0">
                <a:solidFill>
                  <a:schemeClr val="bg1"/>
                </a:solidFill>
              </a:rPr>
              <a:t>as neural networks, support vector machines (SVM), and random forests, have been successfully employed in resume prediction tasks. These algorithms can effectively process and analyze large amounts of data to identify relevant information and make accurate predictions</a:t>
            </a:r>
            <a:r>
              <a:rPr lang="en-US" sz="2000" dirty="0" smtClean="0">
                <a:solidFill>
                  <a:schemeClr val="bg1"/>
                </a:solidFill>
              </a:rPr>
              <a:t>.</a:t>
            </a:r>
          </a:p>
          <a:p>
            <a:r>
              <a:rPr lang="en-US" dirty="0" smtClean="0"/>
              <a:t> </a:t>
            </a:r>
            <a:endParaRPr lang="en-US" sz="2000" dirty="0">
              <a:solidFill>
                <a:schemeClr val="bg1"/>
              </a:solidFill>
            </a:endParaRPr>
          </a:p>
        </p:txBody>
      </p:sp>
    </p:spTree>
    <p:extLst>
      <p:ext uri="{BB962C8B-B14F-4D97-AF65-F5344CB8AC3E}">
        <p14:creationId xmlns:p14="http://schemas.microsoft.com/office/powerpoint/2010/main" val="403404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492382"/>
            <a:ext cx="7717500" cy="565500"/>
          </a:xfrm>
        </p:spPr>
        <p:txBody>
          <a:bodyPr/>
          <a:lstStyle/>
          <a:p>
            <a:r>
              <a:rPr lang="en-US" dirty="0" smtClean="0"/>
              <a:t>CONCLUSION:</a:t>
            </a:r>
            <a:endParaRPr lang="en-US" dirty="0"/>
          </a:p>
        </p:txBody>
      </p:sp>
      <p:sp>
        <p:nvSpPr>
          <p:cNvPr id="3" name="TextBox 2"/>
          <p:cNvSpPr txBox="1"/>
          <p:nvPr/>
        </p:nvSpPr>
        <p:spPr>
          <a:xfrm>
            <a:off x="830313" y="1267203"/>
            <a:ext cx="7483324" cy="2862322"/>
          </a:xfrm>
          <a:prstGeom prst="rect">
            <a:avLst/>
          </a:prstGeom>
          <a:noFill/>
        </p:spPr>
        <p:txBody>
          <a:bodyPr wrap="square" rtlCol="0">
            <a:spAutoFit/>
          </a:bodyPr>
          <a:lstStyle/>
          <a:p>
            <a:r>
              <a:rPr lang="en-US" sz="2000" dirty="0">
                <a:solidFill>
                  <a:schemeClr val="bg1"/>
                </a:solidFill>
              </a:rPr>
              <a:t>AI can automate certain aspects of the hiring process, human involvement and judgment are still crucial in making final decisions. AI can help </a:t>
            </a:r>
            <a:r>
              <a:rPr lang="en-US" sz="2000" dirty="0" smtClean="0">
                <a:solidFill>
                  <a:schemeClr val="bg1"/>
                </a:solidFill>
              </a:rPr>
              <a:t>list out candidates </a:t>
            </a:r>
            <a:r>
              <a:rPr lang="en-US" sz="2000" dirty="0">
                <a:solidFill>
                  <a:schemeClr val="bg1"/>
                </a:solidFill>
              </a:rPr>
              <a:t>and highlight potential matches. The accuracy and effectiveness of resume prediction models heavily rely on the quality and diversity of the training data set. AI can help </a:t>
            </a:r>
            <a:r>
              <a:rPr lang="en-US" sz="2000" dirty="0" smtClean="0">
                <a:solidFill>
                  <a:schemeClr val="bg1"/>
                </a:solidFill>
              </a:rPr>
              <a:t>humans the </a:t>
            </a:r>
            <a:r>
              <a:rPr lang="en-US" sz="2000" dirty="0">
                <a:solidFill>
                  <a:schemeClr val="bg1"/>
                </a:solidFill>
              </a:rPr>
              <a:t>hiring process. By focusing on objective criteria and qualifications outlined in the </a:t>
            </a:r>
            <a:r>
              <a:rPr lang="en-US" sz="2000" dirty="0" smtClean="0">
                <a:solidFill>
                  <a:schemeClr val="bg1"/>
                </a:solidFill>
              </a:rPr>
              <a:t>resumes. </a:t>
            </a:r>
            <a:r>
              <a:rPr lang="en-US" sz="2000" dirty="0">
                <a:solidFill>
                  <a:schemeClr val="bg1"/>
                </a:solidFill>
              </a:rPr>
              <a:t>This promotes fairness and increases the chances of finding the best candidate based on merit.</a:t>
            </a:r>
            <a:endParaRPr lang="en-US" sz="2000" dirty="0" smtClean="0">
              <a:solidFill>
                <a:schemeClr val="bg1"/>
              </a:solidFill>
            </a:endParaRPr>
          </a:p>
        </p:txBody>
      </p:sp>
    </p:spTree>
    <p:extLst>
      <p:ext uri="{BB962C8B-B14F-4D97-AF65-F5344CB8AC3E}">
        <p14:creationId xmlns:p14="http://schemas.microsoft.com/office/powerpoint/2010/main" val="166202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solidFill>
                  <a:schemeClr val="accent1"/>
                </a:solidFill>
              </a:rPr>
              <a:t>PROBLEM STATEMENT:</a:t>
            </a:r>
            <a:endParaRPr dirty="0">
              <a:solidFill>
                <a:schemeClr val="accent1"/>
              </a:solidFill>
            </a:endParaRPr>
          </a:p>
        </p:txBody>
      </p:sp>
      <p:sp>
        <p:nvSpPr>
          <p:cNvPr id="3" name="TextBox 2"/>
          <p:cNvSpPr txBox="1"/>
          <p:nvPr/>
        </p:nvSpPr>
        <p:spPr>
          <a:xfrm>
            <a:off x="936434" y="1355075"/>
            <a:ext cx="7315200" cy="2554545"/>
          </a:xfrm>
          <a:prstGeom prst="rect">
            <a:avLst/>
          </a:prstGeom>
          <a:noFill/>
        </p:spPr>
        <p:txBody>
          <a:bodyPr wrap="square" rtlCol="0">
            <a:spAutoFit/>
          </a:bodyPr>
          <a:lstStyle/>
          <a:p>
            <a:r>
              <a:rPr lang="en-US" sz="2000" dirty="0">
                <a:solidFill>
                  <a:schemeClr val="tx1"/>
                </a:solidFill>
              </a:rPr>
              <a:t>The process of reviewing and evaluating resumes for job applications is often time-consuming and labor-intensive. The task becomes even more </a:t>
            </a:r>
            <a:r>
              <a:rPr lang="en-US" sz="2000" dirty="0" smtClean="0">
                <a:solidFill>
                  <a:schemeClr val="tx1"/>
                </a:solidFill>
              </a:rPr>
              <a:t>complex </a:t>
            </a:r>
            <a:r>
              <a:rPr lang="en-US" sz="2000" dirty="0">
                <a:solidFill>
                  <a:schemeClr val="tx1"/>
                </a:solidFill>
              </a:rPr>
              <a:t>when organizations receive an overwhelming number of applications. To address these challenges, the problem at hand is to develop an AI-powered resume classification system that can accurately and efficiently analyze resumes, extract relevant information, and categorize them into predefined categories or job roles.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UPLOADING DATA SET:</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26107" y="2450079"/>
            <a:ext cx="5089950" cy="1582095"/>
          </a:xfrm>
          <a:prstGeom prst="rect">
            <a:avLst/>
          </a:prstGeom>
        </p:spPr>
      </p:pic>
      <p:sp>
        <p:nvSpPr>
          <p:cNvPr id="4" name="TextBox 3"/>
          <p:cNvSpPr txBox="1"/>
          <p:nvPr/>
        </p:nvSpPr>
        <p:spPr>
          <a:xfrm>
            <a:off x="826107" y="1575959"/>
            <a:ext cx="7150104" cy="400110"/>
          </a:xfrm>
          <a:prstGeom prst="rect">
            <a:avLst/>
          </a:prstGeom>
          <a:noFill/>
        </p:spPr>
        <p:txBody>
          <a:bodyPr wrap="square" rtlCol="0">
            <a:spAutoFit/>
          </a:bodyPr>
          <a:lstStyle/>
          <a:p>
            <a:r>
              <a:rPr lang="en-US" sz="2000" dirty="0" smtClean="0">
                <a:solidFill>
                  <a:schemeClr val="tx1"/>
                </a:solidFill>
              </a:rPr>
              <a:t>Uploading dataset on </a:t>
            </a:r>
            <a:r>
              <a:rPr lang="en-US" sz="2000" dirty="0" err="1" smtClean="0">
                <a:solidFill>
                  <a:schemeClr val="tx1"/>
                </a:solidFill>
              </a:rPr>
              <a:t>colab</a:t>
            </a:r>
            <a:endParaRPr lang="en-US" sz="2000" dirty="0">
              <a:solidFill>
                <a:schemeClr val="tx1"/>
              </a:solidFill>
            </a:endParaRPr>
          </a:p>
        </p:txBody>
      </p:sp>
    </p:spTree>
    <p:extLst>
      <p:ext uri="{BB962C8B-B14F-4D97-AF65-F5344CB8AC3E}">
        <p14:creationId xmlns:p14="http://schemas.microsoft.com/office/powerpoint/2010/main" val="3961810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READING DATASET:</a:t>
            </a:r>
            <a:endParaRPr dirty="0">
              <a:solidFill>
                <a:schemeClr val="accent1"/>
              </a:solidFill>
            </a:endParaRPr>
          </a:p>
        </p:txBody>
      </p:sp>
      <p:pic>
        <p:nvPicPr>
          <p:cNvPr id="2" name="Picture 1"/>
          <p:cNvPicPr>
            <a:picLocks noChangeAspect="1"/>
          </p:cNvPicPr>
          <p:nvPr/>
        </p:nvPicPr>
        <p:blipFill>
          <a:blip r:embed="rId3"/>
          <a:stretch>
            <a:fillRect/>
          </a:stretch>
        </p:blipFill>
        <p:spPr>
          <a:xfrm>
            <a:off x="905192" y="2811412"/>
            <a:ext cx="3666783" cy="1326373"/>
          </a:xfrm>
          <a:prstGeom prst="rect">
            <a:avLst/>
          </a:prstGeom>
        </p:spPr>
      </p:pic>
      <p:sp>
        <p:nvSpPr>
          <p:cNvPr id="4" name="TextBox 3"/>
          <p:cNvSpPr txBox="1"/>
          <p:nvPr/>
        </p:nvSpPr>
        <p:spPr>
          <a:xfrm>
            <a:off x="264405" y="1211855"/>
            <a:ext cx="8670275" cy="1015663"/>
          </a:xfrm>
          <a:prstGeom prst="rect">
            <a:avLst/>
          </a:prstGeom>
          <a:noFill/>
        </p:spPr>
        <p:txBody>
          <a:bodyPr wrap="square" rtlCol="0">
            <a:spAutoFit/>
          </a:bodyPr>
          <a:lstStyle/>
          <a:p>
            <a:r>
              <a:rPr lang="en-US" sz="2000" dirty="0" smtClean="0">
                <a:solidFill>
                  <a:schemeClr val="tx1"/>
                </a:solidFill>
              </a:rPr>
              <a:t>We imported Pandas library to read dataset</a:t>
            </a:r>
            <a:r>
              <a:rPr lang="en-US" sz="2000" dirty="0">
                <a:solidFill>
                  <a:schemeClr val="tx1"/>
                </a:solidFill>
              </a:rPr>
              <a:t>. Pandas provides the </a:t>
            </a:r>
            <a:r>
              <a:rPr lang="en-US" sz="2000" dirty="0" err="1">
                <a:solidFill>
                  <a:schemeClr val="tx1"/>
                </a:solidFill>
              </a:rPr>
              <a:t>read_csv</a:t>
            </a:r>
            <a:r>
              <a:rPr lang="en-US" sz="2000" dirty="0" smtClean="0">
                <a:solidFill>
                  <a:schemeClr val="tx1"/>
                </a:solidFill>
              </a:rPr>
              <a:t>() and </a:t>
            </a:r>
            <a:r>
              <a:rPr lang="en-US" sz="2000" dirty="0">
                <a:solidFill>
                  <a:schemeClr val="tx1"/>
                </a:solidFill>
              </a:rPr>
              <a:t>other functions to import data from different file formats. These </a:t>
            </a:r>
            <a:r>
              <a:rPr lang="en-US" sz="1800" dirty="0">
                <a:solidFill>
                  <a:schemeClr val="tx1"/>
                </a:solidFill>
              </a:rPr>
              <a:t>functions</a:t>
            </a:r>
            <a:r>
              <a:rPr lang="en-US" sz="2000" dirty="0">
                <a:solidFill>
                  <a:schemeClr val="tx1"/>
                </a:solidFill>
              </a:rPr>
              <a:t> </a:t>
            </a:r>
            <a:r>
              <a:rPr lang="en-US" sz="2000" dirty="0" smtClean="0">
                <a:solidFill>
                  <a:schemeClr val="tx1"/>
                </a:solidFill>
              </a:rPr>
              <a:t>load </a:t>
            </a:r>
            <a:r>
              <a:rPr lang="en-US" sz="2000" dirty="0">
                <a:solidFill>
                  <a:schemeClr val="tx1"/>
                </a:solidFill>
              </a:rPr>
              <a:t>data into Pandas' primary data </a:t>
            </a:r>
            <a:r>
              <a:rPr lang="en-US" sz="2000" dirty="0" err="1" smtClean="0">
                <a:solidFill>
                  <a:schemeClr val="tx1"/>
                </a:solidFill>
              </a:rPr>
              <a:t>structure,dataframe</a:t>
            </a:r>
            <a:endParaRPr lang="en-US" sz="2000" dirty="0">
              <a:solidFill>
                <a:schemeClr val="tx1"/>
              </a:solidFill>
            </a:endParaRPr>
          </a:p>
        </p:txBody>
      </p:sp>
      <p:pic>
        <p:nvPicPr>
          <p:cNvPr id="8" name="Picture 7"/>
          <p:cNvPicPr>
            <a:picLocks noChangeAspect="1"/>
          </p:cNvPicPr>
          <p:nvPr/>
        </p:nvPicPr>
        <p:blipFill>
          <a:blip r:embed="rId4"/>
          <a:stretch>
            <a:fillRect/>
          </a:stretch>
        </p:blipFill>
        <p:spPr>
          <a:xfrm>
            <a:off x="4825389" y="2331673"/>
            <a:ext cx="3402520" cy="2526766"/>
          </a:xfrm>
          <a:prstGeom prst="rect">
            <a:avLst/>
          </a:prstGeom>
        </p:spPr>
      </p:pic>
    </p:spTree>
    <p:extLst>
      <p:ext uri="{BB962C8B-B14F-4D97-AF65-F5344CB8AC3E}">
        <p14:creationId xmlns:p14="http://schemas.microsoft.com/office/powerpoint/2010/main" val="3302760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accent1"/>
                </a:solidFill>
              </a:rPr>
              <a:t>Bar graph:</a:t>
            </a:r>
            <a:endParaRPr dirty="0">
              <a:solidFill>
                <a:schemeClr val="accent1"/>
              </a:solidFill>
            </a:endParaRPr>
          </a:p>
        </p:txBody>
      </p:sp>
      <p:pic>
        <p:nvPicPr>
          <p:cNvPr id="2" name="Picture 1"/>
          <p:cNvPicPr>
            <a:picLocks noChangeAspect="1"/>
          </p:cNvPicPr>
          <p:nvPr/>
        </p:nvPicPr>
        <p:blipFill>
          <a:blip r:embed="rId3"/>
          <a:stretch>
            <a:fillRect/>
          </a:stretch>
        </p:blipFill>
        <p:spPr>
          <a:xfrm>
            <a:off x="319487" y="1773242"/>
            <a:ext cx="3800821" cy="1628066"/>
          </a:xfrm>
          <a:prstGeom prst="rect">
            <a:avLst/>
          </a:prstGeom>
        </p:spPr>
      </p:pic>
      <p:pic>
        <p:nvPicPr>
          <p:cNvPr id="5" name="Picture 4"/>
          <p:cNvPicPr>
            <a:picLocks noChangeAspect="1"/>
          </p:cNvPicPr>
          <p:nvPr/>
        </p:nvPicPr>
        <p:blipFill>
          <a:blip r:embed="rId4"/>
          <a:stretch>
            <a:fillRect/>
          </a:stretch>
        </p:blipFill>
        <p:spPr>
          <a:xfrm>
            <a:off x="4439798" y="536450"/>
            <a:ext cx="4211609" cy="4101651"/>
          </a:xfrm>
          <a:prstGeom prst="rect">
            <a:avLst/>
          </a:prstGeom>
        </p:spPr>
      </p:pic>
    </p:spTree>
    <p:extLst>
      <p:ext uri="{BB962C8B-B14F-4D97-AF65-F5344CB8AC3E}">
        <p14:creationId xmlns:p14="http://schemas.microsoft.com/office/powerpoint/2010/main" val="137089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accent1"/>
                </a:solidFill>
              </a:rPr>
              <a:t>ONE HOT ENCODING</a:t>
            </a:r>
            <a:endParaRPr dirty="0">
              <a:solidFill>
                <a:schemeClr val="accent1"/>
              </a:solidFill>
            </a:endParaRPr>
          </a:p>
        </p:txBody>
      </p:sp>
      <p:sp>
        <p:nvSpPr>
          <p:cNvPr id="4" name="TextBox 3"/>
          <p:cNvSpPr txBox="1"/>
          <p:nvPr/>
        </p:nvSpPr>
        <p:spPr>
          <a:xfrm>
            <a:off x="870333" y="1222872"/>
            <a:ext cx="7560392"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tx1"/>
                </a:solidFill>
              </a:rPr>
              <a:t>The purpose of one-hot encoding is to represent categorical variables as binary vectors, enabling machine learning algorithms to effectively interpret and utilize these </a:t>
            </a:r>
            <a:r>
              <a:rPr lang="en-US" sz="2000" dirty="0" smtClean="0">
                <a:solidFill>
                  <a:schemeClr val="tx1"/>
                </a:solidFill>
              </a:rPr>
              <a:t>variables.</a:t>
            </a:r>
          </a:p>
          <a:p>
            <a:pPr marL="342900" indent="-342900">
              <a:buFont typeface="Wingdings" panose="05000000000000000000" pitchFamily="2" charset="2"/>
              <a:buChar char="q"/>
            </a:pPr>
            <a:endParaRPr lang="en-US" sz="2000" dirty="0" smtClean="0">
              <a:solidFill>
                <a:schemeClr val="tx1"/>
              </a:solidFill>
            </a:endParaRPr>
          </a:p>
          <a:p>
            <a:pPr marL="342900" indent="-342900">
              <a:buFont typeface="Wingdings" panose="05000000000000000000" pitchFamily="2" charset="2"/>
              <a:buChar char="q"/>
            </a:pPr>
            <a:r>
              <a:rPr lang="en-US" sz="2000" dirty="0" smtClean="0">
                <a:solidFill>
                  <a:schemeClr val="tx1"/>
                </a:solidFill>
              </a:rPr>
              <a:t>Each binary </a:t>
            </a:r>
            <a:r>
              <a:rPr lang="en-US" sz="2000" dirty="0">
                <a:solidFill>
                  <a:schemeClr val="tx1"/>
                </a:solidFill>
              </a:rPr>
              <a:t>category becomes a new binary feature column. For each data entry, only one of the feature columns will have a value of 1, indicating the presence of that category, while all other columns will be filled with </a:t>
            </a:r>
            <a:r>
              <a:rPr lang="en-US" sz="2000" dirty="0" smtClean="0">
                <a:solidFill>
                  <a:schemeClr val="tx1"/>
                </a:solidFill>
              </a:rPr>
              <a:t>0s.</a:t>
            </a:r>
          </a:p>
          <a:p>
            <a:pPr marL="342900" indent="-342900">
              <a:buFont typeface="Wingdings" panose="05000000000000000000" pitchFamily="2" charset="2"/>
              <a:buChar char="q"/>
            </a:pPr>
            <a:endParaRPr lang="en-US" sz="2000" dirty="0">
              <a:solidFill>
                <a:schemeClr val="tx1"/>
              </a:solidFill>
            </a:endParaRPr>
          </a:p>
          <a:p>
            <a:pPr marL="342900" indent="-342900">
              <a:buFont typeface="Wingdings" panose="05000000000000000000" pitchFamily="2" charset="2"/>
              <a:buChar char="q"/>
            </a:pPr>
            <a:r>
              <a:rPr lang="en-US" sz="2000" dirty="0" smtClean="0">
                <a:solidFill>
                  <a:schemeClr val="tx1"/>
                </a:solidFill>
              </a:rPr>
              <a:t>It makes it compatible </a:t>
            </a:r>
            <a:r>
              <a:rPr lang="en-US" sz="2000" dirty="0">
                <a:solidFill>
                  <a:schemeClr val="tx1"/>
                </a:solidFill>
              </a:rPr>
              <a:t>with a wide range of algorithms, such as logistic regression, decision trees, and neural networks.</a:t>
            </a:r>
          </a:p>
        </p:txBody>
      </p:sp>
    </p:spTree>
    <p:extLst>
      <p:ext uri="{BB962C8B-B14F-4D97-AF65-F5344CB8AC3E}">
        <p14:creationId xmlns:p14="http://schemas.microsoft.com/office/powerpoint/2010/main" val="3571715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6900" y="564784"/>
            <a:ext cx="7611537" cy="1467216"/>
          </a:xfrm>
          <a:prstGeom prst="rect">
            <a:avLst/>
          </a:prstGeom>
        </p:spPr>
      </p:pic>
      <p:pic>
        <p:nvPicPr>
          <p:cNvPr id="5" name="Picture 4"/>
          <p:cNvPicPr>
            <a:picLocks noChangeAspect="1"/>
          </p:cNvPicPr>
          <p:nvPr/>
        </p:nvPicPr>
        <p:blipFill>
          <a:blip r:embed="rId4"/>
          <a:stretch>
            <a:fillRect/>
          </a:stretch>
        </p:blipFill>
        <p:spPr>
          <a:xfrm>
            <a:off x="558794" y="2032000"/>
            <a:ext cx="7687748" cy="2679700"/>
          </a:xfrm>
          <a:prstGeom prst="rect">
            <a:avLst/>
          </a:prstGeom>
        </p:spPr>
      </p:pic>
    </p:spTree>
    <p:extLst>
      <p:ext uri="{BB962C8B-B14F-4D97-AF65-F5344CB8AC3E}">
        <p14:creationId xmlns:p14="http://schemas.microsoft.com/office/powerpoint/2010/main" val="300556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smtClean="0">
                <a:solidFill>
                  <a:schemeClr val="accent1"/>
                </a:solidFill>
              </a:rPr>
              <a:t>DROP ORIGNAL COLUMNS</a:t>
            </a:r>
            <a:endParaRPr dirty="0">
              <a:solidFill>
                <a:schemeClr val="accent1"/>
              </a:solidFill>
            </a:endParaRPr>
          </a:p>
        </p:txBody>
      </p:sp>
      <p:pic>
        <p:nvPicPr>
          <p:cNvPr id="4" name="Picture 3"/>
          <p:cNvPicPr>
            <a:picLocks noChangeAspect="1"/>
          </p:cNvPicPr>
          <p:nvPr/>
        </p:nvPicPr>
        <p:blipFill>
          <a:blip r:embed="rId3"/>
          <a:stretch>
            <a:fillRect/>
          </a:stretch>
        </p:blipFill>
        <p:spPr>
          <a:xfrm>
            <a:off x="713225" y="1993785"/>
            <a:ext cx="6652775" cy="2590915"/>
          </a:xfrm>
          <a:prstGeom prst="rect">
            <a:avLst/>
          </a:prstGeom>
        </p:spPr>
      </p:pic>
      <p:sp>
        <p:nvSpPr>
          <p:cNvPr id="5" name="TextBox 4"/>
          <p:cNvSpPr txBox="1"/>
          <p:nvPr/>
        </p:nvSpPr>
        <p:spPr>
          <a:xfrm>
            <a:off x="622300" y="1101950"/>
            <a:ext cx="7808425" cy="707886"/>
          </a:xfrm>
          <a:prstGeom prst="rect">
            <a:avLst/>
          </a:prstGeom>
          <a:noFill/>
        </p:spPr>
        <p:txBody>
          <a:bodyPr wrap="square" rtlCol="0">
            <a:spAutoFit/>
          </a:bodyPr>
          <a:lstStyle/>
          <a:p>
            <a:r>
              <a:rPr lang="en-US" sz="2000" dirty="0" smtClean="0">
                <a:solidFill>
                  <a:schemeClr val="tx1"/>
                </a:solidFill>
              </a:rPr>
              <a:t>Remove </a:t>
            </a:r>
            <a:r>
              <a:rPr lang="en-US" sz="2000" dirty="0">
                <a:solidFill>
                  <a:schemeClr val="tx1"/>
                </a:solidFill>
              </a:rPr>
              <a:t>the original categorical column from the </a:t>
            </a:r>
            <a:r>
              <a:rPr lang="en-US" sz="2000" dirty="0" err="1">
                <a:solidFill>
                  <a:schemeClr val="tx1"/>
                </a:solidFill>
              </a:rPr>
              <a:t>DataFrame</a:t>
            </a:r>
            <a:r>
              <a:rPr lang="en-US" sz="2000" dirty="0">
                <a:solidFill>
                  <a:schemeClr val="tx1"/>
                </a:solidFill>
              </a:rPr>
              <a:t> since it has been replaced with the encoded columns.</a:t>
            </a:r>
          </a:p>
        </p:txBody>
      </p:sp>
    </p:spTree>
    <p:extLst>
      <p:ext uri="{BB962C8B-B14F-4D97-AF65-F5344CB8AC3E}">
        <p14:creationId xmlns:p14="http://schemas.microsoft.com/office/powerpoint/2010/main" val="1519303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332603"/>
            <a:ext cx="7717500" cy="565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smtClean="0">
                <a:solidFill>
                  <a:schemeClr val="accent1"/>
                </a:solidFill>
              </a:rPr>
              <a:t>ASSIGNING X&amp;Y VARIABLES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13225" y="3145619"/>
            <a:ext cx="3147576" cy="1735193"/>
          </a:xfrm>
          <a:prstGeom prst="rect">
            <a:avLst/>
          </a:prstGeom>
        </p:spPr>
      </p:pic>
      <p:sp>
        <p:nvSpPr>
          <p:cNvPr id="4" name="TextBox 3"/>
          <p:cNvSpPr txBox="1"/>
          <p:nvPr/>
        </p:nvSpPr>
        <p:spPr>
          <a:xfrm>
            <a:off x="391625" y="898103"/>
            <a:ext cx="8039100" cy="1938992"/>
          </a:xfrm>
          <a:prstGeom prst="rect">
            <a:avLst/>
          </a:prstGeom>
          <a:noFill/>
        </p:spPr>
        <p:txBody>
          <a:bodyPr wrap="square" rtlCol="0">
            <a:spAutoFit/>
          </a:bodyPr>
          <a:lstStyle/>
          <a:p>
            <a:r>
              <a:rPr lang="en-US" sz="2000" dirty="0">
                <a:solidFill>
                  <a:schemeClr val="tx1"/>
                </a:solidFill>
              </a:rPr>
              <a:t>X represents the input </a:t>
            </a:r>
            <a:r>
              <a:rPr lang="en-US" sz="2000" dirty="0" smtClean="0">
                <a:solidFill>
                  <a:schemeClr val="tx1"/>
                </a:solidFill>
              </a:rPr>
              <a:t>features used </a:t>
            </a:r>
            <a:r>
              <a:rPr lang="en-US" sz="2000" dirty="0">
                <a:solidFill>
                  <a:schemeClr val="tx1"/>
                </a:solidFill>
              </a:rPr>
              <a:t>to train a machine learning </a:t>
            </a:r>
            <a:r>
              <a:rPr lang="en-US" sz="2000" dirty="0" smtClean="0">
                <a:solidFill>
                  <a:schemeClr val="tx1"/>
                </a:solidFill>
              </a:rPr>
              <a:t>model. In our model x is equal to </a:t>
            </a:r>
            <a:r>
              <a:rPr lang="en-US" sz="2000" dirty="0" err="1" smtClean="0">
                <a:solidFill>
                  <a:schemeClr val="tx1"/>
                </a:solidFill>
              </a:rPr>
              <a:t>df_encoded</a:t>
            </a:r>
            <a:r>
              <a:rPr lang="en-US" sz="2000" dirty="0" smtClean="0">
                <a:solidFill>
                  <a:schemeClr val="tx1"/>
                </a:solidFill>
              </a:rPr>
              <a:t> (data frame obtained after hot encoding).</a:t>
            </a:r>
          </a:p>
          <a:p>
            <a:r>
              <a:rPr lang="en-US" sz="2000" dirty="0">
                <a:solidFill>
                  <a:schemeClr val="tx1"/>
                </a:solidFill>
              </a:rPr>
              <a:t>Y represents the target </a:t>
            </a:r>
            <a:r>
              <a:rPr lang="en-US" sz="2000" dirty="0" smtClean="0">
                <a:solidFill>
                  <a:schemeClr val="tx1"/>
                </a:solidFill>
              </a:rPr>
              <a:t>variable. It contains the </a:t>
            </a:r>
            <a:r>
              <a:rPr lang="en-US" sz="2000" dirty="0">
                <a:solidFill>
                  <a:schemeClr val="tx1"/>
                </a:solidFill>
              </a:rPr>
              <a:t>values that </a:t>
            </a:r>
            <a:r>
              <a:rPr lang="en-US" sz="2000" dirty="0" smtClean="0">
                <a:solidFill>
                  <a:schemeClr val="tx1"/>
                </a:solidFill>
              </a:rPr>
              <a:t>we </a:t>
            </a:r>
            <a:r>
              <a:rPr lang="en-US" sz="2000" dirty="0">
                <a:solidFill>
                  <a:schemeClr val="tx1"/>
                </a:solidFill>
              </a:rPr>
              <a:t>want the model to predict or </a:t>
            </a:r>
            <a:r>
              <a:rPr lang="en-US" sz="2000" dirty="0" smtClean="0">
                <a:solidFill>
                  <a:schemeClr val="tx1"/>
                </a:solidFill>
              </a:rPr>
              <a:t>estimate. In our model ‘Role’ </a:t>
            </a:r>
            <a:r>
              <a:rPr lang="en-US" sz="2000" dirty="0" err="1" smtClean="0">
                <a:solidFill>
                  <a:schemeClr val="tx1"/>
                </a:solidFill>
              </a:rPr>
              <a:t>coloumn</a:t>
            </a:r>
            <a:r>
              <a:rPr lang="en-US" sz="2000" dirty="0" smtClean="0">
                <a:solidFill>
                  <a:schemeClr val="tx1"/>
                </a:solidFill>
              </a:rPr>
              <a:t> is one which we want to predict so it is hot encoded and stored in y.</a:t>
            </a:r>
            <a:endParaRPr lang="en-US" sz="2000" dirty="0">
              <a:solidFill>
                <a:schemeClr val="tx1"/>
              </a:solidFill>
            </a:endParaRPr>
          </a:p>
        </p:txBody>
      </p:sp>
    </p:spTree>
    <p:extLst>
      <p:ext uri="{BB962C8B-B14F-4D97-AF65-F5344CB8AC3E}">
        <p14:creationId xmlns:p14="http://schemas.microsoft.com/office/powerpoint/2010/main" val="2965096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ware Testing Company Infographics by Slidesgo">
  <a:themeElements>
    <a:clrScheme name="Simple Light">
      <a:dk1>
        <a:srgbClr val="FFFFFF"/>
      </a:dk1>
      <a:lt1>
        <a:srgbClr val="FFFFFF"/>
      </a:lt1>
      <a:dk2>
        <a:srgbClr val="000607"/>
      </a:dk2>
      <a:lt2>
        <a:srgbClr val="004651"/>
      </a:lt2>
      <a:accent1>
        <a:srgbClr val="00AB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612</Words>
  <Application>Microsoft Office PowerPoint</Application>
  <PresentationFormat>On-screen Show (16:9)</PresentationFormat>
  <Paragraphs>42</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Advent Pro</vt:lpstr>
      <vt:lpstr>Advent Pro Medium</vt:lpstr>
      <vt:lpstr>Aldrich</vt:lpstr>
      <vt:lpstr>Arial</vt:lpstr>
      <vt:lpstr>Wingdings</vt:lpstr>
      <vt:lpstr>Software Testing Company Infographics by Slidesgo</vt:lpstr>
      <vt:lpstr>ARTIFICAL INTELLIGENCE   </vt:lpstr>
      <vt:lpstr>PROBLEM STATEMENT:</vt:lpstr>
      <vt:lpstr>UPLOADING DATA SET:</vt:lpstr>
      <vt:lpstr>READING DATASET:</vt:lpstr>
      <vt:lpstr>Bar graph:</vt:lpstr>
      <vt:lpstr>ONE HOT ENCODING</vt:lpstr>
      <vt:lpstr>PowerPoint Presentation</vt:lpstr>
      <vt:lpstr>DROP ORIGNAL COLUMNS</vt:lpstr>
      <vt:lpstr>ASSIGNING X&amp;Y VARIABLES</vt:lpstr>
      <vt:lpstr>HOT ENCODED VALUES</vt:lpstr>
      <vt:lpstr>TRAINING MODEL:</vt:lpstr>
      <vt:lpstr>DECISION TREE CLASSIFIER</vt:lpstr>
      <vt:lpstr>RANDOM FOREST CLASSIFIER</vt:lpstr>
      <vt:lpstr>XGB CLASSIFIER</vt:lpstr>
      <vt:lpstr>ACCURACY SCORE OF XGB CLASSIFIER</vt:lpstr>
      <vt:lpstr>KNN CLASSIFIER</vt:lpstr>
      <vt:lpstr>Model Evaluation/Performance</vt:lpstr>
      <vt:lpstr>CONCLUSIONS DRAWN AFTER READING RESEARCH PAPERS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ARTIFICAL INTELLIGENCE  GROUP MEMBERS Infographics</dc:title>
  <dc:creator>Ayesha Rafiq</dc:creator>
  <cp:lastModifiedBy>Ayesha Rafiq</cp:lastModifiedBy>
  <cp:revision>30</cp:revision>
  <dcterms:modified xsi:type="dcterms:W3CDTF">2024-02-07T09:39:53Z</dcterms:modified>
</cp:coreProperties>
</file>