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9"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view3D>
      <c:rotX val="30"/>
      <c:rotY val="0"/>
      <c:depthPercent val="100"/>
      <c:rAngAx val="0"/>
      <c:perspective val="7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spPr>
            <a:effectLst>
              <a:outerShdw blurRad="101600" dist="50800" dir="5400000" algn="ctr" rotWithShape="0">
                <a:srgbClr val="000000">
                  <a:alpha val="43137"/>
                </a:srgbClr>
              </a:outerShdw>
            </a:effectLst>
            <a:scene3d>
              <a:camera prst="orthographicFront"/>
              <a:lightRig rig="threePt" dir="t"/>
            </a:scene3d>
            <a:sp3d prstMaterial="plastic">
              <a:bevelT prst="angle"/>
              <a:bevelB prst="angle"/>
              <a:contourClr>
                <a:srgbClr val="000000"/>
              </a:contourClr>
            </a:sp3d>
          </c:spPr>
          <c:dPt>
            <c:idx val="0"/>
            <c:bubble3D val="0"/>
            <c:spPr>
              <a:solidFill>
                <a:schemeClr val="accent6">
                  <a:shade val="47000"/>
                </a:schemeClr>
              </a:solidFill>
              <a:ln w="25400">
                <a:solidFill>
                  <a:schemeClr val="lt1"/>
                </a:solidFill>
              </a:ln>
              <a:effectLst>
                <a:outerShdw blurRad="101600" dist="50800" dir="5400000" algn="ctr" rotWithShape="0">
                  <a:srgbClr val="000000">
                    <a:alpha val="43137"/>
                  </a:srgbClr>
                </a:outerShdw>
              </a:effectLst>
              <a:scene3d>
                <a:camera prst="orthographicFront"/>
                <a:lightRig rig="threePt" dir="t"/>
              </a:scene3d>
              <a:sp3d contourW="25400" prstMaterial="plastic">
                <a:bevelT prst="angle"/>
                <a:bevelB prst="angle"/>
                <a:contourClr>
                  <a:schemeClr val="lt1"/>
                </a:contourClr>
              </a:sp3d>
            </c:spPr>
          </c:dPt>
          <c:dPt>
            <c:idx val="1"/>
            <c:bubble3D val="0"/>
            <c:spPr>
              <a:solidFill>
                <a:schemeClr val="accent6">
                  <a:shade val="65000"/>
                </a:schemeClr>
              </a:solidFill>
              <a:ln w="25400">
                <a:solidFill>
                  <a:schemeClr val="lt1"/>
                </a:solidFill>
              </a:ln>
              <a:effectLst>
                <a:outerShdw blurRad="101600" dist="50800" dir="5400000" algn="ctr" rotWithShape="0">
                  <a:srgbClr val="000000">
                    <a:alpha val="43137"/>
                  </a:srgbClr>
                </a:outerShdw>
              </a:effectLst>
              <a:scene3d>
                <a:camera prst="orthographicFront"/>
                <a:lightRig rig="threePt" dir="t"/>
              </a:scene3d>
              <a:sp3d contourW="25400" prstMaterial="plastic">
                <a:bevelT prst="angle"/>
                <a:bevelB prst="angle"/>
                <a:contourClr>
                  <a:schemeClr val="lt1"/>
                </a:contourClr>
              </a:sp3d>
            </c:spPr>
          </c:dPt>
          <c:dPt>
            <c:idx val="2"/>
            <c:bubble3D val="0"/>
            <c:spPr>
              <a:solidFill>
                <a:schemeClr val="accent6">
                  <a:shade val="82000"/>
                </a:schemeClr>
              </a:solidFill>
              <a:ln w="25400">
                <a:solidFill>
                  <a:schemeClr val="lt1"/>
                </a:solidFill>
              </a:ln>
              <a:effectLst>
                <a:outerShdw blurRad="101600" dist="50800" dir="5400000" algn="ctr" rotWithShape="0">
                  <a:srgbClr val="000000">
                    <a:alpha val="43137"/>
                  </a:srgbClr>
                </a:outerShdw>
              </a:effectLst>
              <a:scene3d>
                <a:camera prst="orthographicFront"/>
                <a:lightRig rig="threePt" dir="t"/>
              </a:scene3d>
              <a:sp3d contourW="25400" prstMaterial="plastic">
                <a:bevelT prst="angle"/>
                <a:bevelB prst="angle"/>
                <a:contourClr>
                  <a:schemeClr val="lt1"/>
                </a:contourClr>
              </a:sp3d>
            </c:spPr>
          </c:dPt>
          <c:dPt>
            <c:idx val="3"/>
            <c:bubble3D val="0"/>
            <c:spPr>
              <a:solidFill>
                <a:schemeClr val="accent6"/>
              </a:solidFill>
              <a:ln w="25400">
                <a:solidFill>
                  <a:schemeClr val="lt1"/>
                </a:solidFill>
              </a:ln>
              <a:effectLst>
                <a:outerShdw blurRad="101600" dist="50800" dir="5400000" algn="ctr" rotWithShape="0">
                  <a:srgbClr val="000000">
                    <a:alpha val="43137"/>
                  </a:srgbClr>
                </a:outerShdw>
              </a:effectLst>
              <a:scene3d>
                <a:camera prst="orthographicFront"/>
                <a:lightRig rig="threePt" dir="t"/>
              </a:scene3d>
              <a:sp3d contourW="25400" prstMaterial="plastic">
                <a:bevelT prst="angle"/>
                <a:bevelB prst="angle"/>
                <a:contourClr>
                  <a:schemeClr val="lt1"/>
                </a:contourClr>
              </a:sp3d>
            </c:spPr>
          </c:dPt>
          <c:dPt>
            <c:idx val="4"/>
            <c:bubble3D val="0"/>
            <c:spPr>
              <a:solidFill>
                <a:schemeClr val="accent6">
                  <a:tint val="83000"/>
                </a:schemeClr>
              </a:solidFill>
              <a:ln w="25400">
                <a:solidFill>
                  <a:schemeClr val="lt1"/>
                </a:solidFill>
              </a:ln>
              <a:effectLst>
                <a:outerShdw blurRad="101600" dist="50800" dir="5400000" algn="ctr" rotWithShape="0">
                  <a:srgbClr val="000000">
                    <a:alpha val="43137"/>
                  </a:srgbClr>
                </a:outerShdw>
              </a:effectLst>
              <a:scene3d>
                <a:camera prst="orthographicFront"/>
                <a:lightRig rig="threePt" dir="t"/>
              </a:scene3d>
              <a:sp3d contourW="25400" prstMaterial="plastic">
                <a:bevelT prst="angle"/>
                <a:bevelB prst="angle"/>
                <a:contourClr>
                  <a:schemeClr val="lt1"/>
                </a:contourClr>
              </a:sp3d>
            </c:spPr>
          </c:dPt>
          <c:dPt>
            <c:idx val="5"/>
            <c:bubble3D val="0"/>
            <c:spPr>
              <a:solidFill>
                <a:schemeClr val="accent6">
                  <a:tint val="65000"/>
                </a:schemeClr>
              </a:solidFill>
              <a:ln w="25400">
                <a:solidFill>
                  <a:schemeClr val="lt1"/>
                </a:solidFill>
              </a:ln>
              <a:effectLst>
                <a:outerShdw blurRad="101600" dist="50800" dir="5400000" algn="ctr" rotWithShape="0">
                  <a:srgbClr val="000000">
                    <a:alpha val="43137"/>
                  </a:srgbClr>
                </a:outerShdw>
              </a:effectLst>
              <a:scene3d>
                <a:camera prst="orthographicFront"/>
                <a:lightRig rig="threePt" dir="t"/>
              </a:scene3d>
              <a:sp3d contourW="25400" prstMaterial="plastic">
                <a:bevelT prst="angle"/>
                <a:bevelB prst="angle"/>
                <a:contourClr>
                  <a:schemeClr val="lt1"/>
                </a:contourClr>
              </a:sp3d>
            </c:spPr>
          </c:dPt>
          <c:dPt>
            <c:idx val="6"/>
            <c:bubble3D val="0"/>
            <c:spPr>
              <a:solidFill>
                <a:schemeClr val="accent6">
                  <a:tint val="48000"/>
                </a:schemeClr>
              </a:solidFill>
              <a:ln w="25400">
                <a:solidFill>
                  <a:schemeClr val="lt1"/>
                </a:solidFill>
              </a:ln>
              <a:effectLst>
                <a:outerShdw blurRad="101600" dist="50800" dir="5400000" algn="ctr" rotWithShape="0">
                  <a:srgbClr val="000000">
                    <a:alpha val="43137"/>
                  </a:srgbClr>
                </a:outerShdw>
              </a:effectLst>
              <a:scene3d>
                <a:camera prst="orthographicFront"/>
                <a:lightRig rig="threePt" dir="t"/>
              </a:scene3d>
              <a:sp3d contourW="25400" prstMaterial="plastic">
                <a:bevelT prst="angle"/>
                <a:bevelB prst="angle"/>
                <a:contourClr>
                  <a:schemeClr val="lt1"/>
                </a:contourClr>
              </a:sp3d>
            </c:spPr>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accent6">
                        <a:lumMod val="50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extLst>
          </c:dLbls>
          <c:cat>
            <c:strRef>
              <c:f>Sheet1!$A$2:$A$8</c:f>
              <c:strCache>
                <c:ptCount val="7"/>
                <c:pt idx="0">
                  <c:v>PUNJABI</c:v>
                </c:pt>
                <c:pt idx="1">
                  <c:v>SINDHI</c:v>
                </c:pt>
                <c:pt idx="2">
                  <c:v>SARAIKI</c:v>
                </c:pt>
                <c:pt idx="3">
                  <c:v>PASHTO</c:v>
                </c:pt>
                <c:pt idx="4">
                  <c:v>URDU</c:v>
                </c:pt>
                <c:pt idx="5">
                  <c:v>BALOCHI</c:v>
                </c:pt>
                <c:pt idx="6">
                  <c:v>OTHERS</c:v>
                </c:pt>
              </c:strCache>
            </c:strRef>
          </c:cat>
          <c:val>
            <c:numRef>
              <c:f>Sheet1!$B$2:$B$8</c:f>
              <c:numCache>
                <c:formatCode>0%</c:formatCode>
                <c:ptCount val="7"/>
                <c:pt idx="0">
                  <c:v>0.48</c:v>
                </c:pt>
                <c:pt idx="1">
                  <c:v>0.12</c:v>
                </c:pt>
                <c:pt idx="2">
                  <c:v>0.1</c:v>
                </c:pt>
                <c:pt idx="3">
                  <c:v>0.08</c:v>
                </c:pt>
                <c:pt idx="4">
                  <c:v>0.08</c:v>
                </c:pt>
                <c:pt idx="5" formatCode="0.00%">
                  <c:v>3.5000000000000003E-2</c:v>
                </c:pt>
                <c:pt idx="6" formatCode="0.00%">
                  <c:v>0.105</c:v>
                </c:pt>
              </c:numCache>
            </c:numRef>
          </c:val>
          <c:extLst>
            <c:ext xmlns:c16="http://schemas.microsoft.com/office/drawing/2014/chart" uri="{C3380CC4-5D6E-409C-BE32-E72D297353CC}">
              <c16:uniqueId val="{00000000-4E71-4366-BC74-33EA9D69A682}"/>
            </c:ext>
          </c:extLst>
        </c:ser>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EEDA-FD6D-CB93-9FB9-D22BFF7C42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145B63-BCBB-ED4C-BF48-827A138304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40C8CD-BCE2-F236-6D06-712A616DD99A}"/>
              </a:ext>
            </a:extLst>
          </p:cNvPr>
          <p:cNvSpPr>
            <a:spLocks noGrp="1"/>
          </p:cNvSpPr>
          <p:nvPr>
            <p:ph type="dt" sz="half" idx="10"/>
          </p:nvPr>
        </p:nvSpPr>
        <p:spPr/>
        <p:txBody>
          <a:bodyPr/>
          <a:lstStyle/>
          <a:p>
            <a:fld id="{B1609870-8107-4A2F-83C3-DFFBAEC00D53}" type="datetimeFigureOut">
              <a:rPr lang="en-US" smtClean="0"/>
              <a:t>7/31/2023</a:t>
            </a:fld>
            <a:endParaRPr lang="en-US"/>
          </a:p>
        </p:txBody>
      </p:sp>
      <p:sp>
        <p:nvSpPr>
          <p:cNvPr id="5" name="Footer Placeholder 4">
            <a:extLst>
              <a:ext uri="{FF2B5EF4-FFF2-40B4-BE49-F238E27FC236}">
                <a16:creationId xmlns:a16="http://schemas.microsoft.com/office/drawing/2014/main" id="{006ADE44-F940-A3E3-6FE6-13D0B819C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F8FDF-17E2-F833-5080-63F8F30D2934}"/>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3126662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683C-DA60-2D8E-FA78-3E7C0AEF09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163A0B-96B3-9814-4CE2-27AB08F71C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DBEBD-B6A8-BF3D-98AB-A88E1679FD07}"/>
              </a:ext>
            </a:extLst>
          </p:cNvPr>
          <p:cNvSpPr>
            <a:spLocks noGrp="1"/>
          </p:cNvSpPr>
          <p:nvPr>
            <p:ph type="dt" sz="half" idx="10"/>
          </p:nvPr>
        </p:nvSpPr>
        <p:spPr/>
        <p:txBody>
          <a:bodyPr/>
          <a:lstStyle/>
          <a:p>
            <a:fld id="{B1609870-8107-4A2F-83C3-DFFBAEC00D53}" type="datetimeFigureOut">
              <a:rPr lang="en-US" smtClean="0"/>
              <a:t>7/31/2023</a:t>
            </a:fld>
            <a:endParaRPr lang="en-US"/>
          </a:p>
        </p:txBody>
      </p:sp>
      <p:sp>
        <p:nvSpPr>
          <p:cNvPr id="5" name="Footer Placeholder 4">
            <a:extLst>
              <a:ext uri="{FF2B5EF4-FFF2-40B4-BE49-F238E27FC236}">
                <a16:creationId xmlns:a16="http://schemas.microsoft.com/office/drawing/2014/main" id="{7F3E4AA1-41E9-3862-5515-629F6796E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56404-970D-3593-5417-9EF32C1D7E64}"/>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6554273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26D78D-4819-6892-2C90-662B16AF74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F455C3-6A80-B83C-18E9-531C59EE01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85F27-63F4-DA45-8BEC-5D2277E46CDC}"/>
              </a:ext>
            </a:extLst>
          </p:cNvPr>
          <p:cNvSpPr>
            <a:spLocks noGrp="1"/>
          </p:cNvSpPr>
          <p:nvPr>
            <p:ph type="dt" sz="half" idx="10"/>
          </p:nvPr>
        </p:nvSpPr>
        <p:spPr/>
        <p:txBody>
          <a:bodyPr/>
          <a:lstStyle/>
          <a:p>
            <a:fld id="{B1609870-8107-4A2F-83C3-DFFBAEC00D53}" type="datetimeFigureOut">
              <a:rPr lang="en-US" smtClean="0"/>
              <a:t>7/31/2023</a:t>
            </a:fld>
            <a:endParaRPr lang="en-US"/>
          </a:p>
        </p:txBody>
      </p:sp>
      <p:sp>
        <p:nvSpPr>
          <p:cNvPr id="5" name="Footer Placeholder 4">
            <a:extLst>
              <a:ext uri="{FF2B5EF4-FFF2-40B4-BE49-F238E27FC236}">
                <a16:creationId xmlns:a16="http://schemas.microsoft.com/office/drawing/2014/main" id="{7E6BAC3E-DFE8-290E-F3FB-FF2C7B464C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9C332-A9DE-7EF3-4A51-07DCA6884F8A}"/>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5087232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3932-0B89-916F-AEE4-863D99D40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9589B4-AD7E-989E-31C4-C327429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11165-26CE-FC2A-2C83-2F555F957DC7}"/>
              </a:ext>
            </a:extLst>
          </p:cNvPr>
          <p:cNvSpPr>
            <a:spLocks noGrp="1"/>
          </p:cNvSpPr>
          <p:nvPr>
            <p:ph type="dt" sz="half" idx="10"/>
          </p:nvPr>
        </p:nvSpPr>
        <p:spPr/>
        <p:txBody>
          <a:bodyPr/>
          <a:lstStyle/>
          <a:p>
            <a:fld id="{B1609870-8107-4A2F-83C3-DFFBAEC00D53}" type="datetimeFigureOut">
              <a:rPr lang="en-US" smtClean="0"/>
              <a:t>7/31/2023</a:t>
            </a:fld>
            <a:endParaRPr lang="en-US"/>
          </a:p>
        </p:txBody>
      </p:sp>
      <p:sp>
        <p:nvSpPr>
          <p:cNvPr id="5" name="Footer Placeholder 4">
            <a:extLst>
              <a:ext uri="{FF2B5EF4-FFF2-40B4-BE49-F238E27FC236}">
                <a16:creationId xmlns:a16="http://schemas.microsoft.com/office/drawing/2014/main" id="{1C449246-33B9-1174-DB19-868C1E92D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5C5A6-17A6-1ED2-EDB5-F22E542813E4}"/>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30034511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51B0-C1C9-9A70-E59B-1408E55200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51B512-EA08-76C2-BB33-27802819F2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04F4E1-7EB7-C555-8CA3-05F958030A78}"/>
              </a:ext>
            </a:extLst>
          </p:cNvPr>
          <p:cNvSpPr>
            <a:spLocks noGrp="1"/>
          </p:cNvSpPr>
          <p:nvPr>
            <p:ph type="dt" sz="half" idx="10"/>
          </p:nvPr>
        </p:nvSpPr>
        <p:spPr/>
        <p:txBody>
          <a:bodyPr/>
          <a:lstStyle/>
          <a:p>
            <a:fld id="{B1609870-8107-4A2F-83C3-DFFBAEC00D53}" type="datetimeFigureOut">
              <a:rPr lang="en-US" smtClean="0"/>
              <a:t>7/31/2023</a:t>
            </a:fld>
            <a:endParaRPr lang="en-US"/>
          </a:p>
        </p:txBody>
      </p:sp>
      <p:sp>
        <p:nvSpPr>
          <p:cNvPr id="5" name="Footer Placeholder 4">
            <a:extLst>
              <a:ext uri="{FF2B5EF4-FFF2-40B4-BE49-F238E27FC236}">
                <a16:creationId xmlns:a16="http://schemas.microsoft.com/office/drawing/2014/main" id="{4370DD06-4FF0-24EE-8E91-8A507503C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B537E-5070-DEF9-15DA-D16AE8A33F4A}"/>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30127300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BA08-D5FA-3DEE-14E8-80E4010E4D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4EE3A4-D05F-8C02-4915-11A6CD60A0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9710D1-D6E9-9982-115F-B6B8E21A84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C69ACD-F8F5-7F2F-D55B-C8CB79A13F3F}"/>
              </a:ext>
            </a:extLst>
          </p:cNvPr>
          <p:cNvSpPr>
            <a:spLocks noGrp="1"/>
          </p:cNvSpPr>
          <p:nvPr>
            <p:ph type="dt" sz="half" idx="10"/>
          </p:nvPr>
        </p:nvSpPr>
        <p:spPr/>
        <p:txBody>
          <a:bodyPr/>
          <a:lstStyle/>
          <a:p>
            <a:fld id="{B1609870-8107-4A2F-83C3-DFFBAEC00D53}" type="datetimeFigureOut">
              <a:rPr lang="en-US" smtClean="0"/>
              <a:t>7/31/2023</a:t>
            </a:fld>
            <a:endParaRPr lang="en-US"/>
          </a:p>
        </p:txBody>
      </p:sp>
      <p:sp>
        <p:nvSpPr>
          <p:cNvPr id="6" name="Footer Placeholder 5">
            <a:extLst>
              <a:ext uri="{FF2B5EF4-FFF2-40B4-BE49-F238E27FC236}">
                <a16:creationId xmlns:a16="http://schemas.microsoft.com/office/drawing/2014/main" id="{195E6E92-C2DE-8DBA-9696-63B98C44AE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B3D12-DE3E-A23F-5FE5-66857660DBCC}"/>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10455085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B30F-2B08-345B-F5DC-A19167BBD1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82723B-C71B-D939-5FB8-255D6A0D51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525664-DC3A-6C9A-834F-FB8B2C62FB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3B08E2-8876-72E9-1E8F-2C9FFF80E3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1CA3E1-0E7C-F082-D6FB-F836701051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01B525-29F5-71FC-1A54-81AED12BB363}"/>
              </a:ext>
            </a:extLst>
          </p:cNvPr>
          <p:cNvSpPr>
            <a:spLocks noGrp="1"/>
          </p:cNvSpPr>
          <p:nvPr>
            <p:ph type="dt" sz="half" idx="10"/>
          </p:nvPr>
        </p:nvSpPr>
        <p:spPr/>
        <p:txBody>
          <a:bodyPr/>
          <a:lstStyle/>
          <a:p>
            <a:fld id="{B1609870-8107-4A2F-83C3-DFFBAEC00D53}" type="datetimeFigureOut">
              <a:rPr lang="en-US" smtClean="0"/>
              <a:t>7/31/2023</a:t>
            </a:fld>
            <a:endParaRPr lang="en-US"/>
          </a:p>
        </p:txBody>
      </p:sp>
      <p:sp>
        <p:nvSpPr>
          <p:cNvPr id="8" name="Footer Placeholder 7">
            <a:extLst>
              <a:ext uri="{FF2B5EF4-FFF2-40B4-BE49-F238E27FC236}">
                <a16:creationId xmlns:a16="http://schemas.microsoft.com/office/drawing/2014/main" id="{ACEAB630-5196-AAC9-071D-837BACE1D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CAD996-84FE-8F12-10B0-10634C6A0F25}"/>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9359828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CE318-2715-37A5-0E5B-01881D9BFA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5156CC-5A0E-D675-E40A-6A55779E5823}"/>
              </a:ext>
            </a:extLst>
          </p:cNvPr>
          <p:cNvSpPr>
            <a:spLocks noGrp="1"/>
          </p:cNvSpPr>
          <p:nvPr>
            <p:ph type="dt" sz="half" idx="10"/>
          </p:nvPr>
        </p:nvSpPr>
        <p:spPr/>
        <p:txBody>
          <a:bodyPr/>
          <a:lstStyle/>
          <a:p>
            <a:fld id="{B1609870-8107-4A2F-83C3-DFFBAEC00D53}" type="datetimeFigureOut">
              <a:rPr lang="en-US" smtClean="0"/>
              <a:t>7/31/2023</a:t>
            </a:fld>
            <a:endParaRPr lang="en-US"/>
          </a:p>
        </p:txBody>
      </p:sp>
      <p:sp>
        <p:nvSpPr>
          <p:cNvPr id="4" name="Footer Placeholder 3">
            <a:extLst>
              <a:ext uri="{FF2B5EF4-FFF2-40B4-BE49-F238E27FC236}">
                <a16:creationId xmlns:a16="http://schemas.microsoft.com/office/drawing/2014/main" id="{3E559FFA-7AD9-583C-1346-7F1DD7A12B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C01C0D-90C1-C26B-157C-EDACAD6EC65B}"/>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39158157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83576F-C563-9424-6554-EDF3C6C00838}"/>
              </a:ext>
            </a:extLst>
          </p:cNvPr>
          <p:cNvSpPr>
            <a:spLocks noGrp="1"/>
          </p:cNvSpPr>
          <p:nvPr>
            <p:ph type="dt" sz="half" idx="10"/>
          </p:nvPr>
        </p:nvSpPr>
        <p:spPr/>
        <p:txBody>
          <a:bodyPr/>
          <a:lstStyle/>
          <a:p>
            <a:fld id="{B1609870-8107-4A2F-83C3-DFFBAEC00D53}" type="datetimeFigureOut">
              <a:rPr lang="en-US" smtClean="0"/>
              <a:t>7/31/2023</a:t>
            </a:fld>
            <a:endParaRPr lang="en-US"/>
          </a:p>
        </p:txBody>
      </p:sp>
      <p:sp>
        <p:nvSpPr>
          <p:cNvPr id="3" name="Footer Placeholder 2">
            <a:extLst>
              <a:ext uri="{FF2B5EF4-FFF2-40B4-BE49-F238E27FC236}">
                <a16:creationId xmlns:a16="http://schemas.microsoft.com/office/drawing/2014/main" id="{1B26DCC6-C7D6-B5D1-F926-A48C9A21BE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96A38E-8B22-C690-F7ED-C155BB75D7BE}"/>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11669204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2213-F756-98F3-1E6C-C6F6F2FC4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7CCDC-7886-528E-7F3C-2EC831D5F0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9B1612-13C4-18C8-E223-C67FF3AC1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EEB3BD-B269-3FFC-2CE4-88FE71D5346E}"/>
              </a:ext>
            </a:extLst>
          </p:cNvPr>
          <p:cNvSpPr>
            <a:spLocks noGrp="1"/>
          </p:cNvSpPr>
          <p:nvPr>
            <p:ph type="dt" sz="half" idx="10"/>
          </p:nvPr>
        </p:nvSpPr>
        <p:spPr/>
        <p:txBody>
          <a:bodyPr/>
          <a:lstStyle/>
          <a:p>
            <a:fld id="{B1609870-8107-4A2F-83C3-DFFBAEC00D53}" type="datetimeFigureOut">
              <a:rPr lang="en-US" smtClean="0"/>
              <a:t>7/31/2023</a:t>
            </a:fld>
            <a:endParaRPr lang="en-US"/>
          </a:p>
        </p:txBody>
      </p:sp>
      <p:sp>
        <p:nvSpPr>
          <p:cNvPr id="6" name="Footer Placeholder 5">
            <a:extLst>
              <a:ext uri="{FF2B5EF4-FFF2-40B4-BE49-F238E27FC236}">
                <a16:creationId xmlns:a16="http://schemas.microsoft.com/office/drawing/2014/main" id="{F3993AFE-BB81-BC01-5363-10E229FD8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18A62-6E6B-8C74-09D5-01BD2F46EFB9}"/>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6508225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528BB-09C2-5B71-0EB2-49189B053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BE8FAA-0A39-1E2A-5B94-00B58A588C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5AEDE9-F746-EDDF-E8C4-CB24434D2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B4DDF-1565-DFA7-10BA-D93DF4972172}"/>
              </a:ext>
            </a:extLst>
          </p:cNvPr>
          <p:cNvSpPr>
            <a:spLocks noGrp="1"/>
          </p:cNvSpPr>
          <p:nvPr>
            <p:ph type="dt" sz="half" idx="10"/>
          </p:nvPr>
        </p:nvSpPr>
        <p:spPr/>
        <p:txBody>
          <a:bodyPr/>
          <a:lstStyle/>
          <a:p>
            <a:fld id="{B1609870-8107-4A2F-83C3-DFFBAEC00D53}" type="datetimeFigureOut">
              <a:rPr lang="en-US" smtClean="0"/>
              <a:t>7/31/2023</a:t>
            </a:fld>
            <a:endParaRPr lang="en-US"/>
          </a:p>
        </p:txBody>
      </p:sp>
      <p:sp>
        <p:nvSpPr>
          <p:cNvPr id="6" name="Footer Placeholder 5">
            <a:extLst>
              <a:ext uri="{FF2B5EF4-FFF2-40B4-BE49-F238E27FC236}">
                <a16:creationId xmlns:a16="http://schemas.microsoft.com/office/drawing/2014/main" id="{FECE041C-DAFD-F2B2-7127-9B89A40D86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B30488-D20E-5D83-3D80-A88315AF6FF6}"/>
              </a:ext>
            </a:extLst>
          </p:cNvPr>
          <p:cNvSpPr>
            <a:spLocks noGrp="1"/>
          </p:cNvSpPr>
          <p:nvPr>
            <p:ph type="sldNum" sz="quarter" idx="12"/>
          </p:nvPr>
        </p:nvSpPr>
        <p:spPr/>
        <p:txBody>
          <a:bodyPr/>
          <a:lstStyle/>
          <a:p>
            <a:fld id="{F32BFAC3-6495-4F15-912E-6195267A7788}" type="slidenum">
              <a:rPr lang="en-US" smtClean="0"/>
              <a:t>‹#›</a:t>
            </a:fld>
            <a:endParaRPr lang="en-US"/>
          </a:p>
        </p:txBody>
      </p:sp>
    </p:spTree>
    <p:extLst>
      <p:ext uri="{BB962C8B-B14F-4D97-AF65-F5344CB8AC3E}">
        <p14:creationId xmlns:p14="http://schemas.microsoft.com/office/powerpoint/2010/main" val="11822290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400DFC-36A6-7D8A-A254-5BF50DE09E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18E7D3-9E5B-B445-91F8-9B75A390D2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7188F-1D1D-0DF8-2E05-1D4E6F58D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09870-8107-4A2F-83C3-DFFBAEC00D53}" type="datetimeFigureOut">
              <a:rPr lang="en-US" smtClean="0"/>
              <a:t>7/31/2023</a:t>
            </a:fld>
            <a:endParaRPr lang="en-US"/>
          </a:p>
        </p:txBody>
      </p:sp>
      <p:sp>
        <p:nvSpPr>
          <p:cNvPr id="5" name="Footer Placeholder 4">
            <a:extLst>
              <a:ext uri="{FF2B5EF4-FFF2-40B4-BE49-F238E27FC236}">
                <a16:creationId xmlns:a16="http://schemas.microsoft.com/office/drawing/2014/main" id="{7C1AD8AE-8714-8612-37D1-1AA0E189DD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5969F1-D2CD-A623-4FC4-9D456420E1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BFAC3-6495-4F15-912E-6195267A7788}" type="slidenum">
              <a:rPr lang="en-US" smtClean="0"/>
              <a:t>‹#›</a:t>
            </a:fld>
            <a:endParaRPr lang="en-US"/>
          </a:p>
        </p:txBody>
      </p:sp>
    </p:spTree>
    <p:extLst>
      <p:ext uri="{BB962C8B-B14F-4D97-AF65-F5344CB8AC3E}">
        <p14:creationId xmlns:p14="http://schemas.microsoft.com/office/powerpoint/2010/main" val="4210892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i.aaj.tv/english/wp-content/uploads/2019/12/KHEWRA-SALT-MINE.jpg" TargetMode="External"/><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7.xml"/><Relationship Id="rId1" Type="http://schemas.openxmlformats.org/officeDocument/2006/relationships/video" Target="https://www.youtube.com/embed/igozswk9nrs?feature=oembed"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smillah HD Green and White Wallpaper | White wallpaper, Antique  wallpaper, Wallpaper">
            <a:extLst>
              <a:ext uri="{FF2B5EF4-FFF2-40B4-BE49-F238E27FC236}">
                <a16:creationId xmlns:a16="http://schemas.microsoft.com/office/drawing/2014/main" id="{D6EE8E96-47F7-3B2D-5DC2-349FA0D07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6588" y="1145525"/>
            <a:ext cx="6235547" cy="4043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0812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B0201C-706C-AA46-17E5-4DE7C0515868}"/>
              </a:ext>
            </a:extLst>
          </p:cNvPr>
          <p:cNvSpPr txBox="1"/>
          <p:nvPr/>
        </p:nvSpPr>
        <p:spPr>
          <a:xfrm>
            <a:off x="3448279" y="220337"/>
            <a:ext cx="3877938" cy="461665"/>
          </a:xfrm>
          <a:prstGeom prst="rect">
            <a:avLst/>
          </a:prstGeom>
          <a:noFill/>
        </p:spPr>
        <p:txBody>
          <a:bodyPr wrap="square" rtlCol="0">
            <a:spAutoFit/>
          </a:bodyPr>
          <a:lstStyle/>
          <a:p>
            <a:pPr algn="ctr"/>
            <a:r>
              <a:rPr lang="en-US" sz="2400" b="1" i="1" dirty="0">
                <a:solidFill>
                  <a:schemeClr val="accent6">
                    <a:lumMod val="75000"/>
                  </a:schemeClr>
                </a:solidFill>
              </a:rPr>
              <a:t>DECORATIONS</a:t>
            </a:r>
          </a:p>
        </p:txBody>
      </p:sp>
      <p:pic>
        <p:nvPicPr>
          <p:cNvPr id="8194" name="Picture 2" descr="How To Decorate Your Home For Pakistan's Independence Day - YouTube">
            <a:extLst>
              <a:ext uri="{FF2B5EF4-FFF2-40B4-BE49-F238E27FC236}">
                <a16:creationId xmlns:a16="http://schemas.microsoft.com/office/drawing/2014/main" id="{DA2FF0C0-8465-0930-2B7E-2F970D6C1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3369" y="826264"/>
            <a:ext cx="5585551" cy="3668617"/>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485D617-A5FA-57CB-1D80-ED80B3F6A68F}"/>
              </a:ext>
            </a:extLst>
          </p:cNvPr>
          <p:cNvSpPr txBox="1"/>
          <p:nvPr/>
        </p:nvSpPr>
        <p:spPr>
          <a:xfrm>
            <a:off x="2963538" y="4683210"/>
            <a:ext cx="6555036" cy="646331"/>
          </a:xfrm>
          <a:prstGeom prst="rect">
            <a:avLst/>
          </a:prstGeom>
          <a:noFill/>
        </p:spPr>
        <p:txBody>
          <a:bodyPr wrap="square" rtlCol="0">
            <a:spAutoFit/>
          </a:bodyPr>
          <a:lstStyle/>
          <a:p>
            <a:r>
              <a:rPr lang="en-US" b="1" i="1" dirty="0">
                <a:solidFill>
                  <a:schemeClr val="accent6">
                    <a:lumMod val="75000"/>
                  </a:schemeClr>
                </a:solidFill>
              </a:rPr>
              <a:t>Streets, buildings, and public space are adorned with green and white decorations, Pakistan national colors.</a:t>
            </a:r>
          </a:p>
        </p:txBody>
      </p:sp>
    </p:spTree>
    <p:extLst>
      <p:ext uri="{BB962C8B-B14F-4D97-AF65-F5344CB8AC3E}">
        <p14:creationId xmlns:p14="http://schemas.microsoft.com/office/powerpoint/2010/main" val="3436547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806CE7-4B73-E38C-FE4B-AAF4FB859D27}"/>
              </a:ext>
            </a:extLst>
          </p:cNvPr>
          <p:cNvSpPr txBox="1"/>
          <p:nvPr/>
        </p:nvSpPr>
        <p:spPr>
          <a:xfrm>
            <a:off x="3194892" y="330506"/>
            <a:ext cx="4814371" cy="461665"/>
          </a:xfrm>
          <a:prstGeom prst="rect">
            <a:avLst/>
          </a:prstGeom>
          <a:noFill/>
        </p:spPr>
        <p:txBody>
          <a:bodyPr wrap="square" rtlCol="0">
            <a:spAutoFit/>
          </a:bodyPr>
          <a:lstStyle/>
          <a:p>
            <a:pPr algn="ctr"/>
            <a:r>
              <a:rPr lang="en-US" sz="2400" b="1" i="1" dirty="0">
                <a:solidFill>
                  <a:schemeClr val="accent6">
                    <a:lumMod val="75000"/>
                  </a:schemeClr>
                </a:solidFill>
              </a:rPr>
              <a:t>DRESSING IN GREEN AND WHITE</a:t>
            </a:r>
          </a:p>
        </p:txBody>
      </p:sp>
      <p:pic>
        <p:nvPicPr>
          <p:cNvPr id="9218" name="Picture 2" descr="Lahore, Pakistan. 14th Aug, 2018. Pakistani people celebrating on the eve  of 71st Independence Day in Lahore. Streets nationwide brimmed with green  and white decorations, historical sites were also illuminated to celebrate">
            <a:extLst>
              <a:ext uri="{FF2B5EF4-FFF2-40B4-BE49-F238E27FC236}">
                <a16:creationId xmlns:a16="http://schemas.microsoft.com/office/drawing/2014/main" id="{98656286-C8E4-FCCA-C3A8-649AF61C7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281" y="792171"/>
            <a:ext cx="4641429" cy="3360144"/>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887773F-923E-31DA-34B3-D500E219EC39}"/>
              </a:ext>
            </a:extLst>
          </p:cNvPr>
          <p:cNvSpPr txBox="1"/>
          <p:nvPr/>
        </p:nvSpPr>
        <p:spPr>
          <a:xfrm>
            <a:off x="3988106" y="4385757"/>
            <a:ext cx="3944039" cy="923330"/>
          </a:xfrm>
          <a:prstGeom prst="rect">
            <a:avLst/>
          </a:prstGeom>
          <a:noFill/>
        </p:spPr>
        <p:txBody>
          <a:bodyPr wrap="square" rtlCol="0">
            <a:spAutoFit/>
          </a:bodyPr>
          <a:lstStyle/>
          <a:p>
            <a:r>
              <a:rPr lang="en-US" b="1" i="1" dirty="0">
                <a:solidFill>
                  <a:schemeClr val="accent6">
                    <a:lumMod val="75000"/>
                  </a:schemeClr>
                </a:solidFill>
              </a:rPr>
              <a:t>People dress in green and white attire and accessorisze with badges, pins, representing the Pakistan flag.</a:t>
            </a:r>
          </a:p>
        </p:txBody>
      </p:sp>
    </p:spTree>
    <p:extLst>
      <p:ext uri="{BB962C8B-B14F-4D97-AF65-F5344CB8AC3E}">
        <p14:creationId xmlns:p14="http://schemas.microsoft.com/office/powerpoint/2010/main" val="25887726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A382D6-950F-C7B4-13FB-D0BF0064A784}"/>
              </a:ext>
            </a:extLst>
          </p:cNvPr>
          <p:cNvSpPr txBox="1"/>
          <p:nvPr/>
        </p:nvSpPr>
        <p:spPr>
          <a:xfrm>
            <a:off x="3437263" y="385589"/>
            <a:ext cx="3866920" cy="523220"/>
          </a:xfrm>
          <a:prstGeom prst="rect">
            <a:avLst/>
          </a:prstGeom>
          <a:noFill/>
        </p:spPr>
        <p:txBody>
          <a:bodyPr wrap="square" rtlCol="0">
            <a:spAutoFit/>
          </a:bodyPr>
          <a:lstStyle/>
          <a:p>
            <a:pPr algn="ctr"/>
            <a:r>
              <a:rPr lang="en-US" sz="2800" b="1" i="1" dirty="0">
                <a:solidFill>
                  <a:schemeClr val="accent6">
                    <a:lumMod val="75000"/>
                  </a:schemeClr>
                </a:solidFill>
              </a:rPr>
              <a:t>DECORATING VIHICLES</a:t>
            </a:r>
          </a:p>
        </p:txBody>
      </p:sp>
      <p:pic>
        <p:nvPicPr>
          <p:cNvPr id="10242" name="Picture 2" descr="Cars Decorated For Celebrating Independence Day Of Pakistan (14 August) -  YouTube | Pakistan 14 august, Independence day, Happy new year 2020">
            <a:extLst>
              <a:ext uri="{FF2B5EF4-FFF2-40B4-BE49-F238E27FC236}">
                <a16:creationId xmlns:a16="http://schemas.microsoft.com/office/drawing/2014/main" id="{C6206C53-87B4-7D30-5327-4FE175DE9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908809"/>
            <a:ext cx="5310130" cy="3343537"/>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5A0672F-D5D1-4A2A-5458-D444A4A7FA72}"/>
              </a:ext>
            </a:extLst>
          </p:cNvPr>
          <p:cNvSpPr txBox="1"/>
          <p:nvPr/>
        </p:nvSpPr>
        <p:spPr>
          <a:xfrm>
            <a:off x="3007605" y="4362515"/>
            <a:ext cx="4781320" cy="1754326"/>
          </a:xfrm>
          <a:prstGeom prst="rect">
            <a:avLst/>
          </a:prstGeom>
          <a:noFill/>
        </p:spPr>
        <p:txBody>
          <a:bodyPr wrap="square" rtlCol="0">
            <a:spAutoFit/>
          </a:bodyPr>
          <a:lstStyle/>
          <a:p>
            <a:r>
              <a:rPr lang="en-US" b="1" i="1" dirty="0">
                <a:solidFill>
                  <a:schemeClr val="accent6">
                    <a:lumMod val="75000"/>
                  </a:schemeClr>
                </a:solidFill>
              </a:rPr>
              <a:t>On independence day Pakistani people decorate vihicles with flag, stickers and patriotic slogams showcasing their love and pride for the nation,colorfull adorments create a festive atmosphere spreading national spirit across the road.</a:t>
            </a:r>
          </a:p>
        </p:txBody>
      </p:sp>
    </p:spTree>
    <p:extLst>
      <p:ext uri="{BB962C8B-B14F-4D97-AF65-F5344CB8AC3E}">
        <p14:creationId xmlns:p14="http://schemas.microsoft.com/office/powerpoint/2010/main" val="41326569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14 pictures that show Pakistanis bleed green - HTV">
            <a:extLst>
              <a:ext uri="{FF2B5EF4-FFF2-40B4-BE49-F238E27FC236}">
                <a16:creationId xmlns:a16="http://schemas.microsoft.com/office/drawing/2014/main" id="{7F026E90-27E0-6395-09A7-863E2F81B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950" y="883185"/>
            <a:ext cx="5238750" cy="3505200"/>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F9473A2-1CF7-291B-AA8B-D05CECC37AFB}"/>
              </a:ext>
            </a:extLst>
          </p:cNvPr>
          <p:cNvSpPr txBox="1"/>
          <p:nvPr/>
        </p:nvSpPr>
        <p:spPr>
          <a:xfrm>
            <a:off x="3369325" y="264405"/>
            <a:ext cx="4572000" cy="461665"/>
          </a:xfrm>
          <a:prstGeom prst="rect">
            <a:avLst/>
          </a:prstGeom>
          <a:noFill/>
        </p:spPr>
        <p:txBody>
          <a:bodyPr wrap="square" rtlCol="0">
            <a:spAutoFit/>
          </a:bodyPr>
          <a:lstStyle/>
          <a:p>
            <a:r>
              <a:rPr lang="en-US" sz="2400" b="1" i="1" dirty="0">
                <a:solidFill>
                  <a:schemeClr val="accent6">
                    <a:lumMod val="75000"/>
                  </a:schemeClr>
                </a:solidFill>
              </a:rPr>
              <a:t>NATIONAL SONGS AND ANTHEM</a:t>
            </a:r>
          </a:p>
        </p:txBody>
      </p:sp>
      <p:sp>
        <p:nvSpPr>
          <p:cNvPr id="5" name="TextBox 4">
            <a:extLst>
              <a:ext uri="{FF2B5EF4-FFF2-40B4-BE49-F238E27FC236}">
                <a16:creationId xmlns:a16="http://schemas.microsoft.com/office/drawing/2014/main" id="{7DB4A0CE-21BC-C33E-7688-91A3DE6B96C4}"/>
              </a:ext>
            </a:extLst>
          </p:cNvPr>
          <p:cNvSpPr txBox="1"/>
          <p:nvPr/>
        </p:nvSpPr>
        <p:spPr>
          <a:xfrm>
            <a:off x="3446443" y="4545500"/>
            <a:ext cx="4750106" cy="923330"/>
          </a:xfrm>
          <a:prstGeom prst="rect">
            <a:avLst/>
          </a:prstGeom>
          <a:noFill/>
        </p:spPr>
        <p:txBody>
          <a:bodyPr wrap="square" rtlCol="0">
            <a:spAutoFit/>
          </a:bodyPr>
          <a:lstStyle/>
          <a:p>
            <a:r>
              <a:rPr lang="en-US" b="1" i="1" dirty="0">
                <a:solidFill>
                  <a:schemeClr val="accent6">
                    <a:lumMod val="75000"/>
                  </a:schemeClr>
                </a:solidFill>
              </a:rPr>
              <a:t>On independence day , Pakistani people passionality sings national songs and anthem to express their love for the country.</a:t>
            </a:r>
          </a:p>
        </p:txBody>
      </p:sp>
    </p:spTree>
    <p:extLst>
      <p:ext uri="{BB962C8B-B14F-4D97-AF65-F5344CB8AC3E}">
        <p14:creationId xmlns:p14="http://schemas.microsoft.com/office/powerpoint/2010/main" val="25428413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D38E96-A71F-D7D0-1557-FDD1FEDF3A55}"/>
              </a:ext>
            </a:extLst>
          </p:cNvPr>
          <p:cNvSpPr txBox="1"/>
          <p:nvPr/>
        </p:nvSpPr>
        <p:spPr>
          <a:xfrm>
            <a:off x="2489812" y="363557"/>
            <a:ext cx="5111827" cy="584775"/>
          </a:xfrm>
          <a:prstGeom prst="rect">
            <a:avLst/>
          </a:prstGeom>
          <a:noFill/>
        </p:spPr>
        <p:txBody>
          <a:bodyPr wrap="square" rtlCol="0">
            <a:spAutoFit/>
          </a:bodyPr>
          <a:lstStyle/>
          <a:p>
            <a:pPr algn="ctr"/>
            <a:r>
              <a:rPr lang="en-US" sz="3200" b="1" i="1" dirty="0">
                <a:solidFill>
                  <a:schemeClr val="accent6">
                    <a:lumMod val="75000"/>
                  </a:schemeClr>
                </a:solidFill>
              </a:rPr>
              <a:t>SPECIAL PRAYERS</a:t>
            </a:r>
          </a:p>
        </p:txBody>
      </p:sp>
      <p:pic>
        <p:nvPicPr>
          <p:cNvPr id="11266" name="Picture 2" descr="I Pray for Pakistan | My Distinguished Sense">
            <a:extLst>
              <a:ext uri="{FF2B5EF4-FFF2-40B4-BE49-F238E27FC236}">
                <a16:creationId xmlns:a16="http://schemas.microsoft.com/office/drawing/2014/main" id="{B47B5FD1-A9E4-3170-F916-201E00592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9542" y="948332"/>
            <a:ext cx="4302775" cy="3467100"/>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753346-0055-9EC9-39B6-0711EF4FE09A}"/>
              </a:ext>
            </a:extLst>
          </p:cNvPr>
          <p:cNvSpPr txBox="1"/>
          <p:nvPr/>
        </p:nvSpPr>
        <p:spPr>
          <a:xfrm>
            <a:off x="2721167" y="4649118"/>
            <a:ext cx="5497417" cy="923330"/>
          </a:xfrm>
          <a:prstGeom prst="rect">
            <a:avLst/>
          </a:prstGeom>
          <a:noFill/>
        </p:spPr>
        <p:txBody>
          <a:bodyPr wrap="square" rtlCol="0">
            <a:spAutoFit/>
          </a:bodyPr>
          <a:lstStyle/>
          <a:p>
            <a:r>
              <a:rPr lang="en-US" b="1" i="1" dirty="0">
                <a:solidFill>
                  <a:schemeClr val="accent6">
                    <a:lumMod val="75000"/>
                  </a:schemeClr>
                </a:solidFill>
              </a:rPr>
              <a:t>Religious ceremonies and prayers are held in mosque and other places of worship to seek blessing for the nation and its prosperity.</a:t>
            </a:r>
          </a:p>
        </p:txBody>
      </p:sp>
    </p:spTree>
    <p:extLst>
      <p:ext uri="{BB962C8B-B14F-4D97-AF65-F5344CB8AC3E}">
        <p14:creationId xmlns:p14="http://schemas.microsoft.com/office/powerpoint/2010/main" val="40366267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151B69-9285-234A-1AA8-283842CBA04A}"/>
              </a:ext>
            </a:extLst>
          </p:cNvPr>
          <p:cNvSpPr txBox="1"/>
          <p:nvPr/>
        </p:nvSpPr>
        <p:spPr>
          <a:xfrm>
            <a:off x="2886420" y="363556"/>
            <a:ext cx="6092328" cy="523220"/>
          </a:xfrm>
          <a:prstGeom prst="rect">
            <a:avLst/>
          </a:prstGeom>
          <a:noFill/>
        </p:spPr>
        <p:txBody>
          <a:bodyPr wrap="square" rtlCol="0">
            <a:spAutoFit/>
          </a:bodyPr>
          <a:lstStyle/>
          <a:p>
            <a:r>
              <a:rPr lang="en-US" sz="2800" b="1" i="1" dirty="0">
                <a:solidFill>
                  <a:schemeClr val="accent6">
                    <a:lumMod val="75000"/>
                  </a:schemeClr>
                </a:solidFill>
              </a:rPr>
              <a:t>INTRESTING FACTS ABOUT PAKISTAN</a:t>
            </a:r>
          </a:p>
        </p:txBody>
      </p:sp>
      <p:sp>
        <p:nvSpPr>
          <p:cNvPr id="5" name="TextBox 4">
            <a:extLst>
              <a:ext uri="{FF2B5EF4-FFF2-40B4-BE49-F238E27FC236}">
                <a16:creationId xmlns:a16="http://schemas.microsoft.com/office/drawing/2014/main" id="{C0A57AB2-FFE8-B226-9D5D-0F1D73396A42}"/>
              </a:ext>
            </a:extLst>
          </p:cNvPr>
          <p:cNvSpPr txBox="1"/>
          <p:nvPr/>
        </p:nvSpPr>
        <p:spPr>
          <a:xfrm>
            <a:off x="3619042" y="2071171"/>
            <a:ext cx="4627084" cy="1754326"/>
          </a:xfrm>
          <a:prstGeom prst="rect">
            <a:avLst/>
          </a:prstGeom>
          <a:noFill/>
        </p:spPr>
        <p:txBody>
          <a:bodyPr wrap="square" rtlCol="0">
            <a:spAutoFit/>
          </a:bodyPr>
          <a:lstStyle/>
          <a:p>
            <a:pPr marL="285750" indent="-285750">
              <a:buFont typeface="Arial" panose="020B0604020202020204" pitchFamily="34" charset="0"/>
              <a:buChar char="•"/>
            </a:pPr>
            <a:r>
              <a:rPr lang="en-US" b="1" i="1" dirty="0">
                <a:solidFill>
                  <a:schemeClr val="accent6">
                    <a:lumMod val="75000"/>
                  </a:schemeClr>
                </a:solidFill>
              </a:rPr>
              <a:t>WORLD’S SECOND LARGEST SALT MINE</a:t>
            </a:r>
          </a:p>
          <a:p>
            <a:pPr marL="285750" indent="-285750">
              <a:buFont typeface="Arial" panose="020B0604020202020204" pitchFamily="34" charset="0"/>
              <a:buChar char="•"/>
            </a:pPr>
            <a:r>
              <a:rPr lang="en-US" b="1" i="1" dirty="0">
                <a:solidFill>
                  <a:schemeClr val="accent6">
                    <a:lumMod val="75000"/>
                  </a:schemeClr>
                </a:solidFill>
              </a:rPr>
              <a:t>WORLD’S LARGEST FOREST</a:t>
            </a:r>
          </a:p>
          <a:p>
            <a:pPr marL="285750" indent="-285750">
              <a:buFont typeface="Arial" panose="020B0604020202020204" pitchFamily="34" charset="0"/>
              <a:buChar char="•"/>
            </a:pPr>
            <a:r>
              <a:rPr lang="en-US" b="1" i="1" dirty="0">
                <a:solidFill>
                  <a:schemeClr val="accent6">
                    <a:lumMod val="75000"/>
                  </a:schemeClr>
                </a:solidFill>
              </a:rPr>
              <a:t>WORLD’’LARGEST DEEP SEA PORT</a:t>
            </a:r>
          </a:p>
          <a:p>
            <a:pPr marL="285750" indent="-285750">
              <a:buFont typeface="Arial" panose="020B0604020202020204" pitchFamily="34" charset="0"/>
              <a:buChar char="•"/>
            </a:pPr>
            <a:r>
              <a:rPr lang="en-US" b="1" i="1" dirty="0">
                <a:solidFill>
                  <a:schemeClr val="accent6">
                    <a:lumMod val="75000"/>
                  </a:schemeClr>
                </a:solidFill>
              </a:rPr>
              <a:t>WORLD’S LARGEST MOSQUE</a:t>
            </a:r>
          </a:p>
          <a:p>
            <a:pPr marL="285750" indent="-285750">
              <a:buFont typeface="Arial" panose="020B0604020202020204" pitchFamily="34" charset="0"/>
              <a:buChar char="•"/>
            </a:pPr>
            <a:r>
              <a:rPr lang="en-US" b="1" i="1" dirty="0">
                <a:solidFill>
                  <a:schemeClr val="accent6">
                    <a:lumMod val="75000"/>
                  </a:schemeClr>
                </a:solidFill>
              </a:rPr>
              <a:t>WORLD’S LARGEST MOUNTAIN</a:t>
            </a:r>
          </a:p>
          <a:p>
            <a:pPr marL="285750" indent="-285750">
              <a:buFont typeface="Arial" panose="020B0604020202020204" pitchFamily="34" charset="0"/>
              <a:buChar char="•"/>
            </a:pPr>
            <a:endParaRPr lang="en-US" b="1" i="1" dirty="0">
              <a:solidFill>
                <a:schemeClr val="accent6">
                  <a:lumMod val="75000"/>
                </a:schemeClr>
              </a:solidFill>
            </a:endParaRPr>
          </a:p>
        </p:txBody>
      </p:sp>
    </p:spTree>
    <p:extLst>
      <p:ext uri="{BB962C8B-B14F-4D97-AF65-F5344CB8AC3E}">
        <p14:creationId xmlns:p14="http://schemas.microsoft.com/office/powerpoint/2010/main" val="30174667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9E4439-207D-D57A-64C7-31E798D6EF98}"/>
              </a:ext>
            </a:extLst>
          </p:cNvPr>
          <p:cNvSpPr txBox="1"/>
          <p:nvPr/>
        </p:nvSpPr>
        <p:spPr>
          <a:xfrm>
            <a:off x="3073706" y="440675"/>
            <a:ext cx="5354198" cy="461665"/>
          </a:xfrm>
          <a:prstGeom prst="rect">
            <a:avLst/>
          </a:prstGeom>
          <a:noFill/>
        </p:spPr>
        <p:txBody>
          <a:bodyPr wrap="square" rtlCol="0">
            <a:spAutoFit/>
          </a:bodyPr>
          <a:lstStyle/>
          <a:p>
            <a:r>
              <a:rPr lang="en-US" sz="2400" b="1" i="1" dirty="0">
                <a:solidFill>
                  <a:schemeClr val="accent6">
                    <a:lumMod val="75000"/>
                  </a:schemeClr>
                </a:solidFill>
              </a:rPr>
              <a:t>WORLD,S SECOND LARGEST SALT MINE</a:t>
            </a:r>
          </a:p>
        </p:txBody>
      </p:sp>
      <p:pic>
        <p:nvPicPr>
          <p:cNvPr id="13316" name="Picture 4">
            <a:extLst>
              <a:ext uri="{FF2B5EF4-FFF2-40B4-BE49-F238E27FC236}">
                <a16:creationId xmlns:a16="http://schemas.microsoft.com/office/drawing/2014/main" id="{F3F29E24-AB13-8B19-6EFC-D19696613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5571" y="902340"/>
            <a:ext cx="5530468" cy="3219680"/>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53D14DF-8869-D37F-6EF2-A54E57887DEF}"/>
              </a:ext>
            </a:extLst>
          </p:cNvPr>
          <p:cNvSpPr txBox="1"/>
          <p:nvPr/>
        </p:nvSpPr>
        <p:spPr>
          <a:xfrm>
            <a:off x="3236205" y="4274799"/>
            <a:ext cx="6017964" cy="1200329"/>
          </a:xfrm>
          <a:prstGeom prst="rect">
            <a:avLst/>
          </a:prstGeom>
          <a:noFill/>
        </p:spPr>
        <p:txBody>
          <a:bodyPr wrap="square">
            <a:spAutoFit/>
          </a:bodyPr>
          <a:lstStyle/>
          <a:p>
            <a:pPr algn="l"/>
            <a:r>
              <a:rPr lang="en-US" b="1" i="1" dirty="0">
                <a:solidFill>
                  <a:schemeClr val="accent6">
                    <a:lumMod val="75000"/>
                  </a:schemeClr>
                </a:solidFill>
                <a:effectLst/>
                <a:latin typeface="Roboto Serif"/>
              </a:rPr>
              <a:t>The ‘</a:t>
            </a:r>
            <a:r>
              <a:rPr lang="en-US" b="1" i="1" dirty="0" err="1">
                <a:solidFill>
                  <a:schemeClr val="accent6">
                    <a:lumMod val="75000"/>
                  </a:schemeClr>
                </a:solidFill>
                <a:effectLst/>
                <a:latin typeface="Roboto Serif"/>
              </a:rPr>
              <a:t>Khewra</a:t>
            </a:r>
            <a:r>
              <a:rPr lang="en-US" b="1" i="1" dirty="0">
                <a:solidFill>
                  <a:schemeClr val="accent6">
                    <a:lumMod val="75000"/>
                  </a:schemeClr>
                </a:solidFill>
                <a:effectLst/>
                <a:latin typeface="Roboto Serif"/>
              </a:rPr>
              <a:t> Salt Mine’ in Pakistan is the second largest and oldest salt mine in the world</a:t>
            </a:r>
          </a:p>
          <a:p>
            <a:br>
              <a:rPr lang="en-US" b="1" i="1" u="none" strike="noStrike" dirty="0">
                <a:solidFill>
                  <a:schemeClr val="accent6">
                    <a:lumMod val="75000"/>
                  </a:schemeClr>
                </a:solidFill>
                <a:effectLst/>
                <a:latin typeface="Roboto Serif"/>
                <a:hlinkClick r:id="rId3">
                  <a:extLst>
                    <a:ext uri="{A12FA001-AC4F-418D-AE19-62706E023703}">
                      <ahyp:hlinkClr xmlns:ahyp="http://schemas.microsoft.com/office/drawing/2018/hyperlinkcolor" val="tx"/>
                    </a:ext>
                  </a:extLst>
                </a:hlinkClick>
              </a:rPr>
            </a:br>
            <a:endParaRPr lang="en-US" b="1" i="1" dirty="0">
              <a:solidFill>
                <a:schemeClr val="accent6">
                  <a:lumMod val="75000"/>
                </a:schemeClr>
              </a:solidFill>
            </a:endParaRPr>
          </a:p>
        </p:txBody>
      </p:sp>
    </p:spTree>
    <p:extLst>
      <p:ext uri="{BB962C8B-B14F-4D97-AF65-F5344CB8AC3E}">
        <p14:creationId xmlns:p14="http://schemas.microsoft.com/office/powerpoint/2010/main" val="39969605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EFAABE65-9309-735B-EC9C-0D93EBD21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7715" y="966731"/>
            <a:ext cx="5596570" cy="3274764"/>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2D179FA-9406-A5FD-BCF0-82A02F62BF85}"/>
              </a:ext>
            </a:extLst>
          </p:cNvPr>
          <p:cNvSpPr txBox="1"/>
          <p:nvPr/>
        </p:nvSpPr>
        <p:spPr>
          <a:xfrm>
            <a:off x="3977089" y="286439"/>
            <a:ext cx="3547431" cy="523220"/>
          </a:xfrm>
          <a:prstGeom prst="rect">
            <a:avLst/>
          </a:prstGeom>
          <a:noFill/>
        </p:spPr>
        <p:txBody>
          <a:bodyPr wrap="square" rtlCol="0">
            <a:spAutoFit/>
          </a:bodyPr>
          <a:lstStyle/>
          <a:p>
            <a:pPr algn="ctr"/>
            <a:r>
              <a:rPr lang="en-US" sz="2800" b="1" i="1" dirty="0">
                <a:solidFill>
                  <a:schemeClr val="accent6">
                    <a:lumMod val="75000"/>
                  </a:schemeClr>
                </a:solidFill>
              </a:rPr>
              <a:t>World largest forest</a:t>
            </a:r>
          </a:p>
        </p:txBody>
      </p:sp>
      <p:sp>
        <p:nvSpPr>
          <p:cNvPr id="4" name="TextBox 3">
            <a:extLst>
              <a:ext uri="{FF2B5EF4-FFF2-40B4-BE49-F238E27FC236}">
                <a16:creationId xmlns:a16="http://schemas.microsoft.com/office/drawing/2014/main" id="{C9B78199-F03D-A814-768B-667FE74435FE}"/>
              </a:ext>
            </a:extLst>
          </p:cNvPr>
          <p:cNvSpPr txBox="1"/>
          <p:nvPr/>
        </p:nvSpPr>
        <p:spPr>
          <a:xfrm>
            <a:off x="3297715" y="4484120"/>
            <a:ext cx="6097836" cy="1477328"/>
          </a:xfrm>
          <a:prstGeom prst="rect">
            <a:avLst/>
          </a:prstGeom>
          <a:noFill/>
        </p:spPr>
        <p:txBody>
          <a:bodyPr wrap="square">
            <a:spAutoFit/>
          </a:bodyPr>
          <a:lstStyle/>
          <a:p>
            <a:r>
              <a:rPr lang="en-US" b="1" i="1" dirty="0">
                <a:solidFill>
                  <a:schemeClr val="accent6">
                    <a:lumMod val="75000"/>
                  </a:schemeClr>
                </a:solidFill>
                <a:effectLst/>
                <a:latin typeface="Roboto Serif"/>
              </a:rPr>
              <a:t>The once world’s largest man-made forest is in Pakistan – the Changa Manga forest (12,423 acres in area). It is named after two brother dacoits, the Changa Manga forest was originally planted in 1866 by British foresters.</a:t>
            </a:r>
            <a:endParaRPr lang="en-US" b="1" i="1" dirty="0">
              <a:solidFill>
                <a:schemeClr val="accent6">
                  <a:lumMod val="75000"/>
                </a:schemeClr>
              </a:solidFill>
            </a:endParaRPr>
          </a:p>
        </p:txBody>
      </p:sp>
    </p:spTree>
    <p:extLst>
      <p:ext uri="{BB962C8B-B14F-4D97-AF65-F5344CB8AC3E}">
        <p14:creationId xmlns:p14="http://schemas.microsoft.com/office/powerpoint/2010/main" val="9920096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3B4B8-85F0-8CC0-1498-EF283646A94E}"/>
              </a:ext>
            </a:extLst>
          </p:cNvPr>
          <p:cNvSpPr txBox="1"/>
          <p:nvPr/>
        </p:nvSpPr>
        <p:spPr>
          <a:xfrm>
            <a:off x="3613531" y="154237"/>
            <a:ext cx="4704203" cy="523220"/>
          </a:xfrm>
          <a:prstGeom prst="rect">
            <a:avLst/>
          </a:prstGeom>
          <a:noFill/>
        </p:spPr>
        <p:txBody>
          <a:bodyPr wrap="square" rtlCol="0">
            <a:spAutoFit/>
          </a:bodyPr>
          <a:lstStyle/>
          <a:p>
            <a:pPr algn="ctr"/>
            <a:r>
              <a:rPr lang="en-US" sz="2800" b="1" i="1" dirty="0">
                <a:solidFill>
                  <a:schemeClr val="accent6">
                    <a:lumMod val="75000"/>
                  </a:schemeClr>
                </a:solidFill>
              </a:rPr>
              <a:t>World largest deep sea port</a:t>
            </a:r>
          </a:p>
        </p:txBody>
      </p:sp>
      <p:pic>
        <p:nvPicPr>
          <p:cNvPr id="15362" name="Picture 2">
            <a:extLst>
              <a:ext uri="{FF2B5EF4-FFF2-40B4-BE49-F238E27FC236}">
                <a16:creationId xmlns:a16="http://schemas.microsoft.com/office/drawing/2014/main" id="{7675B353-EB29-E1F6-46A2-942F27332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5396" y="890302"/>
            <a:ext cx="4880472" cy="3072559"/>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3D4338-6332-D627-B053-3F645483ADF9}"/>
              </a:ext>
            </a:extLst>
          </p:cNvPr>
          <p:cNvSpPr txBox="1"/>
          <p:nvPr/>
        </p:nvSpPr>
        <p:spPr>
          <a:xfrm>
            <a:off x="3302307" y="4256791"/>
            <a:ext cx="6712026" cy="1477328"/>
          </a:xfrm>
          <a:prstGeom prst="rect">
            <a:avLst/>
          </a:prstGeom>
          <a:noFill/>
        </p:spPr>
        <p:txBody>
          <a:bodyPr wrap="square">
            <a:spAutoFit/>
          </a:bodyPr>
          <a:lstStyle/>
          <a:p>
            <a:r>
              <a:rPr lang="en-US" b="1" i="1" dirty="0">
                <a:solidFill>
                  <a:schemeClr val="accent6">
                    <a:lumMod val="75000"/>
                  </a:schemeClr>
                </a:solidFill>
                <a:effectLst/>
                <a:latin typeface="Roboto Serif"/>
              </a:rPr>
              <a:t>Gwadar port is the largest deep sea port in the world, located on the southwestern Arabian Sea along the coastline of Balochistan, Pakistan. The port has an area of 64,000 square meters and has a depth of more than 14 meters.</a:t>
            </a:r>
            <a:endParaRPr lang="en-US" b="1" i="1" dirty="0">
              <a:solidFill>
                <a:schemeClr val="accent6">
                  <a:lumMod val="75000"/>
                </a:schemeClr>
              </a:solidFill>
            </a:endParaRPr>
          </a:p>
        </p:txBody>
      </p:sp>
    </p:spTree>
    <p:extLst>
      <p:ext uri="{BB962C8B-B14F-4D97-AF65-F5344CB8AC3E}">
        <p14:creationId xmlns:p14="http://schemas.microsoft.com/office/powerpoint/2010/main" val="13073803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23AC35-93B7-889F-C21F-116BF76F26C8}"/>
              </a:ext>
            </a:extLst>
          </p:cNvPr>
          <p:cNvSpPr txBox="1"/>
          <p:nvPr/>
        </p:nvSpPr>
        <p:spPr>
          <a:xfrm>
            <a:off x="3694323" y="231355"/>
            <a:ext cx="4803354" cy="523220"/>
          </a:xfrm>
          <a:prstGeom prst="rect">
            <a:avLst/>
          </a:prstGeom>
          <a:noFill/>
        </p:spPr>
        <p:txBody>
          <a:bodyPr wrap="square" rtlCol="0">
            <a:spAutoFit/>
          </a:bodyPr>
          <a:lstStyle/>
          <a:p>
            <a:r>
              <a:rPr lang="en-US" sz="2800" b="1" i="1" dirty="0">
                <a:solidFill>
                  <a:schemeClr val="accent6">
                    <a:lumMod val="75000"/>
                  </a:schemeClr>
                </a:solidFill>
              </a:rPr>
              <a:t>WORLD LARGEST MOSQUE</a:t>
            </a:r>
          </a:p>
        </p:txBody>
      </p:sp>
      <p:pic>
        <p:nvPicPr>
          <p:cNvPr id="16386" name="Picture 2">
            <a:extLst>
              <a:ext uri="{FF2B5EF4-FFF2-40B4-BE49-F238E27FC236}">
                <a16:creationId xmlns:a16="http://schemas.microsoft.com/office/drawing/2014/main" id="{93E082CD-3768-A6FE-E78A-5EACF2D8F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504" y="754575"/>
            <a:ext cx="6004192" cy="3475902"/>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0E47E8F-80E8-60F9-2A13-88AA9E9E49DF}"/>
              </a:ext>
            </a:extLst>
          </p:cNvPr>
          <p:cNvSpPr txBox="1"/>
          <p:nvPr/>
        </p:nvSpPr>
        <p:spPr>
          <a:xfrm>
            <a:off x="2465023" y="4395439"/>
            <a:ext cx="7516257" cy="2308324"/>
          </a:xfrm>
          <a:prstGeom prst="rect">
            <a:avLst/>
          </a:prstGeom>
          <a:noFill/>
        </p:spPr>
        <p:txBody>
          <a:bodyPr wrap="square">
            <a:spAutoFit/>
          </a:bodyPr>
          <a:lstStyle/>
          <a:p>
            <a:pPr algn="l"/>
            <a:r>
              <a:rPr lang="en-US" b="1" i="1" dirty="0">
                <a:solidFill>
                  <a:schemeClr val="accent6">
                    <a:lumMod val="75000"/>
                  </a:schemeClr>
                </a:solidFill>
                <a:effectLst/>
                <a:latin typeface="Roboto Serif"/>
              </a:rPr>
              <a:t>The Badshahi Mosque in Lahore, Pakistan is one of the world’s largest mosques. It was commissioned by the Mughal emperor Aurangzeb in 1671 and its construction completed in 1673. However, the mosque was largely used for military purposes during the Sikh era and the British rule for many years until the independence of Pakistan when it was restored to its original condition</a:t>
            </a:r>
          </a:p>
          <a:p>
            <a:pPr algn="l"/>
            <a:r>
              <a:rPr lang="en-US" b="1" i="1" dirty="0">
                <a:solidFill>
                  <a:schemeClr val="accent6">
                    <a:lumMod val="75000"/>
                  </a:schemeClr>
                </a:solidFill>
                <a:effectLst/>
                <a:latin typeface="Roboto Serif"/>
              </a:rPr>
              <a:t> </a:t>
            </a:r>
          </a:p>
        </p:txBody>
      </p:sp>
    </p:spTree>
    <p:extLst>
      <p:ext uri="{BB962C8B-B14F-4D97-AF65-F5344CB8AC3E}">
        <p14:creationId xmlns:p14="http://schemas.microsoft.com/office/powerpoint/2010/main" val="8682399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A79991-C7E6-6166-C1FD-2A3A92F547DD}"/>
              </a:ext>
            </a:extLst>
          </p:cNvPr>
          <p:cNvSpPr txBox="1"/>
          <p:nvPr/>
        </p:nvSpPr>
        <p:spPr>
          <a:xfrm rot="2357325">
            <a:off x="3887540" y="2505822"/>
            <a:ext cx="6613577" cy="1107996"/>
          </a:xfrm>
          <a:prstGeom prst="rect">
            <a:avLst/>
          </a:prstGeom>
          <a:noFill/>
        </p:spPr>
        <p:txBody>
          <a:bodyPr wrap="square" rtlCol="0">
            <a:spAutoFit/>
          </a:bodyPr>
          <a:lstStyle/>
          <a:p>
            <a:r>
              <a:rPr lang="en-US" sz="6600" b="1" i="1" u="sng" dirty="0">
                <a:solidFill>
                  <a:schemeClr val="accent6">
                    <a:lumMod val="75000"/>
                  </a:schemeClr>
                </a:solidFill>
                <a:latin typeface="Algerian" panose="04020705040A02060702" pitchFamily="82" charset="0"/>
              </a:rPr>
              <a:t>PRESENTATION</a:t>
            </a:r>
          </a:p>
        </p:txBody>
      </p:sp>
    </p:spTree>
    <p:extLst>
      <p:ext uri="{BB962C8B-B14F-4D97-AF65-F5344CB8AC3E}">
        <p14:creationId xmlns:p14="http://schemas.microsoft.com/office/powerpoint/2010/main" val="3020093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5380BC-4032-A55C-0599-3D4F630A050B}"/>
              </a:ext>
            </a:extLst>
          </p:cNvPr>
          <p:cNvSpPr txBox="1"/>
          <p:nvPr/>
        </p:nvSpPr>
        <p:spPr>
          <a:xfrm>
            <a:off x="3630363" y="136135"/>
            <a:ext cx="5133860" cy="523220"/>
          </a:xfrm>
          <a:prstGeom prst="rect">
            <a:avLst/>
          </a:prstGeom>
          <a:noFill/>
        </p:spPr>
        <p:txBody>
          <a:bodyPr wrap="square" rtlCol="0">
            <a:spAutoFit/>
          </a:bodyPr>
          <a:lstStyle/>
          <a:p>
            <a:r>
              <a:rPr lang="en-US" sz="2800" b="1" i="1" dirty="0">
                <a:solidFill>
                  <a:schemeClr val="accent6">
                    <a:lumMod val="75000"/>
                  </a:schemeClr>
                </a:solidFill>
              </a:rPr>
              <a:t>WORLD LARGEST MOUNTAIN</a:t>
            </a:r>
          </a:p>
        </p:txBody>
      </p:sp>
      <p:sp>
        <p:nvSpPr>
          <p:cNvPr id="4" name="TextBox 3">
            <a:extLst>
              <a:ext uri="{FF2B5EF4-FFF2-40B4-BE49-F238E27FC236}">
                <a16:creationId xmlns:a16="http://schemas.microsoft.com/office/drawing/2014/main" id="{07FCF590-6B8A-EF2F-AC69-B4C77BBA422B}"/>
              </a:ext>
            </a:extLst>
          </p:cNvPr>
          <p:cNvSpPr txBox="1"/>
          <p:nvPr/>
        </p:nvSpPr>
        <p:spPr>
          <a:xfrm>
            <a:off x="3247222" y="4444319"/>
            <a:ext cx="6097836" cy="1754326"/>
          </a:xfrm>
          <a:prstGeom prst="rect">
            <a:avLst/>
          </a:prstGeom>
          <a:noFill/>
        </p:spPr>
        <p:txBody>
          <a:bodyPr wrap="square">
            <a:spAutoFit/>
          </a:bodyPr>
          <a:lstStyle/>
          <a:p>
            <a:r>
              <a:rPr lang="en-US" b="1" i="1" dirty="0">
                <a:solidFill>
                  <a:schemeClr val="accent6">
                    <a:lumMod val="75000"/>
                  </a:schemeClr>
                </a:solidFill>
                <a:effectLst/>
                <a:latin typeface="Google Sans"/>
              </a:rPr>
              <a:t>K2 is the highest point of the Karakoram Range and the highest point in Pakistan. K2 is known as the Savage Mountain due to the difficulty of ascent and the second-highest fatality rate among the eight </a:t>
            </a:r>
            <a:r>
              <a:rPr lang="en-US" b="1" i="1" dirty="0" err="1">
                <a:solidFill>
                  <a:schemeClr val="accent6">
                    <a:lumMod val="75000"/>
                  </a:schemeClr>
                </a:solidFill>
                <a:effectLst/>
                <a:latin typeface="Google Sans"/>
              </a:rPr>
              <a:t>thousanders</a:t>
            </a:r>
            <a:r>
              <a:rPr lang="en-US" b="1" i="1" dirty="0">
                <a:solidFill>
                  <a:schemeClr val="accent6">
                    <a:lumMod val="75000"/>
                  </a:schemeClr>
                </a:solidFill>
                <a:effectLst/>
                <a:latin typeface="Google Sans"/>
              </a:rPr>
              <a:t>. For every four people who have reached the summit, one has died trying.</a:t>
            </a:r>
            <a:endParaRPr lang="en-US" b="1" i="1" dirty="0">
              <a:solidFill>
                <a:schemeClr val="accent6">
                  <a:lumMod val="75000"/>
                </a:schemeClr>
              </a:solidFill>
            </a:endParaRPr>
          </a:p>
        </p:txBody>
      </p:sp>
      <p:pic>
        <p:nvPicPr>
          <p:cNvPr id="17410" name="Picture 2" descr="K2 Mountain - Facts &amp; Information - Beautiful World Travel Guide">
            <a:extLst>
              <a:ext uri="{FF2B5EF4-FFF2-40B4-BE49-F238E27FC236}">
                <a16:creationId xmlns:a16="http://schemas.microsoft.com/office/drawing/2014/main" id="{4E96D0A0-84B2-E3E5-91CB-15B907C78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222" y="546322"/>
            <a:ext cx="5321759" cy="3734718"/>
          </a:xfrm>
          <a:prstGeom prst="snip2DiagRect">
            <a:avLst/>
          </a:prstGeom>
          <a:solidFill>
            <a:srgbClr val="FFFFFF">
              <a:shade val="85000"/>
            </a:srgbClr>
          </a:solidFill>
          <a:ln w="28575"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7652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ABA03A6A-5741-5FFD-5171-453A59EDBD63}"/>
              </a:ext>
            </a:extLst>
          </p:cNvPr>
          <p:cNvGraphicFramePr/>
          <p:nvPr>
            <p:extLst>
              <p:ext uri="{D42A27DB-BD31-4B8C-83A1-F6EECF244321}">
                <p14:modId xmlns:p14="http://schemas.microsoft.com/office/powerpoint/2010/main" val="406217079"/>
              </p:ext>
            </p:extLst>
          </p:nvPr>
        </p:nvGraphicFramePr>
        <p:xfrm>
          <a:off x="2032000" y="1200839"/>
          <a:ext cx="7266236" cy="493749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CE7B1BA7-7876-0292-523D-A2480FB9C3AC}"/>
              </a:ext>
            </a:extLst>
          </p:cNvPr>
          <p:cNvSpPr txBox="1"/>
          <p:nvPr/>
        </p:nvSpPr>
        <p:spPr>
          <a:xfrm>
            <a:off x="3474720" y="256032"/>
            <a:ext cx="3611880" cy="461665"/>
          </a:xfrm>
          <a:prstGeom prst="rect">
            <a:avLst/>
          </a:prstGeom>
          <a:noFill/>
        </p:spPr>
        <p:txBody>
          <a:bodyPr wrap="square" rtlCol="0">
            <a:spAutoFit/>
          </a:bodyPr>
          <a:lstStyle/>
          <a:p>
            <a:r>
              <a:rPr lang="en-US" sz="2400" b="1" i="1" dirty="0">
                <a:solidFill>
                  <a:schemeClr val="accent6">
                    <a:lumMod val="75000"/>
                  </a:schemeClr>
                </a:solidFill>
              </a:rPr>
              <a:t>LANGUAGES IN PAKISTAN</a:t>
            </a:r>
          </a:p>
        </p:txBody>
      </p:sp>
    </p:spTree>
    <p:extLst>
      <p:ext uri="{BB962C8B-B14F-4D97-AF65-F5344CB8AC3E}">
        <p14:creationId xmlns:p14="http://schemas.microsoft.com/office/powerpoint/2010/main" val="23731871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Pakistan National Anthem (Rerecorded) | New National Anthem | Pakistan 75th Independence Day">
            <a:hlinkClick r:id="" action="ppaction://media"/>
            <a:extLst>
              <a:ext uri="{FF2B5EF4-FFF2-40B4-BE49-F238E27FC236}">
                <a16:creationId xmlns:a16="http://schemas.microsoft.com/office/drawing/2014/main" id="{F2547449-C0CD-F943-8EAC-54AF1B04C47C}"/>
              </a:ext>
            </a:extLst>
          </p:cNvPr>
          <p:cNvPicPr>
            <a:picLocks noRot="1" noChangeAspect="1"/>
          </p:cNvPicPr>
          <p:nvPr>
            <a:videoFile r:link="rId1"/>
          </p:nvPr>
        </p:nvPicPr>
        <p:blipFill>
          <a:blip r:embed="rId3"/>
          <a:stretch>
            <a:fillRect/>
          </a:stretch>
        </p:blipFill>
        <p:spPr>
          <a:xfrm>
            <a:off x="2615184" y="566928"/>
            <a:ext cx="6464808" cy="4187952"/>
          </a:xfrm>
          <a:prstGeom prst="rect">
            <a:avLst/>
          </a:prstGeom>
        </p:spPr>
      </p:pic>
    </p:spTree>
    <p:extLst>
      <p:ext uri="{BB962C8B-B14F-4D97-AF65-F5344CB8AC3E}">
        <p14:creationId xmlns:p14="http://schemas.microsoft.com/office/powerpoint/2010/main" val="38634295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descr="Happy Independence Day!">
            <a:extLst>
              <a:ext uri="{FF2B5EF4-FFF2-40B4-BE49-F238E27FC236}">
                <a16:creationId xmlns:a16="http://schemas.microsoft.com/office/drawing/2014/main" id="{A4BC9117-D752-D9A3-C8E9-0258533D8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75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9001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descr="Thank You Green Vector Art, Icons, and Graphics for Free Download">
            <a:extLst>
              <a:ext uri="{FF2B5EF4-FFF2-40B4-BE49-F238E27FC236}">
                <a16:creationId xmlns:a16="http://schemas.microsoft.com/office/drawing/2014/main" id="{B8BD1FF6-86C7-3A1E-0F96-7795D4DCD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728" y="704088"/>
            <a:ext cx="6812280" cy="382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8947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appy independence day Pakistan. 3d flag with letter. vector illustration  design Stock Vector Image &amp; Art - Alamy">
            <a:extLst>
              <a:ext uri="{FF2B5EF4-FFF2-40B4-BE49-F238E27FC236}">
                <a16:creationId xmlns:a16="http://schemas.microsoft.com/office/drawing/2014/main" id="{19B68D6A-BC0E-8E74-B1BB-AA90D843D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8245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109228-55F8-C95B-7619-CCED95C2875E}"/>
              </a:ext>
            </a:extLst>
          </p:cNvPr>
          <p:cNvSpPr txBox="1"/>
          <p:nvPr/>
        </p:nvSpPr>
        <p:spPr>
          <a:xfrm>
            <a:off x="3360144" y="253388"/>
            <a:ext cx="4858439" cy="646331"/>
          </a:xfrm>
          <a:prstGeom prst="rect">
            <a:avLst/>
          </a:prstGeom>
          <a:noFill/>
        </p:spPr>
        <p:txBody>
          <a:bodyPr wrap="square" rtlCol="0">
            <a:spAutoFit/>
          </a:bodyPr>
          <a:lstStyle/>
          <a:p>
            <a:r>
              <a:rPr lang="en-US" sz="3600" b="1" i="1" dirty="0">
                <a:solidFill>
                  <a:schemeClr val="accent6">
                    <a:lumMod val="75000"/>
                  </a:schemeClr>
                </a:solidFill>
              </a:rPr>
              <a:t>ROLE OF QUID E AZAM</a:t>
            </a:r>
          </a:p>
        </p:txBody>
      </p:sp>
      <p:sp>
        <p:nvSpPr>
          <p:cNvPr id="4" name="TextBox 3">
            <a:extLst>
              <a:ext uri="{FF2B5EF4-FFF2-40B4-BE49-F238E27FC236}">
                <a16:creationId xmlns:a16="http://schemas.microsoft.com/office/drawing/2014/main" id="{C8919AC4-0E0B-F6E1-CC24-03B208C3E137}"/>
              </a:ext>
            </a:extLst>
          </p:cNvPr>
          <p:cNvSpPr txBox="1"/>
          <p:nvPr/>
        </p:nvSpPr>
        <p:spPr>
          <a:xfrm>
            <a:off x="3047082" y="3537747"/>
            <a:ext cx="6097836" cy="3139321"/>
          </a:xfrm>
          <a:prstGeom prst="rect">
            <a:avLst/>
          </a:prstGeom>
          <a:noFill/>
        </p:spPr>
        <p:txBody>
          <a:bodyPr wrap="square">
            <a:spAutoFit/>
          </a:bodyPr>
          <a:lstStyle/>
          <a:p>
            <a:r>
              <a:rPr lang="en-US" b="1" i="1" dirty="0">
                <a:solidFill>
                  <a:schemeClr val="accent6">
                    <a:lumMod val="75000"/>
                  </a:schemeClr>
                </a:solidFill>
                <a:effectLst/>
                <a:latin typeface="Söhne"/>
              </a:rPr>
              <a:t>Quaid-e-Azam Muhammad Ali Jinnah played a pivotal role in the independence of Pakistan. As the prominent leader of the All-India Muslim League, he championed the Two-Nation Theory, advocating for a separate Muslim state. On August 14, 1947, Pakistan gained independence from British rule, and Jinnah became its first Governor-General. In his historic address to the Constituent Assembly, he laid the foundation of the new nation and highlighted the challenges ahead. His visionary leadership and unwavering determination were instrumental in the creation of Pakistan, and he is revered on Independence Day as the founding father of the country.</a:t>
            </a:r>
            <a:endParaRPr lang="en-US" b="1" i="1" dirty="0">
              <a:solidFill>
                <a:schemeClr val="accent6">
                  <a:lumMod val="75000"/>
                </a:schemeClr>
              </a:solidFill>
            </a:endParaRPr>
          </a:p>
        </p:txBody>
      </p:sp>
      <p:pic>
        <p:nvPicPr>
          <p:cNvPr id="3074" name="Picture 2" descr="Quaid-e-Azam - Consulate General of Pakistan, Jeddah">
            <a:extLst>
              <a:ext uri="{FF2B5EF4-FFF2-40B4-BE49-F238E27FC236}">
                <a16:creationId xmlns:a16="http://schemas.microsoft.com/office/drawing/2014/main" id="{73D555E4-79A5-B8CB-DDC8-7038D3D13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4825" y="1013308"/>
            <a:ext cx="4029075" cy="2415692"/>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3325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akistan celebrates 71st Independence Day with zeal and fervor | Arab News  PK">
            <a:extLst>
              <a:ext uri="{FF2B5EF4-FFF2-40B4-BE49-F238E27FC236}">
                <a16:creationId xmlns:a16="http://schemas.microsoft.com/office/drawing/2014/main" id="{6CBE6414-9DD3-5BE1-8AFB-E0CE2F6F5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9698" y="808671"/>
            <a:ext cx="5280408" cy="3393998"/>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1F57EE-91CD-3CBB-42FC-724F3BEEBD42}"/>
              </a:ext>
            </a:extLst>
          </p:cNvPr>
          <p:cNvSpPr txBox="1"/>
          <p:nvPr/>
        </p:nvSpPr>
        <p:spPr>
          <a:xfrm>
            <a:off x="3393195" y="253098"/>
            <a:ext cx="5166911" cy="461665"/>
          </a:xfrm>
          <a:prstGeom prst="rect">
            <a:avLst/>
          </a:prstGeom>
          <a:noFill/>
        </p:spPr>
        <p:txBody>
          <a:bodyPr wrap="square" rtlCol="0">
            <a:spAutoFit/>
          </a:bodyPr>
          <a:lstStyle/>
          <a:p>
            <a:r>
              <a:rPr lang="en-US" sz="2400" b="1" i="1" dirty="0">
                <a:solidFill>
                  <a:schemeClr val="accent6">
                    <a:lumMod val="75000"/>
                  </a:schemeClr>
                </a:solidFill>
              </a:rPr>
              <a:t>IMPORTANCE OF INDEPENDENCE DAY</a:t>
            </a:r>
          </a:p>
        </p:txBody>
      </p:sp>
      <p:sp>
        <p:nvSpPr>
          <p:cNvPr id="4" name="TextBox 3">
            <a:extLst>
              <a:ext uri="{FF2B5EF4-FFF2-40B4-BE49-F238E27FC236}">
                <a16:creationId xmlns:a16="http://schemas.microsoft.com/office/drawing/2014/main" id="{C294D032-2133-3B3E-D580-33996C1ED93C}"/>
              </a:ext>
            </a:extLst>
          </p:cNvPr>
          <p:cNvSpPr txBox="1"/>
          <p:nvPr/>
        </p:nvSpPr>
        <p:spPr>
          <a:xfrm>
            <a:off x="2189604" y="4296578"/>
            <a:ext cx="8849298" cy="2308324"/>
          </a:xfrm>
          <a:prstGeom prst="rect">
            <a:avLst/>
          </a:prstGeom>
          <a:noFill/>
        </p:spPr>
        <p:txBody>
          <a:bodyPr wrap="square">
            <a:spAutoFit/>
          </a:bodyPr>
          <a:lstStyle/>
          <a:p>
            <a:r>
              <a:rPr lang="en-US" b="1" i="1" dirty="0">
                <a:solidFill>
                  <a:schemeClr val="accent6">
                    <a:lumMod val="75000"/>
                  </a:schemeClr>
                </a:solidFill>
                <a:effectLst/>
                <a:latin typeface="Söhne"/>
              </a:rPr>
              <a:t>Independence Day holds great importance for the people of Pakistan as it marks the nation's liberation from British colonial rule on August 14, 1947. This day is a symbol of national pride and unity, reminding Pakistanis of the sacrifices made by their forefathers in securing a separate homeland. It instills a sense of patriotism and collective identity, transcending cultural and regional differences. Independence Day serves as a moment to reflect on the nation's progress, democratic values, and the challenges ahead. The celebrations on this day foster a spirit of hope, renewal, and appreciation for the freedom and opportunities enjoyed in an independent nation.</a:t>
            </a:r>
            <a:endParaRPr lang="en-US" b="1" i="1" dirty="0">
              <a:solidFill>
                <a:schemeClr val="accent6">
                  <a:lumMod val="75000"/>
                </a:schemeClr>
              </a:solidFill>
            </a:endParaRPr>
          </a:p>
        </p:txBody>
      </p:sp>
    </p:spTree>
    <p:extLst>
      <p:ext uri="{BB962C8B-B14F-4D97-AF65-F5344CB8AC3E}">
        <p14:creationId xmlns:p14="http://schemas.microsoft.com/office/powerpoint/2010/main" val="22693640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A25068-0CAE-4234-2F8B-4D48C6331907}"/>
              </a:ext>
            </a:extLst>
          </p:cNvPr>
          <p:cNvSpPr txBox="1"/>
          <p:nvPr/>
        </p:nvSpPr>
        <p:spPr>
          <a:xfrm>
            <a:off x="2555913" y="253388"/>
            <a:ext cx="6573398" cy="461665"/>
          </a:xfrm>
          <a:prstGeom prst="rect">
            <a:avLst/>
          </a:prstGeom>
          <a:noFill/>
        </p:spPr>
        <p:txBody>
          <a:bodyPr wrap="square" rtlCol="0">
            <a:spAutoFit/>
          </a:bodyPr>
          <a:lstStyle/>
          <a:p>
            <a:r>
              <a:rPr lang="en-US" sz="2400" b="1" i="1" dirty="0">
                <a:solidFill>
                  <a:schemeClr val="accent6">
                    <a:lumMod val="75000"/>
                  </a:schemeClr>
                </a:solidFill>
              </a:rPr>
              <a:t>INDEPENDENCE DAY CELEBRATION IN PAKISTAN  </a:t>
            </a:r>
          </a:p>
        </p:txBody>
      </p:sp>
      <p:sp>
        <p:nvSpPr>
          <p:cNvPr id="3" name="TextBox 2">
            <a:extLst>
              <a:ext uri="{FF2B5EF4-FFF2-40B4-BE49-F238E27FC236}">
                <a16:creationId xmlns:a16="http://schemas.microsoft.com/office/drawing/2014/main" id="{8AB21369-39AB-CA76-BE5A-3869AE2EA6DD}"/>
              </a:ext>
            </a:extLst>
          </p:cNvPr>
          <p:cNvSpPr txBox="1"/>
          <p:nvPr/>
        </p:nvSpPr>
        <p:spPr>
          <a:xfrm>
            <a:off x="3415229" y="1674563"/>
            <a:ext cx="4417764" cy="2308324"/>
          </a:xfrm>
          <a:prstGeom prst="rect">
            <a:avLst/>
          </a:prstGeom>
          <a:noFill/>
        </p:spPr>
        <p:txBody>
          <a:bodyPr wrap="square" rtlCol="0">
            <a:spAutoFit/>
          </a:bodyPr>
          <a:lstStyle/>
          <a:p>
            <a:pPr marL="285750" indent="-285750">
              <a:buFont typeface="Wingdings" panose="05000000000000000000" pitchFamily="2" charset="2"/>
              <a:buChar char="Ø"/>
            </a:pPr>
            <a:r>
              <a:rPr lang="en-US" b="1" i="1" dirty="0">
                <a:solidFill>
                  <a:schemeClr val="accent6">
                    <a:lumMod val="75000"/>
                  </a:schemeClr>
                </a:solidFill>
              </a:rPr>
              <a:t>FALAG HOISTING </a:t>
            </a:r>
          </a:p>
          <a:p>
            <a:pPr marL="285750" indent="-285750">
              <a:buFont typeface="Wingdings" panose="05000000000000000000" pitchFamily="2" charset="2"/>
              <a:buChar char="Ø"/>
            </a:pPr>
            <a:r>
              <a:rPr lang="en-US" b="1" i="1" dirty="0">
                <a:solidFill>
                  <a:schemeClr val="accent6">
                    <a:lumMod val="75000"/>
                  </a:schemeClr>
                </a:solidFill>
              </a:rPr>
              <a:t>FIREWORKS</a:t>
            </a:r>
          </a:p>
          <a:p>
            <a:pPr marL="285750" indent="-285750">
              <a:buFont typeface="Wingdings" panose="05000000000000000000" pitchFamily="2" charset="2"/>
              <a:buChar char="Ø"/>
            </a:pPr>
            <a:r>
              <a:rPr lang="en-US" b="1" i="1" dirty="0">
                <a:solidFill>
                  <a:schemeClr val="accent6">
                    <a:lumMod val="75000"/>
                  </a:schemeClr>
                </a:solidFill>
              </a:rPr>
              <a:t>CULTURAL SHOWS</a:t>
            </a:r>
          </a:p>
          <a:p>
            <a:pPr marL="285750" indent="-285750">
              <a:buFont typeface="Wingdings" panose="05000000000000000000" pitchFamily="2" charset="2"/>
              <a:buChar char="Ø"/>
            </a:pPr>
            <a:r>
              <a:rPr lang="en-US" b="1" i="1" dirty="0">
                <a:solidFill>
                  <a:schemeClr val="accent6">
                    <a:lumMod val="75000"/>
                  </a:schemeClr>
                </a:solidFill>
              </a:rPr>
              <a:t>DECORATIONS</a:t>
            </a:r>
          </a:p>
          <a:p>
            <a:pPr marL="285750" indent="-285750">
              <a:buFont typeface="Wingdings" panose="05000000000000000000" pitchFamily="2" charset="2"/>
              <a:buChar char="Ø"/>
            </a:pPr>
            <a:r>
              <a:rPr lang="en-US" b="1" i="1" dirty="0">
                <a:solidFill>
                  <a:schemeClr val="accent6">
                    <a:lumMod val="75000"/>
                  </a:schemeClr>
                </a:solidFill>
              </a:rPr>
              <a:t>DRESSING IN GREEN AND WHITE</a:t>
            </a:r>
          </a:p>
          <a:p>
            <a:pPr marL="285750" indent="-285750">
              <a:buFont typeface="Wingdings" panose="05000000000000000000" pitchFamily="2" charset="2"/>
              <a:buChar char="Ø"/>
            </a:pPr>
            <a:r>
              <a:rPr lang="en-US" b="1" i="1" dirty="0">
                <a:solidFill>
                  <a:schemeClr val="accent6">
                    <a:lumMod val="75000"/>
                  </a:schemeClr>
                </a:solidFill>
              </a:rPr>
              <a:t>DECORATING VIHICLES</a:t>
            </a:r>
          </a:p>
          <a:p>
            <a:pPr marL="285750" indent="-285750">
              <a:buFont typeface="Wingdings" panose="05000000000000000000" pitchFamily="2" charset="2"/>
              <a:buChar char="Ø"/>
            </a:pPr>
            <a:r>
              <a:rPr lang="en-US" b="1" i="1" dirty="0">
                <a:solidFill>
                  <a:schemeClr val="accent6">
                    <a:lumMod val="75000"/>
                  </a:schemeClr>
                </a:solidFill>
              </a:rPr>
              <a:t>NATIONAL SONGS AND ANTHEM</a:t>
            </a:r>
          </a:p>
          <a:p>
            <a:pPr marL="285750" indent="-285750">
              <a:buFont typeface="Wingdings" panose="05000000000000000000" pitchFamily="2" charset="2"/>
              <a:buChar char="Ø"/>
            </a:pPr>
            <a:r>
              <a:rPr lang="en-US" b="1" i="1" dirty="0">
                <a:solidFill>
                  <a:schemeClr val="accent6">
                    <a:lumMod val="75000"/>
                  </a:schemeClr>
                </a:solidFill>
              </a:rPr>
              <a:t>SPECIAL PRAYERS</a:t>
            </a:r>
          </a:p>
        </p:txBody>
      </p:sp>
    </p:spTree>
    <p:extLst>
      <p:ext uri="{BB962C8B-B14F-4D97-AF65-F5344CB8AC3E}">
        <p14:creationId xmlns:p14="http://schemas.microsoft.com/office/powerpoint/2010/main" val="9816752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w to Celebrate Pakistan Independence Day |14th August">
            <a:extLst>
              <a:ext uri="{FF2B5EF4-FFF2-40B4-BE49-F238E27FC236}">
                <a16:creationId xmlns:a16="http://schemas.microsoft.com/office/drawing/2014/main" id="{A10B513C-7EB4-63A3-C424-8C276EBAB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880" y="928859"/>
            <a:ext cx="4296577" cy="2356233"/>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790987C-ED44-6968-767D-46468A4D5FFE}"/>
              </a:ext>
            </a:extLst>
          </p:cNvPr>
          <p:cNvSpPr txBox="1"/>
          <p:nvPr/>
        </p:nvSpPr>
        <p:spPr>
          <a:xfrm>
            <a:off x="4880472" y="119464"/>
            <a:ext cx="3800820" cy="523220"/>
          </a:xfrm>
          <a:prstGeom prst="rect">
            <a:avLst/>
          </a:prstGeom>
          <a:noFill/>
        </p:spPr>
        <p:txBody>
          <a:bodyPr wrap="square" rtlCol="0">
            <a:spAutoFit/>
          </a:bodyPr>
          <a:lstStyle/>
          <a:p>
            <a:r>
              <a:rPr lang="en-US" sz="2800" b="1" i="1" dirty="0">
                <a:solidFill>
                  <a:schemeClr val="accent6">
                    <a:lumMod val="75000"/>
                  </a:schemeClr>
                </a:solidFill>
              </a:rPr>
              <a:t>FLAG HOISTING</a:t>
            </a:r>
          </a:p>
        </p:txBody>
      </p:sp>
      <p:sp>
        <p:nvSpPr>
          <p:cNvPr id="3" name="TextBox 2">
            <a:extLst>
              <a:ext uri="{FF2B5EF4-FFF2-40B4-BE49-F238E27FC236}">
                <a16:creationId xmlns:a16="http://schemas.microsoft.com/office/drawing/2014/main" id="{B5DC85EB-E570-7A19-7310-96E61E0481E7}"/>
              </a:ext>
            </a:extLst>
          </p:cNvPr>
          <p:cNvSpPr txBox="1"/>
          <p:nvPr/>
        </p:nvSpPr>
        <p:spPr>
          <a:xfrm>
            <a:off x="4057880" y="3571267"/>
            <a:ext cx="4880472" cy="1200329"/>
          </a:xfrm>
          <a:prstGeom prst="rect">
            <a:avLst/>
          </a:prstGeom>
          <a:noFill/>
        </p:spPr>
        <p:txBody>
          <a:bodyPr wrap="square" rtlCol="0">
            <a:spAutoFit/>
          </a:bodyPr>
          <a:lstStyle/>
          <a:p>
            <a:r>
              <a:rPr lang="en-US" b="1" i="1" dirty="0">
                <a:solidFill>
                  <a:schemeClr val="accent6">
                    <a:lumMod val="75000"/>
                  </a:schemeClr>
                </a:solidFill>
              </a:rPr>
              <a:t>People across Pakistan celebrate independence day by hoisting the national flag at home, public places and government buildings reflecting their patriotism and love for the country.</a:t>
            </a:r>
          </a:p>
        </p:txBody>
      </p:sp>
    </p:spTree>
    <p:extLst>
      <p:ext uri="{BB962C8B-B14F-4D97-AF65-F5344CB8AC3E}">
        <p14:creationId xmlns:p14="http://schemas.microsoft.com/office/powerpoint/2010/main" val="3658208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EC0067-BEC9-A000-6D9A-B5DBC785E256}"/>
              </a:ext>
            </a:extLst>
          </p:cNvPr>
          <p:cNvSpPr txBox="1"/>
          <p:nvPr/>
        </p:nvSpPr>
        <p:spPr>
          <a:xfrm>
            <a:off x="4241494" y="198304"/>
            <a:ext cx="3238959" cy="523220"/>
          </a:xfrm>
          <a:prstGeom prst="rect">
            <a:avLst/>
          </a:prstGeom>
          <a:noFill/>
        </p:spPr>
        <p:txBody>
          <a:bodyPr wrap="square" rtlCol="0">
            <a:spAutoFit/>
          </a:bodyPr>
          <a:lstStyle/>
          <a:p>
            <a:pPr algn="ctr"/>
            <a:r>
              <a:rPr lang="en-US" sz="2800" b="1" i="1" dirty="0">
                <a:solidFill>
                  <a:schemeClr val="accent6">
                    <a:lumMod val="75000"/>
                  </a:schemeClr>
                </a:solidFill>
              </a:rPr>
              <a:t>FIREWORKS</a:t>
            </a:r>
          </a:p>
        </p:txBody>
      </p:sp>
      <p:pic>
        <p:nvPicPr>
          <p:cNvPr id="6146" name="Picture 2" descr="Happy People Are Looking Holiday Fireworks With Flag Of Pakistan In Sky, Independence  Day Stock Photo, Picture And Royalty Free Image. Image 108472282.">
            <a:extLst>
              <a:ext uri="{FF2B5EF4-FFF2-40B4-BE49-F238E27FC236}">
                <a16:creationId xmlns:a16="http://schemas.microsoft.com/office/drawing/2014/main" id="{974E69D1-DCA2-D4CC-1443-E02C54132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129" y="757329"/>
            <a:ext cx="5673687" cy="3902725"/>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7B7ED5E-4C10-78D8-B724-C9D7497441C6}"/>
              </a:ext>
            </a:extLst>
          </p:cNvPr>
          <p:cNvSpPr txBox="1"/>
          <p:nvPr/>
        </p:nvSpPr>
        <p:spPr>
          <a:xfrm>
            <a:off x="3997287" y="4826432"/>
            <a:ext cx="4197426" cy="923330"/>
          </a:xfrm>
          <a:prstGeom prst="rect">
            <a:avLst/>
          </a:prstGeom>
          <a:noFill/>
        </p:spPr>
        <p:txBody>
          <a:bodyPr wrap="square" rtlCol="0">
            <a:spAutoFit/>
          </a:bodyPr>
          <a:lstStyle/>
          <a:p>
            <a:r>
              <a:rPr lang="en-US" b="1" i="1" dirty="0">
                <a:solidFill>
                  <a:schemeClr val="accent6">
                    <a:lumMod val="75000"/>
                  </a:schemeClr>
                </a:solidFill>
              </a:rPr>
              <a:t>Spectacular fireworks displays light up the night sky, adding a festive touch to the celebration.</a:t>
            </a:r>
          </a:p>
        </p:txBody>
      </p:sp>
    </p:spTree>
    <p:extLst>
      <p:ext uri="{BB962C8B-B14F-4D97-AF65-F5344CB8AC3E}">
        <p14:creationId xmlns:p14="http://schemas.microsoft.com/office/powerpoint/2010/main" val="31448723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E99D4D-90E5-2094-D4DB-D81B6F3DE5AD}"/>
              </a:ext>
            </a:extLst>
          </p:cNvPr>
          <p:cNvSpPr txBox="1"/>
          <p:nvPr/>
        </p:nvSpPr>
        <p:spPr>
          <a:xfrm>
            <a:off x="4156592" y="179065"/>
            <a:ext cx="3434030" cy="523220"/>
          </a:xfrm>
          <a:prstGeom prst="rect">
            <a:avLst/>
          </a:prstGeom>
          <a:noFill/>
        </p:spPr>
        <p:txBody>
          <a:bodyPr wrap="square" rtlCol="0">
            <a:spAutoFit/>
          </a:bodyPr>
          <a:lstStyle/>
          <a:p>
            <a:pPr algn="ctr"/>
            <a:r>
              <a:rPr lang="en-US" sz="2800" b="1" i="1" dirty="0">
                <a:solidFill>
                  <a:schemeClr val="accent6">
                    <a:lumMod val="75000"/>
                  </a:schemeClr>
                </a:solidFill>
              </a:rPr>
              <a:t>CULTURAL SHOWS</a:t>
            </a:r>
          </a:p>
        </p:txBody>
      </p:sp>
      <p:pic>
        <p:nvPicPr>
          <p:cNvPr id="7170" name="Picture 2" descr="In pictures: With Covid-19 kept at bay, Pakistanis celebrate Independence  Day with traditional zeal - Pakistan - DAWN.COM">
            <a:extLst>
              <a:ext uri="{FF2B5EF4-FFF2-40B4-BE49-F238E27FC236}">
                <a16:creationId xmlns:a16="http://schemas.microsoft.com/office/drawing/2014/main" id="{D36F85EE-371B-B5C2-4968-3F1621E68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2522" y="611025"/>
            <a:ext cx="4682170" cy="3238959"/>
          </a:xfrm>
          <a:prstGeom prst="snip2DiagRect">
            <a:avLst/>
          </a:prstGeom>
          <a:solidFill>
            <a:srgbClr val="FFFFFF">
              <a:shade val="85000"/>
            </a:srgbClr>
          </a:solidFill>
          <a:ln w="38100" cap="sq">
            <a:solidFill>
              <a:schemeClr val="accent6">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14150A0-CD26-42BB-3197-08CD2336B838}"/>
              </a:ext>
            </a:extLst>
          </p:cNvPr>
          <p:cNvSpPr txBox="1"/>
          <p:nvPr/>
        </p:nvSpPr>
        <p:spPr>
          <a:xfrm>
            <a:off x="3690651" y="4231520"/>
            <a:ext cx="4682168" cy="923330"/>
          </a:xfrm>
          <a:prstGeom prst="rect">
            <a:avLst/>
          </a:prstGeom>
          <a:noFill/>
        </p:spPr>
        <p:txBody>
          <a:bodyPr wrap="square" rtlCol="0">
            <a:spAutoFit/>
          </a:bodyPr>
          <a:lstStyle/>
          <a:p>
            <a:r>
              <a:rPr lang="en-US" b="1" i="1" dirty="0">
                <a:solidFill>
                  <a:schemeClr val="accent6">
                    <a:lumMod val="75000"/>
                  </a:schemeClr>
                </a:solidFill>
              </a:rPr>
              <a:t>Traditional dances, music performance and cultural exhibition showcase the rich diversity of Pakistan heritage.</a:t>
            </a:r>
          </a:p>
        </p:txBody>
      </p:sp>
    </p:spTree>
    <p:extLst>
      <p:ext uri="{BB962C8B-B14F-4D97-AF65-F5344CB8AC3E}">
        <p14:creationId xmlns:p14="http://schemas.microsoft.com/office/powerpoint/2010/main" val="33838238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730</Words>
  <Application>Microsoft Office PowerPoint</Application>
  <PresentationFormat>Widescreen</PresentationFormat>
  <Paragraphs>49</Paragraphs>
  <Slides>24</Slides>
  <Notes>0</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Algerian</vt:lpstr>
      <vt:lpstr>Arial</vt:lpstr>
      <vt:lpstr>Calibri</vt:lpstr>
      <vt:lpstr>Calibri Light</vt:lpstr>
      <vt:lpstr>Google Sans</vt:lpstr>
      <vt:lpstr>Roboto Serif</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Kma</dc:creator>
  <cp:lastModifiedBy>Kma</cp:lastModifiedBy>
  <cp:revision>1</cp:revision>
  <dcterms:created xsi:type="dcterms:W3CDTF">2023-07-31T13:09:43Z</dcterms:created>
  <dcterms:modified xsi:type="dcterms:W3CDTF">2023-07-31T13:45:17Z</dcterms:modified>
</cp:coreProperties>
</file>