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5976"/>
    <a:srgbClr val="175D79"/>
    <a:srgbClr val="276884"/>
    <a:srgbClr val="0C5473"/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hmesh Lonkar" userId="daff6499327647ea" providerId="LiveId" clId="{C66FA39D-C646-4D87-95D0-AA124FA8DE62}"/>
    <pc:docChg chg="modSld">
      <pc:chgData name="Prathmesh Lonkar" userId="daff6499327647ea" providerId="LiveId" clId="{C66FA39D-C646-4D87-95D0-AA124FA8DE62}" dt="2023-12-26T04:59:55.610" v="13" actId="1036"/>
      <pc:docMkLst>
        <pc:docMk/>
      </pc:docMkLst>
      <pc:sldChg chg="modSp mod">
        <pc:chgData name="Prathmesh Lonkar" userId="daff6499327647ea" providerId="LiveId" clId="{C66FA39D-C646-4D87-95D0-AA124FA8DE62}" dt="2023-12-26T04:59:55.610" v="13" actId="1036"/>
        <pc:sldMkLst>
          <pc:docMk/>
          <pc:sldMk cId="130638167" sldId="256"/>
        </pc:sldMkLst>
        <pc:spChg chg="mod">
          <ac:chgData name="Prathmesh Lonkar" userId="daff6499327647ea" providerId="LiveId" clId="{C66FA39D-C646-4D87-95D0-AA124FA8DE62}" dt="2023-12-26T04:59:55.610" v="13" actId="1036"/>
          <ac:spMkLst>
            <pc:docMk/>
            <pc:sldMk cId="130638167" sldId="256"/>
            <ac:spMk id="4" creationId="{35DAAE56-6498-6C34-D5D9-05A0333BD3BC}"/>
          </ac:spMkLst>
        </pc:spChg>
        <pc:spChg chg="mod">
          <ac:chgData name="Prathmesh Lonkar" userId="daff6499327647ea" providerId="LiveId" clId="{C66FA39D-C646-4D87-95D0-AA124FA8DE62}" dt="2023-12-26T04:59:43.181" v="0" actId="1076"/>
          <ac:spMkLst>
            <pc:docMk/>
            <pc:sldMk cId="130638167" sldId="256"/>
            <ac:spMk id="6" creationId="{89FFFFDA-F346-D454-11DD-56BB64F3A16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14/09/2025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14/09/2025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14/09/2025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6401"/>
            <a:ext cx="9144000" cy="870483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Lounge Eligibility Analysis &amp; Demand Assumptions</a:t>
            </a:r>
            <a:endParaRPr lang="en-US" sz="2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161300"/>
            <a:ext cx="9144000" cy="275781"/>
          </a:xfrm>
        </p:spPr>
        <p:txBody>
          <a:bodyPr/>
          <a:lstStyle/>
          <a:p>
            <a:r>
              <a:rPr lang="en-GB" sz="1600" b="1" dirty="0" smtClean="0"/>
              <a:t>11/09/202</a:t>
            </a:r>
            <a:r>
              <a:rPr lang="en-GB" sz="1600" b="1" dirty="0" smtClean="0"/>
              <a:t>5</a:t>
            </a:r>
            <a:endParaRPr lang="en-GB" sz="1600" b="1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1" y="2803144"/>
            <a:ext cx="4672079" cy="73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9FFFFDA-F346-D454-11DD-56BB64F3A161}"/>
              </a:ext>
            </a:extLst>
          </p:cNvPr>
          <p:cNvSpPr txBox="1">
            <a:spLocks/>
          </p:cNvSpPr>
          <p:nvPr/>
        </p:nvSpPr>
        <p:spPr>
          <a:xfrm>
            <a:off x="1524000" y="5497531"/>
            <a:ext cx="9144000" cy="870483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cap="all" spc="30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cap="none" dirty="0" smtClean="0"/>
              <a:t>Ayesha </a:t>
            </a:r>
            <a:r>
              <a:rPr lang="en-US" sz="1800" b="1" cap="none" dirty="0" err="1" smtClean="0"/>
              <a:t>Nadaf</a:t>
            </a:r>
            <a:r>
              <a:rPr lang="en-US" sz="1800" b="1" cap="none" dirty="0" smtClean="0"/>
              <a:t>, Data Analyst Intern</a:t>
            </a:r>
            <a:endParaRPr lang="en-US" sz="1800" b="1" cap="none" dirty="0"/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Lookup Table for lounge Eligibility and Demand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72" y="1965521"/>
            <a:ext cx="7791719" cy="3654798"/>
          </a:xfrm>
        </p:spPr>
      </p:pic>
      <p:sp>
        <p:nvSpPr>
          <p:cNvPr id="6" name="TextBox 5"/>
          <p:cNvSpPr txBox="1"/>
          <p:nvPr/>
        </p:nvSpPr>
        <p:spPr>
          <a:xfrm flipH="1">
            <a:off x="8461420" y="1253763"/>
            <a:ext cx="3309870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Key Insights: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High lounge demand</a:t>
            </a:r>
            <a:r>
              <a:rPr lang="en-US" dirty="0"/>
              <a:t> on long-haul routes → Asia (30%), Oceania (35%), North America (25</a:t>
            </a:r>
            <a:r>
              <a:rPr lang="en-US" dirty="0" smtClean="0"/>
              <a:t>%).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Moderate demand</a:t>
            </a:r>
            <a:r>
              <a:rPr lang="en-US" dirty="0"/>
              <a:t> in Africa (20%), showing regional differences in premium travel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Low lounge usage</a:t>
            </a:r>
            <a:r>
              <a:rPr lang="en-US" dirty="0"/>
              <a:t> for short-haul Europe (15%), less need for investment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Tier structure </a:t>
            </a:r>
            <a:r>
              <a:rPr lang="en-IN" b="1" dirty="0" smtClean="0"/>
              <a:t>consistent</a:t>
            </a:r>
            <a:r>
              <a:rPr lang="en-IN" dirty="0"/>
              <a:t> </a:t>
            </a:r>
            <a:r>
              <a:rPr lang="en-IN" dirty="0" smtClean="0"/>
              <a:t>:   Tier </a:t>
            </a:r>
            <a:r>
              <a:rPr lang="en-IN" dirty="0"/>
              <a:t>1 exclusive, Tier 3 drives majority of demand.</a:t>
            </a:r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81b85e46-be1c-4d4d-af3f-3ff4749bae08"/>
    <ds:schemaRef ds:uri="http://schemas.microsoft.com/office/2006/metadata/properties"/>
    <ds:schemaRef ds:uri="http://purl.org/dc/terms/"/>
    <ds:schemaRef ds:uri="http://schemas.microsoft.com/office/infopath/2007/PartnerControls"/>
    <ds:schemaRef ds:uri="86177072-acf3-469b-be5f-1201de6410bb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</TotalTime>
  <Words>86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Lookup Table for lounge Eligibility and Demand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Tnluser</cp:lastModifiedBy>
  <cp:revision>11</cp:revision>
  <cp:lastPrinted>2022-06-09T07:44:13Z</cp:lastPrinted>
  <dcterms:created xsi:type="dcterms:W3CDTF">2022-02-22T07:39:05Z</dcterms:created>
  <dcterms:modified xsi:type="dcterms:W3CDTF">2025-09-13T20:42:47Z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