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Poppins Bold" charset="1" panose="00000800000000000000"/>
      <p:regular r:id="rId25"/>
    </p:embeddedFont>
    <p:embeddedFont>
      <p:font typeface="Poppins" charset="1" panose="00000500000000000000"/>
      <p:regular r:id="rId26"/>
    </p:embeddedFont>
    <p:embeddedFont>
      <p:font typeface="Canva Sans" charset="1" panose="020B0503030501040103"/>
      <p:regular r:id="rId27"/>
    </p:embeddedFont>
    <p:embeddedFont>
      <p:font typeface="Maven Pro" charset="1" panose="00000500000000000000"/>
      <p:regular r:id="rId28"/>
    </p:embeddedFont>
    <p:embeddedFont>
      <p:font typeface="Maven Pro Bold" charset="1" panose="000008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53718"/>
            <a:ext cx="16230600" cy="2608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1"/>
              </a:lnSpc>
            </a:pPr>
            <a:r>
              <a:rPr lang="en-US" b="true" sz="8038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EXPLORATORY DATA ANALYSIS OF GOOGLE PLAYSTORE APPS RATING PREDICTION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1618" y="7516934"/>
            <a:ext cx="10864763" cy="52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Presented by Ayesha Nadaf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0203" y="3689305"/>
            <a:ext cx="11266505" cy="5568995"/>
          </a:xfrm>
          <a:custGeom>
            <a:avLst/>
            <a:gdLst/>
            <a:ahLst/>
            <a:cxnLst/>
            <a:rect r="r" b="b" t="t" l="l"/>
            <a:pathLst>
              <a:path h="5568995" w="11266505">
                <a:moveTo>
                  <a:pt x="0" y="0"/>
                </a:moveTo>
                <a:lnTo>
                  <a:pt x="11266506" y="0"/>
                </a:lnTo>
                <a:lnTo>
                  <a:pt x="11266506" y="5568995"/>
                </a:lnTo>
                <a:lnTo>
                  <a:pt x="0" y="55689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072577" y="2738120"/>
            <a:ext cx="5701073" cy="549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Key Insights: </a:t>
            </a:r>
          </a:p>
          <a:p>
            <a:pPr algn="just">
              <a:lnSpc>
                <a:spcPts val="364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Most paid apps are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low-priced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(&lt;$50)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with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high ratings (4–5)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Very expensive apps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(~$400)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still get good ratings, but are rare.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No strong correlation between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price and rating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→ quality doesn’t depend on cost.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204884" y="918641"/>
            <a:ext cx="9878231" cy="9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PRICE V/S RATING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5982" y="3188011"/>
            <a:ext cx="11269679" cy="5563512"/>
          </a:xfrm>
          <a:custGeom>
            <a:avLst/>
            <a:gdLst/>
            <a:ahLst/>
            <a:cxnLst/>
            <a:rect r="r" b="b" t="t" l="l"/>
            <a:pathLst>
              <a:path h="5563512" w="11269679">
                <a:moveTo>
                  <a:pt x="0" y="0"/>
                </a:moveTo>
                <a:lnTo>
                  <a:pt x="11269679" y="0"/>
                </a:lnTo>
                <a:lnTo>
                  <a:pt x="11269679" y="5563512"/>
                </a:lnTo>
                <a:lnTo>
                  <a:pt x="0" y="55635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240136" y="2181225"/>
            <a:ext cx="5533514" cy="1245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Key Insights:</a:t>
            </a:r>
          </a:p>
          <a:p>
            <a:pPr algn="just">
              <a:lnSpc>
                <a:spcPts val="364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Majority of apps are rated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"Everyone" 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→ suitable for all age groups.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Teen-rated apps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form the next largest category.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Very few apps are rated 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lang="en-US" sz="2300" b="true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Mature 17+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lang="en-US" sz="2300" b="true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Adults Only 18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Market is clearly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family-friendly 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youth-focused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715560" y="867965"/>
            <a:ext cx="9566340" cy="9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 RATING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1320" y="3451562"/>
            <a:ext cx="11269679" cy="5563512"/>
          </a:xfrm>
          <a:custGeom>
            <a:avLst/>
            <a:gdLst/>
            <a:ahLst/>
            <a:cxnLst/>
            <a:rect r="r" b="b" t="t" l="l"/>
            <a:pathLst>
              <a:path h="5563512" w="11269679">
                <a:moveTo>
                  <a:pt x="0" y="0"/>
                </a:moveTo>
                <a:lnTo>
                  <a:pt x="11269678" y="0"/>
                </a:lnTo>
                <a:lnTo>
                  <a:pt x="11269678" y="5563512"/>
                </a:lnTo>
                <a:lnTo>
                  <a:pt x="0" y="55635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688625" y="2353358"/>
            <a:ext cx="4570675" cy="1172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Key Insights:</a:t>
            </a:r>
          </a:p>
          <a:p>
            <a:pPr algn="just">
              <a:lnSpc>
                <a:spcPts val="3640"/>
              </a:lnSpc>
            </a:pP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All groups maintain high ratings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(mostly between 4.0–4.5).</a:t>
            </a:r>
          </a:p>
          <a:p>
            <a:pPr algn="just">
              <a:lnSpc>
                <a:spcPts val="3220"/>
              </a:lnSpc>
            </a:pP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Adults Only 18+ apps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show the highest median ratings.</a:t>
            </a:r>
          </a:p>
          <a:p>
            <a:pPr algn="just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Everyone-rated apps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have more low-rating outliers, meaning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quality varies widely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Unrated apps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are fewer and cluster tightly around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~4.1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0" y="639762"/>
            <a:ext cx="18289870" cy="9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 RATING V/S APP RATING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0404" y="3270252"/>
            <a:ext cx="11225004" cy="5641432"/>
          </a:xfrm>
          <a:custGeom>
            <a:avLst/>
            <a:gdLst/>
            <a:ahLst/>
            <a:cxnLst/>
            <a:rect r="r" b="b" t="t" l="l"/>
            <a:pathLst>
              <a:path h="5641432" w="11225004">
                <a:moveTo>
                  <a:pt x="0" y="0"/>
                </a:moveTo>
                <a:lnTo>
                  <a:pt x="11225004" y="0"/>
                </a:lnTo>
                <a:lnTo>
                  <a:pt x="11225004" y="5641433"/>
                </a:lnTo>
                <a:lnTo>
                  <a:pt x="0" y="56414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93518" y="2365713"/>
            <a:ext cx="6238242" cy="8701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Key Insights:</a:t>
            </a:r>
          </a:p>
          <a:p>
            <a:pPr algn="just">
              <a:lnSpc>
                <a:spcPts val="3640"/>
              </a:lnSpc>
            </a:pP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Communication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tops the list with over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20 billion installs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— far ahead of others.</a:t>
            </a:r>
          </a:p>
          <a:p>
            <a:pPr algn="just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Social , Productivity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Tools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genres follow with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~12–13 billion installs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Arcade,  Casual, 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and 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Action games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have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~8–10 billion installs 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— strong but behind utility apps.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Photography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apps are also popular with ~10 billion installs.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Travel &amp; Local 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Video Players &amp; Editors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have lower installs.</a:t>
            </a:r>
          </a:p>
          <a:p>
            <a:pPr algn="l">
              <a:lnSpc>
                <a:spcPts val="322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976755" y="639762"/>
            <a:ext cx="14253845" cy="9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TOP 10 GENRE BY INSTALLS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83125" y="1170611"/>
            <a:ext cx="14076480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ANALYSIS AND PREDICTION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13869" y="2976880"/>
            <a:ext cx="12052111" cy="731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u="sng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Random Forest Model Performance</a:t>
            </a:r>
          </a:p>
          <a:p>
            <a:pPr algn="just">
              <a:lnSpc>
                <a:spcPts val="44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32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e Random Forest Regressor was trained to predict app ratings using features such as Category,Type, Reviews, Size, Genres, Installs, Price, and Content Rating.</a:t>
            </a:r>
          </a:p>
          <a:p>
            <a:pPr algn="just">
              <a:lnSpc>
                <a:spcPts val="44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MSE = </a:t>
            </a:r>
            <a:r>
              <a:rPr lang="en-US" b="true" sz="3200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0.208</a:t>
            </a:r>
            <a:r>
              <a:rPr lang="en-US" sz="32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 → average squared error in predictions.</a:t>
            </a:r>
          </a:p>
          <a:p>
            <a:pPr algn="just">
              <a:lnSpc>
                <a:spcPts val="44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R² =</a:t>
            </a:r>
            <a:r>
              <a:rPr lang="en-US" b="true" sz="3200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 0.123 </a:t>
            </a:r>
            <a:r>
              <a:rPr lang="en-US" sz="32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→ explains ~12% of variance in app ratings.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21319" y="3278004"/>
            <a:ext cx="14045361" cy="5428919"/>
          </a:xfrm>
          <a:custGeom>
            <a:avLst/>
            <a:gdLst/>
            <a:ahLst/>
            <a:cxnLst/>
            <a:rect r="r" b="b" t="t" l="l"/>
            <a:pathLst>
              <a:path h="5428919" w="14045361">
                <a:moveTo>
                  <a:pt x="0" y="0"/>
                </a:moveTo>
                <a:lnTo>
                  <a:pt x="14045362" y="0"/>
                </a:lnTo>
                <a:lnTo>
                  <a:pt x="14045362" y="5428919"/>
                </a:lnTo>
                <a:lnTo>
                  <a:pt x="0" y="54289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49" t="-18832" r="-42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2785" y="1247775"/>
            <a:ext cx="17522430" cy="9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 AND PREDICTION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8641" y="2554895"/>
            <a:ext cx="7595359" cy="7608821"/>
          </a:xfrm>
          <a:custGeom>
            <a:avLst/>
            <a:gdLst/>
            <a:ahLst/>
            <a:cxnLst/>
            <a:rect r="r" b="b" t="t" l="l"/>
            <a:pathLst>
              <a:path h="7608821" w="7595359">
                <a:moveTo>
                  <a:pt x="0" y="0"/>
                </a:moveTo>
                <a:lnTo>
                  <a:pt x="7595359" y="0"/>
                </a:lnTo>
                <a:lnTo>
                  <a:pt x="7595359" y="7608821"/>
                </a:lnTo>
                <a:lnTo>
                  <a:pt x="0" y="76088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44" t="0" r="-1209" b="-69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5342" y="828889"/>
            <a:ext cx="16838308" cy="9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ACTUAL VS PREDICTED RATINGS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59122" y="2814472"/>
            <a:ext cx="5865301" cy="7022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8279" indent="-254140" lvl="1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The Random Forest model predicts ratings </a:t>
            </a:r>
            <a:r>
              <a:rPr lang="en-US" b="true" sz="2354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close to actual values</a:t>
            </a:r>
            <a:r>
              <a:rPr lang="en-US" sz="2354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 for mos</a:t>
            </a:r>
            <a:r>
              <a:rPr lang="en-US" sz="2354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354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 app</a:t>
            </a:r>
            <a:r>
              <a:rPr lang="en-US" sz="2354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s.</a:t>
            </a:r>
          </a:p>
          <a:p>
            <a:pPr algn="l">
              <a:lnSpc>
                <a:spcPts val="3295"/>
              </a:lnSpc>
            </a:pPr>
          </a:p>
          <a:p>
            <a:pPr algn="l" marL="508279" indent="-254140" lvl="1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A slight underestimation is seen in </a:t>
            </a:r>
            <a:r>
              <a:rPr lang="en-US" b="true" sz="2354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FiSwitch </a:t>
            </a:r>
            <a:r>
              <a:rPr lang="en-US" sz="2354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b="true" sz="2354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HomeAway Vacation Rentals</a:t>
            </a:r>
            <a:r>
              <a:rPr lang="en-US" sz="2354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295"/>
              </a:lnSpc>
            </a:pPr>
          </a:p>
          <a:p>
            <a:pPr algn="l" marL="508279" indent="-254140" lvl="1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Predictions for </a:t>
            </a:r>
            <a:r>
              <a:rPr lang="en-US" b="true" sz="2354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The Bump Pregnancy Tracker </a:t>
            </a:r>
            <a:r>
              <a:rPr lang="en-US" sz="2354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b="true" sz="2354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Pistachio Launcher </a:t>
            </a:r>
            <a:r>
              <a:rPr lang="en-US" sz="2354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are almost exact.</a:t>
            </a:r>
          </a:p>
          <a:p>
            <a:pPr algn="l">
              <a:lnSpc>
                <a:spcPts val="3295"/>
              </a:lnSpc>
            </a:pPr>
          </a:p>
          <a:p>
            <a:pPr algn="l" marL="508279" indent="-254140" lvl="1">
              <a:lnSpc>
                <a:spcPts val="3295"/>
              </a:lnSpc>
              <a:buFont typeface="Arial"/>
              <a:buChar char="•"/>
            </a:pPr>
            <a:r>
              <a:rPr lang="en-US" sz="2354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Overall, the model performs reasonably well, but it struggles to capture some subtle patterns in the dataset .</a:t>
            </a:r>
          </a:p>
          <a:p>
            <a:pPr algn="l">
              <a:lnSpc>
                <a:spcPts val="3715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06857" y="2051936"/>
            <a:ext cx="4331498" cy="818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5531" indent="-252766" lvl="1">
              <a:lnSpc>
                <a:spcPts val="3278"/>
              </a:lnSpc>
              <a:buFont typeface="Arial"/>
              <a:buChar char="•"/>
            </a:pPr>
            <a:r>
              <a:rPr lang="en-US" sz="234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lang="en-US" sz="234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ost points cluster around the diagonal line, showing the model predicts ratings fairly well.</a:t>
            </a:r>
          </a:p>
          <a:p>
            <a:pPr algn="l">
              <a:lnSpc>
                <a:spcPts val="3278"/>
              </a:lnSpc>
            </a:pPr>
          </a:p>
          <a:p>
            <a:pPr algn="l" marL="505531" indent="-252766" lvl="1">
              <a:lnSpc>
                <a:spcPts val="3278"/>
              </a:lnSpc>
              <a:buFont typeface="Arial"/>
              <a:buChar char="•"/>
            </a:pPr>
            <a:r>
              <a:rPr lang="en-US" sz="234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 higher density is visible in the </a:t>
            </a:r>
            <a:r>
              <a:rPr lang="en-US" b="true" sz="23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3.5–4.5 </a:t>
            </a:r>
            <a:r>
              <a:rPr lang="en-US" sz="234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rating range, meaning the model performs strongest there.</a:t>
            </a:r>
          </a:p>
          <a:p>
            <a:pPr algn="l">
              <a:lnSpc>
                <a:spcPts val="3278"/>
              </a:lnSpc>
            </a:pPr>
          </a:p>
          <a:p>
            <a:pPr algn="l" marL="505531" indent="-252766" lvl="1">
              <a:lnSpc>
                <a:spcPts val="3278"/>
              </a:lnSpc>
              <a:buFont typeface="Arial"/>
              <a:buChar char="•"/>
            </a:pPr>
            <a:r>
              <a:rPr lang="en-US" sz="234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Some scatter is observed below the line, indicating the model </a:t>
            </a:r>
            <a:r>
              <a:rPr lang="en-US" b="true" sz="23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underestimates ratings</a:t>
            </a:r>
            <a:r>
              <a:rPr lang="en-US" sz="234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in certain cases.</a:t>
            </a:r>
          </a:p>
          <a:p>
            <a:pPr algn="l">
              <a:lnSpc>
                <a:spcPts val="3278"/>
              </a:lnSpc>
            </a:pPr>
          </a:p>
          <a:p>
            <a:pPr algn="l" marL="505531" indent="-252766" lvl="1">
              <a:lnSpc>
                <a:spcPts val="3278"/>
              </a:lnSpc>
              <a:buFont typeface="Arial"/>
              <a:buChar char="•"/>
            </a:pPr>
            <a:r>
              <a:rPr lang="en-US" sz="2341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Very few predictions fall far from the line, showing the model has </a:t>
            </a:r>
            <a:r>
              <a:rPr lang="en-US" b="true" sz="23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low extreme errors</a:t>
            </a:r>
          </a:p>
          <a:p>
            <a:pPr algn="l">
              <a:lnSpc>
                <a:spcPts val="3278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2849" y="2317704"/>
            <a:ext cx="7738326" cy="7714790"/>
          </a:xfrm>
          <a:custGeom>
            <a:avLst/>
            <a:gdLst/>
            <a:ahLst/>
            <a:cxnLst/>
            <a:rect r="r" b="b" t="t" l="l"/>
            <a:pathLst>
              <a:path h="7714790" w="7738326">
                <a:moveTo>
                  <a:pt x="0" y="0"/>
                </a:moveTo>
                <a:lnTo>
                  <a:pt x="7738326" y="0"/>
                </a:lnTo>
                <a:lnTo>
                  <a:pt x="7738326" y="7714790"/>
                </a:lnTo>
                <a:lnTo>
                  <a:pt x="0" y="77147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181" r="0" b="-118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15962"/>
            <a:ext cx="16744950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632226"/>
            <a:ext cx="7800780" cy="4597374"/>
            <a:chOff x="0" y="0"/>
            <a:chExt cx="2054526" cy="12108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4526" cy="1210831"/>
            </a:xfrm>
            <a:custGeom>
              <a:avLst/>
              <a:gdLst/>
              <a:ahLst/>
              <a:cxnLst/>
              <a:rect r="r" b="b" t="t" l="l"/>
              <a:pathLst>
                <a:path h="1210831" w="2054526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1160216"/>
                  </a:lnTo>
                  <a:cubicBezTo>
                    <a:pt x="2054526" y="1173640"/>
                    <a:pt x="2049194" y="1186514"/>
                    <a:pt x="2039701" y="1196006"/>
                  </a:cubicBezTo>
                  <a:cubicBezTo>
                    <a:pt x="2030209" y="1205499"/>
                    <a:pt x="2017335" y="1210831"/>
                    <a:pt x="2003911" y="1210831"/>
                  </a:cubicBezTo>
                  <a:lnTo>
                    <a:pt x="50615" y="1210831"/>
                  </a:lnTo>
                  <a:cubicBezTo>
                    <a:pt x="22661" y="1210831"/>
                    <a:pt x="0" y="1188170"/>
                    <a:pt x="0" y="1160216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54526" cy="1248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4040155"/>
            <a:ext cx="7365590" cy="377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The Random Forest model predicts app ratings with strong accuracy, especially in the mid-to-high rating range.   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Predictions are generally reliable, with only minor deviations in extreme low or high ratings.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026015" y="1565359"/>
            <a:ext cx="8865010" cy="98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7"/>
              </a:lnSpc>
            </a:pPr>
            <a:r>
              <a:rPr lang="en-US" b="true" sz="8021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458520" y="3632226"/>
            <a:ext cx="7800780" cy="4597374"/>
            <a:chOff x="0" y="0"/>
            <a:chExt cx="2054526" cy="12108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54526" cy="1210831"/>
            </a:xfrm>
            <a:custGeom>
              <a:avLst/>
              <a:gdLst/>
              <a:ahLst/>
              <a:cxnLst/>
              <a:rect r="r" b="b" t="t" l="l"/>
              <a:pathLst>
                <a:path h="1210831" w="2054526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1160216"/>
                  </a:lnTo>
                  <a:cubicBezTo>
                    <a:pt x="2054526" y="1173640"/>
                    <a:pt x="2049194" y="1186514"/>
                    <a:pt x="2039701" y="1196006"/>
                  </a:cubicBezTo>
                  <a:cubicBezTo>
                    <a:pt x="2030209" y="1205499"/>
                    <a:pt x="2017335" y="1210831"/>
                    <a:pt x="2003911" y="1210831"/>
                  </a:cubicBezTo>
                  <a:lnTo>
                    <a:pt x="50615" y="1210831"/>
                  </a:lnTo>
                  <a:cubicBezTo>
                    <a:pt x="22661" y="1210831"/>
                    <a:pt x="0" y="1188170"/>
                    <a:pt x="0" y="1160216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054526" cy="1248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802146" y="3946379"/>
            <a:ext cx="7113528" cy="387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6258" indent="-263129" lvl="1">
              <a:lnSpc>
                <a:spcPts val="3412"/>
              </a:lnSpc>
              <a:buFont typeface="Arial"/>
              <a:buChar char="•"/>
            </a:pPr>
            <a:r>
              <a:rPr lang="en-US" sz="2437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The model slightly underestimates very high ratings and overestimates very low rating.</a:t>
            </a:r>
          </a:p>
          <a:p>
            <a:pPr algn="just">
              <a:lnSpc>
                <a:spcPts val="3412"/>
              </a:lnSpc>
            </a:pPr>
          </a:p>
          <a:p>
            <a:pPr algn="just">
              <a:lnSpc>
                <a:spcPts val="3412"/>
              </a:lnSpc>
            </a:pPr>
          </a:p>
          <a:p>
            <a:pPr algn="just" marL="526258" indent="-263129" lvl="1">
              <a:lnSpc>
                <a:spcPts val="3412"/>
              </a:lnSpc>
              <a:buFont typeface="Arial"/>
              <a:buChar char="•"/>
            </a:pPr>
            <a:r>
              <a:rPr lang="en-US" sz="2437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Overall, the model demonstrates strong performance, making it suitable for rating prediction tasks.</a:t>
            </a:r>
          </a:p>
          <a:p>
            <a:pPr algn="just">
              <a:lnSpc>
                <a:spcPts val="3412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23669" y="1803871"/>
            <a:ext cx="7640663" cy="9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16154" y="3924300"/>
            <a:ext cx="14055691" cy="450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32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lean and preprocess the Google Play Store dataset</a:t>
            </a:r>
          </a:p>
          <a:p>
            <a:pPr algn="just">
              <a:lnSpc>
                <a:spcPts val="44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Perform Exploratory Data Analysis (EDA) to study app attributes</a:t>
            </a:r>
          </a:p>
          <a:p>
            <a:pPr algn="just">
              <a:lnSpc>
                <a:spcPts val="44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Use visualizations to identify hidden trends and patterns</a:t>
            </a:r>
          </a:p>
          <a:p>
            <a:pPr algn="just">
              <a:lnSpc>
                <a:spcPts val="4480"/>
              </a:lnSpc>
            </a:pP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Apply machine learning techniques for predictions and deeper insights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0009" y="3619311"/>
            <a:ext cx="13967983" cy="5060039"/>
            <a:chOff x="0" y="0"/>
            <a:chExt cx="3678810" cy="1332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8810" cy="1332685"/>
            </a:xfrm>
            <a:custGeom>
              <a:avLst/>
              <a:gdLst/>
              <a:ahLst/>
              <a:cxnLst/>
              <a:rect r="r" b="b" t="t" l="l"/>
              <a:pathLst>
                <a:path h="1332685" w="3678810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60009" y="4409042"/>
            <a:ext cx="15099291" cy="3213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0024" indent="-350012" lvl="1">
              <a:lnSpc>
                <a:spcPts val="6484"/>
              </a:lnSpc>
              <a:buFont typeface="Arial"/>
              <a:buChar char="•"/>
            </a:pPr>
            <a:r>
              <a:rPr lang="en-US" sz="3242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Source: Kaggle – Google Play Store Apps</a:t>
            </a:r>
          </a:p>
          <a:p>
            <a:pPr algn="just" marL="700024" indent="-350012" lvl="1">
              <a:lnSpc>
                <a:spcPts val="6484"/>
              </a:lnSpc>
              <a:buFont typeface="Arial"/>
              <a:buChar char="•"/>
            </a:pPr>
            <a:r>
              <a:rPr lang="en-US" sz="3242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Size: ~10,000+ apps</a:t>
            </a:r>
          </a:p>
          <a:p>
            <a:pPr algn="just" marL="700024" indent="-350012" lvl="1">
              <a:lnSpc>
                <a:spcPts val="6484"/>
              </a:lnSpc>
              <a:buFont typeface="Arial"/>
              <a:buChar char="•"/>
            </a:pPr>
            <a:r>
              <a:rPr lang="en-US" sz="3242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Attributes: 10346 rows  and 13 columns </a:t>
            </a:r>
          </a:p>
          <a:p>
            <a:pPr algn="just" marL="700024" indent="-350012" lvl="1">
              <a:lnSpc>
                <a:spcPts val="6484"/>
              </a:lnSpc>
              <a:buFont typeface="Arial"/>
              <a:buChar char="•"/>
            </a:pPr>
            <a:r>
              <a:rPr lang="en-US" sz="3242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Format: CSV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56658" y="1563653"/>
            <a:ext cx="10905993" cy="997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1"/>
              </a:lnSpc>
            </a:pPr>
            <a:r>
              <a:rPr lang="en-US" b="true" sz="8001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  <a:r>
              <a:rPr lang="en-US" b="true" sz="8001">
                <a:solidFill>
                  <a:srgbClr val="252D37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6658" y="3364971"/>
            <a:ext cx="6972642" cy="4864629"/>
            <a:chOff x="0" y="0"/>
            <a:chExt cx="1836416" cy="12812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6416" cy="1281219"/>
            </a:xfrm>
            <a:custGeom>
              <a:avLst/>
              <a:gdLst/>
              <a:ahLst/>
              <a:cxnLst/>
              <a:rect r="r" b="b" t="t" l="l"/>
              <a:pathLst>
                <a:path h="1281219" w="1836416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331212" y="4167686"/>
            <a:ext cx="6045927" cy="304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4" indent="-248287" lvl="1">
              <a:lnSpc>
                <a:spcPts val="4922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Model Selection</a:t>
            </a:r>
          </a:p>
          <a:p>
            <a:pPr algn="just" marL="496574" indent="-248287" lvl="1">
              <a:lnSpc>
                <a:spcPts val="4922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Model Training</a:t>
            </a:r>
          </a:p>
          <a:p>
            <a:pPr algn="just" marL="496574" indent="-248287" lvl="1">
              <a:lnSpc>
                <a:spcPts val="4922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Model Evaluation</a:t>
            </a:r>
          </a:p>
          <a:p>
            <a:pPr algn="just" marL="496574" indent="-248287" lvl="1">
              <a:lnSpc>
                <a:spcPts val="4922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Visualization of Results</a:t>
            </a:r>
          </a:p>
          <a:p>
            <a:pPr algn="just" marL="496574" indent="-248287" lvl="1">
              <a:lnSpc>
                <a:spcPts val="4922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Insights &amp; 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45017" y="1553314"/>
            <a:ext cx="10441907" cy="989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3364971"/>
            <a:ext cx="6972642" cy="4864629"/>
            <a:chOff x="0" y="0"/>
            <a:chExt cx="1836416" cy="12812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36416" cy="1281219"/>
            </a:xfrm>
            <a:custGeom>
              <a:avLst/>
              <a:gdLst/>
              <a:ahLst/>
              <a:cxnLst/>
              <a:rect r="r" b="b" t="t" l="l"/>
              <a:pathLst>
                <a:path h="1281219" w="1836416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23314" y="4156838"/>
            <a:ext cx="5826002" cy="4072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4" indent="-248287" lvl="1">
              <a:lnSpc>
                <a:spcPts val="4922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Data Collection</a:t>
            </a:r>
          </a:p>
          <a:p>
            <a:pPr algn="l" marL="496574" indent="-248287" lvl="1">
              <a:lnSpc>
                <a:spcPts val="4922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Data Cleaning &amp; Preprocessing</a:t>
            </a:r>
          </a:p>
          <a:p>
            <a:pPr algn="l" marL="496574" indent="-248287" lvl="1">
              <a:lnSpc>
                <a:spcPts val="4922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Exploratory Data Analysis (EDA)</a:t>
            </a:r>
          </a:p>
          <a:p>
            <a:pPr algn="l" marL="496574" indent="-248287" lvl="1">
              <a:lnSpc>
                <a:spcPts val="4922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Feature Engineering</a:t>
            </a:r>
          </a:p>
          <a:p>
            <a:pPr algn="l" marL="496574" indent="-248287" lvl="1">
              <a:lnSpc>
                <a:spcPts val="4922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Data Splitting</a:t>
            </a: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796" y="3333288"/>
            <a:ext cx="11581154" cy="5677356"/>
          </a:xfrm>
          <a:custGeom>
            <a:avLst/>
            <a:gdLst/>
            <a:ahLst/>
            <a:cxnLst/>
            <a:rect r="r" b="b" t="t" l="l"/>
            <a:pathLst>
              <a:path h="5677356" w="11581154">
                <a:moveTo>
                  <a:pt x="0" y="0"/>
                </a:moveTo>
                <a:lnTo>
                  <a:pt x="11581154" y="0"/>
                </a:lnTo>
                <a:lnTo>
                  <a:pt x="11581154" y="5677356"/>
                </a:lnTo>
                <a:lnTo>
                  <a:pt x="0" y="56773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12" t="-861" r="0" b="-86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52857" y="842369"/>
            <a:ext cx="10182286" cy="9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RATINGS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92777" y="2378604"/>
            <a:ext cx="5738983" cy="123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252D37"/>
                </a:solidFill>
                <a:latin typeface="Poppins"/>
                <a:ea typeface="Poppins"/>
                <a:cs typeface="Poppins"/>
                <a:sym typeface="Poppins"/>
              </a:rPr>
              <a:t>Key Insights:</a:t>
            </a:r>
          </a:p>
          <a:p>
            <a:pPr algn="l">
              <a:lnSpc>
                <a:spcPts val="3666"/>
              </a:lnSpc>
            </a:pPr>
          </a:p>
          <a:p>
            <a:pPr algn="l" marL="498392" indent="-249196" lvl="1">
              <a:lnSpc>
                <a:spcPts val="3231"/>
              </a:lnSpc>
              <a:buFont typeface="Arial"/>
              <a:buChar char="•"/>
            </a:pPr>
            <a:r>
              <a:rPr lang="en-US" sz="2308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Most apps rated highly are clustered between </a:t>
            </a:r>
            <a:r>
              <a:rPr lang="en-US" b="true" sz="2308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4.0 </a:t>
            </a:r>
            <a:r>
              <a:rPr lang="en-US" sz="2308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b="true" sz="2308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4.5</a:t>
            </a:r>
            <a:r>
              <a:rPr lang="en-US" sz="2308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231"/>
              </a:lnSpc>
            </a:pPr>
          </a:p>
          <a:p>
            <a:pPr algn="just" marL="498392" indent="-249196" lvl="1">
              <a:lnSpc>
                <a:spcPts val="3231"/>
              </a:lnSpc>
              <a:buFont typeface="Arial"/>
              <a:buChar char="•"/>
            </a:pPr>
            <a:r>
              <a:rPr lang="en-US" b="true" sz="2308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Peak around 4.3 - 4.4</a:t>
            </a:r>
          </a:p>
          <a:p>
            <a:pPr algn="l">
              <a:lnSpc>
                <a:spcPts val="3231"/>
              </a:lnSpc>
            </a:pPr>
            <a:r>
              <a:rPr lang="en-US" sz="2308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     indicates strong positive feedback.</a:t>
            </a:r>
          </a:p>
          <a:p>
            <a:pPr algn="l">
              <a:lnSpc>
                <a:spcPts val="3231"/>
              </a:lnSpc>
            </a:pPr>
          </a:p>
          <a:p>
            <a:pPr algn="l" marL="498392" indent="-249196" lvl="1">
              <a:lnSpc>
                <a:spcPts val="3231"/>
              </a:lnSpc>
              <a:buFont typeface="Arial"/>
              <a:buChar char="•"/>
            </a:pPr>
            <a:r>
              <a:rPr lang="en-US" b="true" sz="2308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Few apps  below 3.0 </a:t>
            </a:r>
            <a:r>
              <a:rPr lang="en-US" sz="2308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reveals low ratings are rare. </a:t>
            </a:r>
          </a:p>
          <a:p>
            <a:pPr algn="l">
              <a:lnSpc>
                <a:spcPts val="3231"/>
              </a:lnSpc>
            </a:pPr>
            <a:r>
              <a:rPr lang="en-US" sz="2308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       </a:t>
            </a:r>
          </a:p>
          <a:p>
            <a:pPr algn="l" marL="498392" indent="-249196" lvl="1">
              <a:lnSpc>
                <a:spcPts val="3231"/>
              </a:lnSpc>
              <a:buFont typeface="Arial"/>
              <a:buChar char="•"/>
            </a:pPr>
            <a:r>
              <a:rPr lang="en-US" b="true" sz="2308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Slight left-skew </a:t>
            </a:r>
            <a:r>
              <a:rPr lang="en-US" sz="2308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highlights that  more apps have higher rating. </a:t>
            </a:r>
          </a:p>
          <a:p>
            <a:pPr algn="l">
              <a:lnSpc>
                <a:spcPts val="3231"/>
              </a:lnSpc>
            </a:pPr>
            <a:r>
              <a:rPr lang="en-US" sz="2308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                              </a:t>
            </a:r>
          </a:p>
          <a:p>
            <a:pPr algn="l" marL="498392" indent="-249196" lvl="1">
              <a:lnSpc>
                <a:spcPts val="3231"/>
              </a:lnSpc>
              <a:buFont typeface="Arial"/>
              <a:buChar char="•"/>
            </a:pPr>
            <a:r>
              <a:rPr lang="en-US" b="true" sz="2308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Success factor : </a:t>
            </a:r>
            <a:r>
              <a:rPr lang="en-US" sz="2308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Maintaining</a:t>
            </a:r>
            <a:r>
              <a:rPr lang="en-US" sz="2308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r>
              <a:rPr lang="en-US" b="true" sz="2308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   rating &gt; 4.0  </a:t>
            </a:r>
            <a:r>
              <a:rPr lang="en-US" sz="2308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is crucial  for trust &amp;    visibility.         </a:t>
            </a:r>
          </a:p>
          <a:p>
            <a:pPr algn="l">
              <a:lnSpc>
                <a:spcPts val="3231"/>
              </a:lnSpc>
            </a:pPr>
          </a:p>
          <a:p>
            <a:pPr algn="l">
              <a:lnSpc>
                <a:spcPts val="3231"/>
              </a:lnSpc>
            </a:pPr>
          </a:p>
          <a:p>
            <a:pPr algn="l">
              <a:lnSpc>
                <a:spcPts val="3231"/>
              </a:lnSpc>
            </a:pPr>
          </a:p>
          <a:p>
            <a:pPr algn="l">
              <a:lnSpc>
                <a:spcPts val="3231"/>
              </a:lnSpc>
            </a:pPr>
          </a:p>
          <a:p>
            <a:pPr algn="l">
              <a:lnSpc>
                <a:spcPts val="3231"/>
              </a:lnSpc>
            </a:pPr>
          </a:p>
          <a:p>
            <a:pPr algn="l">
              <a:lnSpc>
                <a:spcPts val="3231"/>
              </a:lnSpc>
            </a:pPr>
          </a:p>
          <a:p>
            <a:pPr algn="l">
              <a:lnSpc>
                <a:spcPts val="3231"/>
              </a:lnSpc>
            </a:pPr>
          </a:p>
          <a:p>
            <a:pPr algn="l">
              <a:lnSpc>
                <a:spcPts val="3231"/>
              </a:lnSpc>
            </a:pPr>
          </a:p>
          <a:p>
            <a:pPr algn="l">
              <a:lnSpc>
                <a:spcPts val="3231"/>
              </a:lnSpc>
            </a:pPr>
          </a:p>
          <a:p>
            <a:pPr algn="l">
              <a:lnSpc>
                <a:spcPts val="3231"/>
              </a:lnSpc>
            </a:pPr>
          </a:p>
          <a:p>
            <a:pPr algn="l">
              <a:lnSpc>
                <a:spcPts val="3231"/>
              </a:lnSpc>
            </a:pPr>
          </a:p>
          <a:p>
            <a:pPr algn="l">
              <a:lnSpc>
                <a:spcPts val="3231"/>
              </a:lnSpc>
            </a:pPr>
          </a:p>
          <a:p>
            <a:pPr algn="l">
              <a:lnSpc>
                <a:spcPts val="323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1862" y="2929821"/>
            <a:ext cx="11269679" cy="5563512"/>
          </a:xfrm>
          <a:custGeom>
            <a:avLst/>
            <a:gdLst/>
            <a:ahLst/>
            <a:cxnLst/>
            <a:rect r="r" b="b" t="t" l="l"/>
            <a:pathLst>
              <a:path h="5563512" w="11269679">
                <a:moveTo>
                  <a:pt x="0" y="0"/>
                </a:moveTo>
                <a:lnTo>
                  <a:pt x="11269679" y="0"/>
                </a:lnTo>
                <a:lnTo>
                  <a:pt x="11269679" y="5563512"/>
                </a:lnTo>
                <a:lnTo>
                  <a:pt x="0" y="55635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90728" y="791789"/>
            <a:ext cx="10706544" cy="9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TOP 10 CATEGORIES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71638" y="2115182"/>
            <a:ext cx="6102012" cy="6114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3"/>
              </a:lnSpc>
            </a:pPr>
            <a:r>
              <a:rPr lang="en-US" sz="2673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Key Insights:</a:t>
            </a:r>
          </a:p>
          <a:p>
            <a:pPr algn="l">
              <a:lnSpc>
                <a:spcPts val="2626"/>
              </a:lnSpc>
            </a:pPr>
          </a:p>
          <a:p>
            <a:pPr algn="l" marL="491418" indent="-245709" lvl="1">
              <a:lnSpc>
                <a:spcPts val="3186"/>
              </a:lnSpc>
              <a:buFont typeface="Arial"/>
              <a:buChar char="•"/>
            </a:pPr>
            <a:r>
              <a:rPr lang="en-US" b="true" sz="2276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Family</a:t>
            </a:r>
            <a:r>
              <a:rPr lang="en-US" sz="2276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apps dominate with the highest count  </a:t>
            </a:r>
            <a:r>
              <a:rPr lang="en-US" b="true" sz="2276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(~2000)</a:t>
            </a:r>
            <a:r>
              <a:rPr lang="en-US" sz="2276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2906"/>
              </a:lnSpc>
            </a:pPr>
          </a:p>
          <a:p>
            <a:pPr algn="l" marL="491418" indent="-245709" lvl="1">
              <a:lnSpc>
                <a:spcPts val="3186"/>
              </a:lnSpc>
              <a:buFont typeface="Arial"/>
              <a:buChar char="•"/>
            </a:pPr>
            <a:r>
              <a:rPr lang="en-US" b="true" sz="2276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Games</a:t>
            </a:r>
            <a:r>
              <a:rPr lang="en-US" sz="2276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rank second</a:t>
            </a:r>
            <a:r>
              <a:rPr lang="en-US" b="true" sz="2276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(~1100)</a:t>
            </a:r>
            <a:r>
              <a:rPr lang="en-US" sz="2276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, highlighting the popularity and competitiveness of mobile gaming.</a:t>
            </a:r>
          </a:p>
          <a:p>
            <a:pPr algn="l">
              <a:lnSpc>
                <a:spcPts val="2626"/>
              </a:lnSpc>
            </a:pPr>
          </a:p>
          <a:p>
            <a:pPr algn="l" marL="491418" indent="-245709" lvl="1">
              <a:lnSpc>
                <a:spcPts val="3186"/>
              </a:lnSpc>
              <a:buFont typeface="Arial"/>
              <a:buChar char="•"/>
            </a:pPr>
            <a:r>
              <a:rPr lang="en-US" b="true" sz="2276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Tools &amp; Business </a:t>
            </a:r>
            <a:r>
              <a:rPr lang="en-US" sz="2276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apps show steady demand.</a:t>
            </a:r>
          </a:p>
          <a:p>
            <a:pPr algn="l">
              <a:lnSpc>
                <a:spcPts val="2626"/>
              </a:lnSpc>
            </a:pPr>
          </a:p>
          <a:p>
            <a:pPr algn="l" marL="491418" indent="-245709" lvl="1">
              <a:lnSpc>
                <a:spcPts val="3186"/>
              </a:lnSpc>
              <a:buFont typeface="Arial"/>
              <a:buChar char="•"/>
            </a:pPr>
            <a:r>
              <a:rPr lang="en-US" b="true" sz="2276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Medical, Finance &amp; Lifestyle</a:t>
            </a:r>
            <a:r>
              <a:rPr lang="en-US" sz="2276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are niche with growth potential.</a:t>
            </a:r>
          </a:p>
          <a:p>
            <a:pPr algn="ctr">
              <a:lnSpc>
                <a:spcPts val="2626"/>
              </a:lnSpc>
            </a:pPr>
          </a:p>
          <a:p>
            <a:pPr algn="ctr">
              <a:lnSpc>
                <a:spcPts val="2626"/>
              </a:lnSpc>
            </a:pPr>
            <a:r>
              <a:rPr lang="en-US" sz="1876">
                <a:solidFill>
                  <a:srgbClr val="25293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0839" y="2923540"/>
            <a:ext cx="11017126" cy="6072554"/>
          </a:xfrm>
          <a:custGeom>
            <a:avLst/>
            <a:gdLst/>
            <a:ahLst/>
            <a:cxnLst/>
            <a:rect r="r" b="b" t="t" l="l"/>
            <a:pathLst>
              <a:path h="6072554" w="11017126">
                <a:moveTo>
                  <a:pt x="0" y="0"/>
                </a:moveTo>
                <a:lnTo>
                  <a:pt x="11017126" y="0"/>
                </a:lnTo>
                <a:lnTo>
                  <a:pt x="11017126" y="6072554"/>
                </a:lnTo>
                <a:lnTo>
                  <a:pt x="0" y="60725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12083" y="2248756"/>
            <a:ext cx="6319677" cy="920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Key Insights:</a:t>
            </a:r>
          </a:p>
          <a:p>
            <a:pPr algn="just">
              <a:lnSpc>
                <a:spcPts val="364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Majority of apps are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Free (~95%)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Paid apps 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are very few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(~5%)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Indicates strong preference for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 freemium model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22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659206" y="867707"/>
            <a:ext cx="11542694" cy="9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FREE V/S PAID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7738" y="2737513"/>
            <a:ext cx="9656570" cy="5492087"/>
          </a:xfrm>
          <a:custGeom>
            <a:avLst/>
            <a:gdLst/>
            <a:ahLst/>
            <a:cxnLst/>
            <a:rect r="r" b="b" t="t" l="l"/>
            <a:pathLst>
              <a:path h="5492087" w="9656570">
                <a:moveTo>
                  <a:pt x="0" y="0"/>
                </a:moveTo>
                <a:lnTo>
                  <a:pt x="9656570" y="0"/>
                </a:lnTo>
                <a:lnTo>
                  <a:pt x="9656570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741042" y="2159635"/>
            <a:ext cx="6242974" cy="8701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Key Insights: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Most apps have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very few reviews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, clustered near 0.</a:t>
            </a:r>
          </a:p>
          <a:p>
            <a:pPr algn="just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Highly reviewed apps generally maintain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ratings above 4.0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Very few apps with millions of reviews drop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below 3.5 rating 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→ shows quality matters for popularity.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Quality 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drives both reviews &amp; ratings.</a:t>
            </a:r>
          </a:p>
          <a:p>
            <a:pPr algn="l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756393" y="842627"/>
            <a:ext cx="12775214" cy="9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REVIEWS AND RATINGS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1834" y="3378152"/>
            <a:ext cx="11266505" cy="5568995"/>
          </a:xfrm>
          <a:custGeom>
            <a:avLst/>
            <a:gdLst/>
            <a:ahLst/>
            <a:cxnLst/>
            <a:rect r="r" b="b" t="t" l="l"/>
            <a:pathLst>
              <a:path h="5568995" w="11266505">
                <a:moveTo>
                  <a:pt x="0" y="0"/>
                </a:moveTo>
                <a:lnTo>
                  <a:pt x="11266506" y="0"/>
                </a:lnTo>
                <a:lnTo>
                  <a:pt x="11266506" y="5568995"/>
                </a:lnTo>
                <a:lnTo>
                  <a:pt x="0" y="55689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65990" y="2634391"/>
            <a:ext cx="5761554" cy="954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Key Insights: </a:t>
            </a:r>
          </a:p>
          <a:p>
            <a:pPr algn="just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Most paid apps are priced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under $50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A few apps are extremely expensive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(&gt;$200)</a:t>
            </a: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 → outliers.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52930"/>
                </a:solidFill>
                <a:latin typeface="Poppins"/>
                <a:ea typeface="Poppins"/>
                <a:cs typeface="Poppins"/>
                <a:sym typeface="Poppins"/>
              </a:rPr>
              <a:t>Pricing is </a:t>
            </a:r>
            <a:r>
              <a:rPr lang="en-US" b="true" sz="23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heavily skewed toward low-cost apps.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739836" y="817127"/>
            <a:ext cx="10906931" cy="9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Poppins Bold"/>
                <a:ea typeface="Poppins Bold"/>
                <a:cs typeface="Poppins Bold"/>
                <a:sym typeface="Poppins Bold"/>
              </a:rPr>
              <a:t>PRICE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DAGxrI8kFGo</dc:identifier>
  <dcterms:modified xsi:type="dcterms:W3CDTF">2011-08-01T06:04:30Z</dcterms:modified>
  <cp:revision>1</cp:revision>
  <dc:title>P</dc:title>
</cp:coreProperties>
</file>