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uckiest Guy" charset="1" panose="02000506000000020004"/>
      <p:regular r:id="rId15"/>
    </p:embeddedFont>
    <p:embeddedFont>
      <p:font typeface="KG Primary Penmanship" charset="1" panose="0200050600000002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360096" y="3455878"/>
            <a:ext cx="6663274" cy="8483335"/>
          </a:xfrm>
          <a:custGeom>
            <a:avLst/>
            <a:gdLst/>
            <a:ahLst/>
            <a:cxnLst/>
            <a:rect r="r" b="b" t="t" l="l"/>
            <a:pathLst>
              <a:path h="8483335" w="6663274">
                <a:moveTo>
                  <a:pt x="0" y="0"/>
                </a:moveTo>
                <a:lnTo>
                  <a:pt x="6663274" y="0"/>
                </a:lnTo>
                <a:lnTo>
                  <a:pt x="6663274" y="8483335"/>
                </a:lnTo>
                <a:lnTo>
                  <a:pt x="0" y="8483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1335" y="6091554"/>
            <a:ext cx="3628069" cy="3439336"/>
          </a:xfrm>
          <a:custGeom>
            <a:avLst/>
            <a:gdLst/>
            <a:ahLst/>
            <a:cxnLst/>
            <a:rect r="r" b="b" t="t" l="l"/>
            <a:pathLst>
              <a:path h="3439336" w="3628069">
                <a:moveTo>
                  <a:pt x="0" y="0"/>
                </a:moveTo>
                <a:lnTo>
                  <a:pt x="3628069" y="0"/>
                </a:lnTo>
                <a:lnTo>
                  <a:pt x="3628069" y="3439335"/>
                </a:lnTo>
                <a:lnTo>
                  <a:pt x="0" y="34393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36" t="0" r="-1236" b="-809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57421" y="6091554"/>
            <a:ext cx="2629216" cy="3439336"/>
          </a:xfrm>
          <a:custGeom>
            <a:avLst/>
            <a:gdLst/>
            <a:ahLst/>
            <a:cxnLst/>
            <a:rect r="r" b="b" t="t" l="l"/>
            <a:pathLst>
              <a:path h="3439336" w="2629216">
                <a:moveTo>
                  <a:pt x="0" y="0"/>
                </a:moveTo>
                <a:lnTo>
                  <a:pt x="2629216" y="0"/>
                </a:lnTo>
                <a:lnTo>
                  <a:pt x="2629216" y="3439335"/>
                </a:lnTo>
                <a:lnTo>
                  <a:pt x="0" y="34393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108" t="-1214" r="0" b="-532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556552"/>
            <a:ext cx="10620931" cy="4733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0"/>
              </a:lnSpc>
            </a:pPr>
            <a:r>
              <a:rPr lang="en-US" sz="11893">
                <a:solidFill>
                  <a:srgbClr val="F9D43A"/>
                </a:solidFill>
                <a:latin typeface="Luckiest Guy"/>
                <a:ea typeface="Luckiest Guy"/>
                <a:cs typeface="Luckiest Guy"/>
                <a:sym typeface="Luckiest Guy"/>
              </a:rPr>
              <a:t>INSTAGRAM INFLUENCER INSIGHTS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2643999"/>
            <a:chOff x="0" y="0"/>
            <a:chExt cx="6964336" cy="107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004195"/>
            </a:xfrm>
            <a:custGeom>
              <a:avLst/>
              <a:gdLst/>
              <a:ahLst/>
              <a:cxnLst/>
              <a:rect r="r" b="b" t="t" l="l"/>
              <a:pathLst>
                <a:path h="1004195" w="6897026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072775"/>
            </a:xfrm>
            <a:custGeom>
              <a:avLst/>
              <a:gdLst/>
              <a:ahLst/>
              <a:cxnLst/>
              <a:rect r="r" b="b" t="t" l="l"/>
              <a:pathLst>
                <a:path h="107277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71554" y="1032348"/>
            <a:ext cx="14544892" cy="190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44"/>
              </a:lnSpc>
            </a:pPr>
            <a:r>
              <a:rPr lang="en-US" sz="11103">
                <a:solidFill>
                  <a:srgbClr val="FF738E"/>
                </a:solidFill>
                <a:latin typeface="Luckiest Guy"/>
                <a:ea typeface="Luckiest Guy"/>
                <a:cs typeface="Luckiest Guy"/>
                <a:sym typeface="Luckiest Guy"/>
              </a:rPr>
              <a:t>DATA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61726" y="3685551"/>
            <a:ext cx="17164548" cy="5942322"/>
            <a:chOff x="0" y="0"/>
            <a:chExt cx="6964336" cy="24110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897026" cy="2342455"/>
            </a:xfrm>
            <a:custGeom>
              <a:avLst/>
              <a:gdLst/>
              <a:ahLst/>
              <a:cxnLst/>
              <a:rect r="r" b="b" t="t" l="l"/>
              <a:pathLst>
                <a:path h="2342455" w="6897026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64336" cy="2411035"/>
            </a:xfrm>
            <a:custGeom>
              <a:avLst/>
              <a:gdLst/>
              <a:ahLst/>
              <a:cxnLst/>
              <a:rect r="r" b="b" t="t" l="l"/>
              <a:pathLst>
                <a:path h="241103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3976189"/>
            <a:ext cx="16230600" cy="963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Source: Instagram Influencer Database (Kaggle)</a:t>
            </a: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Size: 200 records × 10 features</a:t>
            </a: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Key Features: Influencer Name, Followers, Engagement Rate, Country, Influence Score</a:t>
            </a: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Data Types: Combination of numerical, categorical and text</a:t>
            </a: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</a:p>
          <a:p>
            <a:pPr algn="just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09864" y="592373"/>
            <a:ext cx="11464343" cy="9102254"/>
            <a:chOff x="0" y="0"/>
            <a:chExt cx="4651537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4584228" cy="3624565"/>
            </a:xfrm>
            <a:custGeom>
              <a:avLst/>
              <a:gdLst/>
              <a:ahLst/>
              <a:cxnLst/>
              <a:rect r="r" b="b" t="t" l="l"/>
              <a:pathLst>
                <a:path h="3624565" w="4584228">
                  <a:moveTo>
                    <a:pt x="43180" y="3624565"/>
                  </a:moveTo>
                  <a:lnTo>
                    <a:pt x="4541047" y="3624565"/>
                  </a:lnTo>
                  <a:cubicBezTo>
                    <a:pt x="4565178" y="3624565"/>
                    <a:pt x="4584228" y="3605515"/>
                    <a:pt x="4584228" y="3581385"/>
                  </a:cubicBezTo>
                  <a:lnTo>
                    <a:pt x="4584228" y="43180"/>
                  </a:lnTo>
                  <a:cubicBezTo>
                    <a:pt x="4584228" y="19050"/>
                    <a:pt x="4565178" y="0"/>
                    <a:pt x="4541047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51537" cy="3693145"/>
            </a:xfrm>
            <a:custGeom>
              <a:avLst/>
              <a:gdLst/>
              <a:ahLst/>
              <a:cxnLst/>
              <a:rect r="r" b="b" t="t" l="l"/>
              <a:pathLst>
                <a:path h="3693145" w="4651537">
                  <a:moveTo>
                    <a:pt x="4608357" y="44450"/>
                  </a:moveTo>
                  <a:cubicBezTo>
                    <a:pt x="4603278" y="19050"/>
                    <a:pt x="4580417" y="0"/>
                    <a:pt x="4553747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4595657" y="3693145"/>
                  </a:lnTo>
                  <a:cubicBezTo>
                    <a:pt x="4626137" y="3693145"/>
                    <a:pt x="4651537" y="3667745"/>
                    <a:pt x="4651537" y="3637265"/>
                  </a:cubicBezTo>
                  <a:lnTo>
                    <a:pt x="4651537" y="99060"/>
                  </a:lnTo>
                  <a:cubicBezTo>
                    <a:pt x="4651537" y="72390"/>
                    <a:pt x="4633757" y="50800"/>
                    <a:pt x="46083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4553747" y="12700"/>
                  </a:lnTo>
                  <a:cubicBezTo>
                    <a:pt x="4577878" y="12700"/>
                    <a:pt x="4596928" y="31750"/>
                    <a:pt x="4596928" y="55880"/>
                  </a:cubicBezTo>
                  <a:lnTo>
                    <a:pt x="4596928" y="3594085"/>
                  </a:lnTo>
                  <a:cubicBezTo>
                    <a:pt x="4596928" y="3618215"/>
                    <a:pt x="4577878" y="3637265"/>
                    <a:pt x="4553747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22055" y="592373"/>
            <a:ext cx="6035782" cy="9102254"/>
            <a:chOff x="0" y="0"/>
            <a:chExt cx="2448955" cy="36931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2381646" cy="3624565"/>
            </a:xfrm>
            <a:custGeom>
              <a:avLst/>
              <a:gdLst/>
              <a:ahLst/>
              <a:cxnLst/>
              <a:rect r="r" b="b" t="t" l="l"/>
              <a:pathLst>
                <a:path h="3624565" w="2381646">
                  <a:moveTo>
                    <a:pt x="43180" y="3624565"/>
                  </a:moveTo>
                  <a:lnTo>
                    <a:pt x="2338466" y="3624565"/>
                  </a:lnTo>
                  <a:cubicBezTo>
                    <a:pt x="2362596" y="3624565"/>
                    <a:pt x="2381646" y="3605515"/>
                    <a:pt x="2381646" y="3581385"/>
                  </a:cubicBezTo>
                  <a:lnTo>
                    <a:pt x="2381646" y="43180"/>
                  </a:lnTo>
                  <a:cubicBezTo>
                    <a:pt x="2381646" y="19050"/>
                    <a:pt x="2362596" y="0"/>
                    <a:pt x="233846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8956" cy="3693145"/>
            </a:xfrm>
            <a:custGeom>
              <a:avLst/>
              <a:gdLst/>
              <a:ahLst/>
              <a:cxnLst/>
              <a:rect r="r" b="b" t="t" l="l"/>
              <a:pathLst>
                <a:path h="3693145" w="2448956">
                  <a:moveTo>
                    <a:pt x="2405775" y="44450"/>
                  </a:moveTo>
                  <a:cubicBezTo>
                    <a:pt x="2400696" y="19050"/>
                    <a:pt x="2377835" y="0"/>
                    <a:pt x="235116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2393076" y="3693145"/>
                  </a:lnTo>
                  <a:cubicBezTo>
                    <a:pt x="2423556" y="3693145"/>
                    <a:pt x="2448956" y="3667745"/>
                    <a:pt x="2448956" y="3637265"/>
                  </a:cubicBezTo>
                  <a:lnTo>
                    <a:pt x="2448956" y="99060"/>
                  </a:lnTo>
                  <a:cubicBezTo>
                    <a:pt x="2448956" y="72390"/>
                    <a:pt x="2431175" y="50800"/>
                    <a:pt x="2405775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351166" y="12700"/>
                  </a:lnTo>
                  <a:cubicBezTo>
                    <a:pt x="2375296" y="12700"/>
                    <a:pt x="2394346" y="31750"/>
                    <a:pt x="2394346" y="55880"/>
                  </a:cubicBezTo>
                  <a:lnTo>
                    <a:pt x="2394346" y="3594085"/>
                  </a:lnTo>
                  <a:cubicBezTo>
                    <a:pt x="2394346" y="3618215"/>
                    <a:pt x="2375296" y="3637265"/>
                    <a:pt x="235116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886750" y="3087187"/>
            <a:ext cx="10372550" cy="4822086"/>
          </a:xfrm>
          <a:custGeom>
            <a:avLst/>
            <a:gdLst/>
            <a:ahLst/>
            <a:cxnLst/>
            <a:rect r="r" b="b" t="t" l="l"/>
            <a:pathLst>
              <a:path h="4822086" w="10372550">
                <a:moveTo>
                  <a:pt x="0" y="0"/>
                </a:moveTo>
                <a:lnTo>
                  <a:pt x="10372550" y="0"/>
                </a:lnTo>
                <a:lnTo>
                  <a:pt x="10372550" y="4822086"/>
                </a:lnTo>
                <a:lnTo>
                  <a:pt x="0" y="4822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26" r="-3258" b="-182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0027" y="1171202"/>
            <a:ext cx="5636044" cy="1171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4332" indent="-462166" lvl="1">
              <a:lnSpc>
                <a:spcPts val="5137"/>
              </a:lnSpc>
              <a:buFont typeface="Arial"/>
              <a:buChar char="•"/>
            </a:pPr>
            <a:r>
              <a:rPr lang="en-US" sz="4281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United States has far larger number of influencers.</a:t>
            </a:r>
          </a:p>
          <a:p>
            <a:pPr algn="l">
              <a:lnSpc>
                <a:spcPts val="5137"/>
              </a:lnSpc>
            </a:pPr>
          </a:p>
          <a:p>
            <a:pPr algn="l" marL="924332" indent="-462166" lvl="1">
              <a:lnSpc>
                <a:spcPts val="5137"/>
              </a:lnSpc>
              <a:buFont typeface="Arial"/>
              <a:buChar char="•"/>
            </a:pPr>
            <a:r>
              <a:rPr lang="en-US" sz="4281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Brazil and India follow at distant second and third.</a:t>
            </a:r>
          </a:p>
          <a:p>
            <a:pPr algn="l">
              <a:lnSpc>
                <a:spcPts val="5137"/>
              </a:lnSpc>
            </a:pPr>
          </a:p>
          <a:p>
            <a:pPr algn="l" marL="924332" indent="-462166" lvl="1">
              <a:lnSpc>
                <a:spcPts val="5137"/>
              </a:lnSpc>
              <a:buFont typeface="Arial"/>
              <a:buChar char="•"/>
            </a:pPr>
            <a:r>
              <a:rPr lang="en-US" sz="4281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remaining countries like Indonesia, France, and Spain show comparatively modest count.</a:t>
            </a:r>
          </a:p>
          <a:p>
            <a:pPr algn="l">
              <a:lnSpc>
                <a:spcPts val="5137"/>
              </a:lnSpc>
            </a:pPr>
          </a:p>
          <a:p>
            <a:pPr algn="l">
              <a:lnSpc>
                <a:spcPts val="5137"/>
              </a:lnSpc>
            </a:pPr>
          </a:p>
          <a:p>
            <a:pPr algn="l">
              <a:lnSpc>
                <a:spcPts val="5137"/>
              </a:lnSpc>
            </a:pPr>
          </a:p>
          <a:p>
            <a:pPr algn="l">
              <a:lnSpc>
                <a:spcPts val="5137"/>
              </a:lnSpc>
            </a:pPr>
          </a:p>
          <a:p>
            <a:pPr algn="l">
              <a:lnSpc>
                <a:spcPts val="5137"/>
              </a:lnSpc>
            </a:pPr>
          </a:p>
          <a:p>
            <a:pPr algn="l">
              <a:lnSpc>
                <a:spcPts val="513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817454" y="1261537"/>
            <a:ext cx="10849163" cy="8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Top 10 Countries by Number of Influencers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00659" y="2827858"/>
            <a:ext cx="11808016" cy="5315407"/>
          </a:xfrm>
          <a:custGeom>
            <a:avLst/>
            <a:gdLst/>
            <a:ahLst/>
            <a:cxnLst/>
            <a:rect r="r" b="b" t="t" l="l"/>
            <a:pathLst>
              <a:path h="5315407" w="11808016">
                <a:moveTo>
                  <a:pt x="0" y="0"/>
                </a:moveTo>
                <a:lnTo>
                  <a:pt x="11808016" y="0"/>
                </a:lnTo>
                <a:lnTo>
                  <a:pt x="11808016" y="5315407"/>
                </a:lnTo>
                <a:lnTo>
                  <a:pt x="0" y="5315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20" r="-1973" b="-241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53864" y="1643774"/>
            <a:ext cx="3874907" cy="1149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j.m and thv are the top two influencers with the highest engagement rates, both over 25%</a:t>
            </a:r>
          </a:p>
          <a:p>
            <a:pPr algn="just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milliebobbybrown has the lowest engagement rate among the ten, at just under 10%</a:t>
            </a:r>
          </a:p>
          <a:p>
            <a:pPr algn="just">
              <a:lnSpc>
                <a:spcPts val="5040"/>
              </a:lnSpc>
            </a:pPr>
          </a:p>
          <a:p>
            <a:pPr algn="just">
              <a:lnSpc>
                <a:spcPts val="5040"/>
              </a:lnSpc>
            </a:pPr>
          </a:p>
          <a:p>
            <a:pPr algn="just">
              <a:lnSpc>
                <a:spcPts val="5040"/>
              </a:lnSpc>
            </a:pPr>
          </a:p>
          <a:p>
            <a:pPr algn="just">
              <a:lnSpc>
                <a:spcPts val="5040"/>
              </a:lnSpc>
            </a:pPr>
          </a:p>
          <a:p>
            <a:pPr algn="just">
              <a:lnSpc>
                <a:spcPts val="5040"/>
              </a:lnSpc>
            </a:pPr>
          </a:p>
          <a:p>
            <a:pPr algn="just">
              <a:lnSpc>
                <a:spcPts val="5040"/>
              </a:lnSpc>
            </a:pPr>
          </a:p>
          <a:p>
            <a:pPr algn="just">
              <a:lnSpc>
                <a:spcPts val="50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45975" y="1159593"/>
            <a:ext cx="11117384" cy="8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Top 10 Influencers by Engagement Rate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9888" y="653651"/>
            <a:ext cx="9962645" cy="9102254"/>
            <a:chOff x="0" y="0"/>
            <a:chExt cx="4042239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3974929" cy="3624565"/>
            </a:xfrm>
            <a:custGeom>
              <a:avLst/>
              <a:gdLst/>
              <a:ahLst/>
              <a:cxnLst/>
              <a:rect r="r" b="b" t="t" l="l"/>
              <a:pathLst>
                <a:path h="3624565" w="3974929">
                  <a:moveTo>
                    <a:pt x="43180" y="3624565"/>
                  </a:moveTo>
                  <a:lnTo>
                    <a:pt x="3931749" y="3624565"/>
                  </a:lnTo>
                  <a:cubicBezTo>
                    <a:pt x="3955879" y="3624565"/>
                    <a:pt x="3974929" y="3605515"/>
                    <a:pt x="3974929" y="3581385"/>
                  </a:cubicBezTo>
                  <a:lnTo>
                    <a:pt x="3974929" y="43180"/>
                  </a:lnTo>
                  <a:cubicBezTo>
                    <a:pt x="3974929" y="19050"/>
                    <a:pt x="3955879" y="0"/>
                    <a:pt x="393174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42239" cy="3693145"/>
            </a:xfrm>
            <a:custGeom>
              <a:avLst/>
              <a:gdLst/>
              <a:ahLst/>
              <a:cxnLst/>
              <a:rect r="r" b="b" t="t" l="l"/>
              <a:pathLst>
                <a:path h="3693145" w="4042239">
                  <a:moveTo>
                    <a:pt x="3999059" y="44450"/>
                  </a:moveTo>
                  <a:cubicBezTo>
                    <a:pt x="3993979" y="19050"/>
                    <a:pt x="3971119" y="0"/>
                    <a:pt x="394444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3986359" y="3693145"/>
                  </a:lnTo>
                  <a:cubicBezTo>
                    <a:pt x="4016839" y="3693145"/>
                    <a:pt x="4042239" y="3667745"/>
                    <a:pt x="4042239" y="3637265"/>
                  </a:cubicBezTo>
                  <a:lnTo>
                    <a:pt x="4042239" y="99060"/>
                  </a:lnTo>
                  <a:cubicBezTo>
                    <a:pt x="4042239" y="72390"/>
                    <a:pt x="4024459" y="50800"/>
                    <a:pt x="3999059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3944449" y="12700"/>
                  </a:lnTo>
                  <a:cubicBezTo>
                    <a:pt x="3968579" y="12700"/>
                    <a:pt x="3987629" y="31750"/>
                    <a:pt x="3987629" y="55880"/>
                  </a:cubicBezTo>
                  <a:lnTo>
                    <a:pt x="3987629" y="3594085"/>
                  </a:lnTo>
                  <a:cubicBezTo>
                    <a:pt x="3987629" y="3618215"/>
                    <a:pt x="3968579" y="3637265"/>
                    <a:pt x="3944449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939991" y="592373"/>
            <a:ext cx="6697572" cy="9102254"/>
            <a:chOff x="0" y="0"/>
            <a:chExt cx="2717470" cy="36931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2650160" cy="3624565"/>
            </a:xfrm>
            <a:custGeom>
              <a:avLst/>
              <a:gdLst/>
              <a:ahLst/>
              <a:cxnLst/>
              <a:rect r="r" b="b" t="t" l="l"/>
              <a:pathLst>
                <a:path h="3624565" w="2650160">
                  <a:moveTo>
                    <a:pt x="43180" y="3624565"/>
                  </a:moveTo>
                  <a:lnTo>
                    <a:pt x="2606980" y="3624565"/>
                  </a:lnTo>
                  <a:cubicBezTo>
                    <a:pt x="2631110" y="3624565"/>
                    <a:pt x="2650160" y="3605515"/>
                    <a:pt x="2650160" y="3581385"/>
                  </a:cubicBezTo>
                  <a:lnTo>
                    <a:pt x="2650160" y="43180"/>
                  </a:lnTo>
                  <a:cubicBezTo>
                    <a:pt x="2650160" y="19050"/>
                    <a:pt x="2631110" y="0"/>
                    <a:pt x="260698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17470" cy="3693145"/>
            </a:xfrm>
            <a:custGeom>
              <a:avLst/>
              <a:gdLst/>
              <a:ahLst/>
              <a:cxnLst/>
              <a:rect r="r" b="b" t="t" l="l"/>
              <a:pathLst>
                <a:path h="3693145" w="2717470">
                  <a:moveTo>
                    <a:pt x="2674290" y="44450"/>
                  </a:moveTo>
                  <a:cubicBezTo>
                    <a:pt x="2669210" y="19050"/>
                    <a:pt x="2646350" y="0"/>
                    <a:pt x="261968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2661590" y="3693145"/>
                  </a:lnTo>
                  <a:cubicBezTo>
                    <a:pt x="2692070" y="3693145"/>
                    <a:pt x="2717470" y="3667745"/>
                    <a:pt x="2717470" y="3637265"/>
                  </a:cubicBezTo>
                  <a:lnTo>
                    <a:pt x="2717470" y="99060"/>
                  </a:lnTo>
                  <a:cubicBezTo>
                    <a:pt x="2717470" y="72390"/>
                    <a:pt x="2699690" y="50800"/>
                    <a:pt x="2674290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19680" y="12700"/>
                  </a:lnTo>
                  <a:cubicBezTo>
                    <a:pt x="2643810" y="12700"/>
                    <a:pt x="2662860" y="31750"/>
                    <a:pt x="2662860" y="55880"/>
                  </a:cubicBezTo>
                  <a:lnTo>
                    <a:pt x="2662860" y="3594085"/>
                  </a:lnTo>
                  <a:cubicBezTo>
                    <a:pt x="2662860" y="3618215"/>
                    <a:pt x="2643810" y="3637265"/>
                    <a:pt x="2619680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83352" y="2915302"/>
            <a:ext cx="9319393" cy="5317884"/>
          </a:xfrm>
          <a:custGeom>
            <a:avLst/>
            <a:gdLst/>
            <a:ahLst/>
            <a:cxnLst/>
            <a:rect r="r" b="b" t="t" l="l"/>
            <a:pathLst>
              <a:path h="5317884" w="9319393">
                <a:moveTo>
                  <a:pt x="0" y="0"/>
                </a:moveTo>
                <a:lnTo>
                  <a:pt x="9319393" y="0"/>
                </a:lnTo>
                <a:lnTo>
                  <a:pt x="9319393" y="5317884"/>
                </a:lnTo>
                <a:lnTo>
                  <a:pt x="0" y="5317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85" r="-2853" b="-41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939991" y="1343025"/>
            <a:ext cx="5941045" cy="894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followers_num is by far the most important feature, with an importance value of over 0.5</a:t>
            </a:r>
          </a:p>
          <a:p>
            <a:pPr algn="just">
              <a:lnSpc>
                <a:spcPts val="5040"/>
              </a:lnSpc>
            </a:pPr>
          </a:p>
          <a:p>
            <a:pPr algn="just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post_follower_ratio and avg_likes_num are the next most important features, with values around 0.1</a:t>
            </a:r>
          </a:p>
          <a:p>
            <a:pPr algn="just">
              <a:lnSpc>
                <a:spcPts val="5040"/>
              </a:lnSpc>
            </a:pPr>
          </a:p>
          <a:p>
            <a:pPr algn="just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remaining features  are the least important </a:t>
            </a:r>
          </a:p>
          <a:p>
            <a:pPr algn="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406918" y="1238250"/>
            <a:ext cx="427226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Feature Importance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526411" y="2091822"/>
            <a:ext cx="10530186" cy="6103356"/>
          </a:xfrm>
          <a:custGeom>
            <a:avLst/>
            <a:gdLst/>
            <a:ahLst/>
            <a:cxnLst/>
            <a:rect r="r" b="b" t="t" l="l"/>
            <a:pathLst>
              <a:path h="6103356" w="10530186">
                <a:moveTo>
                  <a:pt x="0" y="0"/>
                </a:moveTo>
                <a:lnTo>
                  <a:pt x="10530186" y="0"/>
                </a:lnTo>
                <a:lnTo>
                  <a:pt x="10530186" y="6103356"/>
                </a:lnTo>
                <a:lnTo>
                  <a:pt x="0" y="6103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35" r="0" b="-143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0727" y="1171202"/>
            <a:ext cx="4891033" cy="136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Most predictions are clustered around the high true scores</a:t>
            </a: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(around 80-90) </a:t>
            </a:r>
          </a:p>
          <a:p>
            <a:pPr algn="l">
              <a:lnSpc>
                <a:spcPts val="4440"/>
              </a:lnSpc>
            </a:p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 few points with low true scores (20–50) are predicted with much higher influence scores (80–90) indicating significant overprediction for those cases </a:t>
            </a:r>
          </a:p>
          <a:p>
            <a:pPr algn="l">
              <a:lnSpc>
                <a:spcPts val="4440"/>
              </a:lnSpc>
            </a:p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model is doing reasonably well, though there are some notable outliers.     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506356" y="923925"/>
            <a:ext cx="895097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Mo</a:t>
            </a:r>
            <a:r>
              <a:rPr lang="en-US" sz="45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del Prediction Performance: Influence Score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459130"/>
            <a:ext cx="17164548" cy="4235497"/>
            <a:chOff x="0" y="0"/>
            <a:chExt cx="6964336" cy="17185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649929"/>
            </a:xfrm>
            <a:custGeom>
              <a:avLst/>
              <a:gdLst/>
              <a:ahLst/>
              <a:cxnLst/>
              <a:rect r="r" b="b" t="t" l="l"/>
              <a:pathLst>
                <a:path h="1649929" w="6897026">
                  <a:moveTo>
                    <a:pt x="43180" y="1649929"/>
                  </a:moveTo>
                  <a:lnTo>
                    <a:pt x="6853846" y="1649929"/>
                  </a:lnTo>
                  <a:cubicBezTo>
                    <a:pt x="6877976" y="1649929"/>
                    <a:pt x="6897026" y="1630879"/>
                    <a:pt x="6897026" y="1606749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606749"/>
                  </a:lnTo>
                  <a:cubicBezTo>
                    <a:pt x="0" y="1630879"/>
                    <a:pt x="19050" y="1649929"/>
                    <a:pt x="43180" y="16499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718509"/>
            </a:xfrm>
            <a:custGeom>
              <a:avLst/>
              <a:gdLst/>
              <a:ahLst/>
              <a:cxnLst/>
              <a:rect r="r" b="b" t="t" l="l"/>
              <a:pathLst>
                <a:path h="1718509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619449"/>
                  </a:lnTo>
                  <a:cubicBezTo>
                    <a:pt x="0" y="1646119"/>
                    <a:pt x="17780" y="1667709"/>
                    <a:pt x="43180" y="1674059"/>
                  </a:cubicBezTo>
                  <a:cubicBezTo>
                    <a:pt x="48260" y="1699459"/>
                    <a:pt x="71120" y="1718509"/>
                    <a:pt x="97790" y="1718509"/>
                  </a:cubicBezTo>
                  <a:lnTo>
                    <a:pt x="6908457" y="1718509"/>
                  </a:lnTo>
                  <a:cubicBezTo>
                    <a:pt x="6938936" y="1718509"/>
                    <a:pt x="6964336" y="1693109"/>
                    <a:pt x="6964336" y="1662629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61944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619449"/>
                  </a:lnTo>
                  <a:cubicBezTo>
                    <a:pt x="6909726" y="1643579"/>
                    <a:pt x="6890676" y="1662629"/>
                    <a:pt x="6866546" y="1662629"/>
                  </a:cubicBezTo>
                  <a:lnTo>
                    <a:pt x="55880" y="1662629"/>
                  </a:lnTo>
                  <a:cubicBezTo>
                    <a:pt x="31750" y="1662629"/>
                    <a:pt x="12700" y="1643579"/>
                    <a:pt x="12700" y="16194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94016" y="5093980"/>
            <a:ext cx="16099969" cy="496579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561726" y="631220"/>
            <a:ext cx="17164548" cy="4512280"/>
            <a:chOff x="0" y="0"/>
            <a:chExt cx="6964336" cy="18308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897026" cy="1762230"/>
            </a:xfrm>
            <a:custGeom>
              <a:avLst/>
              <a:gdLst/>
              <a:ahLst/>
              <a:cxnLst/>
              <a:rect r="r" b="b" t="t" l="l"/>
              <a:pathLst>
                <a:path h="1762230" w="6897026">
                  <a:moveTo>
                    <a:pt x="43180" y="1762230"/>
                  </a:moveTo>
                  <a:lnTo>
                    <a:pt x="6853846" y="1762230"/>
                  </a:lnTo>
                  <a:cubicBezTo>
                    <a:pt x="6877976" y="1762230"/>
                    <a:pt x="6897026" y="1743180"/>
                    <a:pt x="6897026" y="1719050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719050"/>
                  </a:lnTo>
                  <a:cubicBezTo>
                    <a:pt x="0" y="1743180"/>
                    <a:pt x="19050" y="1762230"/>
                    <a:pt x="43180" y="1762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64336" cy="1830810"/>
            </a:xfrm>
            <a:custGeom>
              <a:avLst/>
              <a:gdLst/>
              <a:ahLst/>
              <a:cxnLst/>
              <a:rect r="r" b="b" t="t" l="l"/>
              <a:pathLst>
                <a:path h="1830810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731750"/>
                  </a:lnTo>
                  <a:cubicBezTo>
                    <a:pt x="0" y="1758420"/>
                    <a:pt x="17780" y="1780010"/>
                    <a:pt x="43180" y="1786360"/>
                  </a:cubicBezTo>
                  <a:cubicBezTo>
                    <a:pt x="48260" y="1811760"/>
                    <a:pt x="71120" y="1830810"/>
                    <a:pt x="97790" y="1830810"/>
                  </a:cubicBezTo>
                  <a:lnTo>
                    <a:pt x="6908457" y="1830810"/>
                  </a:lnTo>
                  <a:cubicBezTo>
                    <a:pt x="6938936" y="1830810"/>
                    <a:pt x="6964336" y="1805410"/>
                    <a:pt x="6964336" y="1774930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73175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731750"/>
                  </a:lnTo>
                  <a:cubicBezTo>
                    <a:pt x="6909726" y="1755880"/>
                    <a:pt x="6890676" y="1774930"/>
                    <a:pt x="6866546" y="1774930"/>
                  </a:cubicBezTo>
                  <a:lnTo>
                    <a:pt x="55880" y="1774930"/>
                  </a:lnTo>
                  <a:cubicBezTo>
                    <a:pt x="31750" y="1774930"/>
                    <a:pt x="12700" y="1755880"/>
                    <a:pt x="12700" y="17317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87324" y="1304925"/>
            <a:ext cx="16697574" cy="447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United States hosts the largest pool of influencers, making it the prime market for 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wide-reach campaigns.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Brazil and India emerge as valuable secondary markets, combining growing audiences with promising engagement potential.</a:t>
            </a:r>
          </a:p>
          <a:p>
            <a:pPr algn="l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7775"/>
            <a:ext cx="17164548" cy="3243694"/>
            <a:chOff x="0" y="0"/>
            <a:chExt cx="6964336" cy="13160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1247515"/>
            </a:xfrm>
            <a:custGeom>
              <a:avLst/>
              <a:gdLst/>
              <a:ahLst/>
              <a:cxnLst/>
              <a:rect r="r" b="b" t="t" l="l"/>
              <a:pathLst>
                <a:path h="1247515" w="6897026">
                  <a:moveTo>
                    <a:pt x="43180" y="1247515"/>
                  </a:moveTo>
                  <a:lnTo>
                    <a:pt x="6853846" y="1247515"/>
                  </a:lnTo>
                  <a:cubicBezTo>
                    <a:pt x="6877976" y="1247515"/>
                    <a:pt x="6897026" y="1228465"/>
                    <a:pt x="6897026" y="120433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204335"/>
                  </a:lnTo>
                  <a:cubicBezTo>
                    <a:pt x="0" y="1228465"/>
                    <a:pt x="19050" y="1247515"/>
                    <a:pt x="43180" y="124751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1316095"/>
            </a:xfrm>
            <a:custGeom>
              <a:avLst/>
              <a:gdLst/>
              <a:ahLst/>
              <a:cxnLst/>
              <a:rect r="r" b="b" t="t" l="l"/>
              <a:pathLst>
                <a:path h="131609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217035"/>
                  </a:lnTo>
                  <a:cubicBezTo>
                    <a:pt x="0" y="1243705"/>
                    <a:pt x="17780" y="1265295"/>
                    <a:pt x="43180" y="1271645"/>
                  </a:cubicBezTo>
                  <a:cubicBezTo>
                    <a:pt x="48260" y="1297045"/>
                    <a:pt x="71120" y="1316095"/>
                    <a:pt x="97790" y="1316095"/>
                  </a:cubicBezTo>
                  <a:lnTo>
                    <a:pt x="6908457" y="1316095"/>
                  </a:lnTo>
                  <a:cubicBezTo>
                    <a:pt x="6938936" y="1316095"/>
                    <a:pt x="6964336" y="1290695"/>
                    <a:pt x="6964336" y="126021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21703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217035"/>
                  </a:lnTo>
                  <a:cubicBezTo>
                    <a:pt x="6909726" y="1241165"/>
                    <a:pt x="6890676" y="1260215"/>
                    <a:pt x="6866546" y="1260215"/>
                  </a:cubicBezTo>
                  <a:lnTo>
                    <a:pt x="55880" y="1260215"/>
                  </a:lnTo>
                  <a:cubicBezTo>
                    <a:pt x="31750" y="1260215"/>
                    <a:pt x="12700" y="1241165"/>
                    <a:pt x="12700" y="12170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71554" y="1263000"/>
            <a:ext cx="14544892" cy="190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44"/>
              </a:lnSpc>
            </a:pPr>
            <a:r>
              <a:rPr lang="en-US" sz="11103">
                <a:solidFill>
                  <a:srgbClr val="B08DF8"/>
                </a:solidFill>
                <a:latin typeface="Luckiest Guy"/>
                <a:ea typeface="Luckiest Guy"/>
                <a:cs typeface="Luckiest Guy"/>
                <a:sym typeface="Luckiest Guy"/>
              </a:rPr>
              <a:t>BUSINESS INSIGHTS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61726" y="4386598"/>
            <a:ext cx="17164548" cy="5342627"/>
            <a:chOff x="0" y="0"/>
            <a:chExt cx="6964336" cy="21677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897026" cy="2099135"/>
            </a:xfrm>
            <a:custGeom>
              <a:avLst/>
              <a:gdLst/>
              <a:ahLst/>
              <a:cxnLst/>
              <a:rect r="r" b="b" t="t" l="l"/>
              <a:pathLst>
                <a:path h="2099135" w="6897026">
                  <a:moveTo>
                    <a:pt x="43180" y="2099135"/>
                  </a:moveTo>
                  <a:lnTo>
                    <a:pt x="6853846" y="2099135"/>
                  </a:lnTo>
                  <a:cubicBezTo>
                    <a:pt x="6877976" y="2099135"/>
                    <a:pt x="6897026" y="2080085"/>
                    <a:pt x="6897026" y="205595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55955"/>
                  </a:lnTo>
                  <a:cubicBezTo>
                    <a:pt x="0" y="2080085"/>
                    <a:pt x="19050" y="2099135"/>
                    <a:pt x="43180" y="20991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64336" cy="2167715"/>
            </a:xfrm>
            <a:custGeom>
              <a:avLst/>
              <a:gdLst/>
              <a:ahLst/>
              <a:cxnLst/>
              <a:rect r="r" b="b" t="t" l="l"/>
              <a:pathLst>
                <a:path h="216771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068655"/>
                  </a:lnTo>
                  <a:cubicBezTo>
                    <a:pt x="0" y="2095325"/>
                    <a:pt x="17780" y="2116915"/>
                    <a:pt x="43180" y="2123265"/>
                  </a:cubicBezTo>
                  <a:cubicBezTo>
                    <a:pt x="48260" y="2148665"/>
                    <a:pt x="71120" y="2167715"/>
                    <a:pt x="97790" y="2167715"/>
                  </a:cubicBezTo>
                  <a:lnTo>
                    <a:pt x="6908457" y="2167715"/>
                  </a:lnTo>
                  <a:cubicBezTo>
                    <a:pt x="6938936" y="2167715"/>
                    <a:pt x="6964336" y="2142315"/>
                    <a:pt x="6964336" y="211183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06865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068655"/>
                  </a:lnTo>
                  <a:cubicBezTo>
                    <a:pt x="6909726" y="2092785"/>
                    <a:pt x="6890676" y="2111835"/>
                    <a:pt x="6866546" y="2111835"/>
                  </a:cubicBezTo>
                  <a:lnTo>
                    <a:pt x="55880" y="2111835"/>
                  </a:lnTo>
                  <a:cubicBezTo>
                    <a:pt x="31750" y="2111835"/>
                    <a:pt x="12700" y="2092785"/>
                    <a:pt x="12700" y="206865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740797"/>
            <a:ext cx="15912063" cy="454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74" indent="-464187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U.S. offers the widest influencer reach, ideal for large-scale brand visibility.</a:t>
            </a:r>
          </a:p>
          <a:p>
            <a:pPr algn="l">
              <a:lnSpc>
                <a:spcPts val="6020"/>
              </a:lnSpc>
            </a:pPr>
          </a:p>
          <a:p>
            <a:pPr algn="l" marL="928374" indent="-464187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Partnering with high-engagement creators (e.g., j.m, thv) can drive strong </a:t>
            </a:r>
          </a:p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       Return on Investment (ROI) regardless of follower count.</a:t>
            </a:r>
          </a:p>
          <a:p>
            <a:pPr algn="l">
              <a:lnSpc>
                <a:spcPts val="6020"/>
              </a:lnSpc>
            </a:pPr>
          </a:p>
          <a:p>
            <a:pPr algn="l" marL="928374" indent="-464187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Brazil and India present growing, cost-effective markets for regional expansion.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1525" y="2985134"/>
            <a:ext cx="16744950" cy="373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14"/>
              </a:lnSpc>
              <a:spcBef>
                <a:spcPct val="0"/>
              </a:spcBef>
            </a:pPr>
            <a:r>
              <a:rPr lang="en-US" sz="21724" u="none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49806" y="2070142"/>
            <a:ext cx="11388388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Presented by Ayesha Nadaf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DAG0EXOHIpw</dc:identifier>
  <dcterms:modified xsi:type="dcterms:W3CDTF">2011-08-01T06:04:30Z</dcterms:modified>
  <cp:revision>1</cp:revision>
  <dc:title>InStaGram Infuencers Analysis</dc:title>
</cp:coreProperties>
</file>