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Quicksand Semi-Bold" charset="1" panose="00000000000000000000"/>
      <p:regular r:id="rId19"/>
    </p:embeddedFont>
    <p:embeddedFont>
      <p:font typeface="Comic Sans Bold" charset="1" panose="03000902030302020204"/>
      <p:regular r:id="rId20"/>
    </p:embeddedFont>
    <p:embeddedFont>
      <p:font typeface="Quicksand Bold" charset="1" panose="00000000000000000000"/>
      <p:regular r:id="rId21"/>
    </p:embeddedFont>
    <p:embeddedFont>
      <p:font typeface="Quicksand" charset="1" panose="00000000000000000000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BB3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0849" y="6463273"/>
            <a:ext cx="15908451" cy="67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8"/>
              </a:lnSpc>
            </a:pPr>
            <a:r>
              <a:rPr lang="en-US" sz="3998" b="true">
                <a:solidFill>
                  <a:srgbClr val="3C3333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Turning product data into actionable business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2149" y="2015729"/>
            <a:ext cx="17965851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Nykaa Product &amp; Beauty Performance Analysis 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4457" y="2909785"/>
            <a:ext cx="11119086" cy="5594123"/>
          </a:xfrm>
          <a:custGeom>
            <a:avLst/>
            <a:gdLst/>
            <a:ahLst/>
            <a:cxnLst/>
            <a:rect r="r" b="b" t="t" l="l"/>
            <a:pathLst>
              <a:path h="5594123" w="11119086">
                <a:moveTo>
                  <a:pt x="0" y="0"/>
                </a:moveTo>
                <a:lnTo>
                  <a:pt x="11119086" y="0"/>
                </a:lnTo>
                <a:lnTo>
                  <a:pt x="11119086" y="5594124"/>
                </a:lnTo>
                <a:lnTo>
                  <a:pt x="0" y="5594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1" t="-1775" r="-172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3562" y="522478"/>
            <a:ext cx="10660876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</a:pPr>
            <a:r>
              <a:rPr lang="en-US" b="true" sz="6399" spc="300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STOCK AVAILABILITY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56447" y="1891245"/>
            <a:ext cx="103751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Which Brands Struggle Most with Stock Availability?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412480"/>
            <a:ext cx="18288000" cy="165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Biotique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faces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critical inventory management challenge, accounting for the highest volume of stockouts  far surpassing all other brands.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Other prominent brands like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Mamaearth,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Body Shop, 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SUGAR Cosmetics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also report considerable stockout issues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3516" y="762062"/>
            <a:ext cx="8030802" cy="8496238"/>
            <a:chOff x="0" y="0"/>
            <a:chExt cx="2115108" cy="2237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5108" cy="2237692"/>
            </a:xfrm>
            <a:custGeom>
              <a:avLst/>
              <a:gdLst/>
              <a:ahLst/>
              <a:cxnLst/>
              <a:rect r="r" b="b" t="t" l="l"/>
              <a:pathLst>
                <a:path h="2237692" w="2115108">
                  <a:moveTo>
                    <a:pt x="26029" y="0"/>
                  </a:moveTo>
                  <a:lnTo>
                    <a:pt x="2089080" y="0"/>
                  </a:lnTo>
                  <a:cubicBezTo>
                    <a:pt x="2095983" y="0"/>
                    <a:pt x="2102603" y="2742"/>
                    <a:pt x="2107485" y="7624"/>
                  </a:cubicBezTo>
                  <a:cubicBezTo>
                    <a:pt x="2112366" y="12505"/>
                    <a:pt x="2115108" y="19126"/>
                    <a:pt x="2115108" y="26029"/>
                  </a:cubicBezTo>
                  <a:lnTo>
                    <a:pt x="2115108" y="2211664"/>
                  </a:lnTo>
                  <a:cubicBezTo>
                    <a:pt x="2115108" y="2226039"/>
                    <a:pt x="2103455" y="2237692"/>
                    <a:pt x="2089080" y="2237692"/>
                  </a:cubicBezTo>
                  <a:lnTo>
                    <a:pt x="26029" y="2237692"/>
                  </a:lnTo>
                  <a:cubicBezTo>
                    <a:pt x="19126" y="2237692"/>
                    <a:pt x="12505" y="2234950"/>
                    <a:pt x="7624" y="2230069"/>
                  </a:cubicBezTo>
                  <a:cubicBezTo>
                    <a:pt x="2742" y="2225187"/>
                    <a:pt x="0" y="2218567"/>
                    <a:pt x="0" y="2211664"/>
                  </a:cubicBezTo>
                  <a:lnTo>
                    <a:pt x="0" y="26029"/>
                  </a:lnTo>
                  <a:cubicBezTo>
                    <a:pt x="0" y="19126"/>
                    <a:pt x="2742" y="12505"/>
                    <a:pt x="7624" y="7624"/>
                  </a:cubicBezTo>
                  <a:cubicBezTo>
                    <a:pt x="12505" y="2742"/>
                    <a:pt x="19126" y="0"/>
                    <a:pt x="26029" y="0"/>
                  </a:cubicBezTo>
                  <a:close/>
                </a:path>
              </a:pathLst>
            </a:custGeom>
            <a:solidFill>
              <a:srgbClr val="DBB3C1"/>
            </a:solidFill>
            <a:ln w="19050" cap="rnd">
              <a:solidFill>
                <a:srgbClr val="3C3333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5108" cy="22853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4932" y="2131327"/>
            <a:ext cx="8489068" cy="6972068"/>
          </a:xfrm>
          <a:custGeom>
            <a:avLst/>
            <a:gdLst/>
            <a:ahLst/>
            <a:cxnLst/>
            <a:rect r="r" b="b" t="t" l="l"/>
            <a:pathLst>
              <a:path h="6972068" w="8489068">
                <a:moveTo>
                  <a:pt x="0" y="0"/>
                </a:moveTo>
                <a:lnTo>
                  <a:pt x="8489068" y="0"/>
                </a:lnTo>
                <a:lnTo>
                  <a:pt x="8489068" y="6972068"/>
                </a:lnTo>
                <a:lnTo>
                  <a:pt x="0" y="69720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14044" y="1574544"/>
            <a:ext cx="63297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Do</a:t>
            </a:r>
            <a:r>
              <a:rPr lang="en-US" sz="2399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H</a:t>
            </a:r>
            <a:r>
              <a:rPr lang="en-US" sz="2399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igher Prices Guarantee Better Ratings?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29553" y="2546371"/>
            <a:ext cx="5698729" cy="586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Pro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ducts priced above 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INR 4000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consistently achieve the highest customer satisfaction 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(average ratings of 4.5 and above)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validating the quality and value proposition in the high-end segment.</a:t>
            </a:r>
          </a:p>
          <a:p>
            <a:pPr algn="l">
              <a:lnSpc>
                <a:spcPts val="3360"/>
              </a:lnSpc>
            </a:pP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 majority of products 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regardless of price, 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maintain a strong average rating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(most products ≥4.0)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indicating a reliable, high baseline of quality that is well-received by customers.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4499" y="152785"/>
            <a:ext cx="7548393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PRICE &amp; RATING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B3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78051" y="1318717"/>
            <a:ext cx="8900742" cy="8377964"/>
            <a:chOff x="0" y="0"/>
            <a:chExt cx="2344228" cy="22065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4228" cy="2206542"/>
            </a:xfrm>
            <a:custGeom>
              <a:avLst/>
              <a:gdLst/>
              <a:ahLst/>
              <a:cxnLst/>
              <a:rect r="r" b="b" t="t" l="l"/>
              <a:pathLst>
                <a:path h="2206542" w="2344228">
                  <a:moveTo>
                    <a:pt x="15657" y="0"/>
                  </a:moveTo>
                  <a:lnTo>
                    <a:pt x="2328572" y="0"/>
                  </a:lnTo>
                  <a:cubicBezTo>
                    <a:pt x="2337219" y="0"/>
                    <a:pt x="2344228" y="7010"/>
                    <a:pt x="2344228" y="15657"/>
                  </a:cubicBezTo>
                  <a:lnTo>
                    <a:pt x="2344228" y="2190886"/>
                  </a:lnTo>
                  <a:cubicBezTo>
                    <a:pt x="2344228" y="2195038"/>
                    <a:pt x="2342579" y="2199020"/>
                    <a:pt x="2339642" y="2201956"/>
                  </a:cubicBezTo>
                  <a:cubicBezTo>
                    <a:pt x="2336706" y="2204893"/>
                    <a:pt x="2332724" y="2206542"/>
                    <a:pt x="2328572" y="2206542"/>
                  </a:cubicBezTo>
                  <a:lnTo>
                    <a:pt x="15657" y="2206542"/>
                  </a:lnTo>
                  <a:cubicBezTo>
                    <a:pt x="7010" y="2206542"/>
                    <a:pt x="0" y="2199532"/>
                    <a:pt x="0" y="2190886"/>
                  </a:cubicBezTo>
                  <a:lnTo>
                    <a:pt x="0" y="15657"/>
                  </a:lnTo>
                  <a:cubicBezTo>
                    <a:pt x="0" y="7010"/>
                    <a:pt x="7010" y="0"/>
                    <a:pt x="15657" y="0"/>
                  </a:cubicBezTo>
                  <a:close/>
                </a:path>
              </a:pathLst>
            </a:custGeom>
            <a:solidFill>
              <a:srgbClr val="F2F1EB"/>
            </a:solidFill>
            <a:ln w="19050" cap="sq">
              <a:solidFill>
                <a:srgbClr val="3C33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44228" cy="2254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028098" y="3025375"/>
            <a:ext cx="6919208" cy="0"/>
          </a:xfrm>
          <a:prstGeom prst="line">
            <a:avLst/>
          </a:prstGeom>
          <a:ln cap="flat" w="38100">
            <a:solidFill>
              <a:srgbClr val="3C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028098" y="4823487"/>
            <a:ext cx="6919208" cy="0"/>
          </a:xfrm>
          <a:prstGeom prst="line">
            <a:avLst/>
          </a:prstGeom>
          <a:ln cap="flat" w="38100">
            <a:solidFill>
              <a:srgbClr val="3C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385014" y="4277374"/>
            <a:ext cx="8500806" cy="5419308"/>
          </a:xfrm>
          <a:custGeom>
            <a:avLst/>
            <a:gdLst/>
            <a:ahLst/>
            <a:cxnLst/>
            <a:rect r="r" b="b" t="t" l="l"/>
            <a:pathLst>
              <a:path h="5419308" w="8500806">
                <a:moveTo>
                  <a:pt x="0" y="0"/>
                </a:moveTo>
                <a:lnTo>
                  <a:pt x="8500805" y="0"/>
                </a:lnTo>
                <a:lnTo>
                  <a:pt x="8500805" y="5419308"/>
                </a:lnTo>
                <a:lnTo>
                  <a:pt x="0" y="54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814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357" y="832285"/>
            <a:ext cx="7456868" cy="266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7"/>
              </a:lnSpc>
            </a:pPr>
            <a:r>
              <a:rPr lang="en-US" b="true" sz="5760" spc="270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STRATEGIC INSIGHTS FOR NYKAA’S GROWTH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51278" y="1592473"/>
            <a:ext cx="6826486" cy="139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Nykaa-owne</a:t>
            </a:r>
            <a:r>
              <a:rPr lang="en-US" sz="1986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 brands (1,253 products) </a:t>
            </a:r>
            <a:r>
              <a:rPr lang="en-US" sz="1986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dominate the catalog, 2.5x bigger than Biotique.</a:t>
            </a:r>
          </a:p>
          <a:p>
            <a:pPr algn="l">
              <a:lnSpc>
                <a:spcPts val="2781"/>
              </a:lnSpc>
            </a:pPr>
            <a:r>
              <a:rPr lang="en-US" sz="1986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Focused promotions here can directly boost high-margin sales.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04917" y="3162328"/>
            <a:ext cx="7055079" cy="1406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Top external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brands:</a:t>
            </a:r>
            <a:r>
              <a:rPr lang="en-US" sz="20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Biotique (370), Lakme (242), Colorbar (230), Lotus Herbals (215), Faces Canada (197)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Exclusive partnerships can strengthen customer loyalty and sales share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051278" y="6084597"/>
            <a:ext cx="6919208" cy="0"/>
          </a:xfrm>
          <a:prstGeom prst="line">
            <a:avLst/>
          </a:prstGeom>
          <a:ln cap="flat" w="38100">
            <a:solidFill>
              <a:srgbClr val="3C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9004917" y="4956837"/>
            <a:ext cx="7222307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7+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brands with &lt;5 products each </a:t>
            </a:r>
            <a:r>
              <a:rPr lang="en-US" sz="20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(e.g., Kayali, Moi, Veet, Aveeno).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Either expand</a:t>
            </a:r>
            <a:r>
              <a:rPr lang="en-US" sz="20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Stock Keeping Units (SKUs) 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for niche demand or phase out to declutter.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81737" y="6217947"/>
            <a:ext cx="6965569" cy="175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If </a:t>
            </a:r>
            <a:r>
              <a:rPr lang="en-US" sz="20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10% of top 3 bran</a:t>
            </a:r>
            <a:r>
              <a:rPr lang="en-US" b="true" sz="20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ds (Nykaa, Nykaa Naturals, Biotique)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go out of stock → </a:t>
            </a:r>
            <a:r>
              <a:rPr lang="en-US" b="true" sz="20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~160 products unavailable.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Assuming avg. price = ₹500 → </a:t>
            </a:r>
            <a:r>
              <a:rPr lang="en-US" b="true" sz="20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₹80,00,000+ lost sales opportunity.</a:t>
            </a:r>
            <a:r>
              <a:rPr lang="en-US" sz="2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Predictive inventory planning can prevent major revenue leakage</a:t>
            </a:r>
          </a:p>
        </p:txBody>
      </p:sp>
      <p:sp>
        <p:nvSpPr>
          <p:cNvPr name="AutoShape 14" id="14"/>
          <p:cNvSpPr/>
          <p:nvPr/>
        </p:nvSpPr>
        <p:spPr>
          <a:xfrm>
            <a:off x="8886357" y="8088656"/>
            <a:ext cx="6919208" cy="0"/>
          </a:xfrm>
          <a:prstGeom prst="line">
            <a:avLst/>
          </a:prstGeom>
          <a:ln cap="flat" w="38100">
            <a:solidFill>
              <a:srgbClr val="3C333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8886357" y="8174381"/>
            <a:ext cx="7084130" cy="1647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Premium bran</a:t>
            </a:r>
            <a:r>
              <a:rPr lang="en-US" sz="19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ds</a:t>
            </a:r>
            <a:r>
              <a:rPr lang="en-US" b="true" sz="19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(Huda Beauty – 103, L’Oreal Paris – 192, Maybelline – 164) </a:t>
            </a:r>
            <a:r>
              <a:rPr lang="en-US" sz="19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thrive on discounts.</a:t>
            </a:r>
          </a:p>
          <a:p>
            <a:pPr algn="l">
              <a:lnSpc>
                <a:spcPts val="2660"/>
              </a:lnSpc>
            </a:pPr>
            <a:r>
              <a:rPr lang="en-US" b="true" sz="19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 flash sales to attract customers,</a:t>
            </a:r>
            <a:r>
              <a:rPr lang="en-US" sz="19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then cross-sell Nykaa’s in-house brands.</a:t>
            </a:r>
          </a:p>
          <a:p>
            <a:pPr algn="l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BB3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1213" y="4085310"/>
            <a:ext cx="7445573" cy="190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49"/>
              </a:lnSpc>
            </a:pPr>
            <a:r>
              <a:rPr lang="en-US" sz="11177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6646" y="952500"/>
            <a:ext cx="12456051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Presented by:Ayesha Nadaf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47111" y="3984051"/>
            <a:ext cx="10052562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GOAL:</a:t>
            </a:r>
            <a:r>
              <a:rPr lang="en-US" sz="4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To uncover</a:t>
            </a:r>
            <a:r>
              <a:rPr lang="en-US" sz="4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k</a:t>
            </a:r>
            <a:r>
              <a:rPr lang="en-US" sz="40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ey trends in product performance, stock levels, and customer engagement that can support Nykaa’s business growth and competitive positioning.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93141" y="1690941"/>
            <a:ext cx="8084490" cy="106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999" spc="328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INTRODUCTION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BB3C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BB3C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1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5735" y="4170079"/>
            <a:ext cx="16676529" cy="315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Source: </a:t>
            </a:r>
            <a:r>
              <a:rPr lang="en-US" sz="36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Kaggle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Total Products Analyzed: </a:t>
            </a:r>
            <a:r>
              <a:rPr lang="en-US" sz="36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3663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Unique Brands: </a:t>
            </a:r>
            <a:r>
              <a:rPr lang="en-US" sz="36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25</a:t>
            </a:r>
          </a:p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Attributes: </a:t>
            </a:r>
            <a:r>
              <a:rPr lang="en-US" sz="36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Brand, Product Title, MRP, Price, Rating,Rating Count, In-stock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228445" y="1209521"/>
            <a:ext cx="7831111" cy="214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b="true" sz="6999" spc="328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DATA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BB3C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DBB3C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23541" y="-304511"/>
            <a:ext cx="9966007" cy="10896022"/>
            <a:chOff x="0" y="0"/>
            <a:chExt cx="2624792" cy="2869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4792" cy="2869734"/>
            </a:xfrm>
            <a:custGeom>
              <a:avLst/>
              <a:gdLst/>
              <a:ahLst/>
              <a:cxnLst/>
              <a:rect r="r" b="b" t="t" l="l"/>
              <a:pathLst>
                <a:path h="2869734" w="2624792">
                  <a:moveTo>
                    <a:pt x="0" y="0"/>
                  </a:moveTo>
                  <a:lnTo>
                    <a:pt x="2624792" y="0"/>
                  </a:lnTo>
                  <a:lnTo>
                    <a:pt x="2624792" y="2869734"/>
                  </a:lnTo>
                  <a:lnTo>
                    <a:pt x="0" y="2869734"/>
                  </a:lnTo>
                  <a:close/>
                </a:path>
              </a:pathLst>
            </a:custGeom>
            <a:solidFill>
              <a:srgbClr val="DBB3C1"/>
            </a:solidFill>
            <a:ln w="19050" cap="sq">
              <a:solidFill>
                <a:srgbClr val="3C33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4792" cy="290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7888" y="1028700"/>
            <a:ext cx="8431767" cy="8229600"/>
            <a:chOff x="0" y="0"/>
            <a:chExt cx="1306301" cy="1274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6301" cy="1274980"/>
            </a:xfrm>
            <a:custGeom>
              <a:avLst/>
              <a:gdLst/>
              <a:ahLst/>
              <a:cxnLst/>
              <a:rect r="r" b="b" t="t" l="l"/>
              <a:pathLst>
                <a:path h="1274980" w="1306301">
                  <a:moveTo>
                    <a:pt x="0" y="0"/>
                  </a:moveTo>
                  <a:lnTo>
                    <a:pt x="1306301" y="0"/>
                  </a:lnTo>
                  <a:lnTo>
                    <a:pt x="1306301" y="1274980"/>
                  </a:lnTo>
                  <a:lnTo>
                    <a:pt x="0" y="1274980"/>
                  </a:lnTo>
                  <a:close/>
                </a:path>
              </a:pathLst>
            </a:custGeom>
            <a:blipFill>
              <a:blip r:embed="rId2"/>
              <a:stretch>
                <a:fillRect l="0" t="-241" r="0" b="-24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9132757" y="335053"/>
            <a:ext cx="8881852" cy="193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5"/>
              </a:lnSpc>
            </a:pPr>
            <a:r>
              <a:rPr lang="en-US" b="true" sz="6299" spc="296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BRAND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17539" y="3864327"/>
            <a:ext cx="7512288" cy="544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Nykaa Cosmetics 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is the clear market leader, offering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ov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er 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800 products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significantly outpacing the second-place brand, Nykaa Naturals, by nearly double.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top three brands (Nykaa Cosmetics, Nykaa Naturals, and Biotique) 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dominate the product count, each offering well over </a:t>
            </a:r>
            <a:r>
              <a:rPr lang="en-US" b="true" sz="24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350 items.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A steep drop in p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roduct count occurs after the top three, with brands like Lakme, Colorbar, and Nivea representing the significantly smaller volume of the remaining list.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51422" y="2716105"/>
            <a:ext cx="8475786" cy="41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2357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brands dominate Nykaa’s marketplace?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23541" y="-304511"/>
            <a:ext cx="9966007" cy="10896022"/>
            <a:chOff x="0" y="0"/>
            <a:chExt cx="2624792" cy="2869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4792" cy="2869734"/>
            </a:xfrm>
            <a:custGeom>
              <a:avLst/>
              <a:gdLst/>
              <a:ahLst/>
              <a:cxnLst/>
              <a:rect r="r" b="b" t="t" l="l"/>
              <a:pathLst>
                <a:path h="2869734" w="2624792">
                  <a:moveTo>
                    <a:pt x="0" y="0"/>
                  </a:moveTo>
                  <a:lnTo>
                    <a:pt x="2624792" y="0"/>
                  </a:lnTo>
                  <a:lnTo>
                    <a:pt x="2624792" y="2869734"/>
                  </a:lnTo>
                  <a:lnTo>
                    <a:pt x="0" y="2869734"/>
                  </a:lnTo>
                  <a:close/>
                </a:path>
              </a:pathLst>
            </a:custGeom>
            <a:solidFill>
              <a:srgbClr val="DBB3C1"/>
            </a:solidFill>
            <a:ln w="19050" cap="sq">
              <a:solidFill>
                <a:srgbClr val="3C33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4792" cy="290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8784" y="821635"/>
            <a:ext cx="7524401" cy="8643730"/>
          </a:xfrm>
          <a:custGeom>
            <a:avLst/>
            <a:gdLst/>
            <a:ahLst/>
            <a:cxnLst/>
            <a:rect r="r" b="b" t="t" l="l"/>
            <a:pathLst>
              <a:path h="8643730" w="7524401">
                <a:moveTo>
                  <a:pt x="0" y="0"/>
                </a:moveTo>
                <a:lnTo>
                  <a:pt x="7524402" y="0"/>
                </a:lnTo>
                <a:lnTo>
                  <a:pt x="7524402" y="8643730"/>
                </a:lnTo>
                <a:lnTo>
                  <a:pt x="0" y="864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8" r="0" b="-43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7494" y="393924"/>
            <a:ext cx="8881852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9"/>
              </a:lnSpc>
            </a:pPr>
            <a:r>
              <a:rPr lang="en-US" b="true" sz="5999" spc="281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BRAND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7539" y="3875420"/>
            <a:ext cx="7441761" cy="506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Ikkaiby Lotus Herbals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holds the top spot for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av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erage rating, narrowly leading the pack with a rating just under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4.5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>
              <a:lnSpc>
                <a:spcPts val="3137"/>
              </a:lnSpc>
            </a:pPr>
          </a:p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Ratings are highly competitive across the top 10 brands,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with all brands, from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NYX Professional Makeup Pro down to Aveeno,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achieving an average rating of approximately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4.2 or higher.</a:t>
            </a:r>
          </a:p>
          <a:p>
            <a:pPr algn="l">
              <a:lnSpc>
                <a:spcPts val="3137"/>
              </a:lnSpc>
            </a:pPr>
          </a:p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 diffe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rence between the highest and lowest-rated brands in the top 10 is minimal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suggesting that customers perceive high quality across this entire group.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2746" y="2716105"/>
            <a:ext cx="7885122" cy="41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357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Brands Do Customers Trust the Most?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8468" y="-937957"/>
            <a:ext cx="8673776" cy="11224957"/>
            <a:chOff x="0" y="0"/>
            <a:chExt cx="2284451" cy="2956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4451" cy="2956367"/>
            </a:xfrm>
            <a:custGeom>
              <a:avLst/>
              <a:gdLst/>
              <a:ahLst/>
              <a:cxnLst/>
              <a:rect r="r" b="b" t="t" l="l"/>
              <a:pathLst>
                <a:path h="2956367" w="2284451">
                  <a:moveTo>
                    <a:pt x="0" y="0"/>
                  </a:moveTo>
                  <a:lnTo>
                    <a:pt x="2284451" y="0"/>
                  </a:lnTo>
                  <a:lnTo>
                    <a:pt x="2284451" y="2956367"/>
                  </a:lnTo>
                  <a:lnTo>
                    <a:pt x="0" y="2956367"/>
                  </a:lnTo>
                  <a:close/>
                </a:path>
              </a:pathLst>
            </a:custGeom>
            <a:solidFill>
              <a:srgbClr val="DBB3C1"/>
            </a:solidFill>
            <a:ln w="19050" cap="sq">
              <a:solidFill>
                <a:srgbClr val="3C333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84451" cy="2994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7147" y="1766944"/>
            <a:ext cx="6922545" cy="6753112"/>
          </a:xfrm>
          <a:custGeom>
            <a:avLst/>
            <a:gdLst/>
            <a:ahLst/>
            <a:cxnLst/>
            <a:rect r="r" b="b" t="t" l="l"/>
            <a:pathLst>
              <a:path h="6753112" w="6922545">
                <a:moveTo>
                  <a:pt x="0" y="0"/>
                </a:moveTo>
                <a:lnTo>
                  <a:pt x="6922545" y="0"/>
                </a:lnTo>
                <a:lnTo>
                  <a:pt x="6922545" y="6753112"/>
                </a:lnTo>
                <a:lnTo>
                  <a:pt x="0" y="6753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097494" y="208363"/>
            <a:ext cx="8881852" cy="193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5"/>
              </a:lnSpc>
            </a:pPr>
            <a:r>
              <a:rPr lang="en-US" b="true" sz="6299" spc="296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CUSTOMER ENGAGEMENT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7539" y="3800256"/>
            <a:ext cx="7441761" cy="545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L'Oreal Paris overwhelmingly leads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in customer engagement, receiving over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800 av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erage ratings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nearly double that of the next two brands combined.</a:t>
            </a:r>
          </a:p>
          <a:p>
            <a:pPr algn="l">
              <a:lnSpc>
                <a:spcPts val="3137"/>
              </a:lnSpc>
            </a:pPr>
          </a:p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Kay Beauty and Nivea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form a competitive second tier, each consistently gathering over 700 average ratings.</a:t>
            </a:r>
          </a:p>
          <a:p>
            <a:pPr algn="l">
              <a:lnSpc>
                <a:spcPts val="3137"/>
              </a:lnSpc>
            </a:pPr>
          </a:p>
          <a:p>
            <a:pPr algn="l" marL="483916" indent="-241958" lvl="1">
              <a:lnSpc>
                <a:spcPts val="3137"/>
              </a:lnSpc>
              <a:buFont typeface="Arial"/>
              <a:buChar char="•"/>
            </a:pP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Rating volum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 is highly concentrated in the top five brands.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 remaining five brands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(Wanderlust, NYX Professional Makeup Pro, Aveeno, Ikkai by Lotus Herbals, and Kayali)</a:t>
            </a:r>
            <a:r>
              <a:rPr lang="en-US" b="true" sz="2241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41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register significantly lower rating counts, despite having competitive high average ratings.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52668" y="2462726"/>
            <a:ext cx="8949312" cy="41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357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brands  drive the most interaction?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66" y="2456052"/>
            <a:ext cx="5228010" cy="1242799"/>
            <a:chOff x="0" y="0"/>
            <a:chExt cx="1376924" cy="3273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6924" cy="327322"/>
            </a:xfrm>
            <a:custGeom>
              <a:avLst/>
              <a:gdLst/>
              <a:ahLst/>
              <a:cxnLst/>
              <a:rect r="r" b="b" t="t" l="l"/>
              <a:pathLst>
                <a:path h="327322" w="1376924">
                  <a:moveTo>
                    <a:pt x="106621" y="0"/>
                  </a:moveTo>
                  <a:lnTo>
                    <a:pt x="1270303" y="0"/>
                  </a:lnTo>
                  <a:cubicBezTo>
                    <a:pt x="1298581" y="0"/>
                    <a:pt x="1325700" y="11233"/>
                    <a:pt x="1345696" y="31229"/>
                  </a:cubicBezTo>
                  <a:cubicBezTo>
                    <a:pt x="1365691" y="51224"/>
                    <a:pt x="1376924" y="78344"/>
                    <a:pt x="1376924" y="106621"/>
                  </a:cubicBezTo>
                  <a:lnTo>
                    <a:pt x="1376924" y="220700"/>
                  </a:lnTo>
                  <a:cubicBezTo>
                    <a:pt x="1376924" y="248978"/>
                    <a:pt x="1365691" y="276098"/>
                    <a:pt x="1345696" y="296093"/>
                  </a:cubicBezTo>
                  <a:cubicBezTo>
                    <a:pt x="1325700" y="316088"/>
                    <a:pt x="1298581" y="327322"/>
                    <a:pt x="1270303" y="327322"/>
                  </a:cubicBezTo>
                  <a:lnTo>
                    <a:pt x="106621" y="327322"/>
                  </a:lnTo>
                  <a:cubicBezTo>
                    <a:pt x="78344" y="327322"/>
                    <a:pt x="51224" y="316088"/>
                    <a:pt x="31229" y="296093"/>
                  </a:cubicBezTo>
                  <a:cubicBezTo>
                    <a:pt x="11233" y="276098"/>
                    <a:pt x="0" y="248978"/>
                    <a:pt x="0" y="220700"/>
                  </a:cubicBezTo>
                  <a:lnTo>
                    <a:pt x="0" y="106621"/>
                  </a:lnTo>
                  <a:cubicBezTo>
                    <a:pt x="0" y="78344"/>
                    <a:pt x="11233" y="51224"/>
                    <a:pt x="31229" y="31229"/>
                  </a:cubicBezTo>
                  <a:cubicBezTo>
                    <a:pt x="51224" y="11233"/>
                    <a:pt x="78344" y="0"/>
                    <a:pt x="106621" y="0"/>
                  </a:cubicBezTo>
                  <a:close/>
                </a:path>
              </a:pathLst>
            </a:custGeom>
            <a:solidFill>
              <a:srgbClr val="DBB3C1"/>
            </a:solidFill>
            <a:ln w="19050" cap="rnd">
              <a:solidFill>
                <a:srgbClr val="3C3333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76924" cy="374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84038" y="2456052"/>
            <a:ext cx="11301259" cy="5415053"/>
          </a:xfrm>
          <a:custGeom>
            <a:avLst/>
            <a:gdLst/>
            <a:ahLst/>
            <a:cxnLst/>
            <a:rect r="r" b="b" t="t" l="l"/>
            <a:pathLst>
              <a:path h="5415053" w="11301259">
                <a:moveTo>
                  <a:pt x="0" y="0"/>
                </a:moveTo>
                <a:lnTo>
                  <a:pt x="11301259" y="0"/>
                </a:lnTo>
                <a:lnTo>
                  <a:pt x="11301259" y="5415053"/>
                </a:lnTo>
                <a:lnTo>
                  <a:pt x="0" y="5415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0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666" y="522478"/>
            <a:ext cx="12983421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</a:pPr>
            <a:r>
              <a:rPr lang="en-US" b="true" sz="6399" spc="300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PRICING AND DISCOUNTS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2833" y="2658986"/>
            <a:ext cx="494084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Are Nykaa’s Most Premium Offerings?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26" y="3991035"/>
            <a:ext cx="6049811" cy="505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Huda Beauty dominates the premium price tier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occupying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 of the top 10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most expensive product slots, primarily with various Eyeshadow Palettes.</a:t>
            </a:r>
          </a:p>
          <a:p>
            <a:pPr algn="l">
              <a:lnSpc>
                <a:spcPts val="3080"/>
              </a:lnSpc>
            </a:pP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 top 10 most expensive products are highly concentrated in the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makeup category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featuring eyeshadow palettes, multi-item kits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(Kay Beauty, NYX)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and one skincare set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(Olay Regenerist).</a:t>
            </a:r>
          </a:p>
          <a:p>
            <a:pPr algn="l">
              <a:lnSpc>
                <a:spcPts val="3080"/>
              </a:lnSpc>
            </a:pP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Prices for the top 10 products are tightly clustered near the 5,000 INR maximum.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5666" y="2456052"/>
            <a:ext cx="5228010" cy="1242799"/>
            <a:chOff x="0" y="0"/>
            <a:chExt cx="1376924" cy="3273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6924" cy="327322"/>
            </a:xfrm>
            <a:custGeom>
              <a:avLst/>
              <a:gdLst/>
              <a:ahLst/>
              <a:cxnLst/>
              <a:rect r="r" b="b" t="t" l="l"/>
              <a:pathLst>
                <a:path h="327322" w="1376924">
                  <a:moveTo>
                    <a:pt x="106621" y="0"/>
                  </a:moveTo>
                  <a:lnTo>
                    <a:pt x="1270303" y="0"/>
                  </a:lnTo>
                  <a:cubicBezTo>
                    <a:pt x="1298581" y="0"/>
                    <a:pt x="1325700" y="11233"/>
                    <a:pt x="1345696" y="31229"/>
                  </a:cubicBezTo>
                  <a:cubicBezTo>
                    <a:pt x="1365691" y="51224"/>
                    <a:pt x="1376924" y="78344"/>
                    <a:pt x="1376924" y="106621"/>
                  </a:cubicBezTo>
                  <a:lnTo>
                    <a:pt x="1376924" y="220700"/>
                  </a:lnTo>
                  <a:cubicBezTo>
                    <a:pt x="1376924" y="248978"/>
                    <a:pt x="1365691" y="276098"/>
                    <a:pt x="1345696" y="296093"/>
                  </a:cubicBezTo>
                  <a:cubicBezTo>
                    <a:pt x="1325700" y="316088"/>
                    <a:pt x="1298581" y="327322"/>
                    <a:pt x="1270303" y="327322"/>
                  </a:cubicBezTo>
                  <a:lnTo>
                    <a:pt x="106621" y="327322"/>
                  </a:lnTo>
                  <a:cubicBezTo>
                    <a:pt x="78344" y="327322"/>
                    <a:pt x="51224" y="316088"/>
                    <a:pt x="31229" y="296093"/>
                  </a:cubicBezTo>
                  <a:cubicBezTo>
                    <a:pt x="11233" y="276098"/>
                    <a:pt x="0" y="248978"/>
                    <a:pt x="0" y="220700"/>
                  </a:cubicBezTo>
                  <a:lnTo>
                    <a:pt x="0" y="106621"/>
                  </a:lnTo>
                  <a:cubicBezTo>
                    <a:pt x="0" y="78344"/>
                    <a:pt x="11233" y="51224"/>
                    <a:pt x="31229" y="31229"/>
                  </a:cubicBezTo>
                  <a:cubicBezTo>
                    <a:pt x="51224" y="11233"/>
                    <a:pt x="78344" y="0"/>
                    <a:pt x="106621" y="0"/>
                  </a:cubicBezTo>
                  <a:close/>
                </a:path>
              </a:pathLst>
            </a:custGeom>
            <a:solidFill>
              <a:srgbClr val="DBB3C1"/>
            </a:solidFill>
            <a:ln w="19050" cap="rnd">
              <a:solidFill>
                <a:srgbClr val="3C3333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76924" cy="374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319928" y="2456052"/>
            <a:ext cx="11740613" cy="5826279"/>
          </a:xfrm>
          <a:custGeom>
            <a:avLst/>
            <a:gdLst/>
            <a:ahLst/>
            <a:cxnLst/>
            <a:rect r="r" b="b" t="t" l="l"/>
            <a:pathLst>
              <a:path h="5826279" w="11740613">
                <a:moveTo>
                  <a:pt x="0" y="0"/>
                </a:moveTo>
                <a:lnTo>
                  <a:pt x="11740613" y="0"/>
                </a:lnTo>
                <a:lnTo>
                  <a:pt x="11740613" y="5826279"/>
                </a:lnTo>
                <a:lnTo>
                  <a:pt x="0" y="5826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666" y="522478"/>
            <a:ext cx="12349974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</a:pPr>
            <a:r>
              <a:rPr lang="en-US" b="true" sz="6399" spc="300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PRICING AND DISCOUNTS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9250" y="2658986"/>
            <a:ext cx="494084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Which Products Depend Heavily on Discounts to Sell?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5666" y="3915021"/>
            <a:ext cx="6049811" cy="5840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two highest discounts (around 70%)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are applied to multi-product kits from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L'Oreal Paris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indicating a strategy to move volume through bundled offers.</a:t>
            </a:r>
          </a:p>
          <a:p>
            <a:pPr algn="l">
              <a:lnSpc>
                <a:spcPts val="3080"/>
              </a:lnSpc>
            </a:pP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 majority of the top 10 discounts, including products from Nivea, The F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ace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Sh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p, and Lakme, cluster tightl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y 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et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ween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50% and 60%.</a:t>
            </a:r>
          </a:p>
          <a:p>
            <a:pPr algn="l">
              <a:lnSpc>
                <a:spcPts val="3080"/>
              </a:lnSpc>
            </a:pP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The h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ighest discounts are spread across diverse categories, including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skincare kits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(L'Oreal Paris, Nivea, The Face Shop)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US" b="true" sz="2200">
                <a:solidFill>
                  <a:srgbClr val="3C333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makeup combos (Lakme, Nykaa)</a:t>
            </a:r>
            <a:r>
              <a:rPr lang="en-US" sz="22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, suggesting broad promotional activity.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9506" y="3289764"/>
            <a:ext cx="6394642" cy="5040678"/>
          </a:xfrm>
          <a:custGeom>
            <a:avLst/>
            <a:gdLst/>
            <a:ahLst/>
            <a:cxnLst/>
            <a:rect r="r" b="b" t="t" l="l"/>
            <a:pathLst>
              <a:path h="5040678" w="6394642">
                <a:moveTo>
                  <a:pt x="0" y="0"/>
                </a:moveTo>
                <a:lnTo>
                  <a:pt x="6394642" y="0"/>
                </a:lnTo>
                <a:lnTo>
                  <a:pt x="6394642" y="5040678"/>
                </a:lnTo>
                <a:lnTo>
                  <a:pt x="0" y="5040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8" t="-177" r="0" b="-1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13562" y="522478"/>
            <a:ext cx="10660876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7"/>
              </a:lnSpc>
            </a:pPr>
            <a:r>
              <a:rPr lang="en-US" b="true" sz="6399" spc="300">
                <a:solidFill>
                  <a:srgbClr val="3C3333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STOCK AVAILABILITY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25971" y="8273292"/>
            <a:ext cx="10047881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The heavy promotion and high discount rates on popular multi-product kits risk rapid depletion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of</a:t>
            </a:r>
            <a:r>
              <a:rPr lang="en-US" sz="2400">
                <a:solidFill>
                  <a:srgbClr val="3C3333"/>
                </a:solidFill>
                <a:latin typeface="Quicksand"/>
                <a:ea typeface="Quicksand"/>
                <a:cs typeface="Quicksand"/>
                <a:sym typeface="Quicksand"/>
              </a:rPr>
              <a:t> inventory, meaning the company must be vigilant about potential stockouts and the resultant missed sales.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6421" y="2079286"/>
            <a:ext cx="110351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Is Nykaa Missing Sales Opportunities Due to Stockouts?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DAG0xA6iWrQ</dc:identifier>
  <dcterms:modified xsi:type="dcterms:W3CDTF">2011-08-01T06:04:30Z</dcterms:modified>
  <cp:revision>1</cp:revision>
</cp:coreProperties>
</file>