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League Spartan" charset="1" panose="00000800000000000000"/>
      <p:regular r:id="rId17"/>
    </p:embeddedFont>
    <p:embeddedFont>
      <p:font typeface="Poppins Bold" charset="1" panose="00000800000000000000"/>
      <p:regular r:id="rId18"/>
    </p:embeddedFont>
    <p:embeddedFont>
      <p:font typeface="Poppins" charset="1" panose="00000500000000000000"/>
      <p:regular r:id="rId19"/>
    </p:embeddedFont>
    <p:embeddedFont>
      <p:font typeface="KG Primary Penmanship" charset="1" panose="02000506000000020003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857829" y="-411111"/>
            <a:ext cx="8852989" cy="11109222"/>
            <a:chOff x="0" y="0"/>
            <a:chExt cx="1028670" cy="129083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28670" cy="1290832"/>
            </a:xfrm>
            <a:custGeom>
              <a:avLst/>
              <a:gdLst/>
              <a:ahLst/>
              <a:cxnLst/>
              <a:rect r="r" b="b" t="t" l="l"/>
              <a:pathLst>
                <a:path h="1290832" w="1028670">
                  <a:moveTo>
                    <a:pt x="203200" y="0"/>
                  </a:moveTo>
                  <a:lnTo>
                    <a:pt x="1028670" y="0"/>
                  </a:lnTo>
                  <a:lnTo>
                    <a:pt x="825470" y="1290832"/>
                  </a:lnTo>
                  <a:lnTo>
                    <a:pt x="0" y="1290832"/>
                  </a:lnTo>
                  <a:lnTo>
                    <a:pt x="203200" y="0"/>
                  </a:lnTo>
                  <a:close/>
                </a:path>
              </a:pathLst>
            </a:custGeom>
            <a:blipFill>
              <a:blip r:embed="rId2"/>
              <a:stretch>
                <a:fillRect l="-75485" t="0" r="-75485" b="0"/>
              </a:stretch>
            </a:blipFill>
            <a:ln w="257175" cap="sq">
              <a:solidFill>
                <a:srgbClr val="CCFF00"/>
              </a:solidFill>
              <a:prstDash val="solid"/>
              <a:miter/>
            </a:ln>
          </p:spPr>
        </p:sp>
      </p:grpSp>
      <p:sp>
        <p:nvSpPr>
          <p:cNvPr name="TextBox 4" id="4"/>
          <p:cNvSpPr txBox="true"/>
          <p:nvPr/>
        </p:nvSpPr>
        <p:spPr>
          <a:xfrm rot="0">
            <a:off x="6817795" y="4345308"/>
            <a:ext cx="10531525" cy="14344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760"/>
              </a:lnSpc>
            </a:pPr>
            <a:r>
              <a:rPr lang="en-US" sz="84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Uber Data Analysis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FE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791100" y="1171016"/>
            <a:ext cx="10199043" cy="688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Business</a:t>
            </a:r>
            <a:r>
              <a:rPr lang="en-US" sz="40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Insights – February Trip Surge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38268" y="3702774"/>
            <a:ext cx="17611463" cy="4196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Recor</a:t>
            </a:r>
            <a:r>
              <a:rPr lang="en-US" sz="2400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d Demand:</a:t>
            </a: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Daily trips peaked at 100K+ (mid-Feb), up from ~65K early Feb.</a:t>
            </a:r>
          </a:p>
          <a:p>
            <a:pPr algn="l">
              <a:lnSpc>
                <a:spcPts val="3359"/>
              </a:lnSpc>
            </a:pPr>
          </a:p>
          <a:p>
            <a:pPr algn="l">
              <a:lnSpc>
                <a:spcPts val="3359"/>
              </a:lnSpc>
            </a:pPr>
            <a:r>
              <a:rPr lang="en-US" sz="2400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High Utilization: </a:t>
            </a: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Average 8–9 trips per vehicle per day indicate strong fleet efficiency.</a:t>
            </a:r>
          </a:p>
          <a:p>
            <a:pPr algn="l">
              <a:lnSpc>
                <a:spcPts val="3359"/>
              </a:lnSpc>
            </a:pPr>
          </a:p>
          <a:p>
            <a:pPr algn="l">
              <a:lnSpc>
                <a:spcPts val="3359"/>
              </a:lnSpc>
            </a:pPr>
            <a:r>
              <a:rPr lang="en-US" sz="2400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Base Dominance:</a:t>
            </a: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Top 2 bases </a:t>
            </a:r>
            <a:r>
              <a:rPr lang="en-US" sz="2400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(B02764,B02617) </a:t>
            </a: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cover ~80% of all trip these are the  key hubs to prioritize for driver supply and marketing.</a:t>
            </a:r>
          </a:p>
          <a:p>
            <a:pPr algn="l">
              <a:lnSpc>
                <a:spcPts val="3359"/>
              </a:lnSpc>
            </a:pPr>
          </a:p>
          <a:p>
            <a:pPr algn="l">
              <a:lnSpc>
                <a:spcPts val="3359"/>
              </a:lnSpc>
            </a:pPr>
            <a:r>
              <a:rPr lang="en-US" sz="2400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Late-Feb Stability:</a:t>
            </a: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Trips stabilized at a new high of ~80K–90K/day, sustaining post-spike demand.</a:t>
            </a:r>
          </a:p>
          <a:p>
            <a:pPr algn="l">
              <a:lnSpc>
                <a:spcPts val="3359"/>
              </a:lnSpc>
            </a:pPr>
          </a:p>
          <a:p>
            <a:pPr algn="l">
              <a:lnSpc>
                <a:spcPts val="3359"/>
              </a:lnSpc>
            </a:pPr>
            <a:r>
              <a:rPr lang="en-US" sz="2400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Growth Strategy: </a:t>
            </a:r>
            <a:r>
              <a:rPr lang="en-US" sz="24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Focus promotions on top bases and ensure fleet capacity to handle &gt;100K trips/day during peaks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FE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101809" y="4264978"/>
            <a:ext cx="6033706" cy="1576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Thank You!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135155" y="1415169"/>
            <a:ext cx="3967014" cy="589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Presented by Ayesha Nadaf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685170" y="2218165"/>
            <a:ext cx="4597314" cy="451373"/>
          </a:xfrm>
          <a:custGeom>
            <a:avLst/>
            <a:gdLst/>
            <a:ahLst/>
            <a:cxnLst/>
            <a:rect r="r" b="b" t="t" l="l"/>
            <a:pathLst>
              <a:path h="451373" w="4597314">
                <a:moveTo>
                  <a:pt x="0" y="0"/>
                </a:moveTo>
                <a:lnTo>
                  <a:pt x="4597314" y="0"/>
                </a:lnTo>
                <a:lnTo>
                  <a:pt x="4597314" y="451373"/>
                </a:lnTo>
                <a:lnTo>
                  <a:pt x="0" y="4513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844143" y="2443851"/>
            <a:ext cx="4597314" cy="451373"/>
          </a:xfrm>
          <a:custGeom>
            <a:avLst/>
            <a:gdLst/>
            <a:ahLst/>
            <a:cxnLst/>
            <a:rect r="r" b="b" t="t" l="l"/>
            <a:pathLst>
              <a:path h="451373" w="4597314">
                <a:moveTo>
                  <a:pt x="0" y="0"/>
                </a:moveTo>
                <a:lnTo>
                  <a:pt x="4597314" y="0"/>
                </a:lnTo>
                <a:lnTo>
                  <a:pt x="4597314" y="451373"/>
                </a:lnTo>
                <a:lnTo>
                  <a:pt x="0" y="4513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228315" y="1148576"/>
            <a:ext cx="7831371" cy="10695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71"/>
              </a:lnSpc>
              <a:spcBef>
                <a:spcPct val="0"/>
              </a:spcBef>
            </a:pPr>
            <a:r>
              <a:rPr lang="en-US" sz="6265">
                <a:solidFill>
                  <a:srgbClr val="19191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DATA OVERVIEW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288541" y="3482151"/>
            <a:ext cx="11710918" cy="5345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46"/>
              </a:lnSpc>
            </a:pPr>
            <a:r>
              <a:rPr lang="en-US" b="true" sz="2175">
                <a:solidFill>
                  <a:srgbClr val="191919"/>
                </a:solidFill>
                <a:latin typeface="Poppins Bold"/>
                <a:ea typeface="Poppins Bold"/>
                <a:cs typeface="Poppins Bold"/>
                <a:sym typeface="Poppins Bold"/>
              </a:rPr>
              <a:t>Dataset Size:</a:t>
            </a:r>
            <a:r>
              <a:rPr lang="en-US" sz="2175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 354 rows × 4 columns</a:t>
            </a:r>
          </a:p>
          <a:p>
            <a:pPr algn="just">
              <a:lnSpc>
                <a:spcPts val="3046"/>
              </a:lnSpc>
            </a:pPr>
          </a:p>
          <a:p>
            <a:pPr algn="just">
              <a:lnSpc>
                <a:spcPts val="3046"/>
              </a:lnSpc>
            </a:pPr>
            <a:r>
              <a:rPr lang="en-US" b="true" sz="2175">
                <a:solidFill>
                  <a:srgbClr val="191919"/>
                </a:solidFill>
                <a:latin typeface="Poppins Bold"/>
                <a:ea typeface="Poppins Bold"/>
                <a:cs typeface="Poppins Bold"/>
                <a:sym typeface="Poppins Bold"/>
              </a:rPr>
              <a:t>Time Period: </a:t>
            </a:r>
            <a:r>
              <a:rPr lang="en-US" sz="2175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January–February (daily records)</a:t>
            </a:r>
          </a:p>
          <a:p>
            <a:pPr algn="just">
              <a:lnSpc>
                <a:spcPts val="3046"/>
              </a:lnSpc>
            </a:pPr>
          </a:p>
          <a:p>
            <a:pPr algn="just">
              <a:lnSpc>
                <a:spcPts val="3046"/>
              </a:lnSpc>
            </a:pPr>
            <a:r>
              <a:rPr lang="en-US" b="true" sz="2175">
                <a:solidFill>
                  <a:srgbClr val="191919"/>
                </a:solidFill>
                <a:latin typeface="Poppins Bold"/>
                <a:ea typeface="Poppins Bold"/>
                <a:cs typeface="Poppins Bold"/>
                <a:sym typeface="Poppins Bold"/>
              </a:rPr>
              <a:t>Source Context:</a:t>
            </a:r>
            <a:r>
              <a:rPr lang="en-US" sz="2175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 Uber dispatching activity in New York (sample data</a:t>
            </a:r>
          </a:p>
          <a:p>
            <a:pPr algn="just">
              <a:lnSpc>
                <a:spcPts val="3046"/>
              </a:lnSpc>
            </a:pPr>
          </a:p>
          <a:p>
            <a:pPr algn="just">
              <a:lnSpc>
                <a:spcPts val="3046"/>
              </a:lnSpc>
            </a:pPr>
            <a:r>
              <a:rPr lang="en-US" b="true" sz="2175">
                <a:solidFill>
                  <a:srgbClr val="191919"/>
                </a:solidFill>
                <a:latin typeface="Poppins Bold"/>
                <a:ea typeface="Poppins Bold"/>
                <a:cs typeface="Poppins Bold"/>
                <a:sym typeface="Poppins Bold"/>
              </a:rPr>
              <a:t>Features:</a:t>
            </a:r>
          </a:p>
          <a:p>
            <a:pPr algn="just" marL="469791" indent="-234896" lvl="1">
              <a:lnSpc>
                <a:spcPts val="3046"/>
              </a:lnSpc>
              <a:buAutoNum type="arabicPeriod" startAt="1"/>
            </a:pPr>
            <a:r>
              <a:rPr lang="en-US" sz="2175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dispatching_base_number – Unique ID of the Uber base/office responsible for dispatching trips. </a:t>
            </a:r>
          </a:p>
          <a:p>
            <a:pPr algn="just" marL="469791" indent="-234896" lvl="1">
              <a:lnSpc>
                <a:spcPts val="3046"/>
              </a:lnSpc>
              <a:buAutoNum type="arabicPeriod" startAt="1"/>
            </a:pPr>
            <a:r>
              <a:rPr lang="en-US" sz="2175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date – Date of the recorded activity.</a:t>
            </a:r>
          </a:p>
          <a:p>
            <a:pPr algn="just" marL="469791" indent="-234896" lvl="1">
              <a:lnSpc>
                <a:spcPts val="3046"/>
              </a:lnSpc>
              <a:buAutoNum type="arabicPeriod" startAt="1"/>
            </a:pPr>
            <a:r>
              <a:rPr lang="en-US" sz="2175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active_vehicles – Number of active vehicles available on that day.</a:t>
            </a:r>
          </a:p>
          <a:p>
            <a:pPr algn="just" marL="469791" indent="-234896" lvl="1">
              <a:lnSpc>
                <a:spcPts val="3046"/>
              </a:lnSpc>
              <a:buAutoNum type="arabicPeriod" startAt="1"/>
            </a:pPr>
            <a:r>
              <a:rPr lang="en-US" sz="2175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trips – Number of trips completed on that day.</a:t>
            </a:r>
          </a:p>
          <a:p>
            <a:pPr algn="just">
              <a:lnSpc>
                <a:spcPts val="3046"/>
              </a:lnSpc>
            </a:pPr>
          </a:p>
          <a:p>
            <a:pPr algn="just" marL="0" indent="0" lvl="0">
              <a:lnSpc>
                <a:spcPts val="304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884900" y="1368245"/>
            <a:ext cx="14208859" cy="6717913"/>
          </a:xfrm>
          <a:custGeom>
            <a:avLst/>
            <a:gdLst/>
            <a:ahLst/>
            <a:cxnLst/>
            <a:rect r="r" b="b" t="t" l="l"/>
            <a:pathLst>
              <a:path h="6717913" w="14208859">
                <a:moveTo>
                  <a:pt x="0" y="0"/>
                </a:moveTo>
                <a:lnTo>
                  <a:pt x="14208858" y="0"/>
                </a:lnTo>
                <a:lnTo>
                  <a:pt x="14208858" y="6717912"/>
                </a:lnTo>
                <a:lnTo>
                  <a:pt x="0" y="67179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2" t="-6789" r="-1677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670292" y="285116"/>
            <a:ext cx="4187279" cy="727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Daily Uber Trips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441996" y="8352857"/>
            <a:ext cx="15404009" cy="450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</a:t>
            </a:r>
            <a:r>
              <a:rPr lang="en-US" sz="25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aily trips grew from lows of 25k–40k in early January to peaks of over 100k by mid–late February.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896546" y="2304968"/>
            <a:ext cx="13168808" cy="5983250"/>
          </a:xfrm>
          <a:custGeom>
            <a:avLst/>
            <a:gdLst/>
            <a:ahLst/>
            <a:cxnLst/>
            <a:rect r="r" b="b" t="t" l="l"/>
            <a:pathLst>
              <a:path h="5983250" w="13168808">
                <a:moveTo>
                  <a:pt x="0" y="0"/>
                </a:moveTo>
                <a:lnTo>
                  <a:pt x="13168808" y="0"/>
                </a:lnTo>
                <a:lnTo>
                  <a:pt x="13168808" y="5983250"/>
                </a:lnTo>
                <a:lnTo>
                  <a:pt x="0" y="59832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990" r="-1216" b="-1282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345017" y="641350"/>
            <a:ext cx="8271867" cy="688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Distribution of Trips per Vehicle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95139" y="8668385"/>
            <a:ext cx="17497723" cy="450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Most vehicles complete</a:t>
            </a:r>
            <a:r>
              <a:rPr lang="en-US" sz="25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 around 8–9 trips per day, with fewer vehicles making less than 6 or more than 11 trips.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162561" y="2559995"/>
            <a:ext cx="11962879" cy="5471065"/>
          </a:xfrm>
          <a:custGeom>
            <a:avLst/>
            <a:gdLst/>
            <a:ahLst/>
            <a:cxnLst/>
            <a:rect r="r" b="b" t="t" l="l"/>
            <a:pathLst>
              <a:path h="5471065" w="11962879">
                <a:moveTo>
                  <a:pt x="0" y="0"/>
                </a:moveTo>
                <a:lnTo>
                  <a:pt x="11962878" y="0"/>
                </a:lnTo>
                <a:lnTo>
                  <a:pt x="11962878" y="5471064"/>
                </a:lnTo>
                <a:lnTo>
                  <a:pt x="0" y="54710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961" r="-1594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56741" y="8642688"/>
            <a:ext cx="16230600" cy="450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The </a:t>
            </a:r>
            <a:r>
              <a:rPr lang="en-US" sz="25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dispatching base </a:t>
            </a:r>
            <a:r>
              <a:rPr lang="en-US" sz="2500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B02764</a:t>
            </a:r>
            <a:r>
              <a:rPr lang="en-US" sz="25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had the highest number of trips, significantly more than any other base.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979119" y="641350"/>
            <a:ext cx="8329761" cy="688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Total Trips per Dispatching Base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746749" y="2561810"/>
            <a:ext cx="11098556" cy="5163379"/>
          </a:xfrm>
          <a:custGeom>
            <a:avLst/>
            <a:gdLst/>
            <a:ahLst/>
            <a:cxnLst/>
            <a:rect r="r" b="b" t="t" l="l"/>
            <a:pathLst>
              <a:path h="5163379" w="11098556">
                <a:moveTo>
                  <a:pt x="0" y="0"/>
                </a:moveTo>
                <a:lnTo>
                  <a:pt x="11098556" y="0"/>
                </a:lnTo>
                <a:lnTo>
                  <a:pt x="11098556" y="5163380"/>
                </a:lnTo>
                <a:lnTo>
                  <a:pt x="0" y="51633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342" r="-1826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696716" y="942975"/>
            <a:ext cx="9502676" cy="688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Average Trips per Vehicles by Base  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14350" y="8117740"/>
            <a:ext cx="17259300" cy="1765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</a:p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Dispatching bases </a:t>
            </a:r>
            <a:r>
              <a:rPr lang="en-US" sz="2500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B02682</a:t>
            </a:r>
            <a:r>
              <a:rPr lang="en-US" sz="25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an</a:t>
            </a:r>
            <a:r>
              <a:rPr lang="en-US" sz="25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 </a:t>
            </a:r>
            <a:r>
              <a:rPr lang="en-US" sz="2500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B02598 </a:t>
            </a:r>
            <a:r>
              <a:rPr lang="en-US" sz="25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have the highest average trips per vehicle, indicating greater vehicle utilization compared to the other bases.</a:t>
            </a:r>
          </a:p>
          <a:p>
            <a:pPr algn="l">
              <a:lnSpc>
                <a:spcPts val="3500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620060" y="1984645"/>
            <a:ext cx="10589589" cy="5835072"/>
          </a:xfrm>
          <a:custGeom>
            <a:avLst/>
            <a:gdLst/>
            <a:ahLst/>
            <a:cxnLst/>
            <a:rect r="r" b="b" t="t" l="l"/>
            <a:pathLst>
              <a:path h="5835072" w="10589589">
                <a:moveTo>
                  <a:pt x="0" y="0"/>
                </a:moveTo>
                <a:lnTo>
                  <a:pt x="10589589" y="0"/>
                </a:lnTo>
                <a:lnTo>
                  <a:pt x="10589589" y="5835072"/>
                </a:lnTo>
                <a:lnTo>
                  <a:pt x="0" y="58350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852" r="-20865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564379" y="2212686"/>
            <a:ext cx="1596857" cy="2491692"/>
          </a:xfrm>
          <a:custGeom>
            <a:avLst/>
            <a:gdLst/>
            <a:ahLst/>
            <a:cxnLst/>
            <a:rect r="r" b="b" t="t" l="l"/>
            <a:pathLst>
              <a:path h="2491692" w="1596857">
                <a:moveTo>
                  <a:pt x="0" y="0"/>
                </a:moveTo>
                <a:lnTo>
                  <a:pt x="1596856" y="0"/>
                </a:lnTo>
                <a:lnTo>
                  <a:pt x="1596856" y="2491692"/>
                </a:lnTo>
                <a:lnTo>
                  <a:pt x="0" y="24916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07719" t="0" r="0" b="-125077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54730" y="7971558"/>
            <a:ext cx="17578540" cy="1765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</a:p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Base </a:t>
            </a:r>
            <a:r>
              <a:rPr lang="en-US" sz="2500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B02764 </a:t>
            </a:r>
            <a:r>
              <a:rPr lang="en-US" sz="25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has a significantly larger number of active vehicles and trips compared to all other bases, which are clustered together with a lower count of both.</a:t>
            </a:r>
          </a:p>
          <a:p>
            <a:pPr algn="ctr">
              <a:lnSpc>
                <a:spcPts val="3500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5731123" y="641350"/>
            <a:ext cx="6367462" cy="688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Active Vehicles v/s Trips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708742" y="2137824"/>
            <a:ext cx="10870515" cy="5062028"/>
          </a:xfrm>
          <a:custGeom>
            <a:avLst/>
            <a:gdLst/>
            <a:ahLst/>
            <a:cxnLst/>
            <a:rect r="r" b="b" t="t" l="l"/>
            <a:pathLst>
              <a:path h="5062028" w="10870515">
                <a:moveTo>
                  <a:pt x="0" y="0"/>
                </a:moveTo>
                <a:lnTo>
                  <a:pt x="10870516" y="0"/>
                </a:lnTo>
                <a:lnTo>
                  <a:pt x="10870516" y="5062028"/>
                </a:lnTo>
                <a:lnTo>
                  <a:pt x="0" y="50620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0511" r="-3962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264209" y="641350"/>
            <a:ext cx="3328839" cy="688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Weekly Trips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29815" y="7931151"/>
            <a:ext cx="16084451" cy="1327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Uber</a:t>
            </a:r>
            <a:r>
              <a:rPr lang="en-US" sz="25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trips </a:t>
            </a:r>
            <a:r>
              <a:rPr lang="en-US" b="true" sz="25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rose sharply</a:t>
            </a:r>
            <a:r>
              <a:rPr lang="en-US" sz="25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in early</a:t>
            </a:r>
            <a:r>
              <a:rPr lang="en-US" b="true" sz="25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sz="25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January, </a:t>
            </a:r>
            <a:r>
              <a:rPr lang="en-US" b="true" sz="25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peaked </a:t>
            </a:r>
            <a:r>
              <a:rPr lang="en-US" sz="25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 late February (weeks 7–8), then </a:t>
            </a:r>
            <a:r>
              <a:rPr lang="en-US" b="true" sz="25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declined </a:t>
            </a:r>
            <a:r>
              <a:rPr lang="en-US" sz="25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 week 9</a:t>
            </a:r>
          </a:p>
          <a:p>
            <a:pPr algn="ctr">
              <a:lnSpc>
                <a:spcPts val="3500"/>
              </a:lnSpc>
            </a:pPr>
          </a:p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Trips increased from ~200K in week 1 to over 570K by week 8, before dropping in week 9.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975493" y="1778538"/>
            <a:ext cx="12134311" cy="5767085"/>
          </a:xfrm>
          <a:custGeom>
            <a:avLst/>
            <a:gdLst/>
            <a:ahLst/>
            <a:cxnLst/>
            <a:rect r="r" b="b" t="t" l="l"/>
            <a:pathLst>
              <a:path h="5767085" w="12134311">
                <a:moveTo>
                  <a:pt x="0" y="0"/>
                </a:moveTo>
                <a:lnTo>
                  <a:pt x="12134311" y="0"/>
                </a:lnTo>
                <a:lnTo>
                  <a:pt x="12134311" y="5767085"/>
                </a:lnTo>
                <a:lnTo>
                  <a:pt x="0" y="57670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6150" r="-167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417855" y="7732327"/>
            <a:ext cx="17071782" cy="219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Mi</a:t>
            </a:r>
            <a:r>
              <a:rPr lang="en-US" sz="2499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d-February spike:</a:t>
            </a: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Trips surged, with the 7-day average jumping from ~65K to 85K+.</a:t>
            </a: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Late-February plateau:</a:t>
            </a: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Numbers stabilized at a higher level, staying above early-February figures.</a:t>
            </a: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Possible causes:</a:t>
            </a: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Event, marketing push, or service expansion.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526346" y="641350"/>
            <a:ext cx="9590038" cy="688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7-Day Rolling Average of Uber Trips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DAG0Qt1Xdy8</dc:identifier>
  <dcterms:modified xsi:type="dcterms:W3CDTF">2011-08-01T06:04:30Z</dcterms:modified>
  <cp:revision>1</cp:revision>
  <dc:title>UBER DATA</dc:title>
</cp:coreProperties>
</file>