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263" r:id="rId16"/>
    <p:sldId id="288" r:id="rId17"/>
    <p:sldId id="287" r:id="rId18"/>
    <p:sldId id="265" r:id="rId19"/>
  </p:sldIdLst>
  <p:sldSz cx="12192000" cy="6858000"/>
  <p:notesSz cx="6858000" cy="9144000"/>
  <p:embeddedFontLst>
    <p:embeddedFont>
      <p:font typeface="Source Sans Pro Light" panose="020B0604020202020204" charset="0"/>
      <p:regular r:id="rId21"/>
      <p: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Open Sans Light Bold" panose="020B0604020202020204" charset="0"/>
      <p:regular r:id="rId27"/>
      <p:bold r:id="rId28"/>
    </p:embeddedFont>
    <p:embeddedFont>
      <p:font typeface="Public Sans Bold" panose="020B0604020202020204" charset="0"/>
      <p:regular r:id="rId29"/>
    </p:embeddedFont>
    <p:embeddedFont>
      <p:font typeface="Source Sans Pro" panose="020B060402020202020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Source Sans Pro Black" panose="020B0604020202020204" charset="0"/>
      <p:bold r:id="rId42"/>
      <p:boldItalic r:id="rId43"/>
    </p:embeddedFont>
    <p:embeddedFont>
      <p:font typeface="Comic Sans MS" panose="030F0702030302020204" pitchFamily="66" charset="0"/>
      <p:regular r:id="rId44"/>
      <p:bold r:id="rId45"/>
      <p:italic r:id="rId46"/>
      <p:boldItalic r:id="rId47"/>
    </p:embeddedFont>
    <p:embeddedFont>
      <p:font typeface="Source Sans Pro SemiBold" panose="020B0604020202020204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97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75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28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84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98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0843679e5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c0843679e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0843679e5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c0843679e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98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0843679e5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c0843679e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fdf5d9c30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bfdf5d9c3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fdf5d9c3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bfdf5d9c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843679e5_13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c0843679e5_1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13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24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91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71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843679e5_1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0843679e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45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9440" y="2871300"/>
            <a:ext cx="11733600" cy="206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      </a:t>
            </a:r>
            <a:endParaRPr sz="3200">
              <a:solidFill>
                <a:srgbClr val="262626"/>
              </a:solidFill>
              <a:latin typeface="Source Sans Pro SemiBold" panose="020B0603030403020204"/>
              <a:ea typeface="Source Sans Pro SemiBold" panose="020B0603030403020204"/>
              <a:cs typeface="Source Sans Pro SemiBold" panose="020B0603030403020204"/>
              <a:sym typeface="Source Sans Pro SemiBold" panose="020B0603030403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  </a:t>
            </a:r>
            <a:r>
              <a:rPr lang="en-US" sz="300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  Mental stress detection in social media comments by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Applying Machine learning.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-9000" y="3872424"/>
            <a:ext cx="12210000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A5A5"/>
              </a:solidFill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A5A5"/>
              </a:solidFill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rPr>
              <a:t> </a:t>
            </a:r>
            <a:endParaRPr sz="1800"/>
          </a:p>
        </p:txBody>
      </p:sp>
      <p:sp>
        <p:nvSpPr>
          <p:cNvPr id="90" name="Google Shape;90;p1"/>
          <p:cNvSpPr/>
          <p:nvPr/>
        </p:nvSpPr>
        <p:spPr>
          <a:xfrm>
            <a:off x="6064425" y="790575"/>
            <a:ext cx="765600" cy="715500"/>
          </a:xfrm>
          <a:prstGeom prst="teardrop">
            <a:avLst>
              <a:gd name="adj" fmla="val 144272"/>
            </a:avLst>
          </a:prstGeom>
          <a:solidFill>
            <a:srgbClr val="94BA41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"/>
          <p:cNvSpPr/>
          <p:nvPr/>
        </p:nvSpPr>
        <p:spPr>
          <a:xfrm rot="-5400000">
            <a:off x="5434198" y="745249"/>
            <a:ext cx="756000" cy="765600"/>
          </a:xfrm>
          <a:prstGeom prst="teardrop">
            <a:avLst>
              <a:gd name="adj" fmla="val 144272"/>
            </a:avLst>
          </a:prstGeom>
          <a:solidFill>
            <a:srgbClr val="C1392B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6073225" y="1351850"/>
            <a:ext cx="730800" cy="748500"/>
          </a:xfrm>
          <a:prstGeom prst="teardrop">
            <a:avLst>
              <a:gd name="adj" fmla="val 144272"/>
            </a:avLst>
          </a:prstGeom>
          <a:solidFill>
            <a:srgbClr val="F39712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1"/>
          <p:cNvSpPr/>
          <p:nvPr/>
        </p:nvSpPr>
        <p:spPr>
          <a:xfrm rot="10800000">
            <a:off x="5482902" y="1360650"/>
            <a:ext cx="711900" cy="715500"/>
          </a:xfrm>
          <a:prstGeom prst="teardrop">
            <a:avLst>
              <a:gd name="adj" fmla="val 144272"/>
            </a:avLst>
          </a:prstGeom>
          <a:solidFill>
            <a:srgbClr val="2A80B9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A80B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7648" y="923494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07660" y="1491953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79384" y="913699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10901" y="1455276"/>
            <a:ext cx="472650" cy="4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53914" y="701514"/>
            <a:ext cx="1018265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solidFill>
                <a:srgbClr val="262626"/>
              </a:solidFill>
              <a:latin typeface="Times New Roman" panose="02020603050405020304" pitchFamily="18" charset="0"/>
              <a:ea typeface="Source Sans Pro SemiBold" panose="020B0603030403020204"/>
              <a:cs typeface="Times New Roman" panose="02020603050405020304" pitchFamily="18" charset="0"/>
              <a:sym typeface="Source Sans Pro SemiBold" panose="020B06030304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sz="3200" dirty="0">
              <a:solidFill>
                <a:srgbClr val="262626"/>
              </a:solidFill>
              <a:latin typeface="Times New Roman" panose="02020603050405020304" pitchFamily="18" charset="0"/>
              <a:ea typeface="Source Sans Pro SemiBold" panose="020B0603030403020204"/>
              <a:cs typeface="Times New Roman" panose="02020603050405020304" pitchFamily="18" charset="0"/>
              <a:sym typeface="Source Sans Pro SemiBold" panose="020B0603030403020204"/>
            </a:endParaRP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0843679e5_10_0"/>
          <p:cNvSpPr txBox="1"/>
          <p:nvPr/>
        </p:nvSpPr>
        <p:spPr>
          <a:xfrm>
            <a:off x="1217295" y="1724025"/>
            <a:ext cx="964946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, @, URL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Punctuations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emoji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AF09A38-4377-C0AE-4BED-60D3A7A81782}"/>
              </a:ext>
            </a:extLst>
          </p:cNvPr>
          <p:cNvSpPr/>
          <p:nvPr/>
        </p:nvSpPr>
        <p:spPr>
          <a:xfrm>
            <a:off x="7666891" y="835666"/>
            <a:ext cx="4332033" cy="5525145"/>
          </a:xfrm>
          <a:prstGeom prst="rect">
            <a:avLst/>
          </a:prstGeom>
          <a:solidFill>
            <a:srgbClr val="8268D6"/>
          </a:solidFill>
        </p:spPr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5B854B2-37D2-99DA-76C4-ECC3C379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6460" y="2801203"/>
            <a:ext cx="2977500" cy="297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4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685800" y="610863"/>
            <a:ext cx="12192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03CF-8B83-51B8-18B2-23E901BA698B}"/>
              </a:ext>
            </a:extLst>
          </p:cNvPr>
          <p:cNvSpPr txBox="1"/>
          <p:nvPr/>
        </p:nvSpPr>
        <p:spPr>
          <a:xfrm>
            <a:off x="1519311" y="2461846"/>
            <a:ext cx="43047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467" lvl="1" indent="-402233">
              <a:lnSpc>
                <a:spcPts val="9315"/>
              </a:lnSpc>
              <a:buFont typeface="Arial"/>
              <a:buChar char="•"/>
            </a:pPr>
            <a:r>
              <a:rPr lang="en-US" sz="2000" dirty="0">
                <a:latin typeface="Public Sans Bold"/>
              </a:rPr>
              <a:t>TF-IDF</a:t>
            </a:r>
          </a:p>
          <a:p>
            <a:pPr marL="804467" lvl="1" indent="-402233">
              <a:lnSpc>
                <a:spcPts val="9315"/>
              </a:lnSpc>
              <a:buFont typeface="Arial"/>
              <a:buChar char="•"/>
            </a:pPr>
            <a:r>
              <a:rPr lang="en-US" sz="2000" dirty="0">
                <a:latin typeface="Public Sans Bold"/>
              </a:rPr>
              <a:t>Bag of Words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DB60A51-E0E6-B418-F1E1-75C0EE054720}"/>
              </a:ext>
            </a:extLst>
          </p:cNvPr>
          <p:cNvSpPr/>
          <p:nvPr/>
        </p:nvSpPr>
        <p:spPr>
          <a:xfrm>
            <a:off x="7737662" y="633071"/>
            <a:ext cx="4196151" cy="5713793"/>
          </a:xfrm>
          <a:prstGeom prst="rect">
            <a:avLst/>
          </a:prstGeom>
          <a:solidFill>
            <a:srgbClr val="F58447"/>
          </a:solidFill>
        </p:spPr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D71A66DF-5FEE-5E87-2FE3-9493621F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76624" y="2708097"/>
            <a:ext cx="3229576" cy="32295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97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20EE23D-7058-975F-8C3A-76BF15CAA044}"/>
              </a:ext>
            </a:extLst>
          </p:cNvPr>
          <p:cNvSpPr/>
          <p:nvPr/>
        </p:nvSpPr>
        <p:spPr>
          <a:xfrm>
            <a:off x="307217" y="462175"/>
            <a:ext cx="4321416" cy="6116052"/>
          </a:xfrm>
          <a:prstGeom prst="rect">
            <a:avLst/>
          </a:prstGeom>
          <a:solidFill>
            <a:srgbClr val="95BF39"/>
          </a:solidFill>
        </p:spPr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C8BD9CA-537A-2424-9B13-918B9F03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4227" y="2708097"/>
            <a:ext cx="3229576" cy="3229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EF684-E306-F9B2-1590-7A92442740F6}"/>
              </a:ext>
            </a:extLst>
          </p:cNvPr>
          <p:cNvSpPr txBox="1"/>
          <p:nvPr/>
        </p:nvSpPr>
        <p:spPr>
          <a:xfrm>
            <a:off x="1128866" y="1467273"/>
            <a:ext cx="2403574" cy="44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2400" dirty="0">
                <a:solidFill>
                  <a:srgbClr val="2C3B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4F7DB29-C21B-71E1-0425-BD3FF9F93FB0}"/>
              </a:ext>
            </a:extLst>
          </p:cNvPr>
          <p:cNvSpPr txBox="1"/>
          <p:nvPr/>
        </p:nvSpPr>
        <p:spPr>
          <a:xfrm>
            <a:off x="422929" y="679450"/>
            <a:ext cx="3815449" cy="625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1"/>
              </a:lnSpc>
              <a:spcBef>
                <a:spcPct val="0"/>
              </a:spcBef>
            </a:pPr>
            <a:r>
              <a:rPr lang="en-US" sz="320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E71CC24-2E84-E69C-0D3B-8B1232082D6E}"/>
              </a:ext>
            </a:extLst>
          </p:cNvPr>
          <p:cNvSpPr txBox="1"/>
          <p:nvPr/>
        </p:nvSpPr>
        <p:spPr>
          <a:xfrm>
            <a:off x="5007216" y="602700"/>
            <a:ext cx="6877567" cy="573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703" lvl="1" indent="-359851">
              <a:lnSpc>
                <a:spcPts val="4667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1209107" lvl="2" indent="-403035">
              <a:lnSpc>
                <a:spcPts val="3920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209107" lvl="2" indent="-403035">
              <a:lnSpc>
                <a:spcPts val="3920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1209107" lvl="2" indent="-403035">
              <a:lnSpc>
                <a:spcPts val="3920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806072" lvl="2">
              <a:lnSpc>
                <a:spcPts val="392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572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54" lvl="1" indent="-302276">
              <a:lnSpc>
                <a:spcPts val="4676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Models</a:t>
            </a:r>
          </a:p>
          <a:p>
            <a:pPr marL="1209107" lvl="2" indent="-403035">
              <a:lnSpc>
                <a:spcPts val="4676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marL="1209107" lvl="2" indent="-403035">
              <a:lnSpc>
                <a:spcPts val="4676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  <a:p>
            <a:pPr marL="1209107" lvl="2" indent="-403035">
              <a:lnSpc>
                <a:spcPts val="4676"/>
              </a:lnSpc>
              <a:buFont typeface="Arial"/>
              <a:buChar char="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55C3E-36C6-B94C-F271-8FD80614EBB8}"/>
              </a:ext>
            </a:extLst>
          </p:cNvPr>
          <p:cNvSpPr txBox="1"/>
          <p:nvPr/>
        </p:nvSpPr>
        <p:spPr>
          <a:xfrm>
            <a:off x="11834775" y="6479929"/>
            <a:ext cx="175260" cy="42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1"/>
              </a:lnSpc>
            </a:pPr>
            <a:r>
              <a:rPr lang="en-US" sz="1208">
                <a:solidFill>
                  <a:srgbClr val="F1F1F1"/>
                </a:solidFill>
                <a:latin typeface="Open Sans Light Bold"/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154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771364" y="633071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Matrices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E3D8E9F-26A3-F4CB-AC7F-BFBF9E8227EE}"/>
              </a:ext>
            </a:extLst>
          </p:cNvPr>
          <p:cNvSpPr/>
          <p:nvPr/>
        </p:nvSpPr>
        <p:spPr>
          <a:xfrm>
            <a:off x="7494102" y="602334"/>
            <a:ext cx="4504824" cy="5824328"/>
          </a:xfrm>
          <a:prstGeom prst="rect">
            <a:avLst/>
          </a:prstGeom>
          <a:solidFill>
            <a:srgbClr val="03989E"/>
          </a:solidFill>
        </p:spPr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B5F3D2E-1DA1-C092-A168-7D2C9495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81772" y="1420838"/>
            <a:ext cx="3852041" cy="450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503CF-8B83-51B8-18B2-23E901BA698B}"/>
              </a:ext>
            </a:extLst>
          </p:cNvPr>
          <p:cNvSpPr txBox="1"/>
          <p:nvPr/>
        </p:nvSpPr>
        <p:spPr>
          <a:xfrm>
            <a:off x="1519311" y="2461846"/>
            <a:ext cx="430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F1 Score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Recall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256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563" y="584991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30922"/>
              </p:ext>
            </p:extLst>
          </p:nvPr>
        </p:nvGraphicFramePr>
        <p:xfrm>
          <a:off x="2031437" y="1453383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382">
                  <a:extLst>
                    <a:ext uri="{9D8B030D-6E8A-4147-A177-3AD203B41FA5}">
                      <a16:colId xmlns:a16="http://schemas.microsoft.com/office/drawing/2014/main" val="593223308"/>
                    </a:ext>
                  </a:extLst>
                </a:gridCol>
                <a:gridCol w="1344818">
                  <a:extLst>
                    <a:ext uri="{9D8B030D-6E8A-4147-A177-3AD203B41FA5}">
                      <a16:colId xmlns:a16="http://schemas.microsoft.com/office/drawing/2014/main" val="36939998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4573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42343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46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5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</a:t>
                      </a:r>
                      <a:r>
                        <a:rPr lang="en-US" baseline="0" dirty="0" smtClean="0"/>
                        <a:t> + 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9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BOW + 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6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 + </a:t>
                      </a:r>
                      <a:r>
                        <a:rPr lang="en-US" dirty="0" err="1" smtClean="0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 smtClean="0"/>
                        <a:t>BOW + </a:t>
                      </a:r>
                      <a:r>
                        <a:rPr lang="en-US" dirty="0" err="1" smtClean="0"/>
                        <a:t>LinearSVC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</a:t>
                      </a:r>
                      <a:r>
                        <a:rPr lang="en-US" baseline="0" dirty="0" smtClean="0"/>
                        <a:t> + 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BOW + 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</a:t>
                      </a:r>
                      <a:r>
                        <a:rPr lang="en-US" baseline="0" dirty="0" smtClean="0"/>
                        <a:t> + GBC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BOW +</a:t>
                      </a:r>
                      <a:r>
                        <a:rPr lang="en-US" baseline="0" dirty="0" smtClean="0"/>
                        <a:t> GBC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1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 + XGBC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4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BOW + XGBC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 + </a:t>
                      </a:r>
                      <a:r>
                        <a:rPr lang="en-US" dirty="0" err="1" smtClean="0"/>
                        <a:t>AdaBoostC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5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 smtClean="0"/>
                        <a:t>BOW + </a:t>
                      </a:r>
                      <a:r>
                        <a:rPr lang="en-US" dirty="0" err="1" smtClean="0"/>
                        <a:t>AdaBoostC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5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099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0843679e5_11_0"/>
          <p:cNvSpPr txBox="1"/>
          <p:nvPr/>
        </p:nvSpPr>
        <p:spPr>
          <a:xfrm>
            <a:off x="14069" y="70151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Future Works</a:t>
            </a:r>
          </a:p>
        </p:txBody>
      </p:sp>
      <p:sp>
        <p:nvSpPr>
          <p:cNvPr id="279" name="Google Shape;279;gc0843679e5_11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0" name="Google Shape;280;gc0843679e5_11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gc0843679e5_11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gc0843679e5_11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83" name="Google Shape;283;gc0843679e5_11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84" name="Google Shape;284;gc0843679e5_11_0"/>
          <p:cNvGrpSpPr/>
          <p:nvPr/>
        </p:nvGrpSpPr>
        <p:grpSpPr>
          <a:xfrm>
            <a:off x="904756" y="1199155"/>
            <a:ext cx="10156190" cy="1647539"/>
            <a:chOff x="904756" y="1199155"/>
            <a:chExt cx="10156190" cy="1647539"/>
          </a:xfrm>
        </p:grpSpPr>
        <p:grpSp>
          <p:nvGrpSpPr>
            <p:cNvPr id="285" name="Google Shape;285;gc0843679e5_11_0"/>
            <p:cNvGrpSpPr/>
            <p:nvPr/>
          </p:nvGrpSpPr>
          <p:grpSpPr>
            <a:xfrm>
              <a:off x="904756" y="2087394"/>
              <a:ext cx="759300" cy="759300"/>
              <a:chOff x="969151" y="2087394"/>
              <a:chExt cx="759300" cy="759300"/>
            </a:xfrm>
          </p:grpSpPr>
          <p:sp>
            <p:nvSpPr>
              <p:cNvPr id="286" name="Google Shape;286;gc0843679e5_11_0"/>
              <p:cNvSpPr/>
              <p:nvPr/>
            </p:nvSpPr>
            <p:spPr>
              <a:xfrm rot="10800000">
                <a:off x="969151" y="2087394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7" name="Google Shape;287;gc0843679e5_11_0"/>
              <p:cNvSpPr txBox="1"/>
              <p:nvPr/>
            </p:nvSpPr>
            <p:spPr>
              <a:xfrm>
                <a:off x="1232040" y="2281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1</a:t>
                </a:r>
              </a:p>
            </p:txBody>
          </p:sp>
        </p:grpSp>
        <p:sp>
          <p:nvSpPr>
            <p:cNvPr id="288" name="Google Shape;288;gc0843679e5_11_0"/>
            <p:cNvSpPr txBox="1"/>
            <p:nvPr/>
          </p:nvSpPr>
          <p:spPr>
            <a:xfrm>
              <a:off x="1750576" y="1199155"/>
              <a:ext cx="9310370" cy="1409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endParaRPr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algn="just"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Increment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</p:grpSp>
      <p:grpSp>
        <p:nvGrpSpPr>
          <p:cNvPr id="289" name="Google Shape;289;gc0843679e5_11_0"/>
          <p:cNvGrpSpPr/>
          <p:nvPr/>
        </p:nvGrpSpPr>
        <p:grpSpPr>
          <a:xfrm>
            <a:off x="888365" y="3138170"/>
            <a:ext cx="10044430" cy="759460"/>
            <a:chOff x="888555" y="3294871"/>
            <a:chExt cx="9864090" cy="759300"/>
          </a:xfrm>
        </p:grpSpPr>
        <p:grpSp>
          <p:nvGrpSpPr>
            <p:cNvPr id="290" name="Google Shape;290;gc0843679e5_11_0"/>
            <p:cNvGrpSpPr/>
            <p:nvPr/>
          </p:nvGrpSpPr>
          <p:grpSpPr>
            <a:xfrm>
              <a:off x="888555" y="3294871"/>
              <a:ext cx="759300" cy="759300"/>
              <a:chOff x="952950" y="3294871"/>
              <a:chExt cx="759300" cy="759300"/>
            </a:xfrm>
          </p:grpSpPr>
          <p:sp>
            <p:nvSpPr>
              <p:cNvPr id="291" name="Google Shape;291;gc0843679e5_11_0"/>
              <p:cNvSpPr/>
              <p:nvPr/>
            </p:nvSpPr>
            <p:spPr>
              <a:xfrm rot="10800000">
                <a:off x="952950" y="3294871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gc0843679e5_11_0"/>
              <p:cNvSpPr txBox="1"/>
              <p:nvPr/>
            </p:nvSpPr>
            <p:spPr>
              <a:xfrm>
                <a:off x="1215742" y="3489868"/>
                <a:ext cx="233700" cy="36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2</a:t>
                </a:r>
              </a:p>
            </p:txBody>
          </p:sp>
        </p:grpSp>
        <p:sp>
          <p:nvSpPr>
            <p:cNvPr id="293" name="Google Shape;293;gc0843679e5_11_0"/>
            <p:cNvSpPr txBox="1"/>
            <p:nvPr/>
          </p:nvSpPr>
          <p:spPr>
            <a:xfrm>
              <a:off x="1750250" y="3313921"/>
              <a:ext cx="9002395" cy="338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Deep learning models to compare with Machine learning models.</a:t>
              </a:r>
            </a:p>
          </p:txBody>
        </p:sp>
      </p:grpSp>
      <p:grpSp>
        <p:nvGrpSpPr>
          <p:cNvPr id="294" name="Google Shape;294;gc0843679e5_11_0"/>
          <p:cNvGrpSpPr/>
          <p:nvPr/>
        </p:nvGrpSpPr>
        <p:grpSpPr>
          <a:xfrm>
            <a:off x="256825" y="5030613"/>
            <a:ext cx="9580521" cy="1700563"/>
            <a:chOff x="5869862" y="1718075"/>
            <a:chExt cx="9580521" cy="1700563"/>
          </a:xfrm>
        </p:grpSpPr>
        <p:sp>
          <p:nvSpPr>
            <p:cNvPr id="295" name="Google Shape;295;gc0843679e5_11_0"/>
            <p:cNvSpPr txBox="1"/>
            <p:nvPr/>
          </p:nvSpPr>
          <p:spPr>
            <a:xfrm>
              <a:off x="5869862" y="1718075"/>
              <a:ext cx="23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 Black" panose="020B0803030403020204"/>
                  <a:ea typeface="Source Sans Pro Black" panose="020B0803030403020204"/>
                  <a:cs typeface="Source Sans Pro Black" panose="020B0803030403020204"/>
                  <a:sym typeface="Source Sans Pro Black" panose="020B0803030403020204"/>
                </a:rPr>
                <a:t>4</a:t>
              </a:r>
            </a:p>
          </p:txBody>
        </p:sp>
        <p:sp>
          <p:nvSpPr>
            <p:cNvPr id="296" name="Google Shape;296;gc0843679e5_11_0"/>
            <p:cNvSpPr txBox="1"/>
            <p:nvPr/>
          </p:nvSpPr>
          <p:spPr>
            <a:xfrm>
              <a:off x="6407183" y="3079938"/>
              <a:ext cx="904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57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endParaRPr sz="1600"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endParaRPr>
            </a:p>
          </p:txBody>
        </p:sp>
      </p:grpSp>
      <p:grpSp>
        <p:nvGrpSpPr>
          <p:cNvPr id="297" name="Google Shape;297;gc0843679e5_11_0"/>
          <p:cNvGrpSpPr/>
          <p:nvPr/>
        </p:nvGrpSpPr>
        <p:grpSpPr>
          <a:xfrm>
            <a:off x="904861" y="4093998"/>
            <a:ext cx="10027920" cy="942397"/>
            <a:chOff x="6517899" y="1782888"/>
            <a:chExt cx="10027920" cy="942397"/>
          </a:xfrm>
        </p:grpSpPr>
        <p:grpSp>
          <p:nvGrpSpPr>
            <p:cNvPr id="298" name="Google Shape;298;gc0843679e5_11_0"/>
            <p:cNvGrpSpPr/>
            <p:nvPr/>
          </p:nvGrpSpPr>
          <p:grpSpPr>
            <a:xfrm>
              <a:off x="6517899" y="1891519"/>
              <a:ext cx="759300" cy="759300"/>
              <a:chOff x="6582294" y="1891519"/>
              <a:chExt cx="759300" cy="759300"/>
            </a:xfrm>
          </p:grpSpPr>
          <p:sp>
            <p:nvSpPr>
              <p:cNvPr id="299" name="Google Shape;299;gc0843679e5_11_0"/>
              <p:cNvSpPr/>
              <p:nvPr/>
            </p:nvSpPr>
            <p:spPr>
              <a:xfrm rot="10800000">
                <a:off x="6582294" y="1891519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0" name="Google Shape;300;gc0843679e5_11_0"/>
              <p:cNvSpPr txBox="1"/>
              <p:nvPr/>
            </p:nvSpPr>
            <p:spPr>
              <a:xfrm>
                <a:off x="6845082" y="2086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3</a:t>
                </a:r>
              </a:p>
            </p:txBody>
          </p:sp>
        </p:grpSp>
        <p:sp>
          <p:nvSpPr>
            <p:cNvPr id="301" name="Google Shape;301;gc0843679e5_11_0"/>
            <p:cNvSpPr txBox="1"/>
            <p:nvPr/>
          </p:nvSpPr>
          <p:spPr>
            <a:xfrm>
              <a:off x="7363084" y="1782888"/>
              <a:ext cx="9182735" cy="942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>
                <a:lnSpc>
                  <a:spcPct val="157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social media English or Bangla text  or text from different blogs can be used to observe how the models will work on these.</a:t>
              </a:r>
            </a:p>
          </p:txBody>
        </p:sp>
      </p:grpSp>
      <p:sp>
        <p:nvSpPr>
          <p:cNvPr id="302" name="Google Shape;302;gc0843679e5_11_0"/>
          <p:cNvSpPr txBox="1"/>
          <p:nvPr/>
        </p:nvSpPr>
        <p:spPr>
          <a:xfrm>
            <a:off x="1844325" y="5548250"/>
            <a:ext cx="97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grpSp>
        <p:nvGrpSpPr>
          <p:cNvPr id="303" name="Google Shape;303;gc0843679e5_11_0"/>
          <p:cNvGrpSpPr/>
          <p:nvPr/>
        </p:nvGrpSpPr>
        <p:grpSpPr>
          <a:xfrm>
            <a:off x="904875" y="5312410"/>
            <a:ext cx="10027285" cy="810691"/>
            <a:chOff x="6517899" y="1866708"/>
            <a:chExt cx="10084797" cy="784111"/>
          </a:xfrm>
        </p:grpSpPr>
        <p:sp>
          <p:nvSpPr>
            <p:cNvPr id="304" name="Google Shape;304;gc0843679e5_11_0"/>
            <p:cNvSpPr txBox="1"/>
            <p:nvPr/>
          </p:nvSpPr>
          <p:spPr>
            <a:xfrm>
              <a:off x="7419662" y="1866708"/>
              <a:ext cx="9183034" cy="537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>
                <a:lnSpc>
                  <a:spcPct val="157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600" b="1" dirty="0">
                  <a:latin typeface="Times New Roman" panose="02020603050405020304" charset="0"/>
                  <a:ea typeface="Georgia" panose="02040502050405020303"/>
                  <a:cs typeface="Times New Roman" panose="02020603050405020304" charset="0"/>
                  <a:sym typeface="Georgia" panose="02040502050405020303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these models to classify multi-class.</a:t>
              </a:r>
            </a:p>
          </p:txBody>
        </p:sp>
        <p:grpSp>
          <p:nvGrpSpPr>
            <p:cNvPr id="305" name="Google Shape;305;gc0843679e5_11_0"/>
            <p:cNvGrpSpPr/>
            <p:nvPr/>
          </p:nvGrpSpPr>
          <p:grpSpPr>
            <a:xfrm>
              <a:off x="6517899" y="1891519"/>
              <a:ext cx="759300" cy="759300"/>
              <a:chOff x="6582294" y="1891519"/>
              <a:chExt cx="759300" cy="759300"/>
            </a:xfrm>
          </p:grpSpPr>
          <p:sp>
            <p:nvSpPr>
              <p:cNvPr id="306" name="Google Shape;306;gc0843679e5_11_0"/>
              <p:cNvSpPr/>
              <p:nvPr/>
            </p:nvSpPr>
            <p:spPr>
              <a:xfrm rot="10800000">
                <a:off x="6582294" y="1891519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7" name="Google Shape;307;gc0843679e5_11_0"/>
              <p:cNvSpPr txBox="1"/>
              <p:nvPr/>
            </p:nvSpPr>
            <p:spPr>
              <a:xfrm>
                <a:off x="6798883" y="2086525"/>
                <a:ext cx="326100" cy="35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4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0843679e5_11_0"/>
          <p:cNvSpPr txBox="1"/>
          <p:nvPr/>
        </p:nvSpPr>
        <p:spPr>
          <a:xfrm>
            <a:off x="14069" y="70151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Conclusion</a:t>
            </a:r>
          </a:p>
        </p:txBody>
      </p:sp>
      <p:sp>
        <p:nvSpPr>
          <p:cNvPr id="279" name="Google Shape;279;gc0843679e5_11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0" name="Google Shape;280;gc0843679e5_11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gc0843679e5_11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gc0843679e5_11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83" name="Google Shape;283;gc0843679e5_11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84" name="Google Shape;284;gc0843679e5_11_0"/>
          <p:cNvGrpSpPr/>
          <p:nvPr/>
        </p:nvGrpSpPr>
        <p:grpSpPr>
          <a:xfrm>
            <a:off x="904756" y="1459550"/>
            <a:ext cx="10332560" cy="1387144"/>
            <a:chOff x="904756" y="1459550"/>
            <a:chExt cx="10332560" cy="1387144"/>
          </a:xfrm>
        </p:grpSpPr>
        <p:grpSp>
          <p:nvGrpSpPr>
            <p:cNvPr id="285" name="Google Shape;285;gc0843679e5_11_0"/>
            <p:cNvGrpSpPr/>
            <p:nvPr/>
          </p:nvGrpSpPr>
          <p:grpSpPr>
            <a:xfrm>
              <a:off x="904756" y="2087394"/>
              <a:ext cx="759300" cy="759300"/>
              <a:chOff x="969151" y="2087394"/>
              <a:chExt cx="759300" cy="759300"/>
            </a:xfrm>
          </p:grpSpPr>
          <p:sp>
            <p:nvSpPr>
              <p:cNvPr id="286" name="Google Shape;286;gc0843679e5_11_0"/>
              <p:cNvSpPr/>
              <p:nvPr/>
            </p:nvSpPr>
            <p:spPr>
              <a:xfrm rot="10800000">
                <a:off x="969151" y="2087394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0980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7" name="Google Shape;287;gc0843679e5_11_0"/>
              <p:cNvSpPr txBox="1"/>
              <p:nvPr/>
            </p:nvSpPr>
            <p:spPr>
              <a:xfrm>
                <a:off x="1232040" y="2281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1</a:t>
                </a:r>
              </a:p>
            </p:txBody>
          </p:sp>
        </p:grpSp>
        <p:sp>
          <p:nvSpPr>
            <p:cNvPr id="288" name="Google Shape;288;gc0843679e5_11_0"/>
            <p:cNvSpPr txBox="1"/>
            <p:nvPr/>
          </p:nvSpPr>
          <p:spPr>
            <a:xfrm>
              <a:off x="1926946" y="1459550"/>
              <a:ext cx="9310370" cy="1255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endPara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endParaRPr>
            </a:p>
            <a:p>
              <a:pPr>
                <a:lnSpc>
                  <a:spcPct val="130000"/>
                </a:lnSpc>
                <a:spcBef>
                  <a:spcPts val="1200"/>
                </a:spcBef>
                <a:buSzPts val="11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People can experience their mental health issues time to time.</a:t>
              </a:r>
            </a:p>
          </p:txBody>
        </p:sp>
      </p:grpSp>
      <p:grpSp>
        <p:nvGrpSpPr>
          <p:cNvPr id="289" name="Google Shape;289;gc0843679e5_11_0"/>
          <p:cNvGrpSpPr/>
          <p:nvPr/>
        </p:nvGrpSpPr>
        <p:grpSpPr>
          <a:xfrm>
            <a:off x="888365" y="3138170"/>
            <a:ext cx="10044430" cy="759460"/>
            <a:chOff x="888555" y="3294871"/>
            <a:chExt cx="9864090" cy="759300"/>
          </a:xfrm>
        </p:grpSpPr>
        <p:grpSp>
          <p:nvGrpSpPr>
            <p:cNvPr id="290" name="Google Shape;290;gc0843679e5_11_0"/>
            <p:cNvGrpSpPr/>
            <p:nvPr/>
          </p:nvGrpSpPr>
          <p:grpSpPr>
            <a:xfrm>
              <a:off x="888555" y="3294871"/>
              <a:ext cx="759300" cy="759300"/>
              <a:chOff x="952950" y="3294871"/>
              <a:chExt cx="759300" cy="759300"/>
            </a:xfrm>
          </p:grpSpPr>
          <p:sp>
            <p:nvSpPr>
              <p:cNvPr id="291" name="Google Shape;291;gc0843679e5_11_0"/>
              <p:cNvSpPr/>
              <p:nvPr/>
            </p:nvSpPr>
            <p:spPr>
              <a:xfrm rot="10800000">
                <a:off x="952950" y="3294871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gc0843679e5_11_0"/>
              <p:cNvSpPr txBox="1"/>
              <p:nvPr/>
            </p:nvSpPr>
            <p:spPr>
              <a:xfrm>
                <a:off x="1215742" y="3489868"/>
                <a:ext cx="233700" cy="36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2</a:t>
                </a:r>
              </a:p>
            </p:txBody>
          </p:sp>
        </p:grpSp>
        <p:sp>
          <p:nvSpPr>
            <p:cNvPr id="293" name="Google Shape;293;gc0843679e5_11_0"/>
            <p:cNvSpPr txBox="1"/>
            <p:nvPr/>
          </p:nvSpPr>
          <p:spPr>
            <a:xfrm>
              <a:off x="1750250" y="3463221"/>
              <a:ext cx="9002395" cy="338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4141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Focusing on presenting an approach to detect emotions based  on Natural Language Processing.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94" name="Google Shape;294;gc0843679e5_11_0"/>
          <p:cNvGrpSpPr/>
          <p:nvPr/>
        </p:nvGrpSpPr>
        <p:grpSpPr>
          <a:xfrm>
            <a:off x="256825" y="5030613"/>
            <a:ext cx="9580521" cy="1700563"/>
            <a:chOff x="5869862" y="1718075"/>
            <a:chExt cx="9580521" cy="1700563"/>
          </a:xfrm>
        </p:grpSpPr>
        <p:sp>
          <p:nvSpPr>
            <p:cNvPr id="295" name="Google Shape;295;gc0843679e5_11_0"/>
            <p:cNvSpPr txBox="1"/>
            <p:nvPr/>
          </p:nvSpPr>
          <p:spPr>
            <a:xfrm>
              <a:off x="5869862" y="1718075"/>
              <a:ext cx="23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 Black" panose="020B0803030403020204"/>
                  <a:ea typeface="Source Sans Pro Black" panose="020B0803030403020204"/>
                  <a:cs typeface="Source Sans Pro Black" panose="020B0803030403020204"/>
                  <a:sym typeface="Source Sans Pro Black" panose="020B0803030403020204"/>
                </a:rPr>
                <a:t>4</a:t>
              </a:r>
            </a:p>
          </p:txBody>
        </p:sp>
        <p:sp>
          <p:nvSpPr>
            <p:cNvPr id="296" name="Google Shape;296;gc0843679e5_11_0"/>
            <p:cNvSpPr txBox="1"/>
            <p:nvPr/>
          </p:nvSpPr>
          <p:spPr>
            <a:xfrm>
              <a:off x="6407183" y="3079938"/>
              <a:ext cx="904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57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endParaRPr sz="1600"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endParaRPr>
            </a:p>
          </p:txBody>
        </p:sp>
      </p:grpSp>
      <p:grpSp>
        <p:nvGrpSpPr>
          <p:cNvPr id="297" name="Google Shape;297;gc0843679e5_11_0"/>
          <p:cNvGrpSpPr/>
          <p:nvPr/>
        </p:nvGrpSpPr>
        <p:grpSpPr>
          <a:xfrm>
            <a:off x="904861" y="4202629"/>
            <a:ext cx="10027934" cy="759300"/>
            <a:chOff x="6517899" y="1891519"/>
            <a:chExt cx="10027934" cy="759300"/>
          </a:xfrm>
        </p:grpSpPr>
        <p:grpSp>
          <p:nvGrpSpPr>
            <p:cNvPr id="298" name="Google Shape;298;gc0843679e5_11_0"/>
            <p:cNvGrpSpPr/>
            <p:nvPr/>
          </p:nvGrpSpPr>
          <p:grpSpPr>
            <a:xfrm>
              <a:off x="6517899" y="1891519"/>
              <a:ext cx="759300" cy="759300"/>
              <a:chOff x="6582294" y="1891519"/>
              <a:chExt cx="759300" cy="759300"/>
            </a:xfrm>
          </p:grpSpPr>
          <p:sp>
            <p:nvSpPr>
              <p:cNvPr id="299" name="Google Shape;299;gc0843679e5_11_0"/>
              <p:cNvSpPr/>
              <p:nvPr/>
            </p:nvSpPr>
            <p:spPr>
              <a:xfrm rot="10800000">
                <a:off x="6582294" y="1891519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0" name="Google Shape;300;gc0843679e5_11_0"/>
              <p:cNvSpPr txBox="1"/>
              <p:nvPr/>
            </p:nvSpPr>
            <p:spPr>
              <a:xfrm>
                <a:off x="6845082" y="2086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bg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3</a:t>
                </a:r>
              </a:p>
            </p:txBody>
          </p:sp>
        </p:grpSp>
        <p:sp>
          <p:nvSpPr>
            <p:cNvPr id="301" name="Google Shape;301;gc0843679e5_11_0"/>
            <p:cNvSpPr txBox="1"/>
            <p:nvPr/>
          </p:nvSpPr>
          <p:spPr>
            <a:xfrm>
              <a:off x="7363098" y="2024081"/>
              <a:ext cx="9182735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2"/>
              <a:r>
                <a:rPr lang="en-US" sz="1600" dirty="0">
                  <a:solidFill>
                    <a:srgbClr val="14141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Compare between the performance gained through popular machine learning and ensemble learning.</a:t>
              </a:r>
              <a:endParaRPr lang="en-US" sz="1600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2" name="Google Shape;302;gc0843679e5_11_0"/>
          <p:cNvSpPr txBox="1"/>
          <p:nvPr/>
        </p:nvSpPr>
        <p:spPr>
          <a:xfrm>
            <a:off x="1844325" y="5548250"/>
            <a:ext cx="97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2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0843679e5_11_0"/>
          <p:cNvSpPr txBox="1"/>
          <p:nvPr/>
        </p:nvSpPr>
        <p:spPr>
          <a:xfrm>
            <a:off x="1" y="70151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rPr>
              <a:t>References</a:t>
            </a:r>
          </a:p>
        </p:txBody>
      </p:sp>
      <p:sp>
        <p:nvSpPr>
          <p:cNvPr id="279" name="Google Shape;279;gc0843679e5_11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0" name="Google Shape;280;gc0843679e5_11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gc0843679e5_11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gc0843679e5_11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83" name="Google Shape;283;gc0843679e5_11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84" name="Google Shape;284;gc0843679e5_11_0"/>
          <p:cNvGrpSpPr/>
          <p:nvPr/>
        </p:nvGrpSpPr>
        <p:grpSpPr>
          <a:xfrm>
            <a:off x="904756" y="1199155"/>
            <a:ext cx="10156190" cy="1647539"/>
            <a:chOff x="904756" y="1199155"/>
            <a:chExt cx="10156190" cy="1647539"/>
          </a:xfrm>
        </p:grpSpPr>
        <p:grpSp>
          <p:nvGrpSpPr>
            <p:cNvPr id="285" name="Google Shape;285;gc0843679e5_11_0"/>
            <p:cNvGrpSpPr/>
            <p:nvPr/>
          </p:nvGrpSpPr>
          <p:grpSpPr>
            <a:xfrm>
              <a:off x="904756" y="2087394"/>
              <a:ext cx="759300" cy="759300"/>
              <a:chOff x="969151" y="2087394"/>
              <a:chExt cx="759300" cy="759300"/>
            </a:xfrm>
          </p:grpSpPr>
          <p:sp>
            <p:nvSpPr>
              <p:cNvPr id="286" name="Google Shape;286;gc0843679e5_11_0"/>
              <p:cNvSpPr/>
              <p:nvPr/>
            </p:nvSpPr>
            <p:spPr>
              <a:xfrm rot="10800000">
                <a:off x="969151" y="2087394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7" name="Google Shape;287;gc0843679e5_11_0"/>
              <p:cNvSpPr txBox="1"/>
              <p:nvPr/>
            </p:nvSpPr>
            <p:spPr>
              <a:xfrm>
                <a:off x="1232040" y="2281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1</a:t>
                </a:r>
              </a:p>
            </p:txBody>
          </p:sp>
        </p:grpSp>
        <p:sp>
          <p:nvSpPr>
            <p:cNvPr id="288" name="Google Shape;288;gc0843679e5_11_0"/>
            <p:cNvSpPr txBox="1"/>
            <p:nvPr/>
          </p:nvSpPr>
          <p:spPr>
            <a:xfrm>
              <a:off x="1750576" y="1199155"/>
              <a:ext cx="9310370" cy="157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endParaRPr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just" rtl="0"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sz="1600" b="1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Ali H, Hariharan M, Yaacob S, Adom AH. “Facial emotion recognition using empirical mode decomposition. Expert Systems with Applications.” 2015;42(3):1261-1277</a:t>
              </a:r>
            </a:p>
          </p:txBody>
        </p:sp>
      </p:grpSp>
      <p:grpSp>
        <p:nvGrpSpPr>
          <p:cNvPr id="289" name="Google Shape;289;gc0843679e5_11_0"/>
          <p:cNvGrpSpPr/>
          <p:nvPr/>
        </p:nvGrpSpPr>
        <p:grpSpPr>
          <a:xfrm>
            <a:off x="888365" y="3138170"/>
            <a:ext cx="10044430" cy="759460"/>
            <a:chOff x="888555" y="3294871"/>
            <a:chExt cx="9864090" cy="759300"/>
          </a:xfrm>
        </p:grpSpPr>
        <p:grpSp>
          <p:nvGrpSpPr>
            <p:cNvPr id="290" name="Google Shape;290;gc0843679e5_11_0"/>
            <p:cNvGrpSpPr/>
            <p:nvPr/>
          </p:nvGrpSpPr>
          <p:grpSpPr>
            <a:xfrm>
              <a:off x="888555" y="3294871"/>
              <a:ext cx="759300" cy="759300"/>
              <a:chOff x="952950" y="3294871"/>
              <a:chExt cx="759300" cy="759300"/>
            </a:xfrm>
          </p:grpSpPr>
          <p:sp>
            <p:nvSpPr>
              <p:cNvPr id="291" name="Google Shape;291;gc0843679e5_11_0"/>
              <p:cNvSpPr/>
              <p:nvPr/>
            </p:nvSpPr>
            <p:spPr>
              <a:xfrm rot="10800000">
                <a:off x="952950" y="3294871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gc0843679e5_11_0"/>
              <p:cNvSpPr txBox="1"/>
              <p:nvPr/>
            </p:nvSpPr>
            <p:spPr>
              <a:xfrm>
                <a:off x="1215742" y="3489868"/>
                <a:ext cx="233700" cy="36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2</a:t>
                </a:r>
              </a:p>
            </p:txBody>
          </p:sp>
        </p:grpSp>
        <p:sp>
          <p:nvSpPr>
            <p:cNvPr id="293" name="Google Shape;293;gc0843679e5_11_0"/>
            <p:cNvSpPr txBox="1"/>
            <p:nvPr/>
          </p:nvSpPr>
          <p:spPr>
            <a:xfrm>
              <a:off x="1750250" y="3313921"/>
              <a:ext cx="9002395" cy="582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 panose="02020603050405020304" charset="0"/>
                  <a:cs typeface="Times New Roman" panose="02020603050405020304" charset="0"/>
                </a:rPr>
                <a:t>Nandwani, P., Verma, R.”A review on sentiment analysis and emotion detection from text”, 2021,Social Network Analysis and Mining 11(1),81</a:t>
              </a:r>
            </a:p>
          </p:txBody>
        </p:sp>
      </p:grpSp>
      <p:grpSp>
        <p:nvGrpSpPr>
          <p:cNvPr id="294" name="Google Shape;294;gc0843679e5_11_0"/>
          <p:cNvGrpSpPr/>
          <p:nvPr/>
        </p:nvGrpSpPr>
        <p:grpSpPr>
          <a:xfrm>
            <a:off x="256825" y="5030613"/>
            <a:ext cx="9580521" cy="1700563"/>
            <a:chOff x="5869862" y="1718075"/>
            <a:chExt cx="9580521" cy="1700563"/>
          </a:xfrm>
        </p:grpSpPr>
        <p:sp>
          <p:nvSpPr>
            <p:cNvPr id="295" name="Google Shape;295;gc0843679e5_11_0"/>
            <p:cNvSpPr txBox="1"/>
            <p:nvPr/>
          </p:nvSpPr>
          <p:spPr>
            <a:xfrm>
              <a:off x="5869862" y="1718075"/>
              <a:ext cx="23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 Black" panose="020B0803030403020204"/>
                  <a:ea typeface="Source Sans Pro Black" panose="020B0803030403020204"/>
                  <a:cs typeface="Source Sans Pro Black" panose="020B0803030403020204"/>
                  <a:sym typeface="Source Sans Pro Black" panose="020B0803030403020204"/>
                </a:rPr>
                <a:t>4</a:t>
              </a:r>
            </a:p>
          </p:txBody>
        </p:sp>
        <p:sp>
          <p:nvSpPr>
            <p:cNvPr id="296" name="Google Shape;296;gc0843679e5_11_0"/>
            <p:cNvSpPr txBox="1"/>
            <p:nvPr/>
          </p:nvSpPr>
          <p:spPr>
            <a:xfrm>
              <a:off x="6407183" y="3079938"/>
              <a:ext cx="904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57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endParaRPr sz="1600"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endParaRPr>
            </a:p>
          </p:txBody>
        </p:sp>
      </p:grpSp>
      <p:grpSp>
        <p:nvGrpSpPr>
          <p:cNvPr id="297" name="Google Shape;297;gc0843679e5_11_0"/>
          <p:cNvGrpSpPr/>
          <p:nvPr/>
        </p:nvGrpSpPr>
        <p:grpSpPr>
          <a:xfrm>
            <a:off x="904861" y="4093998"/>
            <a:ext cx="10027920" cy="1247775"/>
            <a:chOff x="6517899" y="1782888"/>
            <a:chExt cx="10027920" cy="1247775"/>
          </a:xfrm>
        </p:grpSpPr>
        <p:grpSp>
          <p:nvGrpSpPr>
            <p:cNvPr id="298" name="Google Shape;298;gc0843679e5_11_0"/>
            <p:cNvGrpSpPr/>
            <p:nvPr/>
          </p:nvGrpSpPr>
          <p:grpSpPr>
            <a:xfrm>
              <a:off x="6517899" y="1891519"/>
              <a:ext cx="759300" cy="759300"/>
              <a:chOff x="6582294" y="1891519"/>
              <a:chExt cx="759300" cy="759300"/>
            </a:xfrm>
          </p:grpSpPr>
          <p:sp>
            <p:nvSpPr>
              <p:cNvPr id="299" name="Google Shape;299;gc0843679e5_11_0"/>
              <p:cNvSpPr/>
              <p:nvPr/>
            </p:nvSpPr>
            <p:spPr>
              <a:xfrm rot="10800000">
                <a:off x="6582294" y="1891519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0" name="Google Shape;300;gc0843679e5_11_0"/>
              <p:cNvSpPr txBox="1"/>
              <p:nvPr/>
            </p:nvSpPr>
            <p:spPr>
              <a:xfrm>
                <a:off x="6845082" y="2086525"/>
                <a:ext cx="23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3</a:t>
                </a:r>
              </a:p>
            </p:txBody>
          </p:sp>
        </p:grpSp>
        <p:sp>
          <p:nvSpPr>
            <p:cNvPr id="301" name="Google Shape;301;gc0843679e5_11_0"/>
            <p:cNvSpPr txBox="1"/>
            <p:nvPr/>
          </p:nvSpPr>
          <p:spPr>
            <a:xfrm>
              <a:off x="7363084" y="1782888"/>
              <a:ext cx="9182735" cy="1247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just" rtl="0">
                <a:lnSpc>
                  <a:spcPct val="157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1600" b="1">
                  <a:latin typeface="Times New Roman" panose="02020603050405020304" charset="0"/>
                  <a:cs typeface="Times New Roman" panose="02020603050405020304" charset="0"/>
                </a:rPr>
                <a:t>J.Camacho-Collados and M.T. Pilehvar, ”On the role of text preprocessing in neural network architectures: An evaluation study on text categorization and sentiment analysis.” arXiv preprint arXiv:1707.01780,2017.</a:t>
              </a:r>
            </a:p>
          </p:txBody>
        </p:sp>
      </p:grpSp>
      <p:sp>
        <p:nvSpPr>
          <p:cNvPr id="302" name="Google Shape;302;gc0843679e5_11_0"/>
          <p:cNvSpPr txBox="1"/>
          <p:nvPr/>
        </p:nvSpPr>
        <p:spPr>
          <a:xfrm>
            <a:off x="1844325" y="5548250"/>
            <a:ext cx="97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grpSp>
        <p:nvGrpSpPr>
          <p:cNvPr id="303" name="Google Shape;303;gc0843679e5_11_0"/>
          <p:cNvGrpSpPr/>
          <p:nvPr/>
        </p:nvGrpSpPr>
        <p:grpSpPr>
          <a:xfrm>
            <a:off x="904875" y="5312410"/>
            <a:ext cx="10027285" cy="861695"/>
            <a:chOff x="6517899" y="1866708"/>
            <a:chExt cx="10084797" cy="833443"/>
          </a:xfrm>
        </p:grpSpPr>
        <p:sp>
          <p:nvSpPr>
            <p:cNvPr id="304" name="Google Shape;304;gc0843679e5_11_0"/>
            <p:cNvSpPr txBox="1"/>
            <p:nvPr/>
          </p:nvSpPr>
          <p:spPr>
            <a:xfrm>
              <a:off x="7419662" y="1866708"/>
              <a:ext cx="9183034" cy="833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just" rtl="0">
                <a:lnSpc>
                  <a:spcPct val="157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1600" b="1">
                  <a:latin typeface="Times New Roman" panose="02020603050405020304" charset="0"/>
                  <a:ea typeface="Georgia" panose="02040502050405020303"/>
                  <a:cs typeface="Times New Roman" panose="02020603050405020304" charset="0"/>
                  <a:sym typeface="Georgia" panose="02040502050405020303"/>
                </a:rPr>
                <a:t> Liu ZT, Wu M, Cao WH, Mao JW, Xu JP, Tan GZ. “Speech emotion recognition based on feature selection and extreme learning machine decision tree.” Neurocomputing. 2018;273:271-280”</a:t>
              </a:r>
            </a:p>
          </p:txBody>
        </p:sp>
        <p:grpSp>
          <p:nvGrpSpPr>
            <p:cNvPr id="305" name="Google Shape;305;gc0843679e5_11_0"/>
            <p:cNvGrpSpPr/>
            <p:nvPr/>
          </p:nvGrpSpPr>
          <p:grpSpPr>
            <a:xfrm>
              <a:off x="6517899" y="1891519"/>
              <a:ext cx="759300" cy="759300"/>
              <a:chOff x="6582294" y="1891519"/>
              <a:chExt cx="759300" cy="759300"/>
            </a:xfrm>
          </p:grpSpPr>
          <p:sp>
            <p:nvSpPr>
              <p:cNvPr id="306" name="Google Shape;306;gc0843679e5_11_0"/>
              <p:cNvSpPr/>
              <p:nvPr/>
            </p:nvSpPr>
            <p:spPr>
              <a:xfrm rot="10800000">
                <a:off x="6582294" y="1891519"/>
                <a:ext cx="759300" cy="759300"/>
              </a:xfrm>
              <a:prstGeom prst="teardrop">
                <a:avLst>
                  <a:gd name="adj" fmla="val 84975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A80B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7" name="Google Shape;307;gc0843679e5_11_0"/>
              <p:cNvSpPr txBox="1"/>
              <p:nvPr/>
            </p:nvSpPr>
            <p:spPr>
              <a:xfrm>
                <a:off x="6798883" y="2086525"/>
                <a:ext cx="326100" cy="35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Source Sans Pro Black" panose="020B0803030403020204"/>
                    <a:ea typeface="Source Sans Pro Black" panose="020B0803030403020204"/>
                    <a:cs typeface="Source Sans Pro Black" panose="020B0803030403020204"/>
                    <a:sym typeface="Source Sans Pro Black" panose="020B0803030403020204"/>
                  </a:rPr>
                  <a:t>4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6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fdf5d9c30_0_109"/>
          <p:cNvSpPr/>
          <p:nvPr/>
        </p:nvSpPr>
        <p:spPr>
          <a:xfrm>
            <a:off x="1655500" y="1807225"/>
            <a:ext cx="765600" cy="715500"/>
          </a:xfrm>
          <a:prstGeom prst="teardrop">
            <a:avLst>
              <a:gd name="adj" fmla="val 144272"/>
            </a:avLst>
          </a:prstGeom>
          <a:solidFill>
            <a:srgbClr val="94BA41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0" name="Google Shape;360;gbfdf5d9c30_0_109"/>
          <p:cNvSpPr/>
          <p:nvPr/>
        </p:nvSpPr>
        <p:spPr>
          <a:xfrm rot="-5400000">
            <a:off x="1025273" y="1761899"/>
            <a:ext cx="756000" cy="765600"/>
          </a:xfrm>
          <a:prstGeom prst="teardrop">
            <a:avLst>
              <a:gd name="adj" fmla="val 144272"/>
            </a:avLst>
          </a:prstGeom>
          <a:solidFill>
            <a:srgbClr val="C1392B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1" name="Google Shape;361;gbfdf5d9c30_0_109"/>
          <p:cNvSpPr/>
          <p:nvPr/>
        </p:nvSpPr>
        <p:spPr>
          <a:xfrm rot="5400000">
            <a:off x="1667600" y="2365050"/>
            <a:ext cx="729000" cy="753600"/>
          </a:xfrm>
          <a:prstGeom prst="teardrop">
            <a:avLst>
              <a:gd name="adj" fmla="val 144272"/>
            </a:avLst>
          </a:prstGeom>
          <a:solidFill>
            <a:srgbClr val="F39712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2" name="Google Shape;362;gbfdf5d9c30_0_109"/>
          <p:cNvSpPr/>
          <p:nvPr/>
        </p:nvSpPr>
        <p:spPr>
          <a:xfrm rot="10800000">
            <a:off x="1073977" y="2377300"/>
            <a:ext cx="711900" cy="715500"/>
          </a:xfrm>
          <a:prstGeom prst="teardrop">
            <a:avLst>
              <a:gd name="adj" fmla="val 144272"/>
            </a:avLst>
          </a:prstGeom>
          <a:solidFill>
            <a:srgbClr val="2A80B9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A80B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63" name="Google Shape;363;gbfdf5d9c30_0_10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8723" y="1940144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bfdf5d9c30_0_10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98735" y="2522573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bfdf5d9c30_0_10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70459" y="1930349"/>
            <a:ext cx="409099" cy="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bfdf5d9c30_0_10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807056" y="2471926"/>
            <a:ext cx="472650" cy="4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bfdf5d9c30_0_109"/>
          <p:cNvSpPr txBox="1"/>
          <p:nvPr/>
        </p:nvSpPr>
        <p:spPr>
          <a:xfrm>
            <a:off x="3660775" y="3338195"/>
            <a:ext cx="3603625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sz="3500" b="1" i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df5d9c30_0_6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" name="Google Shape;104;gbfdf5d9c30_0_6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gbfdf5d9c30_0_6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gbfdf5d9c30_0_6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7" name="Google Shape;107;gbfdf5d9c30_0_6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gbfdf5d9c30_0_6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bfdf5d9c30_0_6"/>
          <p:cNvSpPr/>
          <p:nvPr/>
        </p:nvSpPr>
        <p:spPr>
          <a:xfrm>
            <a:off x="1076960" y="1356360"/>
            <a:ext cx="5066030" cy="4370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0" name="Google Shape;110;gbfdf5d9c30_0_6"/>
          <p:cNvGrpSpPr/>
          <p:nvPr/>
        </p:nvGrpSpPr>
        <p:grpSpPr>
          <a:xfrm>
            <a:off x="6142990" y="1344295"/>
            <a:ext cx="4942205" cy="4394835"/>
            <a:chOff x="2" y="0"/>
            <a:chExt cx="4942200" cy="2116800"/>
          </a:xfrm>
        </p:grpSpPr>
        <p:sp>
          <p:nvSpPr>
            <p:cNvPr id="111" name="Google Shape;111;gbfdf5d9c30_0_6"/>
            <p:cNvSpPr/>
            <p:nvPr/>
          </p:nvSpPr>
          <p:spPr>
            <a:xfrm>
              <a:off x="2" y="0"/>
              <a:ext cx="4942200" cy="2116800"/>
            </a:xfrm>
            <a:prstGeom prst="rect">
              <a:avLst/>
            </a:prstGeom>
            <a:solidFill>
              <a:srgbClr val="C3D4E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bfdf5d9c30_0_6"/>
            <p:cNvSpPr/>
            <p:nvPr/>
          </p:nvSpPr>
          <p:spPr>
            <a:xfrm>
              <a:off x="756435" y="1857790"/>
              <a:ext cx="342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bfdf5d9c30_0_6"/>
            <p:cNvSpPr txBox="1"/>
            <p:nvPr/>
          </p:nvSpPr>
          <p:spPr>
            <a:xfrm>
              <a:off x="756435" y="1857790"/>
              <a:ext cx="342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17775" rIns="53325" bIns="1777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4" name="Google Shape;114;gbfdf5d9c30_0_6"/>
          <p:cNvSpPr txBox="1"/>
          <p:nvPr/>
        </p:nvSpPr>
        <p:spPr>
          <a:xfrm>
            <a:off x="1596390" y="2023110"/>
            <a:ext cx="3801110" cy="33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  <a:sym typeface="+mn-ea"/>
              </a:rPr>
              <a:t>Submitted to:</a:t>
            </a:r>
          </a:p>
          <a:p>
            <a:pPr marL="0" indent="0">
              <a:buNone/>
            </a:pPr>
            <a:endParaRPr lang="en-US" sz="2000" b="1" dirty="0">
              <a:latin typeface="Comic Sans MS" panose="030F0702030302020204" pitchFamily="66" charset="0"/>
            </a:endParaRPr>
          </a:p>
          <a:p>
            <a:pPr marL="342900" indent="-342900">
              <a:buSzPct val="120000"/>
              <a:buFont typeface="Wingdings" panose="05000000000000000000" charset="0"/>
              <a:buChar char="v"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Mr. </a:t>
            </a: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Farzad</a:t>
            </a:r>
            <a:r>
              <a:rPr lang="en-US" sz="1900" dirty="0">
                <a:latin typeface="Comic Sans MS" panose="030F0702030302020204" pitchFamily="66" charset="0"/>
                <a:sym typeface="+mn-ea"/>
              </a:rPr>
              <a:t> Ahmed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Lecturer</a:t>
            </a:r>
          </a:p>
          <a:p>
            <a:pPr marL="0" indent="0" algn="l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Department of  C</a:t>
            </a: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SE</a:t>
            </a:r>
          </a:p>
          <a:p>
            <a:pPr marL="0" indent="0" algn="l">
              <a:buNone/>
            </a:pP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           Aust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342900" indent="-342900">
              <a:buSzPct val="120000"/>
              <a:buFont typeface="Wingdings" panose="05000000000000000000" charset="0"/>
              <a:buChar char="v"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Mr. </a:t>
            </a: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Sajib</a:t>
            </a:r>
            <a:r>
              <a:rPr lang="en-US" sz="1900" dirty="0">
                <a:latin typeface="Comic Sans MS" panose="030F0702030302020204" pitchFamily="66" charset="0"/>
                <a:sym typeface="+mn-ea"/>
              </a:rPr>
              <a:t> Kumar </a:t>
            </a: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Saha</a:t>
            </a:r>
            <a:r>
              <a:rPr lang="en-US" sz="1900" dirty="0">
                <a:latin typeface="Comic Sans MS" panose="030F0702030302020204" pitchFamily="66" charset="0"/>
                <a:sym typeface="+mn-ea"/>
              </a:rPr>
              <a:t> Joy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Lecturer      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Department of </a:t>
            </a: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CSE</a:t>
            </a:r>
          </a:p>
          <a:p>
            <a:pPr marL="0" indent="0">
              <a:buNone/>
            </a:pP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           Aust</a:t>
            </a:r>
            <a:endParaRPr sz="2200">
              <a:solidFill>
                <a:schemeClr val="lt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15" name="Google Shape;115;gbfdf5d9c30_0_6"/>
          <p:cNvSpPr txBox="1"/>
          <p:nvPr/>
        </p:nvSpPr>
        <p:spPr>
          <a:xfrm>
            <a:off x="6826228" y="2168995"/>
            <a:ext cx="3575100" cy="304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  <a:sym typeface="+mn-ea"/>
              </a:rPr>
              <a:t>Submitted by:</a:t>
            </a:r>
          </a:p>
          <a:p>
            <a:pPr marL="0" indent="0">
              <a:buNone/>
            </a:pPr>
            <a:endParaRPr lang="en-US" sz="20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Jesmsin Akter</a:t>
            </a: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  	180104052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mic Sans MS" panose="030F0702030302020204" pitchFamily="66" charset="0"/>
                <a:sym typeface="+mn-ea"/>
              </a:rPr>
              <a:t>Aysha Shiddika </a:t>
            </a: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	180104054    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           </a:t>
            </a:r>
            <a:endParaRPr lang="en-US" sz="19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900" dirty="0">
                <a:latin typeface="Comic Sans MS" panose="030F0702030302020204" pitchFamily="66" charset="0"/>
                <a:sym typeface="+mn-ea"/>
              </a:rPr>
              <a:t>MD Shafique           	180104059</a:t>
            </a:r>
            <a:endParaRPr sz="2100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53914" y="701514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Introduction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0843679e5_10_0"/>
          <p:cNvSpPr txBox="1"/>
          <p:nvPr/>
        </p:nvSpPr>
        <p:spPr>
          <a:xfrm>
            <a:off x="1217295" y="2982595"/>
            <a:ext cx="964946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❖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Emotion recognition helps people who have been suffering from physical or mental illness for a long time .</a:t>
            </a:r>
          </a:p>
        </p:txBody>
      </p:sp>
      <p:sp>
        <p:nvSpPr>
          <p:cNvPr id="128" name="Google Shape;128;gc0843679e5_10_0"/>
          <p:cNvSpPr txBox="1"/>
          <p:nvPr/>
        </p:nvSpPr>
        <p:spPr>
          <a:xfrm>
            <a:off x="1217295" y="1724025"/>
            <a:ext cx="964946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❖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Expressed opinion in a document whether it’s positive or negation according to the level of  the document or feature aspect.</a:t>
            </a:r>
            <a:endParaRPr sz="20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30" name="Google Shape;130;gc0843679e5_10_0"/>
          <p:cNvSpPr txBox="1"/>
          <p:nvPr/>
        </p:nvSpPr>
        <p:spPr>
          <a:xfrm>
            <a:off x="1217295" y="4180205"/>
            <a:ext cx="964946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❖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It is used to describe a highly complex state that is associated with a wide range of mental, physiological, and physical events.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843679e5_13_55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gc0843679e5_13_55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gc0843679e5_13_55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gc0843679e5_13_55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40" name="Google Shape;140;gc0843679e5_13_55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gc0843679e5_13_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91154" y="2086280"/>
            <a:ext cx="5354100" cy="356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gc0843679e5_13_55"/>
          <p:cNvGrpSpPr/>
          <p:nvPr/>
        </p:nvGrpSpPr>
        <p:grpSpPr>
          <a:xfrm>
            <a:off x="3614086" y="2356612"/>
            <a:ext cx="982499" cy="513601"/>
            <a:chOff x="2602613" y="1505211"/>
            <a:chExt cx="982499" cy="513601"/>
          </a:xfrm>
        </p:grpSpPr>
        <p:cxnSp>
          <p:nvCxnSpPr>
            <p:cNvPr id="143" name="Google Shape;143;gc0843679e5_13_55"/>
            <p:cNvCxnSpPr/>
            <p:nvPr/>
          </p:nvCxnSpPr>
          <p:spPr>
            <a:xfrm>
              <a:off x="3186112" y="1505212"/>
              <a:ext cx="399000" cy="5136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Google Shape;144;gc0843679e5_13_55"/>
            <p:cNvCxnSpPr/>
            <p:nvPr/>
          </p:nvCxnSpPr>
          <p:spPr>
            <a:xfrm rot="10800000">
              <a:off x="2602613" y="1505211"/>
              <a:ext cx="583500" cy="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5" name="Google Shape;145;gc0843679e5_13_55"/>
          <p:cNvGrpSpPr/>
          <p:nvPr/>
        </p:nvGrpSpPr>
        <p:grpSpPr>
          <a:xfrm rot="10800000">
            <a:off x="7526851" y="4872763"/>
            <a:ext cx="968431" cy="513601"/>
            <a:chOff x="2602613" y="1505211"/>
            <a:chExt cx="968431" cy="513601"/>
          </a:xfrm>
        </p:grpSpPr>
        <p:cxnSp>
          <p:nvCxnSpPr>
            <p:cNvPr id="146" name="Google Shape;146;gc0843679e5_13_55"/>
            <p:cNvCxnSpPr/>
            <p:nvPr/>
          </p:nvCxnSpPr>
          <p:spPr>
            <a:xfrm>
              <a:off x="3172044" y="1505212"/>
              <a:ext cx="399000" cy="5136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gc0843679e5_13_55"/>
            <p:cNvCxnSpPr/>
            <p:nvPr/>
          </p:nvCxnSpPr>
          <p:spPr>
            <a:xfrm rot="10800000">
              <a:off x="2602613" y="1505211"/>
              <a:ext cx="583500" cy="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8" name="Google Shape;148;gc0843679e5_13_55"/>
          <p:cNvGrpSpPr/>
          <p:nvPr/>
        </p:nvGrpSpPr>
        <p:grpSpPr>
          <a:xfrm>
            <a:off x="3616682" y="4893619"/>
            <a:ext cx="1081336" cy="507900"/>
            <a:chOff x="2712933" y="5468622"/>
            <a:chExt cx="1081336" cy="507900"/>
          </a:xfrm>
        </p:grpSpPr>
        <p:cxnSp>
          <p:nvCxnSpPr>
            <p:cNvPr id="149" name="Google Shape;149;gc0843679e5_13_55"/>
            <p:cNvCxnSpPr/>
            <p:nvPr/>
          </p:nvCxnSpPr>
          <p:spPr>
            <a:xfrm rot="10800000">
              <a:off x="2712933" y="5976522"/>
              <a:ext cx="583500" cy="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cxnSp>
          <p:nvCxnSpPr>
            <p:cNvPr id="150" name="Google Shape;150;gc0843679e5_13_55"/>
            <p:cNvCxnSpPr/>
            <p:nvPr/>
          </p:nvCxnSpPr>
          <p:spPr>
            <a:xfrm rot="10800000" flipH="1">
              <a:off x="3286369" y="5468622"/>
              <a:ext cx="507900" cy="5079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1" name="Google Shape;151;gc0843679e5_13_55"/>
          <p:cNvGrpSpPr/>
          <p:nvPr/>
        </p:nvGrpSpPr>
        <p:grpSpPr>
          <a:xfrm>
            <a:off x="7491964" y="2340778"/>
            <a:ext cx="1065103" cy="507900"/>
            <a:chOff x="7659429" y="1403015"/>
            <a:chExt cx="1065103" cy="507900"/>
          </a:xfrm>
        </p:grpSpPr>
        <p:cxnSp>
          <p:nvCxnSpPr>
            <p:cNvPr id="152" name="Google Shape;152;gc0843679e5_13_55"/>
            <p:cNvCxnSpPr/>
            <p:nvPr/>
          </p:nvCxnSpPr>
          <p:spPr>
            <a:xfrm rot="10800000" flipH="1">
              <a:off x="7659429" y="1403015"/>
              <a:ext cx="507900" cy="5079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gc0843679e5_13_55"/>
            <p:cNvCxnSpPr/>
            <p:nvPr/>
          </p:nvCxnSpPr>
          <p:spPr>
            <a:xfrm>
              <a:off x="8141032" y="1418849"/>
              <a:ext cx="583500" cy="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54" name="Google Shape;154;gc0843679e5_13_55"/>
          <p:cNvGrpSpPr/>
          <p:nvPr/>
        </p:nvGrpSpPr>
        <p:grpSpPr>
          <a:xfrm>
            <a:off x="8756273" y="2056211"/>
            <a:ext cx="3136716" cy="1015622"/>
            <a:chOff x="8756273" y="2056211"/>
            <a:chExt cx="3136716" cy="1015622"/>
          </a:xfrm>
        </p:grpSpPr>
        <p:sp>
          <p:nvSpPr>
            <p:cNvPr id="155" name="Google Shape;155;gc0843679e5_13_55"/>
            <p:cNvSpPr txBox="1"/>
            <p:nvPr/>
          </p:nvSpPr>
          <p:spPr>
            <a:xfrm>
              <a:off x="9324389" y="2056211"/>
              <a:ext cx="25686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Analyze tweets on Twitter and comments or posts on Facebook</a:t>
              </a:r>
              <a:r>
                <a:rPr lang="en-US" sz="1800" dirty="0">
                  <a:solidFill>
                    <a:schemeClr val="dk1"/>
                  </a:solidFill>
                  <a:sym typeface="+mn-ea"/>
                </a:rPr>
                <a:t>.</a:t>
              </a:r>
              <a:endParaRPr sz="1800" dirty="0"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gc0843679e5_13_55"/>
            <p:cNvSpPr/>
            <p:nvPr/>
          </p:nvSpPr>
          <p:spPr>
            <a:xfrm rot="10800000">
              <a:off x="8756273" y="2056297"/>
              <a:ext cx="557100" cy="557100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A80B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7" name="Google Shape;157;gc0843679e5_13_55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c0843679e5_13_55"/>
          <p:cNvSpPr txBox="1"/>
          <p:nvPr/>
        </p:nvSpPr>
        <p:spPr>
          <a:xfrm>
            <a:off x="1" y="701514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Objectives</a:t>
            </a:r>
          </a:p>
        </p:txBody>
      </p:sp>
      <p:grpSp>
        <p:nvGrpSpPr>
          <p:cNvPr id="159" name="Google Shape;159;gc0843679e5_13_55"/>
          <p:cNvGrpSpPr/>
          <p:nvPr/>
        </p:nvGrpSpPr>
        <p:grpSpPr>
          <a:xfrm>
            <a:off x="438733" y="2056203"/>
            <a:ext cx="3039925" cy="4044462"/>
            <a:chOff x="438733" y="2056203"/>
            <a:chExt cx="3039925" cy="4044462"/>
          </a:xfrm>
        </p:grpSpPr>
        <p:sp>
          <p:nvSpPr>
            <p:cNvPr id="160" name="Google Shape;160;gc0843679e5_13_55"/>
            <p:cNvSpPr txBox="1"/>
            <p:nvPr/>
          </p:nvSpPr>
          <p:spPr>
            <a:xfrm>
              <a:off x="438733" y="5085043"/>
              <a:ext cx="23898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collected dataset, explore the texts.</a:t>
              </a:r>
            </a:p>
          </p:txBody>
        </p:sp>
        <p:sp>
          <p:nvSpPr>
            <p:cNvPr id="161" name="Google Shape;161;gc0843679e5_13_55"/>
            <p:cNvSpPr/>
            <p:nvPr/>
          </p:nvSpPr>
          <p:spPr>
            <a:xfrm rot="5400000">
              <a:off x="2921558" y="2056203"/>
              <a:ext cx="557100" cy="557100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A80B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2" name="Google Shape;162;gc0843679e5_13_55"/>
          <p:cNvGrpSpPr/>
          <p:nvPr/>
        </p:nvGrpSpPr>
        <p:grpSpPr>
          <a:xfrm>
            <a:off x="430213" y="1734685"/>
            <a:ext cx="3048352" cy="3957863"/>
            <a:chOff x="430213" y="1734685"/>
            <a:chExt cx="3048352" cy="3957863"/>
          </a:xfrm>
        </p:grpSpPr>
        <p:sp>
          <p:nvSpPr>
            <p:cNvPr id="163" name="Google Shape;163;gc0843679e5_13_55"/>
            <p:cNvSpPr/>
            <p:nvPr/>
          </p:nvSpPr>
          <p:spPr>
            <a:xfrm>
              <a:off x="2921465" y="5135448"/>
              <a:ext cx="557100" cy="557100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A80B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gc0843679e5_13_55"/>
            <p:cNvSpPr txBox="1"/>
            <p:nvPr/>
          </p:nvSpPr>
          <p:spPr>
            <a:xfrm>
              <a:off x="430213" y="1734685"/>
              <a:ext cx="2659200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Reliably detect positive and negative emotions from the texts.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pic>
          <p:nvPicPr>
            <p:cNvPr id="165" name="Google Shape;165;gc0843679e5_13_55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gc0843679e5_13_55"/>
          <p:cNvGrpSpPr/>
          <p:nvPr/>
        </p:nvGrpSpPr>
        <p:grpSpPr>
          <a:xfrm>
            <a:off x="8756180" y="4740425"/>
            <a:ext cx="3120076" cy="1015622"/>
            <a:chOff x="8756180" y="4740425"/>
            <a:chExt cx="3120076" cy="1015622"/>
          </a:xfrm>
        </p:grpSpPr>
        <p:sp>
          <p:nvSpPr>
            <p:cNvPr id="167" name="Google Shape;167;gc0843679e5_13_55"/>
            <p:cNvSpPr txBox="1"/>
            <p:nvPr/>
          </p:nvSpPr>
          <p:spPr>
            <a:xfrm>
              <a:off x="9322656" y="4740425"/>
              <a:ext cx="25536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ML model to classify the sentiment or emotions</a:t>
              </a:r>
              <a:r>
                <a:rPr lang="en-US" sz="1800" dirty="0">
                  <a:solidFill>
                    <a:schemeClr val="dk1"/>
                  </a:solidFill>
                </a:rPr>
                <a:t>.</a:t>
              </a:r>
              <a:endParaRPr sz="1800" b="1" dirty="0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68" name="Google Shape;168;gc0843679e5_13_55"/>
            <p:cNvSpPr/>
            <p:nvPr/>
          </p:nvSpPr>
          <p:spPr>
            <a:xfrm rot="-5400000">
              <a:off x="8756180" y="5135541"/>
              <a:ext cx="557100" cy="557100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A80B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69" name="Google Shape;169;gc0843679e5_13_55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gc0843679e5_13_5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982042" y="2158376"/>
            <a:ext cx="409099" cy="40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53914" y="701514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Motivation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0843679e5_10_0"/>
          <p:cNvSpPr txBox="1"/>
          <p:nvPr/>
        </p:nvSpPr>
        <p:spPr>
          <a:xfrm>
            <a:off x="1217295" y="1724025"/>
            <a:ext cx="964946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the process of computationally identifying and categorizing opinions expressed in a piece of text, especially in order to determine whether the writer's attitude towards a particular topic, product, etc. is positive or negative. To recognize emotions, facial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3F594-89C6-095A-7978-1E30B2B32635}"/>
              </a:ext>
            </a:extLst>
          </p:cNvPr>
          <p:cNvSpPr/>
          <p:nvPr/>
        </p:nvSpPr>
        <p:spPr>
          <a:xfrm>
            <a:off x="905256" y="1325582"/>
            <a:ext cx="9914859" cy="4699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6FDCB-DF5D-E0C2-BAA4-BB1DE26A8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1" y="3221614"/>
            <a:ext cx="861238" cy="9105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57604-7397-DA48-FC9B-0D283F43896F}"/>
              </a:ext>
            </a:extLst>
          </p:cNvPr>
          <p:cNvSpPr/>
          <p:nvPr/>
        </p:nvSpPr>
        <p:spPr>
          <a:xfrm>
            <a:off x="5774565" y="2249714"/>
            <a:ext cx="4735598" cy="776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texts which are expressed as stressful texts on social media which can be helpful to social media users to understand their mental situation.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DAB7BC-0441-8A16-7998-A5296FAE07CA}"/>
              </a:ext>
            </a:extLst>
          </p:cNvPr>
          <p:cNvCxnSpPr>
            <a:cxnSpLocks/>
          </p:cNvCxnSpPr>
          <p:nvPr/>
        </p:nvCxnSpPr>
        <p:spPr>
          <a:xfrm flipH="1">
            <a:off x="2560320" y="2611855"/>
            <a:ext cx="1012874" cy="94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EC0B4-AA62-E514-4AE8-1EF38D0DC950}"/>
              </a:ext>
            </a:extLst>
          </p:cNvPr>
          <p:cNvCxnSpPr>
            <a:cxnSpLocks/>
          </p:cNvCxnSpPr>
          <p:nvPr/>
        </p:nvCxnSpPr>
        <p:spPr>
          <a:xfrm>
            <a:off x="3573194" y="2611855"/>
            <a:ext cx="220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3DFCA4-6AB5-E0C1-BA6E-F8F9CADDA9CD}"/>
              </a:ext>
            </a:extLst>
          </p:cNvPr>
          <p:cNvCxnSpPr/>
          <p:nvPr/>
        </p:nvCxnSpPr>
        <p:spPr>
          <a:xfrm>
            <a:off x="3573194" y="4332849"/>
            <a:ext cx="199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DBCF0-7C3B-B8A3-27CB-804816424110}"/>
              </a:ext>
            </a:extLst>
          </p:cNvPr>
          <p:cNvCxnSpPr>
            <a:cxnSpLocks/>
          </p:cNvCxnSpPr>
          <p:nvPr/>
        </p:nvCxnSpPr>
        <p:spPr>
          <a:xfrm>
            <a:off x="2581055" y="3808706"/>
            <a:ext cx="992139" cy="52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EFFE37-2873-D8D2-EE07-AC879719A1F3}"/>
              </a:ext>
            </a:extLst>
          </p:cNvPr>
          <p:cNvSpPr/>
          <p:nvPr/>
        </p:nvSpPr>
        <p:spPr>
          <a:xfrm>
            <a:off x="5895573" y="3771774"/>
            <a:ext cx="4688958" cy="8959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mental health is an important part of this modern civilization as mental health contains great value in day to day social life.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47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66295" y="483010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Related Works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FF2FBC-764D-222A-2BA2-3AE094BB6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394924"/>
              </p:ext>
            </p:extLst>
          </p:nvPr>
        </p:nvGraphicFramePr>
        <p:xfrm>
          <a:off x="256615" y="1181689"/>
          <a:ext cx="11546180" cy="512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Paper Tittle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Getting Idea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 review on sentiment analysis and emotion detection from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text, Social Network Analysis and Mining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P. Nandwani and R. Verma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The lexicon-based technique works well for sentiment and emotion analysis.</a:t>
                      </a:r>
                    </a:p>
                    <a:p>
                      <a:pPr algn="just"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The lexicon-based approach and machine learning approach were both evolving and producing better results in a specific way.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3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based on feature selection and extreme learning machine decision tree.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Zhen Tao Liu, Min Wu,</a:t>
                      </a:r>
                    </a:p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Wei-Hua Cao,  Jun-Wei Mao, Jian-Ping Xu &amp; Guan-Zheng 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An emotion recognition method based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on an extreme learning machine (ELM) decision tree is proposed based on the confusion degree among different basic emotions to improve the recognition performance of the feature subset after proposal feature selection.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Their proposal achieved an average recognition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rate of 89.6% 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0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Predicting anxiety, depression and stress in modern life using machine learning algorithms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A. Priya, S. Garg, and N. P.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Tigga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 basic survey evaluating the common signs of stress, sadness, and anxiety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was used to gather the data (DASS-21).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The best-model selection was made on the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basis of the f1 score, which is used for cases of imbalanced partitioning.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6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66295" y="483010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Sample Labeled Data set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AC2C9-4B63-23D7-F9DA-C9D2D402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1414181"/>
            <a:ext cx="10635176" cy="51356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38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66295" y="483010"/>
            <a:ext cx="12192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Labeled Classes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262626"/>
              </a:solidFill>
              <a:latin typeface="Times New Roman" panose="02020603050405020304" pitchFamily="18" charset="0"/>
              <a:ea typeface="Source Sans Pro SemiBold" panose="020B0603030403020204"/>
              <a:cs typeface="Times New Roman" panose="02020603050405020304" pitchFamily="18" charset="0"/>
              <a:sym typeface="Source Sans Pro SemiBold" panose="020B0603030403020204"/>
            </a:endParaRP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C12DDA6-B063-728D-03B3-242DB59B0266}"/>
              </a:ext>
            </a:extLst>
          </p:cNvPr>
          <p:cNvSpPr txBox="1"/>
          <p:nvPr/>
        </p:nvSpPr>
        <p:spPr>
          <a:xfrm>
            <a:off x="11880456" y="6481992"/>
            <a:ext cx="83899" cy="192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9"/>
              </a:lnSpc>
            </a:pPr>
            <a:r>
              <a:rPr lang="en-US" sz="1156">
                <a:solidFill>
                  <a:srgbClr val="F1F1F1"/>
                </a:solidFill>
                <a:latin typeface="Open Sans Light Bold"/>
              </a:rPr>
              <a:t>6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9FD5221-0DFF-A12E-30E7-5820C9FD9B0F}"/>
              </a:ext>
            </a:extLst>
          </p:cNvPr>
          <p:cNvSpPr/>
          <p:nvPr/>
        </p:nvSpPr>
        <p:spPr>
          <a:xfrm rot="-2341394">
            <a:off x="4123493" y="3028264"/>
            <a:ext cx="1816109" cy="413679"/>
          </a:xfrm>
          <a:prstGeom prst="line">
            <a:avLst/>
          </a:prstGeom>
          <a:ln w="66675" cap="rnd">
            <a:solidFill>
              <a:srgbClr val="A50E5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EC6073-4A5E-AB57-C4DF-6CF9767DF3E2}"/>
              </a:ext>
            </a:extLst>
          </p:cNvPr>
          <p:cNvSpPr/>
          <p:nvPr/>
        </p:nvSpPr>
        <p:spPr>
          <a:xfrm rot="-1038921">
            <a:off x="4394464" y="4258570"/>
            <a:ext cx="1899148" cy="888690"/>
          </a:xfrm>
          <a:prstGeom prst="line">
            <a:avLst/>
          </a:prstGeom>
          <a:ln w="66675" cap="rnd">
            <a:solidFill>
              <a:srgbClr val="A50E5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20500C2-E2E9-DDAD-5EA6-A5CC3DEE5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877582" y="2922437"/>
            <a:ext cx="3037332" cy="3026287"/>
          </a:xfrm>
          <a:prstGeom prst="rect">
            <a:avLst/>
          </a:prstGeom>
        </p:spPr>
      </p:pic>
      <p:grpSp>
        <p:nvGrpSpPr>
          <p:cNvPr id="9" name="Group 10">
            <a:extLst>
              <a:ext uri="{FF2B5EF4-FFF2-40B4-BE49-F238E27FC236}">
                <a16:creationId xmlns:a16="http://schemas.microsoft.com/office/drawing/2014/main" id="{744E1026-32A1-EB50-A729-C24826C8737C}"/>
              </a:ext>
            </a:extLst>
          </p:cNvPr>
          <p:cNvGrpSpPr/>
          <p:nvPr/>
        </p:nvGrpSpPr>
        <p:grpSpPr>
          <a:xfrm>
            <a:off x="7018783" y="2146692"/>
            <a:ext cx="4005284" cy="829386"/>
            <a:chOff x="0" y="0"/>
            <a:chExt cx="3530906" cy="731155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BFF3840-679A-9CFD-36A4-57933FC217FB}"/>
                </a:ext>
              </a:extLst>
            </p:cNvPr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l="l" t="t" r="r" b="b"/>
              <a:pathLst>
                <a:path w="3530906" h="731155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C506C36F-0E16-ABD0-F974-37CF82936DBE}"/>
              </a:ext>
            </a:extLst>
          </p:cNvPr>
          <p:cNvGrpSpPr/>
          <p:nvPr/>
        </p:nvGrpSpPr>
        <p:grpSpPr>
          <a:xfrm>
            <a:off x="5865350" y="2260577"/>
            <a:ext cx="847575" cy="847575"/>
            <a:chOff x="0" y="0"/>
            <a:chExt cx="6350000" cy="63500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658C987-21EE-F827-EA39-A9AFA75D1C8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  <p:txBody>
            <a:bodyPr/>
            <a:lstStyle/>
            <a:p>
              <a:r>
                <a:rPr lang="en-US" sz="4400" dirty="0">
                  <a:solidFill>
                    <a:schemeClr val="bg1"/>
                  </a:solidFill>
                </a:rPr>
                <a:t> 1</a:t>
              </a:r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5FED8BF0-2CF0-0A9E-F152-6ACAA0A3376A}"/>
              </a:ext>
            </a:extLst>
          </p:cNvPr>
          <p:cNvSpPr txBox="1"/>
          <p:nvPr/>
        </p:nvSpPr>
        <p:spPr>
          <a:xfrm>
            <a:off x="8185513" y="2487219"/>
            <a:ext cx="2164988" cy="21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"/>
              </a:lnSpc>
            </a:pPr>
            <a:r>
              <a:rPr lang="en-US" sz="2400" dirty="0">
                <a:latin typeface="Muli Black Bold"/>
              </a:rPr>
              <a:t>Stress</a:t>
            </a: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921D7D95-F697-07B7-6C18-68FFF33B31E6}"/>
              </a:ext>
            </a:extLst>
          </p:cNvPr>
          <p:cNvGrpSpPr/>
          <p:nvPr/>
        </p:nvGrpSpPr>
        <p:grpSpPr>
          <a:xfrm>
            <a:off x="7490119" y="4308238"/>
            <a:ext cx="4093120" cy="847575"/>
            <a:chOff x="0" y="0"/>
            <a:chExt cx="3530906" cy="731155"/>
          </a:xfrm>
        </p:grpSpPr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8FF3ED3-B186-06C5-40A8-CB2AAB7B38D9}"/>
                </a:ext>
              </a:extLst>
            </p:cNvPr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l="l" t="t" r="r" b="b"/>
              <a:pathLst>
                <a:path w="3530906" h="731155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D579078C-1A9B-7E26-3DC3-BEC7C1BE8462}"/>
              </a:ext>
            </a:extLst>
          </p:cNvPr>
          <p:cNvGrpSpPr/>
          <p:nvPr/>
        </p:nvGrpSpPr>
        <p:grpSpPr>
          <a:xfrm>
            <a:off x="6382829" y="4390346"/>
            <a:ext cx="843793" cy="847575"/>
            <a:chOff x="2472841" y="868034"/>
            <a:chExt cx="6321665" cy="6350000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BC77A89-B1D8-6346-2A57-D83F93B77274}"/>
                </a:ext>
              </a:extLst>
            </p:cNvPr>
            <p:cNvSpPr/>
            <p:nvPr/>
          </p:nvSpPr>
          <p:spPr>
            <a:xfrm>
              <a:off x="2472841" y="868034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  <p:txBody>
            <a:bodyPr/>
            <a:lstStyle/>
            <a:p>
              <a:r>
                <a:rPr lang="en-US" sz="4400" dirty="0">
                  <a:solidFill>
                    <a:schemeClr val="bg1"/>
                  </a:solidFill>
                </a:rPr>
                <a:t> 2 </a:t>
              </a:r>
            </a:p>
          </p:txBody>
        </p:sp>
      </p:grpSp>
      <p:sp>
        <p:nvSpPr>
          <p:cNvPr id="19" name="TextBox 20">
            <a:extLst>
              <a:ext uri="{FF2B5EF4-FFF2-40B4-BE49-F238E27FC236}">
                <a16:creationId xmlns:a16="http://schemas.microsoft.com/office/drawing/2014/main" id="{0A672B62-1AB9-9957-5DF5-CA2EF30E4BCF}"/>
              </a:ext>
            </a:extLst>
          </p:cNvPr>
          <p:cNvSpPr txBox="1"/>
          <p:nvPr/>
        </p:nvSpPr>
        <p:spPr>
          <a:xfrm>
            <a:off x="8310961" y="4706188"/>
            <a:ext cx="2164988" cy="21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"/>
              </a:lnSpc>
            </a:pPr>
            <a:r>
              <a:rPr lang="en-US" sz="2400" dirty="0">
                <a:latin typeface="Muli Black Bold"/>
              </a:rPr>
              <a:t>Not Stress</a:t>
            </a: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33D016FA-54D0-D536-9FD6-82D5E1E61FA4}"/>
              </a:ext>
            </a:extLst>
          </p:cNvPr>
          <p:cNvSpPr txBox="1"/>
          <p:nvPr/>
        </p:nvSpPr>
        <p:spPr>
          <a:xfrm rot="44053">
            <a:off x="5361244" y="5505049"/>
            <a:ext cx="802981" cy="558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US" sz="4280">
                <a:solidFill>
                  <a:srgbClr val="F7F7F7"/>
                </a:solidFill>
                <a:latin typeface="Muli Black Bold"/>
              </a:rPr>
              <a:t>3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D31BC043-001C-6C92-CF0D-9DDAFB8F4B53}"/>
              </a:ext>
            </a:extLst>
          </p:cNvPr>
          <p:cNvSpPr txBox="1"/>
          <p:nvPr/>
        </p:nvSpPr>
        <p:spPr>
          <a:xfrm>
            <a:off x="2458267" y="4350387"/>
            <a:ext cx="1840660" cy="27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2140">
                <a:solidFill>
                  <a:srgbClr val="F7F7F7"/>
                </a:solidFill>
                <a:latin typeface="Muli Black Bold"/>
              </a:rPr>
              <a:t>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492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43679e5_10_0"/>
          <p:cNvSpPr txBox="1"/>
          <p:nvPr/>
        </p:nvSpPr>
        <p:spPr>
          <a:xfrm>
            <a:off x="-66295" y="483010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Source Sans Pro SemiBold" panose="020B0603030403020204"/>
                <a:cs typeface="Times New Roman" panose="02020603050405020304" pitchFamily="18" charset="0"/>
                <a:sym typeface="Source Sans Pro SemiBold" panose="020B0603030403020204"/>
              </a:rPr>
              <a:t>Work Flow</a:t>
            </a:r>
          </a:p>
        </p:txBody>
      </p:sp>
      <p:sp>
        <p:nvSpPr>
          <p:cNvPr id="121" name="Google Shape;121;gc0843679e5_10_0"/>
          <p:cNvSpPr/>
          <p:nvPr/>
        </p:nvSpPr>
        <p:spPr>
          <a:xfrm>
            <a:off x="256837" y="279774"/>
            <a:ext cx="2943300" cy="45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gc0843679e5_10_0"/>
          <p:cNvSpPr/>
          <p:nvPr/>
        </p:nvSpPr>
        <p:spPr>
          <a:xfrm>
            <a:off x="3200062" y="279774"/>
            <a:ext cx="2943300" cy="45600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c0843679e5_10_0"/>
          <p:cNvSpPr/>
          <p:nvPr/>
        </p:nvSpPr>
        <p:spPr>
          <a:xfrm>
            <a:off x="6143288" y="279774"/>
            <a:ext cx="2943300" cy="45600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c0843679e5_10_0"/>
          <p:cNvSpPr/>
          <p:nvPr/>
        </p:nvSpPr>
        <p:spPr>
          <a:xfrm>
            <a:off x="9086513" y="279774"/>
            <a:ext cx="2847300" cy="45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5" name="Google Shape;125;gc0843679e5_10_0"/>
          <p:cNvCxnSpPr/>
          <p:nvPr/>
        </p:nvCxnSpPr>
        <p:spPr>
          <a:xfrm>
            <a:off x="256837" y="6392464"/>
            <a:ext cx="11677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c0843679e5_10_0"/>
          <p:cNvSpPr txBox="1"/>
          <p:nvPr/>
        </p:nvSpPr>
        <p:spPr>
          <a:xfrm>
            <a:off x="9021425" y="6392464"/>
            <a:ext cx="29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s 3">
            <a:extLst>
              <a:ext uri="{FF2B5EF4-FFF2-40B4-BE49-F238E27FC236}">
                <a16:creationId xmlns:a16="http://schemas.microsoft.com/office/drawing/2014/main" id="{16CE6293-6710-B7D3-7514-57C3D7878EDF}"/>
              </a:ext>
            </a:extLst>
          </p:cNvPr>
          <p:cNvSpPr/>
          <p:nvPr/>
        </p:nvSpPr>
        <p:spPr>
          <a:xfrm>
            <a:off x="1206500" y="3805555"/>
            <a:ext cx="1177290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Sample Text</a:t>
            </a:r>
          </a:p>
        </p:txBody>
      </p:sp>
      <p:sp>
        <p:nvSpPr>
          <p:cNvPr id="3" name="Rectangles 4">
            <a:extLst>
              <a:ext uri="{FF2B5EF4-FFF2-40B4-BE49-F238E27FC236}">
                <a16:creationId xmlns:a16="http://schemas.microsoft.com/office/drawing/2014/main" id="{9D2C9923-172D-760E-92E2-F30A0688F0FB}"/>
              </a:ext>
            </a:extLst>
          </p:cNvPr>
          <p:cNvSpPr/>
          <p:nvPr/>
        </p:nvSpPr>
        <p:spPr>
          <a:xfrm>
            <a:off x="3440430" y="3805555"/>
            <a:ext cx="141732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5" name="Rectangles 5">
            <a:extLst>
              <a:ext uri="{FF2B5EF4-FFF2-40B4-BE49-F238E27FC236}">
                <a16:creationId xmlns:a16="http://schemas.microsoft.com/office/drawing/2014/main" id="{7379A9EF-E7C4-CAE7-32F8-C0D87686BEA3}"/>
              </a:ext>
            </a:extLst>
          </p:cNvPr>
          <p:cNvSpPr/>
          <p:nvPr/>
        </p:nvSpPr>
        <p:spPr>
          <a:xfrm>
            <a:off x="8707755" y="5723890"/>
            <a:ext cx="2308588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AdaBoost</a:t>
            </a: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s 6">
            <a:extLst>
              <a:ext uri="{FF2B5EF4-FFF2-40B4-BE49-F238E27FC236}">
                <a16:creationId xmlns:a16="http://schemas.microsoft.com/office/drawing/2014/main" id="{B4B0A040-6082-A89B-8B08-5A267F37FFF9}"/>
              </a:ext>
            </a:extLst>
          </p:cNvPr>
          <p:cNvSpPr/>
          <p:nvPr/>
        </p:nvSpPr>
        <p:spPr>
          <a:xfrm>
            <a:off x="8692515" y="4822190"/>
            <a:ext cx="2323828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Extreme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Gradient </a:t>
            </a:r>
            <a:r>
              <a:rPr lang="en-US" sz="1600" b="1" dirty="0">
                <a:solidFill>
                  <a:schemeClr val="tx1"/>
                </a:solidFill>
              </a:rPr>
              <a:t>Boosting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s 7">
            <a:extLst>
              <a:ext uri="{FF2B5EF4-FFF2-40B4-BE49-F238E27FC236}">
                <a16:creationId xmlns:a16="http://schemas.microsoft.com/office/drawing/2014/main" id="{5BD93555-F190-B3C8-E0EF-BFF67DF7C020}"/>
              </a:ext>
            </a:extLst>
          </p:cNvPr>
          <p:cNvSpPr/>
          <p:nvPr/>
        </p:nvSpPr>
        <p:spPr>
          <a:xfrm>
            <a:off x="8707756" y="3920490"/>
            <a:ext cx="230858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Gradient Boosting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s 8">
            <a:extLst>
              <a:ext uri="{FF2B5EF4-FFF2-40B4-BE49-F238E27FC236}">
                <a16:creationId xmlns:a16="http://schemas.microsoft.com/office/drawing/2014/main" id="{38BA09F1-33C7-595C-E67B-824A947F1B61}"/>
              </a:ext>
            </a:extLst>
          </p:cNvPr>
          <p:cNvSpPr/>
          <p:nvPr/>
        </p:nvSpPr>
        <p:spPr>
          <a:xfrm>
            <a:off x="8676640" y="1308735"/>
            <a:ext cx="2339703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Logistic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Regression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s 9">
            <a:extLst>
              <a:ext uri="{FF2B5EF4-FFF2-40B4-BE49-F238E27FC236}">
                <a16:creationId xmlns:a16="http://schemas.microsoft.com/office/drawing/2014/main" id="{35EA617C-CE6D-64F8-A850-E9190DD61E7A}"/>
              </a:ext>
            </a:extLst>
          </p:cNvPr>
          <p:cNvSpPr/>
          <p:nvPr/>
        </p:nvSpPr>
        <p:spPr>
          <a:xfrm>
            <a:off x="5713095" y="3806190"/>
            <a:ext cx="131318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B8B2A2-CF10-C8EA-4156-5FC571E17CC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83790" y="4152900"/>
            <a:ext cx="10566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906D3-FD3E-EDAB-B472-EB1E08FA554F}"/>
              </a:ext>
            </a:extLst>
          </p:cNvPr>
          <p:cNvCxnSpPr/>
          <p:nvPr/>
        </p:nvCxnSpPr>
        <p:spPr>
          <a:xfrm flipV="1">
            <a:off x="7815580" y="5979160"/>
            <a:ext cx="876935" cy="18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7E641D-5FAA-070A-8401-400EEC2E3968}"/>
              </a:ext>
            </a:extLst>
          </p:cNvPr>
          <p:cNvCxnSpPr/>
          <p:nvPr/>
        </p:nvCxnSpPr>
        <p:spPr>
          <a:xfrm flipV="1">
            <a:off x="7770495" y="3361055"/>
            <a:ext cx="9372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184D-C35B-C4B4-55CF-FEDD8445AC1A}"/>
              </a:ext>
            </a:extLst>
          </p:cNvPr>
          <p:cNvCxnSpPr/>
          <p:nvPr/>
        </p:nvCxnSpPr>
        <p:spPr>
          <a:xfrm>
            <a:off x="7770495" y="2364740"/>
            <a:ext cx="9213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70FFD-44EC-7601-90DF-C21A502DF6E9}"/>
              </a:ext>
            </a:extLst>
          </p:cNvPr>
          <p:cNvCxnSpPr/>
          <p:nvPr/>
        </p:nvCxnSpPr>
        <p:spPr>
          <a:xfrm>
            <a:off x="7030720" y="4109720"/>
            <a:ext cx="76962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345738-71A1-56CE-4D9D-62409E929DEC}"/>
              </a:ext>
            </a:extLst>
          </p:cNvPr>
          <p:cNvCxnSpPr>
            <a:endCxn id="9" idx="1"/>
          </p:cNvCxnSpPr>
          <p:nvPr/>
        </p:nvCxnSpPr>
        <p:spPr>
          <a:xfrm>
            <a:off x="4857750" y="4153535"/>
            <a:ext cx="855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E34602-E0FA-C2B3-5769-E678644E766C}"/>
              </a:ext>
            </a:extLst>
          </p:cNvPr>
          <p:cNvCxnSpPr/>
          <p:nvPr/>
        </p:nvCxnSpPr>
        <p:spPr>
          <a:xfrm>
            <a:off x="7770495" y="1647190"/>
            <a:ext cx="29845" cy="4399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926E1-FBFA-A1F0-AF31-B7EF80F79A73}"/>
              </a:ext>
            </a:extLst>
          </p:cNvPr>
          <p:cNvCxnSpPr/>
          <p:nvPr/>
        </p:nvCxnSpPr>
        <p:spPr>
          <a:xfrm>
            <a:off x="7800340" y="5142865"/>
            <a:ext cx="92202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s 18">
            <a:extLst>
              <a:ext uri="{FF2B5EF4-FFF2-40B4-BE49-F238E27FC236}">
                <a16:creationId xmlns:a16="http://schemas.microsoft.com/office/drawing/2014/main" id="{D104D4D0-D4A4-1BE2-B0FA-E2A4355AA528}"/>
              </a:ext>
            </a:extLst>
          </p:cNvPr>
          <p:cNvSpPr/>
          <p:nvPr/>
        </p:nvSpPr>
        <p:spPr>
          <a:xfrm>
            <a:off x="8707755" y="2183765"/>
            <a:ext cx="2308588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 Vector Machine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8C89C0-1998-DA64-4F10-42A896E94702}"/>
              </a:ext>
            </a:extLst>
          </p:cNvPr>
          <p:cNvCxnSpPr/>
          <p:nvPr/>
        </p:nvCxnSpPr>
        <p:spPr>
          <a:xfrm>
            <a:off x="7785735" y="4257040"/>
            <a:ext cx="95186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s 20">
            <a:extLst>
              <a:ext uri="{FF2B5EF4-FFF2-40B4-BE49-F238E27FC236}">
                <a16:creationId xmlns:a16="http://schemas.microsoft.com/office/drawing/2014/main" id="{2AC5F9DC-3171-422A-E9ED-D870A8E1F49B}"/>
              </a:ext>
            </a:extLst>
          </p:cNvPr>
          <p:cNvSpPr/>
          <p:nvPr/>
        </p:nvSpPr>
        <p:spPr>
          <a:xfrm>
            <a:off x="8737600" y="3052445"/>
            <a:ext cx="2278743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Forest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96EC93-0782-AEB2-82DC-0109440C90D3}"/>
              </a:ext>
            </a:extLst>
          </p:cNvPr>
          <p:cNvCxnSpPr/>
          <p:nvPr/>
        </p:nvCxnSpPr>
        <p:spPr>
          <a:xfrm>
            <a:off x="7754620" y="1647190"/>
            <a:ext cx="9213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175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907</Words>
  <Application>Microsoft Office PowerPoint</Application>
  <PresentationFormat>Widescreen</PresentationFormat>
  <Paragraphs>237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Times New Roman</vt:lpstr>
      <vt:lpstr>Source Sans Pro Light</vt:lpstr>
      <vt:lpstr>PT Serif</vt:lpstr>
      <vt:lpstr>Open Sans Light Bold</vt:lpstr>
      <vt:lpstr>Public Sans Bold</vt:lpstr>
      <vt:lpstr>Source Sans Pro</vt:lpstr>
      <vt:lpstr>Muli Black Bold</vt:lpstr>
      <vt:lpstr>Georgia</vt:lpstr>
      <vt:lpstr>Calibri</vt:lpstr>
      <vt:lpstr>Source Sans Pro Black</vt:lpstr>
      <vt:lpstr>Comic Sans MS</vt:lpstr>
      <vt:lpstr>Source Sans Pro SemiBold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Mithila</cp:lastModifiedBy>
  <cp:revision>18</cp:revision>
  <dcterms:created xsi:type="dcterms:W3CDTF">2014-09-10T02:06:00Z</dcterms:created>
  <dcterms:modified xsi:type="dcterms:W3CDTF">2022-09-04T06:42:42Z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DBF00ABA47DA4B0ABE013D773D699FFE</vt:lpwstr>
  </property>
  <property fmtid="{D5CDD505-2E9C-101B-9397-08002B2CF9AE}" pid="3" name="KSOProductBuildVer">
    <vt:lpwstr>1033-11.2.0.11254</vt:lpwstr>
  </property>
</Properties>
</file>