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8" r:id="rId1"/>
  </p:sldMasterIdLst>
  <p:sldIdLst>
    <p:sldId id="256" r:id="rId2"/>
    <p:sldId id="257" r:id="rId3"/>
    <p:sldId id="258" r:id="rId4"/>
    <p:sldId id="259" r:id="rId5"/>
    <p:sldId id="260" r:id="rId6"/>
    <p:sldId id="261" r:id="rId7"/>
    <p:sldId id="264" r:id="rId8"/>
    <p:sldId id="262" r:id="rId9"/>
    <p:sldId id="263"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smtClean="0"/>
              <a:t>Click to edit Master title style</a:t>
            </a:r>
            <a:endParaRPr kumimoji="0" lang="en-US"/>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01-Feb-18</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01-Feb-18</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01-Feb-18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01-Feb-18</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01-Feb-18</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smtClean="0"/>
              <a:t>Click to edit Master title style</a:t>
            </a:r>
            <a:endParaRPr kumimoji="0" lang="en-US"/>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01-Feb-18</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01-Feb-18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01-Feb-18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01-Feb-18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smtClean="0"/>
              <a:t>Click to edit Master title style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01-Feb-18</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smtClean="0"/>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01-Feb-18</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009" r:id="rId1"/>
    <p:sldLayoutId id="2147484010" r:id="rId2"/>
    <p:sldLayoutId id="2147484011" r:id="rId3"/>
    <p:sldLayoutId id="2147484012" r:id="rId4"/>
    <p:sldLayoutId id="2147484013" r:id="rId5"/>
    <p:sldLayoutId id="2147484014" r:id="rId6"/>
    <p:sldLayoutId id="2147484015" r:id="rId7"/>
    <p:sldLayoutId id="2147484016" r:id="rId8"/>
    <p:sldLayoutId id="2147484017" r:id="rId9"/>
    <p:sldLayoutId id="2147484018" r:id="rId10"/>
    <p:sldLayoutId id="2147484019"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b="1" dirty="0" smtClean="0">
                <a:latin typeface="Times New Roman"/>
                <a:ea typeface="Times New Roman"/>
              </a:rPr>
              <a:t>Energy Efficient Multipath Routing Protocol for Mobile ad-hoc Network Using the Fitness Function</a:t>
            </a:r>
            <a:endParaRPr lang="en-US" dirty="0"/>
          </a:p>
        </p:txBody>
      </p:sp>
    </p:spTree>
  </p:cSld>
  <p:clrMapOvr>
    <a:masterClrMapping/>
  </p:clrMapOvr>
  <p:transition>
    <p:dissolv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REFERENCE</a:t>
            </a:r>
            <a:endParaRPr lang="en-US"/>
          </a:p>
        </p:txBody>
      </p:sp>
      <p:sp>
        <p:nvSpPr>
          <p:cNvPr id="3" name="Content Placeholder 2"/>
          <p:cNvSpPr>
            <a:spLocks noGrp="1"/>
          </p:cNvSpPr>
          <p:nvPr>
            <p:ph sz="quarter" idx="1"/>
          </p:nvPr>
        </p:nvSpPr>
        <p:spPr/>
        <p:txBody>
          <a:bodyPr/>
          <a:lstStyle/>
          <a:p>
            <a:pPr algn="just"/>
            <a:r>
              <a:rPr lang="en-US" dirty="0" err="1"/>
              <a:t>Mueen</a:t>
            </a:r>
            <a:r>
              <a:rPr lang="en-US" dirty="0"/>
              <a:t> </a:t>
            </a:r>
            <a:r>
              <a:rPr lang="en-US" dirty="0" err="1"/>
              <a:t>Uddin</a:t>
            </a:r>
            <a:r>
              <a:rPr lang="en-US" dirty="0"/>
              <a:t>, </a:t>
            </a:r>
            <a:r>
              <a:rPr lang="en-US" dirty="0" err="1"/>
              <a:t>Aqeel</a:t>
            </a:r>
            <a:r>
              <a:rPr lang="en-US" dirty="0"/>
              <a:t> </a:t>
            </a:r>
            <a:r>
              <a:rPr lang="en-US" dirty="0" err="1"/>
              <a:t>Taha</a:t>
            </a:r>
            <a:r>
              <a:rPr lang="en-US" dirty="0"/>
              <a:t>, </a:t>
            </a:r>
            <a:r>
              <a:rPr lang="en-US" dirty="0" err="1"/>
              <a:t>Raed</a:t>
            </a:r>
            <a:r>
              <a:rPr lang="en-US" dirty="0"/>
              <a:t> </a:t>
            </a:r>
            <a:r>
              <a:rPr lang="en-US" dirty="0" err="1"/>
              <a:t>Alsaqour</a:t>
            </a:r>
            <a:r>
              <a:rPr lang="en-US" dirty="0"/>
              <a:t>, </a:t>
            </a:r>
            <a:r>
              <a:rPr lang="en-US" dirty="0" err="1"/>
              <a:t>Tanzila</a:t>
            </a:r>
            <a:r>
              <a:rPr lang="en-US" dirty="0"/>
              <a:t> Saba, “Energy Efficient Multipath Routing Protocol for Mobile ad-hoc Network Using the Fitness Function”,  </a:t>
            </a:r>
            <a:r>
              <a:rPr lang="en-US" b="1" dirty="0"/>
              <a:t>IEEE Access, 2017.</a:t>
            </a:r>
            <a:endParaRPr lang="en-US" dirty="0"/>
          </a:p>
          <a:p>
            <a:pPr algn="just"/>
            <a:endParaRPr lang="en-US" dirty="0"/>
          </a:p>
        </p:txBody>
      </p:sp>
    </p:spTree>
    <p:extLst>
      <p:ext uri="{BB962C8B-B14F-4D97-AF65-F5344CB8AC3E}">
        <p14:creationId xmlns:p14="http://schemas.microsoft.com/office/powerpoint/2010/main" val="4604407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457200"/>
          </a:xfrm>
        </p:spPr>
        <p:txBody>
          <a:bodyPr>
            <a:normAutofit fontScale="90000"/>
          </a:bodyPr>
          <a:lstStyle/>
          <a:p>
            <a:r>
              <a:rPr lang="en-US" b="1" u="sng" dirty="0" smtClean="0"/>
              <a:t/>
            </a:r>
            <a:br>
              <a:rPr lang="en-US" b="1" u="sng" dirty="0" smtClean="0"/>
            </a:br>
            <a:r>
              <a:rPr lang="en-US" b="1" u="sng" dirty="0" smtClean="0"/>
              <a:t/>
            </a:r>
            <a:br>
              <a:rPr lang="en-US" b="1" u="sng" dirty="0" smtClean="0"/>
            </a:br>
            <a:r>
              <a:rPr lang="en-US" b="1" u="sng" dirty="0" smtClean="0"/>
              <a:t>ABSTRACT:</a:t>
            </a:r>
            <a:r>
              <a:rPr lang="en-US" dirty="0" smtClean="0"/>
              <a:t/>
            </a:r>
            <a:br>
              <a:rPr lang="en-US" dirty="0" smtClean="0"/>
            </a:br>
            <a:endParaRPr lang="en-US" dirty="0"/>
          </a:p>
        </p:txBody>
      </p:sp>
      <p:sp>
        <p:nvSpPr>
          <p:cNvPr id="3" name="Content Placeholder 2"/>
          <p:cNvSpPr>
            <a:spLocks noGrp="1"/>
          </p:cNvSpPr>
          <p:nvPr>
            <p:ph sz="quarter" idx="1"/>
          </p:nvPr>
        </p:nvSpPr>
        <p:spPr>
          <a:xfrm>
            <a:off x="685800" y="1752600"/>
            <a:ext cx="8077200" cy="4648200"/>
          </a:xfrm>
        </p:spPr>
        <p:txBody>
          <a:bodyPr>
            <a:noAutofit/>
          </a:bodyPr>
          <a:lstStyle/>
          <a:p>
            <a:pPr algn="just"/>
            <a:r>
              <a:rPr lang="en-US" sz="2400" dirty="0" smtClean="0"/>
              <a:t>We </a:t>
            </a:r>
            <a:r>
              <a:rPr lang="en-US" sz="2400" dirty="0" smtClean="0"/>
              <a:t>propose a system which highlights very specific problem of energy consumption in MANET by applying the Fitness Function technique to optimize the energy consumption in Ad Hoc On Demand Multipath Distance Vector (AOMDV) routing protocol. The proposed protocol is called Ad Hoc On Demand Multipath Distance Vector with the Fitness Function (FF-AOMDV). The fitness function is used to find the optimal path from the source to the destination to reduce the energy consumption in multipath routing.</a:t>
            </a:r>
          </a:p>
          <a:p>
            <a:pPr algn="just"/>
            <a:endParaRPr lang="en-US" sz="2800"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6448"/>
            <a:ext cx="8534400" cy="758952"/>
          </a:xfrm>
        </p:spPr>
        <p:txBody>
          <a:bodyPr>
            <a:normAutofit fontScale="90000"/>
          </a:bodyPr>
          <a:lstStyle/>
          <a:p>
            <a:r>
              <a:rPr lang="en-US" b="1" u="sng" dirty="0" smtClean="0"/>
              <a:t>EXISTING SYSTEM:</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a:bodyPr>
          <a:lstStyle/>
          <a:p>
            <a:pPr algn="just"/>
            <a:r>
              <a:rPr lang="en-US" sz="2800" dirty="0" smtClean="0"/>
              <a:t>The Existing System approaches an Energy-entropy Multipath Routing optimization algorithm in MANET based on GA (EMRGA). The key idea of the protocol was to find the minimal node residual energy of each route in the process of selecting a path by descending node residual energy. It can balance individual nodes battery power utilization and hence prolong the entire networks lifetime and energy variance.</a:t>
            </a:r>
            <a:endParaRPr lang="en-US" sz="2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04800"/>
            <a:ext cx="8534400" cy="758952"/>
          </a:xfrm>
        </p:spPr>
        <p:txBody>
          <a:bodyPr>
            <a:normAutofit fontScale="90000"/>
          </a:bodyPr>
          <a:lstStyle/>
          <a:p>
            <a:r>
              <a:rPr lang="en-US" b="1" u="sng" dirty="0" smtClean="0"/>
              <a:t>DISADVANTAGES OF EXISTING SYSTEM:</a:t>
            </a:r>
            <a:endParaRPr lang="en-US" dirty="0"/>
          </a:p>
        </p:txBody>
      </p:sp>
      <p:sp>
        <p:nvSpPr>
          <p:cNvPr id="3" name="Content Placeholder 2"/>
          <p:cNvSpPr>
            <a:spLocks noGrp="1"/>
          </p:cNvSpPr>
          <p:nvPr>
            <p:ph sz="quarter" idx="1"/>
          </p:nvPr>
        </p:nvSpPr>
        <p:spPr/>
        <p:txBody>
          <a:bodyPr>
            <a:noAutofit/>
          </a:bodyPr>
          <a:lstStyle/>
          <a:p>
            <a:pPr lvl="0">
              <a:lnSpc>
                <a:spcPct val="150000"/>
              </a:lnSpc>
            </a:pPr>
            <a:r>
              <a:rPr lang="en-US" sz="2800" dirty="0" smtClean="0"/>
              <a:t>Less Packet delivery ratio</a:t>
            </a:r>
          </a:p>
          <a:p>
            <a:pPr lvl="0">
              <a:lnSpc>
                <a:spcPct val="150000"/>
              </a:lnSpc>
            </a:pPr>
            <a:r>
              <a:rPr lang="en-US" sz="2800" dirty="0" smtClean="0"/>
              <a:t>Low Throughput</a:t>
            </a:r>
          </a:p>
          <a:p>
            <a:pPr lvl="0">
              <a:lnSpc>
                <a:spcPct val="150000"/>
              </a:lnSpc>
            </a:pPr>
            <a:r>
              <a:rPr lang="en-US" sz="2800" dirty="0" smtClean="0"/>
              <a:t>High End-to-end-delay</a:t>
            </a:r>
          </a:p>
          <a:p>
            <a:pPr>
              <a:lnSpc>
                <a:spcPct val="150000"/>
              </a:lnSpc>
            </a:pPr>
            <a:r>
              <a:rPr lang="en-US" sz="2800" dirty="0" smtClean="0"/>
              <a:t>More Energy consumption and Less Network lifetime.</a:t>
            </a:r>
            <a:endParaRPr lang="en-US" sz="2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533400"/>
            <a:ext cx="8534400" cy="758952"/>
          </a:xfrm>
        </p:spPr>
        <p:txBody>
          <a:bodyPr>
            <a:normAutofit fontScale="90000"/>
          </a:bodyPr>
          <a:lstStyle/>
          <a:p>
            <a:r>
              <a:rPr lang="en-US" b="1" u="sng" dirty="0" smtClean="0"/>
              <a:t>PROPOSED SYSTEM:</a:t>
            </a:r>
            <a:r>
              <a:rPr lang="en-US" dirty="0" smtClean="0"/>
              <a:t/>
            </a:r>
            <a:br>
              <a:rPr lang="en-US" dirty="0" smtClean="0"/>
            </a:br>
            <a:endParaRPr lang="en-US" dirty="0"/>
          </a:p>
        </p:txBody>
      </p:sp>
      <p:sp>
        <p:nvSpPr>
          <p:cNvPr id="3" name="Content Placeholder 2"/>
          <p:cNvSpPr>
            <a:spLocks noGrp="1"/>
          </p:cNvSpPr>
          <p:nvPr>
            <p:ph sz="quarter" idx="1"/>
          </p:nvPr>
        </p:nvSpPr>
        <p:spPr>
          <a:xfrm>
            <a:off x="685800" y="1066800"/>
            <a:ext cx="7772400" cy="5638800"/>
          </a:xfrm>
        </p:spPr>
        <p:txBody>
          <a:bodyPr>
            <a:noAutofit/>
          </a:bodyPr>
          <a:lstStyle/>
          <a:p>
            <a:pPr lvl="0" algn="just"/>
            <a:r>
              <a:rPr lang="en-US" dirty="0" smtClean="0"/>
              <a:t>We proposed a new multipath routing protocol called the FF-AOMDV routing protocol, which is a combination of Fitness Function and the AOMDV’s protocol.  In a normal scenario, when a RREQ is broadcasted by a source node, more than one route to the destination will be found and the data packets will be forwarded through these routes without knowing the routes’ quality.  By implementing the proposed algorithm on the same scenario, the route selection will be totally different. When a RREQ is broadcast and received, the source node will have three (3) types of information in order to find the shortest and optimized route path with minimized energy consumption.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b="1" u="sng" dirty="0" smtClean="0"/>
              <a:t>ADVANTAGES OF PROPOSED SYSTEM:</a:t>
            </a:r>
            <a:r>
              <a:rPr lang="en-US" dirty="0" smtClean="0"/>
              <a:t/>
            </a:r>
            <a:br>
              <a:rPr lang="en-US" dirty="0" smtClean="0"/>
            </a:br>
            <a:endParaRPr lang="en-US" dirty="0"/>
          </a:p>
        </p:txBody>
      </p:sp>
      <p:sp>
        <p:nvSpPr>
          <p:cNvPr id="3" name="Content Placeholder 2"/>
          <p:cNvSpPr>
            <a:spLocks noGrp="1"/>
          </p:cNvSpPr>
          <p:nvPr>
            <p:ph sz="quarter" idx="1"/>
          </p:nvPr>
        </p:nvSpPr>
        <p:spPr>
          <a:xfrm>
            <a:off x="914400" y="914400"/>
            <a:ext cx="7772400" cy="4572000"/>
          </a:xfrm>
        </p:spPr>
        <p:txBody>
          <a:bodyPr>
            <a:noAutofit/>
          </a:bodyPr>
          <a:lstStyle/>
          <a:p>
            <a:pPr lvl="0">
              <a:lnSpc>
                <a:spcPct val="150000"/>
              </a:lnSpc>
            </a:pPr>
            <a:r>
              <a:rPr lang="en-US" sz="2800" dirty="0" smtClean="0"/>
              <a:t>High Packet delivery ratio.</a:t>
            </a:r>
          </a:p>
          <a:p>
            <a:pPr lvl="0">
              <a:lnSpc>
                <a:spcPct val="150000"/>
              </a:lnSpc>
            </a:pPr>
            <a:r>
              <a:rPr lang="en-US" sz="2800" dirty="0" smtClean="0"/>
              <a:t>Increase Throughput.</a:t>
            </a:r>
          </a:p>
          <a:p>
            <a:pPr lvl="0">
              <a:lnSpc>
                <a:spcPct val="150000"/>
              </a:lnSpc>
            </a:pPr>
            <a:r>
              <a:rPr lang="en-US" sz="2800" dirty="0" smtClean="0"/>
              <a:t>Low End-to-end-delay</a:t>
            </a:r>
          </a:p>
          <a:p>
            <a:pPr lvl="0">
              <a:lnSpc>
                <a:spcPct val="150000"/>
              </a:lnSpc>
            </a:pPr>
            <a:r>
              <a:rPr lang="en-US" sz="2800" dirty="0" smtClean="0"/>
              <a:t>Less Energy consumption and More Network lifetime.</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SYSTEM ARCHITECTURE:</a:t>
            </a:r>
            <a:endParaRPr lang="en-US" dirty="0"/>
          </a:p>
        </p:txBody>
      </p:sp>
      <p:pic>
        <p:nvPicPr>
          <p:cNvPr id="1026" name="Picture 2"/>
          <p:cNvPicPr>
            <a:picLocks noChangeAspect="1" noChangeArrowheads="1"/>
          </p:cNvPicPr>
          <p:nvPr/>
        </p:nvPicPr>
        <p:blipFill>
          <a:blip r:embed="rId2"/>
          <a:srcRect/>
          <a:stretch>
            <a:fillRect/>
          </a:stretch>
        </p:blipFill>
        <p:spPr bwMode="auto">
          <a:xfrm>
            <a:off x="1066800" y="1447800"/>
            <a:ext cx="7315200" cy="5187226"/>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b="1" u="sng" dirty="0" smtClean="0"/>
              <a:t>HARDWARE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GB" dirty="0" smtClean="0"/>
              <a:t>System		 	: 	Pentium IV 2.4 GHz.</a:t>
            </a:r>
            <a:endParaRPr lang="en-US" dirty="0" smtClean="0"/>
          </a:p>
          <a:p>
            <a:pPr lvl="0"/>
            <a:r>
              <a:rPr lang="en-GB" dirty="0" smtClean="0"/>
              <a:t>Hard Disk           		: 	40 GB.</a:t>
            </a:r>
            <a:endParaRPr lang="en-US" dirty="0" smtClean="0"/>
          </a:p>
          <a:p>
            <a:pPr lvl="0"/>
            <a:r>
              <a:rPr lang="en-GB" dirty="0" smtClean="0"/>
              <a:t>Floppy Drive		: 	1.44 Mb.</a:t>
            </a:r>
            <a:endParaRPr lang="en-US" dirty="0" smtClean="0"/>
          </a:p>
          <a:p>
            <a:pPr lvl="0"/>
            <a:r>
              <a:rPr lang="en-GB" dirty="0" smtClean="0"/>
              <a:t>Monitor			: 	15 VGA Colour.</a:t>
            </a:r>
            <a:endParaRPr lang="en-US" dirty="0" smtClean="0"/>
          </a:p>
          <a:p>
            <a:pPr lvl="0"/>
            <a:r>
              <a:rPr lang="en-GB" dirty="0" smtClean="0"/>
              <a:t>Mouse			: 	Logitech.</a:t>
            </a:r>
            <a:endParaRPr lang="en-US" dirty="0" smtClean="0"/>
          </a:p>
          <a:p>
            <a:pPr lvl="0"/>
            <a:r>
              <a:rPr lang="en-GB" dirty="0" smtClean="0"/>
              <a:t>Ram			            : 	512 Mb.</a:t>
            </a:r>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384048"/>
            <a:ext cx="8534400" cy="758952"/>
          </a:xfrm>
        </p:spPr>
        <p:txBody>
          <a:bodyPr>
            <a:normAutofit fontScale="90000"/>
          </a:bodyPr>
          <a:lstStyle/>
          <a:p>
            <a:r>
              <a:rPr lang="en-US" b="1" u="sng" dirty="0" smtClean="0"/>
              <a:t>SOFTWARE REQUIREMENTS:</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lvl="0"/>
            <a:r>
              <a:rPr lang="en-US" dirty="0"/>
              <a:t>Operating system 		: 	Windows XP/UBUNTU.</a:t>
            </a:r>
          </a:p>
          <a:p>
            <a:pPr lvl="0"/>
            <a:r>
              <a:rPr lang="en-US" dirty="0"/>
              <a:t>Implementation		:	NS2</a:t>
            </a:r>
          </a:p>
          <a:p>
            <a:pPr lvl="0"/>
            <a:r>
              <a:rPr lang="en-US" dirty="0"/>
              <a:t>NS2 Version		:	NS2.2.28</a:t>
            </a:r>
          </a:p>
          <a:p>
            <a:pPr lvl="0"/>
            <a:r>
              <a:rPr lang="en-US" dirty="0"/>
              <a:t>Front End			: 	OTCL (Object Oriented Tool Command  Language)</a:t>
            </a:r>
          </a:p>
          <a:p>
            <a:pPr lvl="0"/>
            <a:r>
              <a:rPr lang="en-US" dirty="0"/>
              <a:t>Tool				:	Cygwin (To simulate in Windows OS)</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96</TotalTime>
  <Words>378</Words>
  <Application>Microsoft Office PowerPoint</Application>
  <PresentationFormat>On-screen Show (4:3)</PresentationFormat>
  <Paragraphs>33</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Median</vt:lpstr>
      <vt:lpstr>Energy Efficient Multipath Routing Protocol for Mobile ad-hoc Network Using the Fitness Function</vt:lpstr>
      <vt:lpstr>  ABSTRACT: </vt:lpstr>
      <vt:lpstr>EXISTING SYSTEM: </vt:lpstr>
      <vt:lpstr>DISADVANTAGES OF EXISTING SYSTEM:</vt:lpstr>
      <vt:lpstr>PROPOSED SYSTEM: </vt:lpstr>
      <vt:lpstr>ADVANTAGES OF PROPOSED SYSTEM: </vt:lpstr>
      <vt:lpstr>SYSTEM ARCHITECTURE:</vt:lpstr>
      <vt:lpstr>HARDWARE REQUIREMENTS: </vt:lpstr>
      <vt:lpstr>SOFTWARE REQUIREMENTS: </vt:lpstr>
      <vt:lpstr>REFERENCE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Authenticated Key Exchange Protocols for Parallel Network File Systems</dc:title>
  <dc:creator>admin</dc:creator>
  <cp:lastModifiedBy>jp</cp:lastModifiedBy>
  <cp:revision>36</cp:revision>
  <dcterms:created xsi:type="dcterms:W3CDTF">2006-08-16T00:00:00Z</dcterms:created>
  <dcterms:modified xsi:type="dcterms:W3CDTF">2018-02-01T05:39:28Z</dcterms:modified>
</cp:coreProperties>
</file>