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3" r:id="rId4"/>
  </p:sldMasterIdLst>
  <p:notesMasterIdLst>
    <p:notesMasterId r:id="rId10"/>
  </p:notesMasterIdLst>
  <p:handoutMasterIdLst>
    <p:handoutMasterId r:id="rId11"/>
  </p:handoutMasterIdLst>
  <p:sldIdLst>
    <p:sldId id="401" r:id="rId5"/>
    <p:sldId id="403" r:id="rId6"/>
    <p:sldId id="402" r:id="rId7"/>
    <p:sldId id="407" r:id="rId8"/>
    <p:sldId id="396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6" autoAdjust="0"/>
    <p:restoredTop sz="96208" autoAdjust="0"/>
  </p:normalViewPr>
  <p:slideViewPr>
    <p:cSldViewPr snapToGrid="0">
      <p:cViewPr>
        <p:scale>
          <a:sx n="66" d="100"/>
          <a:sy n="66" d="100"/>
        </p:scale>
        <p:origin x="1190" y="350"/>
      </p:cViewPr>
      <p:guideLst>
        <p:guide orient="horz" pos="2160"/>
        <p:guide pos="672"/>
        <p:guide pos="7008"/>
        <p:guide orient="horz" pos="18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79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79BC2ED-668A-432B-8729-2C74CC37BA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14E055-3FF0-4ED6-9D2B-F25AC99D61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E13DF-4BD8-4998-935D-78523A99E1C0}" type="datetime1">
              <a:rPr lang="ru-RU" smtClean="0"/>
              <a:t>13.09.2024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8A0883-C2D9-4306-A87C-89DD9D295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263F01-B024-469C-BA1D-0C672B1B03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18B-BD32-4C7E-9C0D-9ABF5CAED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91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2A4AB5-C1A9-45AC-907E-768145EDF423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9125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997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2759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9883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4213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 3 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Объект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2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Графический объект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 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Графический объект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35677" y="4087368"/>
            <a:ext cx="425072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4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ru-RU" noProof="0"/>
              <a:t>Заголовок презентации</a:t>
            </a: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20" name="Рисунок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Должность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5" name="Объект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с 2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Графический объект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34" name="Рисунок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35" name="Рисунок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1" name="Текст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2" name="Текст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63" name="Текст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4" name="Текст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65" name="Текст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6" name="Текст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67" name="Текст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8" name="Текст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69" name="Текст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0" name="Текст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 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public.tableau.com/app/profile/aygul.khalikova/viz/ProjectTableau_Khalikova/Dashboard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659" y="1673352"/>
            <a:ext cx="7609835" cy="3511296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Аналитический отчет "Визуализация заказов клиентов</a:t>
            </a:r>
            <a:r>
              <a:rPr lang="en-US" dirty="0"/>
              <a:t>”</a:t>
            </a:r>
            <a:br>
              <a:rPr lang="ru-RU" dirty="0"/>
            </a:br>
            <a:r>
              <a:rPr lang="ru-RU" sz="2000" dirty="0"/>
              <a:t>Проект по Визуализации данных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9890" y="5421745"/>
            <a:ext cx="3850613" cy="888545"/>
          </a:xfrm>
        </p:spPr>
        <p:txBody>
          <a:bodyPr rtlCol="0"/>
          <a:lstStyle/>
          <a:p>
            <a:pPr rtl="0"/>
            <a:r>
              <a:rPr lang="ru-RU" dirty="0"/>
              <a:t>Халикова айгуль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25" y="379379"/>
            <a:ext cx="3560805" cy="1067778"/>
          </a:xfrm>
        </p:spPr>
        <p:txBody>
          <a:bodyPr rtlCol="0"/>
          <a:lstStyle/>
          <a:p>
            <a:pPr rtl="0"/>
            <a:r>
              <a:rPr lang="ru-RU" dirty="0"/>
              <a:t>Содержание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25" y="1664493"/>
            <a:ext cx="4735750" cy="3529014"/>
          </a:xfrm>
        </p:spPr>
        <p:txBody>
          <a:bodyPr rtlCol="0">
            <a:normAutofit/>
          </a:bodyPr>
          <a:lstStyle/>
          <a:p>
            <a:pPr rtl="0"/>
            <a:r>
              <a:rPr lang="ru-RU" sz="1800" dirty="0"/>
              <a:t>Задание</a:t>
            </a:r>
          </a:p>
          <a:p>
            <a:pPr rtl="0"/>
            <a:r>
              <a:rPr lang="ru-RU" sz="1800" dirty="0"/>
              <a:t>Данные</a:t>
            </a:r>
          </a:p>
          <a:p>
            <a:pPr rtl="0"/>
            <a:r>
              <a:rPr lang="ru-RU" sz="1800" dirty="0"/>
              <a:t>Визуализация</a:t>
            </a:r>
          </a:p>
        </p:txBody>
      </p:sp>
      <p:sp>
        <p:nvSpPr>
          <p:cNvPr id="26" name="Нижний колонтитул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005" y="6356350"/>
            <a:ext cx="5282118" cy="365125"/>
          </a:xfrm>
        </p:spPr>
        <p:txBody>
          <a:bodyPr rtlCol="0"/>
          <a:lstStyle/>
          <a:p>
            <a:pPr rtl="0"/>
            <a:r>
              <a:rPr lang="ru-RU" dirty="0"/>
              <a:t>Аналитический отчет "Визуализация заказов клиентов"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Задание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0127" y="6356350"/>
            <a:ext cx="5573949" cy="365125"/>
          </a:xfrm>
        </p:spPr>
        <p:txBody>
          <a:bodyPr rtlCol="0"/>
          <a:lstStyle/>
          <a:p>
            <a:pPr rtl="0"/>
            <a:r>
              <a:rPr lang="ru-RU" dirty="0"/>
              <a:t>Аналитический отчет "Визуализация заказов клиентов"</a:t>
            </a:r>
            <a:br>
              <a:rPr lang="ru-RU" dirty="0"/>
            </a:br>
            <a:endParaRPr lang="ru-RU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802645" cy="5432425"/>
          </a:xfrm>
        </p:spPr>
        <p:txBody>
          <a:bodyPr rtlCol="0">
            <a:normAutofit/>
          </a:bodyPr>
          <a:lstStyle/>
          <a:p>
            <a:pPr rtl="0"/>
            <a:r>
              <a:rPr lang="ru-RU" b="0" i="1" dirty="0">
                <a:solidFill>
                  <a:srgbClr val="1F2328"/>
                </a:solidFill>
                <a:effectLst/>
                <a:latin typeface="-apple-system"/>
              </a:rPr>
              <a:t>Цель: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 Нужно сделать Аналитический отчет.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C02B0-6114-45FA-BF40-69F0FB5E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7088"/>
            <a:ext cx="10515600" cy="964172"/>
          </a:xfrm>
        </p:spPr>
        <p:txBody>
          <a:bodyPr rtlCol="0"/>
          <a:lstStyle/>
          <a:p>
            <a:pPr rtl="0"/>
            <a:r>
              <a:rPr lang="ru-RU" dirty="0"/>
              <a:t>Данные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C0EF52-4912-4B03-AC36-1F323C916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65075"/>
            <a:ext cx="3703030" cy="450365"/>
          </a:xfrm>
        </p:spPr>
        <p:txBody>
          <a:bodyPr rtlCol="0">
            <a:noAutofit/>
          </a:bodyPr>
          <a:lstStyle/>
          <a:p>
            <a:pPr rtl="0"/>
            <a:r>
              <a:rPr lang="en-US" sz="1500" dirty="0"/>
              <a:t>clients.csv - </a:t>
            </a:r>
            <a:r>
              <a:rPr lang="ru-RU" sz="1500" dirty="0"/>
              <a:t>справочник клиентов: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2D0151-A8F0-46E3-8A2B-11A93ECEE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9230"/>
            <a:ext cx="3108960" cy="1436008"/>
          </a:xfrm>
        </p:spPr>
        <p:txBody>
          <a:bodyPr rtlCol="0">
            <a:normAutofit fontScale="25000" lnSpcReduction="20000"/>
          </a:bodyPr>
          <a:lstStyle/>
          <a:p>
            <a:pPr rtl="0"/>
            <a:r>
              <a:rPr lang="en-US" sz="4000" dirty="0" err="1"/>
              <a:t>ClientAddress</a:t>
            </a:r>
            <a:endParaRPr lang="en-US" sz="4000" dirty="0"/>
          </a:p>
          <a:p>
            <a:pPr rtl="0"/>
            <a:r>
              <a:rPr lang="en-US" sz="4000" dirty="0"/>
              <a:t>ClientID</a:t>
            </a:r>
          </a:p>
          <a:p>
            <a:pPr rtl="0"/>
            <a:r>
              <a:rPr lang="en-US" sz="4000" dirty="0" err="1"/>
              <a:t>ClientName</a:t>
            </a:r>
            <a:endParaRPr lang="en-US" sz="4000" dirty="0"/>
          </a:p>
          <a:p>
            <a:pPr rtl="0"/>
            <a:r>
              <a:rPr lang="en-US" sz="4000" dirty="0" err="1"/>
              <a:t>ClientStatus</a:t>
            </a:r>
            <a:endParaRPr lang="en-US" sz="4000" dirty="0"/>
          </a:p>
          <a:p>
            <a:pPr rtl="0"/>
            <a:r>
              <a:rPr lang="en-US" sz="4000" dirty="0" err="1"/>
              <a:t>DayOfBirth</a:t>
            </a:r>
            <a:endParaRPr lang="en-US" sz="4000" dirty="0"/>
          </a:p>
          <a:p>
            <a:pPr rtl="0"/>
            <a:r>
              <a:rPr lang="en-US" sz="4000" dirty="0"/>
              <a:t>Gender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C351E8A-820B-4A5A-8704-9D121A96F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1568" y="1302436"/>
            <a:ext cx="3585581" cy="487311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US" sz="2200" dirty="0"/>
              <a:t>shops.csv - </a:t>
            </a:r>
            <a:r>
              <a:rPr lang="ru-RU" sz="2200" dirty="0"/>
              <a:t>справочник магазинов: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7E8C2F85-AB4A-4E27-8962-15AB4A9225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31568" y="1869230"/>
            <a:ext cx="3108960" cy="1655913"/>
          </a:xfrm>
        </p:spPr>
        <p:txBody>
          <a:bodyPr rtlCol="0">
            <a:normAutofit/>
          </a:bodyPr>
          <a:lstStyle/>
          <a:p>
            <a:pPr rtl="0"/>
            <a:r>
              <a:rPr lang="en-US" sz="1000" dirty="0" err="1"/>
              <a:t>ShopAddress</a:t>
            </a:r>
            <a:endParaRPr lang="en-US" sz="1000" dirty="0"/>
          </a:p>
          <a:p>
            <a:pPr rtl="0"/>
            <a:r>
              <a:rPr lang="en-US" sz="1000" dirty="0" err="1"/>
              <a:t>ShopAddressCoord</a:t>
            </a:r>
            <a:endParaRPr lang="en-US" sz="1000" dirty="0"/>
          </a:p>
          <a:p>
            <a:pPr rtl="0"/>
            <a:r>
              <a:rPr lang="en-US" sz="1000" dirty="0" err="1"/>
              <a:t>ShopDistrictCoordinates</a:t>
            </a:r>
            <a:endParaRPr lang="en-US" sz="1000" dirty="0"/>
          </a:p>
          <a:p>
            <a:pPr rtl="0"/>
            <a:r>
              <a:rPr lang="en-US" sz="1000" dirty="0" err="1"/>
              <a:t>ShopDistrictName</a:t>
            </a:r>
            <a:endParaRPr lang="en-US" sz="1000" dirty="0"/>
          </a:p>
          <a:p>
            <a:pPr rtl="0"/>
            <a:r>
              <a:rPr lang="en-US" sz="1000" dirty="0" err="1"/>
              <a:t>ShopID</a:t>
            </a:r>
            <a:endParaRPr lang="en-US" sz="1000" dirty="0"/>
          </a:p>
          <a:p>
            <a:pPr rtl="0"/>
            <a:r>
              <a:rPr lang="en-US" sz="1000" dirty="0" err="1"/>
              <a:t>ShopName</a:t>
            </a:r>
            <a:endParaRPr lang="ru-RU" sz="1000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810980BC-2DD0-4160-99B1-C2A0F7AF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0727" y="6356350"/>
            <a:ext cx="4869873" cy="365125"/>
          </a:xfrm>
        </p:spPr>
        <p:txBody>
          <a:bodyPr rtlCol="0"/>
          <a:lstStyle/>
          <a:p>
            <a:pPr rtl="0"/>
            <a:r>
              <a:rPr lang="ru-RU" dirty="0"/>
              <a:t>Аналитический отчет "Визуализация заказов клиентов"</a:t>
            </a:r>
            <a:br>
              <a:rPr lang="ru-RU" dirty="0"/>
            </a:b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A2A5F5C6-0A35-4E6A-BF43-EDAF5AD5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8950BAA8-E6D8-ED79-F55D-060FF1C9AC4A}"/>
              </a:ext>
            </a:extLst>
          </p:cNvPr>
          <p:cNvSpPr txBox="1">
            <a:spLocks/>
          </p:cNvSpPr>
          <p:nvPr/>
        </p:nvSpPr>
        <p:spPr>
          <a:xfrm>
            <a:off x="839788" y="3525143"/>
            <a:ext cx="3891780" cy="450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products.csv - </a:t>
            </a:r>
            <a:r>
              <a:rPr lang="ru-RU" sz="1500" dirty="0"/>
              <a:t>справочник продуктов: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47D21279-99AF-8563-660B-295B62C9E3B9}"/>
              </a:ext>
            </a:extLst>
          </p:cNvPr>
          <p:cNvSpPr txBox="1">
            <a:spLocks/>
          </p:cNvSpPr>
          <p:nvPr/>
        </p:nvSpPr>
        <p:spPr>
          <a:xfrm>
            <a:off x="839788" y="4062467"/>
            <a:ext cx="3108960" cy="185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ProductBrand</a:t>
            </a:r>
            <a:endParaRPr lang="en-US" sz="1000" dirty="0"/>
          </a:p>
          <a:p>
            <a:r>
              <a:rPr lang="en-US" sz="1000" dirty="0" err="1"/>
              <a:t>ProductCategory</a:t>
            </a:r>
            <a:endParaRPr lang="en-US" sz="1000" dirty="0"/>
          </a:p>
          <a:p>
            <a:r>
              <a:rPr lang="en-US" sz="1000" dirty="0" err="1"/>
              <a:t>ProductID</a:t>
            </a:r>
            <a:endParaRPr lang="en-US" sz="1000" dirty="0"/>
          </a:p>
          <a:p>
            <a:r>
              <a:rPr lang="en-US" sz="1000" dirty="0"/>
              <a:t>ProductName</a:t>
            </a:r>
          </a:p>
          <a:p>
            <a:r>
              <a:rPr lang="en-US" sz="1000" dirty="0" err="1"/>
              <a:t>ProductSubcategory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7" name="Текст 6">
            <a:extLst>
              <a:ext uri="{FF2B5EF4-FFF2-40B4-BE49-F238E27FC236}">
                <a16:creationId xmlns:a16="http://schemas.microsoft.com/office/drawing/2014/main" id="{A2A44DC0-C2A4-5CE9-9254-8E9D53425049}"/>
              </a:ext>
            </a:extLst>
          </p:cNvPr>
          <p:cNvSpPr txBox="1">
            <a:spLocks/>
          </p:cNvSpPr>
          <p:nvPr/>
        </p:nvSpPr>
        <p:spPr>
          <a:xfrm>
            <a:off x="8505899" y="1288864"/>
            <a:ext cx="3401114" cy="4873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sales.csv - данные о продажах:</a:t>
            </a:r>
          </a:p>
        </p:txBody>
      </p:sp>
      <p:sp>
        <p:nvSpPr>
          <p:cNvPr id="18" name="Объект 7">
            <a:extLst>
              <a:ext uri="{FF2B5EF4-FFF2-40B4-BE49-F238E27FC236}">
                <a16:creationId xmlns:a16="http://schemas.microsoft.com/office/drawing/2014/main" id="{6897D051-7411-0856-3F94-8489529EF0E9}"/>
              </a:ext>
            </a:extLst>
          </p:cNvPr>
          <p:cNvSpPr txBox="1">
            <a:spLocks/>
          </p:cNvSpPr>
          <p:nvPr/>
        </p:nvSpPr>
        <p:spPr>
          <a:xfrm>
            <a:off x="8505899" y="1869230"/>
            <a:ext cx="3108960" cy="3594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ClientID</a:t>
            </a:r>
          </a:p>
          <a:p>
            <a:r>
              <a:rPr lang="en-US" sz="1000" dirty="0" err="1"/>
              <a:t>DeliveryDatetime</a:t>
            </a:r>
            <a:endParaRPr lang="en-US" sz="1000" dirty="0"/>
          </a:p>
          <a:p>
            <a:r>
              <a:rPr lang="en-US" sz="1000" dirty="0" err="1"/>
              <a:t>DeliveryAddressCoord</a:t>
            </a:r>
            <a:endParaRPr lang="en-US" sz="1000" dirty="0"/>
          </a:p>
          <a:p>
            <a:r>
              <a:rPr lang="en-US" sz="1000" dirty="0" err="1"/>
              <a:t>DeliveryDistrictName</a:t>
            </a:r>
            <a:endParaRPr lang="en-US" sz="1000" dirty="0"/>
          </a:p>
          <a:p>
            <a:r>
              <a:rPr lang="en-US" sz="1000" dirty="0" err="1"/>
              <a:t>DeliveryType</a:t>
            </a:r>
            <a:endParaRPr lang="en-US" sz="1000" dirty="0"/>
          </a:p>
          <a:p>
            <a:r>
              <a:rPr lang="en-US" sz="1000" dirty="0" err="1"/>
              <a:t>FinalSales</a:t>
            </a:r>
            <a:endParaRPr lang="en-US" sz="1000" dirty="0"/>
          </a:p>
          <a:p>
            <a:r>
              <a:rPr lang="en-US" sz="1000" dirty="0" err="1"/>
              <a:t>OrderDatetime</a:t>
            </a:r>
            <a:endParaRPr lang="en-US" sz="1000" dirty="0"/>
          </a:p>
          <a:p>
            <a:r>
              <a:rPr lang="en-US" sz="1000" dirty="0" err="1"/>
              <a:t>OrderID</a:t>
            </a:r>
            <a:endParaRPr lang="en-US" sz="1000" dirty="0"/>
          </a:p>
          <a:p>
            <a:r>
              <a:rPr lang="en-US" sz="1000" dirty="0" err="1"/>
              <a:t>PaymentType</a:t>
            </a:r>
            <a:endParaRPr lang="en-US" sz="1000" dirty="0"/>
          </a:p>
          <a:p>
            <a:r>
              <a:rPr lang="en-US" sz="1000" dirty="0"/>
              <a:t>Price</a:t>
            </a:r>
          </a:p>
          <a:p>
            <a:r>
              <a:rPr lang="en-US" sz="1000" dirty="0" err="1"/>
              <a:t>ProductCount</a:t>
            </a:r>
            <a:endParaRPr lang="en-US" sz="1000" dirty="0"/>
          </a:p>
          <a:p>
            <a:r>
              <a:rPr lang="en-US" sz="1000" dirty="0" err="1"/>
              <a:t>ProductID</a:t>
            </a:r>
            <a:endParaRPr lang="en-US" sz="1000" dirty="0"/>
          </a:p>
          <a:p>
            <a:r>
              <a:rPr lang="en-US" sz="1000" dirty="0"/>
              <a:t>Sales</a:t>
            </a:r>
          </a:p>
          <a:p>
            <a:r>
              <a:rPr lang="en-US" sz="1000" dirty="0" err="1"/>
              <a:t>ShopID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24150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69" y="277813"/>
            <a:ext cx="3886200" cy="738909"/>
          </a:xfrm>
        </p:spPr>
        <p:txBody>
          <a:bodyPr rtlCol="0"/>
          <a:lstStyle/>
          <a:p>
            <a:pPr rtl="0"/>
            <a:r>
              <a:rPr lang="ru-RU" dirty="0"/>
              <a:t>Визуализация</a:t>
            </a:r>
          </a:p>
        </p:txBody>
      </p:sp>
      <p:sp>
        <p:nvSpPr>
          <p:cNvPr id="5" name="Нижний колонтитул 6">
            <a:extLst>
              <a:ext uri="{FF2B5EF4-FFF2-40B4-BE49-F238E27FC236}">
                <a16:creationId xmlns:a16="http://schemas.microsoft.com/office/drawing/2014/main" id="{D00329E9-36A4-4FA9-9FBD-412BCEF2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1121" y="6324222"/>
            <a:ext cx="5006109" cy="365125"/>
          </a:xfrm>
        </p:spPr>
        <p:txBody>
          <a:bodyPr rtlCol="0"/>
          <a:lstStyle/>
          <a:p>
            <a:pPr rtl="0"/>
            <a:r>
              <a:rPr lang="ru-RU" dirty="0"/>
              <a:t>Аналитический отчет "Визуализация заказов клиентов"</a:t>
            </a:r>
            <a:br>
              <a:rPr lang="ru-RU" dirty="0"/>
            </a:br>
            <a:endParaRPr lang="ru-RU" dirty="0"/>
          </a:p>
        </p:txBody>
      </p:sp>
      <p:sp>
        <p:nvSpPr>
          <p:cNvPr id="7" name="Номер слайда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128093A-AD62-4F55-31D8-FA2671C85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2509" y="136525"/>
            <a:ext cx="5006108" cy="6520695"/>
          </a:xfrm>
        </p:spPr>
      </p:pic>
      <p:sp>
        <p:nvSpPr>
          <p:cNvPr id="11" name="Текст 2">
            <a:extLst>
              <a:ext uri="{FF2B5EF4-FFF2-40B4-BE49-F238E27FC236}">
                <a16:creationId xmlns:a16="http://schemas.microsoft.com/office/drawing/2014/main" id="{07918C6D-6A1A-D380-5F64-07F74D6BC686}"/>
              </a:ext>
            </a:extLst>
          </p:cNvPr>
          <p:cNvSpPr txBox="1">
            <a:spLocks/>
          </p:cNvSpPr>
          <p:nvPr/>
        </p:nvSpPr>
        <p:spPr>
          <a:xfrm>
            <a:off x="662738" y="4524964"/>
            <a:ext cx="5433261" cy="450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00" dirty="0">
                <a:hlinkClick r:id="rId4"/>
              </a:rPr>
              <a:t>ссылка на </a:t>
            </a:r>
            <a:r>
              <a:rPr lang="en-US" sz="1500" dirty="0" err="1">
                <a:hlinkClick r:id="rId4"/>
              </a:rPr>
              <a:t>TableauPublic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4093317005"/>
      </p:ext>
    </p:extLst>
  </p:cSld>
  <p:clrMapOvr>
    <a:masterClrMapping/>
  </p:clrMapOvr>
</p:sld>
</file>

<file path=ppt/theme/theme1.xml><?xml version="1.0" encoding="utf-8"?>
<a:theme xmlns:a="http://schemas.openxmlformats.org/drawingml/2006/main" name="Кисть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E5DDD7-51B5-4930-B64B-01C58CE538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D62371-ADEA-418E-8E24-008BFB8468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6563CEF-D140-44C5-9563-E20FF9496D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TM89080264</Template>
  <TotalTime>0</TotalTime>
  <Words>131</Words>
  <Application>Microsoft Office PowerPoint</Application>
  <PresentationFormat>Широкоэкранный</PresentationFormat>
  <Paragraphs>58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Century Gothic</vt:lpstr>
      <vt:lpstr>Times New Roman</vt:lpstr>
      <vt:lpstr>Кисть</vt:lpstr>
      <vt:lpstr>Аналитический отчет "Визуализация заказов клиентов” Проект по Визуализации данных</vt:lpstr>
      <vt:lpstr>Содержание</vt:lpstr>
      <vt:lpstr>Задание</vt:lpstr>
      <vt:lpstr>Данные</vt:lpstr>
      <vt:lpstr>Визуализация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2020-09-01T21:14:45Z</dcterms:created>
  <dcterms:modified xsi:type="dcterms:W3CDTF">2024-09-13T06:24:14Z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