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0BBB3-AC59-C2F9-BBCE-AD0CF3E9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63DFC2-1218-65EF-5406-FCA15821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A5EF6C-DA2B-1ADF-9D2F-D7B90B13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A3045-BEDD-BF6B-7FD0-FD725078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0A6486-A1BE-C07D-C104-6C306252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5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67F5A-39E4-D1CE-EA09-9B1D8E81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F037C7-BA43-79C2-B203-06F66583F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70A2C-906B-CED3-CA0C-0B527B12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71593-A7DD-8D6A-019F-AF91AE05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68BFC-B56F-E7FB-B935-65495FA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6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462991-0646-F265-C172-FF6A5442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CF22A4-51CD-5C78-4198-0B688D83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2E688B-6E1B-CFB4-E57D-431BCAF9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B0C50-EA68-DFD5-B73E-6E340BB1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20C504-AE63-F460-49D8-484C1AE8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74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B6449-8A57-2B2C-0C8E-D72BBD0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39D11-3937-D86E-E121-A2646D64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61CFD-E685-06CF-D1D6-9ED5B984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70F0E9-12C3-0A49-3E3C-235BC8B2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8BEF5-97BD-C31E-85F3-BAB13836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54FEC-D5C3-0126-165F-ED80442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804F33-0DBE-C062-0C1D-081959F9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67890-D18B-4427-56CA-A1F12D6C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0D94B5-F1B5-5277-7AA7-CA35F4EF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E8242E-ABF5-9E60-3336-C8BE2209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62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D2B0D-0725-F187-0D06-8DD343C1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B7EA9-3AF6-5958-F0D0-3BA15A902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B979C-9C89-1906-7AAD-D5B56AF9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47F1C-5FB3-A0C3-8E71-44CE047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A1D813-AB02-A002-6395-B59CB6B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58674-A235-4278-E7F3-CFD0EC4F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8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3B971-7B1A-380B-90CB-773B81EE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DC6AB0-39D9-EEE2-58D6-886D78FB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2B13CB-E309-4C53-EB65-976A1466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31D99-9416-7A62-9B13-822E6CA52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20AED2-98BC-0714-D59C-92F68D7C6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107C86-ED86-1CE8-6D68-08E0DB7F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1CC537-39DC-C01C-B6B0-821B401C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4CA358-9900-AC83-14FA-05C68458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7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907A-855A-05BC-42C0-D4968FAC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F9B6AE-61F8-CD21-4FCF-A85FE78D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B4B138-6312-4846-2334-FC362C13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B9F418-97F7-3E29-9C6E-37979679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54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1411A1-B359-0B75-D755-262D9109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8A878A-0AF9-C9BE-4193-01A594B9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9A404-E4B4-16E9-4219-A7F43FA4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5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A3CBB-10F2-C69E-2180-8F85CF9D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6739B-321A-ACAE-C9F6-5C61BFB6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75744-CCDA-1FEF-9D57-4095102B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461CA6-97BA-0097-05A2-B04CE05A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0A5597-372A-3014-6D54-95165803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864481-A3B7-0189-28A2-B0B8510B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2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C42D3-F70A-B48E-9526-44D7628E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D01FFC-6389-0F73-AC4E-4055B0763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B512D-872E-8AE5-E5F3-873CF1C6E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D47312-CA5D-25B4-3134-B8DE5748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F1AD96-E990-C56F-7735-DB17625F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CECD38-91D7-2320-AD47-65DD383C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18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15F6E-491F-3374-0D0E-A0419C37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B4E7B-8B44-C0E5-3724-49D8963F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57B075-0C7E-00A4-AFC4-B3E8D3DAF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8E92-81F4-4F0D-A931-FE53E0C6DBC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EAB04-057F-1119-1036-2BFC8CBF6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7C94A-8089-E941-CF53-8B37DE52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5BF3-67C7-4583-AF71-FA95C01A9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9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unyiacademy/learning-activity-public-dataset-by-junyi-academy?s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B8157-6E2B-5562-CD0F-58AF090BB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017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Bahnschrift" panose="020B0502040204020203" pitchFamily="34" charset="0"/>
              </a:rPr>
              <a:t>Анализ успеваемости студентов университета </a:t>
            </a:r>
            <a:r>
              <a:rPr lang="ru-RU" sz="4000" b="1" dirty="0" err="1">
                <a:effectLst/>
                <a:latin typeface="Bahnschrift" panose="020B0502040204020203" pitchFamily="34" charset="0"/>
              </a:rPr>
              <a:t>Junyi</a:t>
            </a:r>
            <a:r>
              <a:rPr lang="ru-RU" sz="4000" b="1" dirty="0">
                <a:effectLst/>
                <a:latin typeface="Bahnschrift" panose="020B0502040204020203" pitchFamily="34" charset="0"/>
              </a:rPr>
              <a:t> Academy Online Learning </a:t>
            </a:r>
            <a:endParaRPr lang="ru-RU" sz="4000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9A7F3D-357B-D4EC-0439-2C1BBA01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872" y="5638584"/>
            <a:ext cx="2706255" cy="540399"/>
          </a:xfrm>
        </p:spPr>
        <p:txBody>
          <a:bodyPr>
            <a:normAutofit/>
          </a:bodyPr>
          <a:lstStyle/>
          <a:p>
            <a:r>
              <a:rPr lang="ru-RU" sz="2000" dirty="0"/>
              <a:t>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029E-0915-1485-1EF0-F24AFD1C7808}"/>
              </a:ext>
            </a:extLst>
          </p:cNvPr>
          <p:cNvSpPr txBox="1"/>
          <p:nvPr/>
        </p:nvSpPr>
        <p:spPr>
          <a:xfrm>
            <a:off x="9347200" y="56385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Халикова Айгуль</a:t>
            </a:r>
          </a:p>
        </p:txBody>
      </p:sp>
    </p:spTree>
    <p:extLst>
      <p:ext uri="{BB962C8B-B14F-4D97-AF65-F5344CB8AC3E}">
        <p14:creationId xmlns:p14="http://schemas.microsoft.com/office/powerpoint/2010/main" val="334133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15D4E-C008-0706-96CB-689CA6ED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70C0"/>
                </a:solidFill>
                <a:latin typeface="Candara" panose="020E0502030303020204" pitchFamily="34" charset="0"/>
              </a:rPr>
              <a:t>Выводы исследования: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6B93A-4711-9E9F-F5DA-04BFD561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041"/>
            <a:ext cx="10515600" cy="36928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andara" panose="020E0502030303020204" pitchFamily="34" charset="0"/>
              </a:rPr>
              <a:t>1.</a:t>
            </a:r>
            <a:r>
              <a:rPr lang="ru-RU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 Минимальное количество очков пользователей равно 1, максимальное 4047528, т.е. очень большой разброс. При этом медиана равна всего лишь 20400.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andara" panose="020E0502030303020204" pitchFamily="34" charset="0"/>
              </a:rPr>
              <a:t>2.</a:t>
            </a:r>
            <a:r>
              <a:rPr lang="ru-RU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 На данной платформе больше всего зарегистрировано пользователей начальной школы, далее по количеству - средней, и меньше всего - старшей.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andara" panose="020E0502030303020204" pitchFamily="34" charset="0"/>
              </a:rPr>
              <a:t>3.</a:t>
            </a:r>
            <a:r>
              <a:rPr lang="ru-RU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 Видно, что если исходить из среднего количества, то: а) в количестве учителей пользователя сильного разброса нет в разрезе уровней школ; б) в количестве студентов довольно большой разброс (пользователи 2 уровня школы имеют в среднем 72 студента, а 10 и 11 - 2 студента). По параметру добавления себя в качестве учителя пользователи всех уровней школ одинаковы - практически все не добавляются в этом качестве. Таким образом все студенты выбирают примерно похожую стратегию в плане выбора количества учителей и недобавления себя в качестве учителя. Но при этом студентов набирают в разном количестве.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andara" panose="020E0502030303020204" pitchFamily="34" charset="0"/>
              </a:rPr>
              <a:t>4.</a:t>
            </a:r>
            <a:r>
              <a:rPr lang="ru-RU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 Проанализировав топ-1000 пользователей (с максимальным количеством очков) видно: а) среднее количество секунд на решение задач в зависимости от количества проблем снижается; б) количество задач, с которыми столкнулся пользователь - примерно в одном диапазоне (от 1 до 20), есть некоторые выбросы; в) количество секунд на решение проблемы тоже примерно в одном диапазоне (от 1 до 30).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andara" panose="020E0502030303020204" pitchFamily="34" charset="0"/>
              </a:rPr>
              <a:t>5.</a:t>
            </a:r>
            <a:r>
              <a:rPr lang="ru-RU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 С ростом уровня пользователя растут среднее количество очков и среднее количество значков.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andara" panose="020E0502030303020204" pitchFamily="34" charset="0"/>
              </a:rPr>
              <a:t>6.</a:t>
            </a:r>
            <a:r>
              <a:rPr lang="ru-RU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 Большая часть пользователей каждого уровня выбирают стратегию не использовать подсказки, а с ростом уровня пользователя доля таких пользователей растет. Также с ростом уровня растет отношение доли ответивших правильно к доле ответивших неправильно, т.е. ответивших правильно в общем количестве пользователей уровня становится больше.</a:t>
            </a:r>
          </a:p>
        </p:txBody>
      </p:sp>
    </p:spTree>
    <p:extLst>
      <p:ext uri="{BB962C8B-B14F-4D97-AF65-F5344CB8AC3E}">
        <p14:creationId xmlns:p14="http://schemas.microsoft.com/office/powerpoint/2010/main" val="22687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A6980-0DEA-7E65-C3E1-5C0E83A9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184"/>
          </a:xfrm>
        </p:spPr>
        <p:txBody>
          <a:bodyPr>
            <a:normAutofit/>
          </a:bodyPr>
          <a:lstStyle/>
          <a:p>
            <a:r>
              <a:rPr lang="ru-RU" sz="2200" b="1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Candara" panose="020E0502030303020204" pitchFamily="34" charset="0"/>
              </a:rPr>
              <a:t>Цель исследования</a:t>
            </a:r>
            <a:r>
              <a:rPr lang="ru-RU" sz="2200" dirty="0">
                <a:latin typeface="Candara" panose="020E0502030303020204" pitchFamily="34" charset="0"/>
              </a:rPr>
              <a:t>: </a:t>
            </a:r>
            <a:r>
              <a:rPr lang="ru-RU" sz="22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проанализировать успеваемость, факторы, влияющие на нее, а также стратегии, которые выбирают студенты при учебе в онлайн Академии Цзюньи.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50DCA-AEBB-0D3C-BBD9-2C00C81E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45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1" u="sng" dirty="0">
                <a:solidFill>
                  <a:srgbClr val="0070C0"/>
                </a:solidFill>
                <a:effectLst/>
                <a:uFill>
                  <a:solidFill>
                    <a:srgbClr val="0070C0"/>
                  </a:solidFill>
                </a:uFill>
                <a:latin typeface="Candara" panose="020E0502030303020204" pitchFamily="34" charset="0"/>
              </a:rPr>
              <a:t>Задачи исследования</a:t>
            </a:r>
            <a:endParaRPr lang="ru-RU" sz="1400" b="0" u="sng" dirty="0">
              <a:solidFill>
                <a:srgbClr val="0070C0"/>
              </a:solidFill>
              <a:effectLst/>
              <a:uFill>
                <a:solidFill>
                  <a:srgbClr val="0070C0"/>
                </a:solidFill>
              </a:uFill>
              <a:latin typeface="Candara" panose="020E0502030303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0" dirty="0">
                <a:effectLst/>
                <a:latin typeface="Candara" panose="020E0502030303020204" pitchFamily="34" charset="0"/>
              </a:rPr>
            </a:br>
            <a:r>
              <a:rPr lang="ru-RU" sz="1400" b="0" dirty="0">
                <a:effectLst/>
                <a:latin typeface="Candara" panose="020E0502030303020204" pitchFamily="34" charset="0"/>
              </a:rPr>
              <a:t>1. Найти минимальное, максимальное и медианное количество очков пользователей.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0" dirty="0">
                <a:effectLst/>
                <a:latin typeface="Candara" panose="020E0502030303020204" pitchFamily="34" charset="0"/>
              </a:rPr>
              <a:t>2. Посчитать учеников какой школы user_grade (начальной 1-6, средней 7-9 или старшей 10-12) больше среди пользователей.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0" dirty="0">
                <a:effectLst/>
                <a:latin typeface="Candara" panose="020E0502030303020204" pitchFamily="34" charset="0"/>
              </a:rPr>
              <a:t>3. Посчитать максимальное, минимальное и среднее количество учителей has_teacher_cnt и студентов has_student_cnt, которые имеют пользователи разных уровней школ; количество студентов, которые добавлялись как учителя сами себе и не добавлялись.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0" dirty="0">
                <a:effectLst/>
                <a:latin typeface="Candara" panose="020E0502030303020204" pitchFamily="34" charset="0"/>
              </a:rPr>
              <a:t>4. Среди первых 1000 пользователей с максимальными по рангу очками вывести количество задач, с которыми столкнулся этот пользователь, включая эту задачу, в этом упражнении (problem_number); сколько раз пользователь сталкивается с этой задачей в этом упражнении (exercise_problem_repeat_session); среднее total_sec_taken число секунд, которое пользователь из данной группы потратил на решение  этих задач в разрезе количества задач.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0" dirty="0">
                <a:effectLst/>
                <a:latin typeface="Candara" panose="020E0502030303020204" pitchFamily="34" charset="0"/>
              </a:rPr>
              <a:t>5. Посчитать среднее количество очков points и среднее количество значков badges_cnt в разрезе уровней пользователя level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0" dirty="0">
                <a:effectLst/>
                <a:latin typeface="Candara" panose="020E0502030303020204" pitchFamily="34" charset="0"/>
              </a:rPr>
              <a:t>6. Для каждого уровня пользователей (level от 0 до 4) узнать: что делали пользователи чаще: использовали подсказку или нет; сколько раз минимально и максимально использовали подсказку, если использовали; сколько процентов пользователей каждого уровня ответили правильно и неправильно</a:t>
            </a:r>
            <a:r>
              <a:rPr lang="ru-RU" sz="14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52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62C46-FFF0-8815-F8D6-32712A59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8257"/>
          </a:xfrm>
        </p:spPr>
        <p:txBody>
          <a:bodyPr>
            <a:noAutofit/>
          </a:bodyPr>
          <a:lstStyle/>
          <a:p>
            <a:r>
              <a:rPr lang="ru-RU" sz="1800" b="1" i="1" dirty="0">
                <a:solidFill>
                  <a:srgbClr val="0070C0"/>
                </a:solidFill>
                <a:effectLst/>
                <a:latin typeface="Candara" panose="020E0502030303020204" pitchFamily="34" charset="0"/>
              </a:rPr>
              <a:t>Описание данных</a:t>
            </a: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r>
              <a:rPr lang="ru-RU" sz="1800" dirty="0">
                <a:solidFill>
                  <a:srgbClr val="FFC000"/>
                </a:solidFill>
                <a:latin typeface="Candara" panose="020E05020303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датасет</a:t>
            </a:r>
            <a:br>
              <a:rPr lang="ru-RU" sz="1800" dirty="0">
                <a:latin typeface="Candara" panose="020E0502030303020204" pitchFamily="34" charset="0"/>
              </a:rPr>
            </a:b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В наборе данных представлены три таблицы:</a:t>
            </a: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В файле </a:t>
            </a:r>
            <a:r>
              <a:rPr lang="ru-RU" sz="1800" b="1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Log_Problem.csv </a:t>
            </a:r>
            <a: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зарегистрировано 16 217 311 попыток решения задач 72 630 выбранными учащимися за год с 2018/08 по 2019/07 год.</a:t>
            </a: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r>
              <a:rPr lang="ru-RU" sz="1800" b="1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Info_Content.csv </a:t>
            </a:r>
            <a: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описывает метаданные упражнений, каждое упражнение представляет собой базовую единицу обучения, состоящую из множества задач.</a:t>
            </a: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b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</a:br>
            <a:r>
              <a:rPr lang="ru-RU" sz="1800" b="1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Info_UserData.csv </a:t>
            </a:r>
            <a:r>
              <a:rPr lang="ru-RU" sz="1800" b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описывает метаданные выбранных зарегистрированных студентов в Академии Цзюньи.</a:t>
            </a:r>
            <a:endParaRPr lang="ru-RU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66A-3655-9DF7-829A-24D4D396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923330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1. Найти минимальное, максимальное и медианное количество очков пользователей. </a:t>
            </a:r>
            <a:endParaRPr lang="ru-RU" sz="22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D8937-DCEA-FA88-2522-0C763118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874591"/>
            <a:ext cx="4638675" cy="62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0C06DB-C2DF-FC97-FF9B-A7383172C5B4}"/>
              </a:ext>
            </a:extLst>
          </p:cNvPr>
          <p:cNvSpPr txBox="1"/>
          <p:nvPr/>
        </p:nvSpPr>
        <p:spPr>
          <a:xfrm>
            <a:off x="1071418" y="3759200"/>
            <a:ext cx="929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Вывод:</a:t>
            </a:r>
            <a:r>
              <a:rPr lang="ru-RU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Минимальное количество очков пользователей равно 1, максимальное 4047528, т.е. очень большой разброс. При этом медиана равна всего лишь 20400.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B1617F-B85A-342B-79CF-D606FD6F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315184"/>
            <a:ext cx="5723280" cy="12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66A-3655-9DF7-829A-24D4D396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923330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2. </a:t>
            </a:r>
            <a:r>
              <a:rPr lang="ru-RU" sz="2200" b="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Посчитать учеников какой школы user_grade (начальной 1-6, средней 7-9 или старшей 10-12) больше среди пользователей.</a:t>
            </a:r>
            <a:endParaRPr lang="ru-RU" sz="22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C06DB-C2DF-FC97-FF9B-A7383172C5B4}"/>
              </a:ext>
            </a:extLst>
          </p:cNvPr>
          <p:cNvSpPr txBox="1"/>
          <p:nvPr/>
        </p:nvSpPr>
        <p:spPr>
          <a:xfrm>
            <a:off x="5633605" y="1410159"/>
            <a:ext cx="539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Вывод:</a:t>
            </a:r>
            <a:r>
              <a:rPr lang="ru-RU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На данной платформе больше всего зарегистрировано пользователей начальной школы, далее по количеству - средней, и меньше всего - старшей.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D619CA-F1A7-D1A1-9723-E4BE2714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2163693"/>
            <a:ext cx="1943100" cy="6191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955507-C96A-C2F1-AA33-849D8AC4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56" y="3869203"/>
            <a:ext cx="1828800" cy="5810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FE3B0D-8BA5-2000-E4BA-01B9F25A6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81" y="5509407"/>
            <a:ext cx="1838325" cy="6477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DF326F-F525-C794-1C3F-C719327A5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605" y="2782818"/>
            <a:ext cx="4387274" cy="3401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905176E-691C-74FB-4547-CFD8B21C6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53" y="1300001"/>
            <a:ext cx="3476625" cy="6381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CBE607-2962-D8CE-9225-045999CA35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53" y="2925276"/>
            <a:ext cx="3581400" cy="6858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B37F46F-8D6A-4CA0-F2F9-FE549D2F1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253" y="4625805"/>
            <a:ext cx="35909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66A-3655-9DF7-829A-24D4D396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1193438"/>
          </a:xfrm>
        </p:spPr>
        <p:txBody>
          <a:bodyPr>
            <a:noAutofit/>
          </a:bodyPr>
          <a:lstStyle/>
          <a:p>
            <a:r>
              <a:rPr lang="ru-RU" sz="2200" b="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3. Посчитать максимальное, минимальное и среднее количество учителей has_teacher_cnt и студентов has_student_cnt, которые имеют пользователи разных уровней школ; количество студентов, которые добавлялись как учителя сами себе и не добавлялись.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C06DB-C2DF-FC97-FF9B-A7383172C5B4}"/>
              </a:ext>
            </a:extLst>
          </p:cNvPr>
          <p:cNvSpPr txBox="1"/>
          <p:nvPr/>
        </p:nvSpPr>
        <p:spPr>
          <a:xfrm>
            <a:off x="6591092" y="1290087"/>
            <a:ext cx="53946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Вывод: </a:t>
            </a:r>
            <a:r>
              <a:rPr lang="ru-RU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Видно, что если исходить из среднего количества, то: а) в количестве учителей пользователя сильного разброса нет в разрезе уровней школ; б) в количестве студентов довольно большой разброс (пользователи 2 уровня школы имеют в среднем 72 студента, а 10 и 11 - 2 студента). По параметру добавления себя в качестве учителя пользователи всех уровней школ одинаковы - практически все не добавляются в этом качестве. Таким образом все студенты выбирают примерно похожую стратегию в плане выбора количества учителей и недобавления себя в качестве учителя. Но при этом студентов набирают в разном количестве.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DBC426-4E95-D615-746D-72029FF1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96754"/>
            <a:ext cx="3210791" cy="13277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B069E3-F73E-3B95-725A-D1BDCD36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962715"/>
            <a:ext cx="4790209" cy="14781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71A2EC-B772-EBE8-1D45-AEC401B08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5375360"/>
            <a:ext cx="2528637" cy="12821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D3FF24E-4F46-48B0-06C9-965AF1008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1" y="4584971"/>
            <a:ext cx="5316682" cy="74823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6CFCBB6-3CF2-9E2F-5D9E-12A5DE340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092" y="4183187"/>
            <a:ext cx="5394614" cy="25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4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66A-3655-9DF7-829A-24D4D396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909493"/>
          </a:xfrm>
        </p:spPr>
        <p:txBody>
          <a:bodyPr>
            <a:noAutofit/>
          </a:bodyPr>
          <a:lstStyle/>
          <a:p>
            <a:r>
              <a:rPr lang="ru-RU" sz="1600" b="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4. Среди первых 1000 пользователей с максимальными по рангу очками вывести количество задач, с которыми столкнулся этот пользователь, включая эту задачу, в этом упражнении (problem_number); сколько раз пользователь сталкивается с этой задачей в этом упражнении (exercise_problem_repeat_session); среднее total_sec_taken число секунд, которое пользователь из данной группы потратил на решение  этих задач в разрезе количества задач.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C06DB-C2DF-FC97-FF9B-A7383172C5B4}"/>
              </a:ext>
            </a:extLst>
          </p:cNvPr>
          <p:cNvSpPr txBox="1"/>
          <p:nvPr/>
        </p:nvSpPr>
        <p:spPr>
          <a:xfrm>
            <a:off x="815686" y="3935826"/>
            <a:ext cx="5394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Вывод: </a:t>
            </a:r>
            <a:r>
              <a:rPr lang="ru-RU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Проанализировав топ-1000 пользователей (с максимальным количеством очков) видно: а) среднее количество секунд на решение задач в зависимости от количества проблем снижается; б) количество задач, с которыми столкнулся пользователь - примерно в одном диапазоне (от 1 до 20), есть некоторые выбросы; в) количество секунд на решение проблемы тоже примерно в одном диапазоне (от 1 до 30).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6178D6-BBCB-1DED-3F9A-4AB5CB54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334"/>
            <a:ext cx="4113502" cy="24917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051327-E256-DFFA-ED64-DCF900E7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75" y="1274618"/>
            <a:ext cx="5425105" cy="14766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44EE76-BE7A-1B92-4938-2129B746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50752"/>
            <a:ext cx="2893291" cy="168159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B0846D-7C69-52AB-58EF-D5C5ED4E9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527" y="4922940"/>
            <a:ext cx="3001819" cy="173941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8BC371-AD46-6047-08C9-9EE9749FA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929" y="4852947"/>
            <a:ext cx="4122779" cy="18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5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66A-3655-9DF7-829A-24D4D396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909493"/>
          </a:xfrm>
        </p:spPr>
        <p:txBody>
          <a:bodyPr>
            <a:noAutofit/>
          </a:bodyPr>
          <a:lstStyle/>
          <a:p>
            <a:r>
              <a:rPr lang="ru-RU" sz="2200" b="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5. Посчитать среднее количество очков points и среднее количество значков badges_cnt в разрезе уровней пользователя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C06DB-C2DF-FC97-FF9B-A7383172C5B4}"/>
              </a:ext>
            </a:extLst>
          </p:cNvPr>
          <p:cNvSpPr txBox="1"/>
          <p:nvPr/>
        </p:nvSpPr>
        <p:spPr>
          <a:xfrm>
            <a:off x="5720196" y="1456748"/>
            <a:ext cx="5394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Вывод: </a:t>
            </a:r>
            <a:r>
              <a:rPr lang="ru-RU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С ростом уровня пользователя растут среднее количество очков и среднее количество значков.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BCD0A6-364C-70CC-62D4-8247CB00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98" y="1456748"/>
            <a:ext cx="4181475" cy="1543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4E15B4-9BB8-6339-8A9E-0F3A5E30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98" y="3281073"/>
            <a:ext cx="4248150" cy="15335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A92686-5ABE-5FE1-2745-41043CCB1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196" y="2562208"/>
            <a:ext cx="6065155" cy="34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5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66A-3655-9DF7-829A-24D4D396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665682"/>
          </a:xfrm>
        </p:spPr>
        <p:txBody>
          <a:bodyPr>
            <a:noAutofit/>
          </a:bodyPr>
          <a:lstStyle/>
          <a:p>
            <a:r>
              <a:rPr lang="ru-RU" sz="1600" b="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6. Для каждого уровня пользователей (level от 0 до 4) узнать: что делали пользователи чаще: использовали подсказку или нет; сколько раз минимально и максимально использовали подсказку, если использовали; сколько процентов пользователей каждого уровня ответили правильно и неправильно.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C06DB-C2DF-FC97-FF9B-A7383172C5B4}"/>
              </a:ext>
            </a:extLst>
          </p:cNvPr>
          <p:cNvSpPr txBox="1"/>
          <p:nvPr/>
        </p:nvSpPr>
        <p:spPr>
          <a:xfrm>
            <a:off x="832209" y="3742467"/>
            <a:ext cx="11116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Вывод: </a:t>
            </a:r>
            <a:r>
              <a:rPr lang="ru-RU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Большая часть пользователей каждого уровня выбирают стратегию не использовать подсказки, а с ростом уровня пользователя доля таких пользователей растет. Также с ростом уровня растет отношение доли ответивших правильно к доле ответивших неправильно, т.е. ответивших правильно в общем количестве пользователей уровня становится больше.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E96AFF-BE32-0BAA-BDA4-98970764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9198"/>
            <a:ext cx="5259158" cy="6491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B42156-D64C-B2D8-F7C4-0244521B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91" y="1079199"/>
            <a:ext cx="2348345" cy="7271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909403-E98F-35FF-A69A-1D29777E8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09" y="1863603"/>
            <a:ext cx="2276909" cy="7644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E62E27-E587-7574-46E4-4AB60A648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891" y="1854789"/>
            <a:ext cx="2893291" cy="83275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D1E272F-35B2-DD36-A46B-F81CB5CC3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09" y="2726905"/>
            <a:ext cx="4186382" cy="91669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8E0994D-D128-D612-0956-B8FA4F15A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891" y="2799456"/>
            <a:ext cx="4315691" cy="6837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2CCC84A-5E5A-18EB-88E0-36D42FF2F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533" y="4671091"/>
            <a:ext cx="2689268" cy="20613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AF95A15-23E1-66F7-5004-874F11374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1477" y="4548501"/>
            <a:ext cx="2689268" cy="21950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30C2723-1076-60F7-9D09-BD0CC3084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528" y="4613447"/>
            <a:ext cx="2689268" cy="21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275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1149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Candara</vt:lpstr>
      <vt:lpstr>Consolas</vt:lpstr>
      <vt:lpstr>Тема Office</vt:lpstr>
      <vt:lpstr>Анализ успеваемости студентов университета Junyi Academy Online Learning </vt:lpstr>
      <vt:lpstr>Цель исследования: проанализировать успеваемость, факторы, влияющие на нее, а также стратегии, которые выбирают студенты при учебе в онлайн Академии Цзюньи.</vt:lpstr>
      <vt:lpstr>Описание данных  Ссылка на датасет  В наборе данных представлены три таблицы:  В файле Log_Problem.csv зарегистрировано 16 217 311 попыток решения задач 72 630 выбранными учащимися за год с 2018/08 по 2019/07 год.  Info_Content.csv описывает метаданные упражнений, каждое упражнение представляет собой базовую единицу обучения, состоящую из множества задач.  Info_UserData.csv описывает метаданные выбранных зарегистрированных студентов в Академии Цзюньи.</vt:lpstr>
      <vt:lpstr>1. Найти минимальное, максимальное и медианное количество очков пользователей. </vt:lpstr>
      <vt:lpstr>2. Посчитать учеников какой школы user_grade (начальной 1-6, средней 7-9 или старшей 10-12) больше среди пользователей.</vt:lpstr>
      <vt:lpstr>3. Посчитать максимальное, минимальное и среднее количество учителей has_teacher_cnt и студентов has_student_cnt, которые имеют пользователи разных уровней школ; количество студентов, которые добавлялись как учителя сами себе и не добавлялись.</vt:lpstr>
      <vt:lpstr>4. Среди первых 1000 пользователей с максимальными по рангу очками вывести количество задач, с которыми столкнулся этот пользователь, включая эту задачу, в этом упражнении (problem_number); сколько раз пользователь сталкивается с этой задачей в этом упражнении (exercise_problem_repeat_session); среднее total_sec_taken число секунд, которое пользователь из данной группы потратил на решение  этих задач в разрезе количества задач.</vt:lpstr>
      <vt:lpstr>5. Посчитать среднее количество очков points и среднее количество значков badges_cnt в разрезе уровней пользователя level</vt:lpstr>
      <vt:lpstr>6. Для каждого уровня пользователей (level от 0 до 4) узнать: что делали пользователи чаще: использовали подсказку или нет; сколько раз минимально и максимально использовали подсказку, если использовали; сколько процентов пользователей каждого уровня ответили правильно и неправильно.</vt:lpstr>
      <vt:lpstr>Выводы исследования: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успеваемости студентов университета Junyi Academy Online Learning </dc:title>
  <dc:creator>Айгуль Халикова</dc:creator>
  <cp:lastModifiedBy>Айгуль Халикова</cp:lastModifiedBy>
  <cp:revision>13</cp:revision>
  <dcterms:created xsi:type="dcterms:W3CDTF">2024-03-08T20:32:09Z</dcterms:created>
  <dcterms:modified xsi:type="dcterms:W3CDTF">2024-03-09T12:13:05Z</dcterms:modified>
</cp:coreProperties>
</file>