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3" r:id="rId7"/>
    <p:sldId id="274" r:id="rId8"/>
    <p:sldId id="262" r:id="rId9"/>
    <p:sldId id="263" r:id="rId10"/>
    <p:sldId id="264" r:id="rId11"/>
    <p:sldId id="271" r:id="rId12"/>
    <p:sldId id="272" r:id="rId13"/>
    <p:sldId id="265" r:id="rId14"/>
    <p:sldId id="275" r:id="rId15"/>
    <p:sldId id="276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235199"/>
          </a:xfrm>
        </p:spPr>
        <p:txBody>
          <a:bodyPr/>
          <a:lstStyle/>
          <a:p>
            <a:r>
              <a:rPr lang="en-US" dirty="0" smtClean="0"/>
              <a:t>GPU-</a:t>
            </a:r>
            <a:r>
              <a:rPr lang="bg-BG" dirty="0" smtClean="0"/>
              <a:t>Базирана </a:t>
            </a:r>
            <a:r>
              <a:rPr lang="en-GB" dirty="0" smtClean="0"/>
              <a:t>Key-value store (KVS)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224" y="4849368"/>
            <a:ext cx="12082272" cy="1905000"/>
          </a:xfrm>
        </p:spPr>
        <p:txBody>
          <a:bodyPr/>
          <a:lstStyle/>
          <a:p>
            <a:pPr algn="l"/>
            <a:r>
              <a:rPr lang="bg-BG" sz="2800" dirty="0" smtClean="0"/>
              <a:t>Високопроизводително съхранение на данни с помощта на </a:t>
            </a:r>
            <a:r>
              <a:rPr lang="en-GB" sz="2800" dirty="0" smtClean="0"/>
              <a:t>CUDA</a:t>
            </a:r>
          </a:p>
          <a:p>
            <a:pPr algn="l"/>
            <a:r>
              <a:rPr lang="bg-BG" sz="2800" dirty="0" smtClean="0"/>
              <a:t>Представено от: Айгюн Ъшък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3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256033"/>
            <a:ext cx="8676222" cy="1463039"/>
          </a:xfrm>
        </p:spPr>
        <p:txBody>
          <a:bodyPr/>
          <a:lstStyle/>
          <a:p>
            <a:r>
              <a:rPr lang="bg-BG" dirty="0" smtClean="0"/>
              <a:t>Преглед на кода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084832"/>
            <a:ext cx="9490012" cy="37063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 err="1" smtClean="0"/>
              <a:t>Kv_store.h</a:t>
            </a:r>
            <a:r>
              <a:rPr lang="en-GB" sz="2800" dirty="0" smtClean="0"/>
              <a:t>: </a:t>
            </a:r>
            <a:r>
              <a:rPr lang="bg-BG" sz="2800" dirty="0" smtClean="0"/>
              <a:t>Декларации на функции и константи.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Kv_store.cu: </a:t>
            </a:r>
            <a:r>
              <a:rPr lang="bg-BG" sz="2800" dirty="0" smtClean="0"/>
              <a:t>Имплементация на ядрата.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Kv_store_test.cu: </a:t>
            </a:r>
            <a:r>
              <a:rPr lang="bg-BG" sz="2800" dirty="0" smtClean="0"/>
              <a:t>тестове за валидация.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Kernel.cu: </a:t>
            </a:r>
            <a:r>
              <a:rPr lang="bg-BG" sz="2800" dirty="0" smtClean="0"/>
              <a:t>Основна функционалност на </a:t>
            </a:r>
            <a:r>
              <a:rPr lang="en-GB" sz="2800" dirty="0" smtClean="0"/>
              <a:t>KVS.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344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89" y="609600"/>
            <a:ext cx="9905998" cy="1905000"/>
          </a:xfrm>
        </p:spPr>
        <p:txBody>
          <a:bodyPr/>
          <a:lstStyle/>
          <a:p>
            <a:r>
              <a:rPr lang="en-GB" dirty="0" err="1" smtClean="0"/>
              <a:t>Kv_store.h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89" y="2514600"/>
            <a:ext cx="11645645" cy="259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3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808" y="-109728"/>
            <a:ext cx="9905998" cy="1905000"/>
          </a:xfrm>
        </p:spPr>
        <p:txBody>
          <a:bodyPr/>
          <a:lstStyle/>
          <a:p>
            <a:r>
              <a:rPr lang="en-GB" dirty="0" smtClean="0"/>
              <a:t>Kv_store.cu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08" y="1452372"/>
            <a:ext cx="10808233" cy="503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0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133855"/>
          </a:xfrm>
        </p:spPr>
        <p:txBody>
          <a:bodyPr/>
          <a:lstStyle/>
          <a:p>
            <a:r>
              <a:rPr lang="bg-BG" dirty="0" smtClean="0"/>
              <a:t>Тестване и валидация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52" y="2523744"/>
            <a:ext cx="9014524" cy="348691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2600" dirty="0" smtClean="0"/>
              <a:t>Тестови данни: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200" dirty="0"/>
              <a:t>Вмъкване на ключове: </a:t>
            </a:r>
            <a:r>
              <a:rPr lang="en-GB" sz="2200" dirty="0" smtClean="0"/>
              <a:t>1,2,3,4</a:t>
            </a:r>
            <a:endParaRPr lang="bg-BG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200" dirty="0"/>
              <a:t>Търсене на ключове</a:t>
            </a:r>
            <a:r>
              <a:rPr lang="bg-BG" sz="2200" dirty="0" smtClean="0"/>
              <a:t>:</a:t>
            </a:r>
            <a:r>
              <a:rPr lang="en-GB" sz="2200" dirty="0" smtClean="0"/>
              <a:t> 3,6,1,4,2</a:t>
            </a:r>
            <a:endParaRPr lang="bg-BG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2600" dirty="0" smtClean="0"/>
              <a:t>Резултати: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200" dirty="0"/>
              <a:t>Намерени</a:t>
            </a:r>
            <a:r>
              <a:rPr lang="bg-BG" sz="2200" dirty="0" smtClean="0"/>
              <a:t>:</a:t>
            </a:r>
            <a:r>
              <a:rPr lang="en-GB" sz="2200" dirty="0" smtClean="0"/>
              <a:t> 3 {30}, 1{10}, 4{40}, 2{20}</a:t>
            </a:r>
            <a:endParaRPr lang="bg-BG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200" dirty="0"/>
              <a:t>Липсващи: </a:t>
            </a:r>
            <a:r>
              <a:rPr lang="en-GB" sz="2200" dirty="0"/>
              <a:t>UINT32_MAX </a:t>
            </a:r>
            <a:r>
              <a:rPr lang="bg-BG" sz="2200" dirty="0"/>
              <a:t>за ключ 6. (или </a:t>
            </a:r>
            <a:r>
              <a:rPr lang="en-GB" sz="2200" dirty="0" smtClean="0"/>
              <a:t>Not Found).</a:t>
            </a:r>
            <a:endParaRPr lang="en-GB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2600" dirty="0" smtClean="0"/>
              <a:t>Валидация: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200" dirty="0" smtClean="0"/>
              <a:t>Осигурява коректност на операциите по добавяне на търсене.</a:t>
            </a:r>
          </a:p>
          <a:p>
            <a:pPr lvl="1"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89" y="2523744"/>
            <a:ext cx="4531267" cy="19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8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400" dirty="0" smtClean="0"/>
              <a:t>Заключение</a:t>
            </a:r>
            <a:endParaRPr lang="en-US" sz="44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6" t="1674" r="397" b="1913"/>
          <a:stretch/>
        </p:blipFill>
        <p:spPr>
          <a:xfrm>
            <a:off x="845363" y="2563905"/>
            <a:ext cx="10498098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9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Тестови резултати: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11406"/>
              </p:ext>
            </p:extLst>
          </p:nvPr>
        </p:nvGraphicFramePr>
        <p:xfrm>
          <a:off x="2163482" y="2028513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Време на </a:t>
                      </a:r>
                      <a:r>
                        <a:rPr lang="en-GB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Време на </a:t>
                      </a:r>
                      <a:r>
                        <a:rPr lang="en-US" dirty="0" smtClean="0"/>
                        <a:t>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1" dirty="0"/>
                        <a:t>Ускорение</a:t>
                      </a:r>
                      <a:endParaRPr lang="bg-BG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Вмъкване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0.387611 сек (387.61 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0.5130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b="1" dirty="0" smtClean="0"/>
                        <a:t>~755 пъти по-бързо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Търсене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0.140861 сек (140.86 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0.0768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b="1" dirty="0"/>
                        <a:t>~1834 пъти по-бързо</a:t>
                      </a:r>
                      <a:endParaRPr lang="bg-BG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02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377695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Предизвикателста и решения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511552"/>
            <a:ext cx="10002076" cy="37307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2800" dirty="0" smtClean="0"/>
              <a:t>Предизвикателтво:	Обработка на колизии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400" dirty="0" smtClean="0"/>
              <a:t>Решение</a:t>
            </a:r>
            <a:r>
              <a:rPr lang="bg-BG" sz="2400" dirty="0"/>
              <a:t>: </a:t>
            </a:r>
            <a:r>
              <a:rPr lang="bg-BG" sz="2400" dirty="0" smtClean="0"/>
              <a:t>Линейно пробване.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2800" dirty="0" smtClean="0"/>
              <a:t>Предизвикателство: Синхронизация на нишките.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400" dirty="0" smtClean="0"/>
              <a:t>Решение: Използване на автомарни операции.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2800" dirty="0" smtClean="0"/>
              <a:t>Предизвикателство: Разпределение на паметта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400" dirty="0" smtClean="0"/>
              <a:t>Решение: Оптимизирано използване на памет и осигуряване на правилно освобождаване.</a:t>
            </a:r>
          </a:p>
        </p:txBody>
      </p:sp>
    </p:spTree>
    <p:extLst>
      <p:ext uri="{BB962C8B-B14F-4D97-AF65-F5344CB8AC3E}">
        <p14:creationId xmlns:p14="http://schemas.microsoft.com/office/powerpoint/2010/main" val="274951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987551"/>
          </a:xfrm>
        </p:spPr>
        <p:txBody>
          <a:bodyPr/>
          <a:lstStyle/>
          <a:p>
            <a:r>
              <a:rPr lang="bg-BG" dirty="0" smtClean="0"/>
              <a:t>Приложения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499360"/>
            <a:ext cx="8676222" cy="32918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2800" dirty="0" smtClean="0"/>
              <a:t>Примери за използване: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400" dirty="0"/>
              <a:t>Анализ в реално време.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400" dirty="0"/>
              <a:t>Големи системи за съхранение на данни.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400" dirty="0"/>
              <a:t>Високопроизводителни изчисления</a:t>
            </a:r>
            <a:r>
              <a:rPr lang="bg-BG" sz="2400" dirty="0" smtClean="0"/>
              <a:t>.</a:t>
            </a:r>
            <a:endParaRPr lang="bg-BG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2800" dirty="0" smtClean="0"/>
              <a:t>Индустрии: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400" dirty="0" smtClean="0"/>
              <a:t>Финанси, </a:t>
            </a:r>
            <a:r>
              <a:rPr lang="en-GB" sz="2400" dirty="0" smtClean="0"/>
              <a:t>AI </a:t>
            </a:r>
            <a:r>
              <a:rPr lang="bg-BG" sz="2400" dirty="0" smtClean="0"/>
              <a:t>други.</a:t>
            </a:r>
          </a:p>
        </p:txBody>
      </p:sp>
    </p:spTree>
    <p:extLst>
      <p:ext uri="{BB962C8B-B14F-4D97-AF65-F5344CB8AC3E}">
        <p14:creationId xmlns:p14="http://schemas.microsoft.com/office/powerpoint/2010/main" val="280242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963167"/>
          </a:xfrm>
        </p:spPr>
        <p:txBody>
          <a:bodyPr/>
          <a:lstStyle/>
          <a:p>
            <a:r>
              <a:rPr lang="bg-BG" dirty="0" smtClean="0"/>
              <a:t>Въведение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104" y="1938528"/>
            <a:ext cx="11350752" cy="443788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Key-Value Store (KVS):</a:t>
            </a:r>
          </a:p>
          <a:p>
            <a:pPr marL="800100" lvl="2" indent="-342900" algn="l">
              <a:buFont typeface="Arial" panose="020B0604020202020204" pitchFamily="34" charset="0"/>
              <a:buChar char="•"/>
            </a:pPr>
            <a:r>
              <a:rPr lang="bg-BG" sz="2000" dirty="0"/>
              <a:t>Прост модел за съхранение на данни, който използва ключове за извличане на стойности</a:t>
            </a:r>
            <a:r>
              <a:rPr lang="bg-BG" sz="20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2800" dirty="0" smtClean="0"/>
              <a:t>Защо </a:t>
            </a:r>
            <a:r>
              <a:rPr lang="en-GB" sz="2800" dirty="0" smtClean="0"/>
              <a:t>GPU?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400" dirty="0" smtClean="0"/>
              <a:t>Висока паралелност за по-бърза обработка на данни.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400" dirty="0" smtClean="0"/>
              <a:t>Оптимизаран за изчислително интензивни задачи.</a:t>
            </a:r>
            <a:endParaRPr lang="en-GB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2800" dirty="0" smtClean="0"/>
              <a:t>Цел: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400" dirty="0" smtClean="0"/>
              <a:t>Създаване на високопроизводително </a:t>
            </a:r>
            <a:r>
              <a:rPr lang="en-GB" sz="2400" dirty="0" smtClean="0"/>
              <a:t>KVS</a:t>
            </a:r>
            <a:r>
              <a:rPr lang="en-US" sz="2400" dirty="0"/>
              <a:t> </a:t>
            </a:r>
            <a:r>
              <a:rPr lang="bg-BG" sz="2400" dirty="0" smtClean="0"/>
              <a:t>с помощта на </a:t>
            </a:r>
            <a:r>
              <a:rPr lang="en-GB" sz="2400" dirty="0" smtClean="0"/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411033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621535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характеристики на </a:t>
            </a:r>
            <a:r>
              <a:rPr lang="en-GB" dirty="0"/>
              <a:t>GPU-</a:t>
            </a:r>
            <a:r>
              <a:rPr lang="bg-BG" dirty="0"/>
              <a:t>Базирано </a:t>
            </a:r>
            <a:r>
              <a:rPr lang="en-GB" dirty="0"/>
              <a:t>KVS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535936"/>
            <a:ext cx="8676222" cy="325526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2800" dirty="0" smtClean="0"/>
              <a:t>Паралелни операции по добавяне и търсене.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2800" dirty="0" smtClean="0"/>
              <a:t>Линейно пробване за разрешаване на колизии.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2800" dirty="0" smtClean="0"/>
              <a:t>Разширяем размер на хеш таблицата.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2800" dirty="0" smtClean="0"/>
              <a:t>Обработка на грешки при липсващи ключове.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902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85345"/>
            <a:ext cx="8676222" cy="1438655"/>
          </a:xfrm>
        </p:spPr>
        <p:txBody>
          <a:bodyPr/>
          <a:lstStyle/>
          <a:p>
            <a:r>
              <a:rPr lang="bg-BG" dirty="0" smtClean="0"/>
              <a:t>Системна архитектура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028" y="1658112"/>
            <a:ext cx="10136188" cy="4767072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bg-BG" sz="3200" dirty="0" smtClean="0"/>
              <a:t>Компоненти: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bg-BG" sz="2800" dirty="0" smtClean="0"/>
              <a:t>Хеш таблица (в </a:t>
            </a:r>
            <a:r>
              <a:rPr lang="en-GB" sz="2800" dirty="0" smtClean="0"/>
              <a:t>GPU</a:t>
            </a:r>
            <a:r>
              <a:rPr lang="en-US" sz="2800" dirty="0" smtClean="0"/>
              <a:t> </a:t>
            </a:r>
            <a:r>
              <a:rPr lang="bg-BG" sz="2800" dirty="0" smtClean="0"/>
              <a:t>паметта):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bg-BG" sz="2400" dirty="0"/>
              <a:t>Съхранява ключове и стойности</a:t>
            </a:r>
            <a:r>
              <a:rPr lang="bg-BG" sz="2400" dirty="0" smtClean="0"/>
              <a:t>.</a:t>
            </a:r>
            <a:endParaRPr lang="bg-BG" sz="2400" dirty="0"/>
          </a:p>
          <a:p>
            <a:pPr marL="800100" lvl="1" indent="-342900" algn="l">
              <a:buFont typeface="+mj-lt"/>
              <a:buAutoNum type="arabicPeriod"/>
            </a:pPr>
            <a:r>
              <a:rPr lang="en-GB" sz="2800" dirty="0" smtClean="0"/>
              <a:t>CUDA </a:t>
            </a:r>
            <a:r>
              <a:rPr lang="bg-BG" sz="2800" dirty="0" smtClean="0"/>
              <a:t>ядра: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2400" dirty="0" err="1" smtClean="0"/>
              <a:t>Kv_insert</a:t>
            </a:r>
            <a:r>
              <a:rPr lang="en-GB" sz="2400" dirty="0" smtClean="0"/>
              <a:t>: </a:t>
            </a:r>
            <a:r>
              <a:rPr lang="bg-BG" sz="2400" dirty="0" smtClean="0"/>
              <a:t>добавя ключ-стойност двойки.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GB" sz="2400" dirty="0" err="1" smtClean="0"/>
              <a:t>Kv_lookup</a:t>
            </a:r>
            <a:r>
              <a:rPr lang="en-GB" sz="2400" dirty="0" smtClean="0"/>
              <a:t>: </a:t>
            </a:r>
            <a:r>
              <a:rPr lang="bg-BG" sz="2400" dirty="0" smtClean="0"/>
              <a:t>Извлича стойности според ключовете.</a:t>
            </a:r>
            <a:endParaRPr lang="bg-BG" sz="2400" dirty="0"/>
          </a:p>
          <a:p>
            <a:pPr marL="800100" lvl="1" indent="-342900" algn="l">
              <a:buFont typeface="+mj-lt"/>
              <a:buAutoNum type="arabicPeriod"/>
            </a:pPr>
            <a:r>
              <a:rPr lang="bg-BG" sz="2800" dirty="0" smtClean="0"/>
              <a:t>Хост код: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bg-BG" sz="2400" dirty="0" smtClean="0"/>
              <a:t>Управлява разпределението на паметта и трансфера на данни.</a:t>
            </a:r>
          </a:p>
        </p:txBody>
      </p:sp>
    </p:spTree>
    <p:extLst>
      <p:ext uri="{BB962C8B-B14F-4D97-AF65-F5344CB8AC3E}">
        <p14:creationId xmlns:p14="http://schemas.microsoft.com/office/powerpoint/2010/main" val="397557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70689"/>
            <a:ext cx="8676222" cy="1243583"/>
          </a:xfrm>
        </p:spPr>
        <p:txBody>
          <a:bodyPr/>
          <a:lstStyle/>
          <a:p>
            <a:r>
              <a:rPr lang="en-GB" dirty="0" smtClean="0"/>
              <a:t>CUDA </a:t>
            </a:r>
            <a:r>
              <a:rPr lang="bg-BG" dirty="0" smtClean="0"/>
              <a:t>имплементация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36" y="1554480"/>
            <a:ext cx="10806748" cy="530352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3300" dirty="0" smtClean="0"/>
              <a:t>Ядра: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 err="1"/>
              <a:t>Kv_insert</a:t>
            </a:r>
            <a:r>
              <a:rPr lang="en-GB" sz="2800" dirty="0"/>
              <a:t>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bg-BG" sz="2400" dirty="0"/>
              <a:t>Изчислява хеш.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bg-BG" sz="2400" dirty="0"/>
              <a:t>Използва автомарни операции за безопасност на нишките.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800" dirty="0" err="1"/>
              <a:t>Kv_lookup</a:t>
            </a:r>
            <a:r>
              <a:rPr lang="en-GB" sz="2800" dirty="0"/>
              <a:t>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bg-BG" sz="2400" dirty="0"/>
              <a:t>Обхожда хеш таблицата за търсене на ключ.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bg-BG" sz="33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3300" dirty="0" smtClean="0"/>
              <a:t>Управление на паметта: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800" dirty="0" smtClean="0"/>
              <a:t>Разпределя памет на устройството за ключове, стойности и хеш таблици.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800" dirty="0" smtClean="0"/>
              <a:t>Използва </a:t>
            </a:r>
            <a:r>
              <a:rPr lang="en-GB" sz="2800" dirty="0" err="1" smtClean="0"/>
              <a:t>cudaMemcpy</a:t>
            </a:r>
            <a:r>
              <a:rPr lang="en-GB" sz="2800" dirty="0" smtClean="0"/>
              <a:t> </a:t>
            </a:r>
            <a:r>
              <a:rPr lang="bg-BG" sz="2800" dirty="0" smtClean="0"/>
              <a:t>за трансфер на данни.</a:t>
            </a:r>
          </a:p>
          <a:p>
            <a:pPr lvl="2" algn="l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7521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4" y="69302"/>
            <a:ext cx="9905998" cy="625642"/>
          </a:xfrm>
        </p:spPr>
        <p:txBody>
          <a:bodyPr/>
          <a:lstStyle/>
          <a:p>
            <a:r>
              <a:rPr lang="bg-BG" dirty="0" smtClean="0"/>
              <a:t>Обяснение на </a:t>
            </a:r>
            <a:r>
              <a:rPr lang="en-GB" dirty="0" err="1" smtClean="0"/>
              <a:t>Kv_insert</a:t>
            </a:r>
            <a:r>
              <a:rPr lang="en-GB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94944"/>
            <a:ext cx="11692127" cy="6035040"/>
          </a:xfrm>
        </p:spPr>
        <p:txBody>
          <a:bodyPr anchor="t"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sz="4500" dirty="0" smtClean="0"/>
              <a:t>Цел:</a:t>
            </a:r>
            <a:endParaRPr lang="en-GB" sz="4500" dirty="0" smtClean="0"/>
          </a:p>
          <a:p>
            <a:pPr marL="914400" lvl="2" indent="-457200"/>
            <a:r>
              <a:rPr lang="bg-BG" sz="3300" dirty="0"/>
              <a:t>Вмъква ключ-стойност двойки в хеш таблицата на </a:t>
            </a:r>
            <a:r>
              <a:rPr lang="en-GB" sz="3300" dirty="0"/>
              <a:t>GPU</a:t>
            </a:r>
            <a:r>
              <a:rPr lang="en-GB" sz="33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4500" dirty="0" smtClean="0"/>
              <a:t>Как работи:</a:t>
            </a:r>
          </a:p>
          <a:p>
            <a:pPr lvl="1"/>
            <a:r>
              <a:rPr lang="bg-BG" sz="3200" dirty="0" smtClean="0"/>
              <a:t>Всеки </a:t>
            </a:r>
            <a:r>
              <a:rPr lang="en-GB" sz="3200" dirty="0" smtClean="0"/>
              <a:t>thread</a:t>
            </a:r>
            <a:r>
              <a:rPr lang="bg-BG" sz="3200" dirty="0" smtClean="0"/>
              <a:t> изчислява хеш стойността за даден ключ:</a:t>
            </a:r>
          </a:p>
          <a:p>
            <a:pPr marL="1257300" lvl="3" indent="0">
              <a:buNone/>
            </a:pPr>
            <a:r>
              <a:rPr lang="en-US" sz="3200" dirty="0" err="1">
                <a:solidFill>
                  <a:srgbClr val="92D050"/>
                </a:solidFill>
              </a:rPr>
              <a:t>int</a:t>
            </a:r>
            <a:r>
              <a:rPr lang="en-US" sz="3200" dirty="0">
                <a:solidFill>
                  <a:srgbClr val="92D050"/>
                </a:solidFill>
              </a:rPr>
              <a:t> hash = keys[</a:t>
            </a:r>
            <a:r>
              <a:rPr lang="en-US" sz="3200" dirty="0" err="1">
                <a:solidFill>
                  <a:srgbClr val="92D050"/>
                </a:solidFill>
              </a:rPr>
              <a:t>idx</a:t>
            </a:r>
            <a:r>
              <a:rPr lang="en-US" sz="3200" dirty="0">
                <a:solidFill>
                  <a:srgbClr val="92D050"/>
                </a:solidFill>
              </a:rPr>
              <a:t>] % </a:t>
            </a:r>
            <a:r>
              <a:rPr lang="en-US" sz="3200" dirty="0" err="1">
                <a:solidFill>
                  <a:srgbClr val="92D050"/>
                </a:solidFill>
              </a:rPr>
              <a:t>table_size</a:t>
            </a:r>
            <a:r>
              <a:rPr lang="en-US" sz="3200" dirty="0" smtClean="0">
                <a:solidFill>
                  <a:srgbClr val="92D050"/>
                </a:solidFill>
              </a:rPr>
              <a:t>;</a:t>
            </a:r>
            <a:endParaRPr lang="bg-BG" sz="3200" dirty="0" smtClean="0">
              <a:solidFill>
                <a:srgbClr val="92D050"/>
              </a:solidFill>
            </a:endParaRPr>
          </a:p>
          <a:p>
            <a:pPr lvl="1"/>
            <a:r>
              <a:rPr lang="bg-BG" sz="3200" dirty="0" smtClean="0"/>
              <a:t>Чрез линейно пробване намира свободно място в хеш таблицата:</a:t>
            </a:r>
          </a:p>
          <a:p>
            <a:pPr marL="914400" lvl="2" indent="0">
              <a:buNone/>
            </a:pPr>
            <a:r>
              <a:rPr lang="bg-BG" sz="3200" dirty="0">
                <a:solidFill>
                  <a:srgbClr val="92D050"/>
                </a:solidFill>
              </a:rPr>
              <a:t>	</a:t>
            </a:r>
            <a:r>
              <a:rPr lang="en-US" sz="3200" dirty="0">
                <a:solidFill>
                  <a:srgbClr val="92D050"/>
                </a:solidFill>
              </a:rPr>
              <a:t>while (</a:t>
            </a:r>
            <a:r>
              <a:rPr lang="en-US" sz="3200" dirty="0" err="1">
                <a:solidFill>
                  <a:srgbClr val="92D050"/>
                </a:solidFill>
              </a:rPr>
              <a:t>atomicCAS</a:t>
            </a:r>
            <a:r>
              <a:rPr lang="en-US" sz="3200" dirty="0">
                <a:solidFill>
                  <a:srgbClr val="92D050"/>
                </a:solidFill>
              </a:rPr>
              <a:t>(&amp;</a:t>
            </a:r>
            <a:r>
              <a:rPr lang="en-US" sz="3200" dirty="0" err="1">
                <a:solidFill>
                  <a:srgbClr val="92D050"/>
                </a:solidFill>
              </a:rPr>
              <a:t>hash_table_keys</a:t>
            </a:r>
            <a:r>
              <a:rPr lang="en-US" sz="3200" dirty="0">
                <a:solidFill>
                  <a:srgbClr val="92D050"/>
                </a:solidFill>
              </a:rPr>
              <a:t>[hash], UINT32_MAX, keys[</a:t>
            </a:r>
            <a:r>
              <a:rPr lang="en-US" sz="3200" dirty="0" err="1">
                <a:solidFill>
                  <a:srgbClr val="92D050"/>
                </a:solidFill>
              </a:rPr>
              <a:t>idx</a:t>
            </a:r>
            <a:r>
              <a:rPr lang="en-US" sz="3200" dirty="0">
                <a:solidFill>
                  <a:srgbClr val="92D050"/>
                </a:solidFill>
              </a:rPr>
              <a:t>]) != UINT32_MAX) {</a:t>
            </a:r>
          </a:p>
          <a:p>
            <a:pPr marL="1257300" lvl="3" indent="0">
              <a:buNone/>
            </a:pPr>
            <a:r>
              <a:rPr lang="en-US" sz="3200" dirty="0">
                <a:solidFill>
                  <a:srgbClr val="92D050"/>
                </a:solidFill>
              </a:rPr>
              <a:t>   </a:t>
            </a:r>
            <a:r>
              <a:rPr lang="bg-BG" sz="3200" dirty="0" smtClean="0">
                <a:solidFill>
                  <a:srgbClr val="92D050"/>
                </a:solidFill>
              </a:rPr>
              <a:t> </a:t>
            </a:r>
            <a:r>
              <a:rPr lang="en-US" sz="3200" dirty="0" smtClean="0">
                <a:solidFill>
                  <a:srgbClr val="92D050"/>
                </a:solidFill>
              </a:rPr>
              <a:t> </a:t>
            </a:r>
            <a:r>
              <a:rPr lang="en-US" sz="3200" dirty="0">
                <a:solidFill>
                  <a:srgbClr val="92D050"/>
                </a:solidFill>
              </a:rPr>
              <a:t>hash = (hash + 1) % </a:t>
            </a:r>
            <a:r>
              <a:rPr lang="en-US" sz="3200" dirty="0" err="1">
                <a:solidFill>
                  <a:srgbClr val="92D050"/>
                </a:solidFill>
              </a:rPr>
              <a:t>table_size</a:t>
            </a:r>
            <a:r>
              <a:rPr lang="en-US" sz="3200" dirty="0">
                <a:solidFill>
                  <a:srgbClr val="92D050"/>
                </a:solidFill>
              </a:rPr>
              <a:t>;</a:t>
            </a:r>
          </a:p>
          <a:p>
            <a:pPr marL="1257300" lvl="3" indent="0">
              <a:buNone/>
            </a:pPr>
            <a:r>
              <a:rPr lang="bg-BG" sz="3200" dirty="0" smtClean="0">
                <a:solidFill>
                  <a:srgbClr val="92D050"/>
                </a:solidFill>
              </a:rPr>
              <a:t>   </a:t>
            </a:r>
            <a:r>
              <a:rPr lang="en-US" sz="3200" dirty="0" smtClean="0">
                <a:solidFill>
                  <a:srgbClr val="92D050"/>
                </a:solidFill>
              </a:rPr>
              <a:t>}</a:t>
            </a:r>
            <a:endParaRPr lang="bg-BG" sz="3200" dirty="0" smtClean="0">
              <a:solidFill>
                <a:srgbClr val="92D050"/>
              </a:solidFill>
            </a:endParaRPr>
          </a:p>
          <a:p>
            <a:pPr lvl="2"/>
            <a:r>
              <a:rPr lang="en-GB" sz="3300" dirty="0" err="1"/>
              <a:t>atomicCAS</a:t>
            </a:r>
            <a:r>
              <a:rPr lang="en-GB" sz="3300" dirty="0"/>
              <a:t>: </a:t>
            </a:r>
            <a:r>
              <a:rPr lang="bg-BG" sz="3300" dirty="0"/>
              <a:t>Автомарна операция, която заменя стойността на даден памет, ако текущата стойност е </a:t>
            </a:r>
            <a:r>
              <a:rPr lang="en-GB" sz="3300" dirty="0"/>
              <a:t>UINT32_MAX (</a:t>
            </a:r>
            <a:r>
              <a:rPr lang="bg-BG" sz="3300" dirty="0"/>
              <a:t>Празно място).</a:t>
            </a:r>
          </a:p>
          <a:p>
            <a:pPr lvl="2"/>
            <a:r>
              <a:rPr lang="bg-BG" sz="3300" dirty="0"/>
              <a:t>Ако мястото е заето, преминава към следващата позиция в таблицата (модулно обхождане</a:t>
            </a:r>
            <a:r>
              <a:rPr lang="bg-BG" sz="3300" dirty="0" smtClean="0"/>
              <a:t>).</a:t>
            </a:r>
          </a:p>
          <a:p>
            <a:pPr lvl="1"/>
            <a:r>
              <a:rPr lang="bg-BG" sz="3200" dirty="0" smtClean="0"/>
              <a:t>След намирането на свободно място, записва стойността:</a:t>
            </a:r>
          </a:p>
          <a:p>
            <a:pPr marL="1257300" lvl="3" indent="0">
              <a:buNone/>
            </a:pPr>
            <a:r>
              <a:rPr lang="en-US" sz="3200" dirty="0" err="1">
                <a:solidFill>
                  <a:srgbClr val="92D050"/>
                </a:solidFill>
              </a:rPr>
              <a:t>hash_table_values</a:t>
            </a:r>
            <a:r>
              <a:rPr lang="en-US" sz="3200" dirty="0">
                <a:solidFill>
                  <a:srgbClr val="92D050"/>
                </a:solidFill>
              </a:rPr>
              <a:t>[hash] = values[</a:t>
            </a:r>
            <a:r>
              <a:rPr lang="en-US" sz="3200" dirty="0" err="1">
                <a:solidFill>
                  <a:srgbClr val="92D050"/>
                </a:solidFill>
              </a:rPr>
              <a:t>idx</a:t>
            </a:r>
            <a:r>
              <a:rPr lang="en-US" sz="3200" dirty="0" smtClean="0">
                <a:solidFill>
                  <a:srgbClr val="92D050"/>
                </a:solidFill>
              </a:rPr>
              <a:t>];</a:t>
            </a:r>
            <a:endParaRPr lang="bg-BG" sz="3200" dirty="0" smtClean="0">
              <a:solidFill>
                <a:srgbClr val="92D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bg-BG" sz="4500" dirty="0" smtClean="0"/>
              <a:t>Предимство:</a:t>
            </a:r>
          </a:p>
          <a:p>
            <a:pPr lvl="1"/>
            <a:r>
              <a:rPr lang="bg-BG" sz="3200" dirty="0" smtClean="0"/>
              <a:t>Използването на автомарни операции гарантира, че множество потоци няма да презапишат едно и също място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2255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43712"/>
          </a:xfrm>
        </p:spPr>
        <p:txBody>
          <a:bodyPr/>
          <a:lstStyle/>
          <a:p>
            <a:r>
              <a:rPr lang="bg-BG" dirty="0" smtClean="0"/>
              <a:t>Обяснение на </a:t>
            </a:r>
            <a:r>
              <a:rPr lang="en-GB" dirty="0" err="1" smtClean="0"/>
              <a:t>kv_lookup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646176"/>
            <a:ext cx="10672635" cy="5718047"/>
          </a:xfrm>
        </p:spPr>
        <p:txBody>
          <a:bodyPr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sz="1600" dirty="0" smtClean="0"/>
              <a:t>Цел:</a:t>
            </a:r>
          </a:p>
          <a:p>
            <a:pPr lvl="1"/>
            <a:r>
              <a:rPr lang="bg-BG" sz="1400" dirty="0" smtClean="0"/>
              <a:t>Намира стойност, асоциирана с даден ключ.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1600" dirty="0" smtClean="0"/>
              <a:t>Как работи:</a:t>
            </a:r>
          </a:p>
          <a:p>
            <a:pPr lvl="1"/>
            <a:r>
              <a:rPr lang="bg-BG" sz="1400" dirty="0" smtClean="0"/>
              <a:t>Всеки поток изчислява хеш стойността на даден ключ за търсене: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92D050"/>
                </a:solidFill>
              </a:rPr>
              <a:t>int</a:t>
            </a:r>
            <a:r>
              <a:rPr lang="en-US" dirty="0">
                <a:solidFill>
                  <a:srgbClr val="92D050"/>
                </a:solidFill>
              </a:rPr>
              <a:t> hash = </a:t>
            </a:r>
            <a:r>
              <a:rPr lang="en-US" dirty="0" err="1">
                <a:solidFill>
                  <a:srgbClr val="92D050"/>
                </a:solidFill>
              </a:rPr>
              <a:t>query_keys</a:t>
            </a:r>
            <a:r>
              <a:rPr lang="en-US" dirty="0">
                <a:solidFill>
                  <a:srgbClr val="92D050"/>
                </a:solidFill>
              </a:rPr>
              <a:t>[</a:t>
            </a:r>
            <a:r>
              <a:rPr lang="en-US" dirty="0" err="1">
                <a:solidFill>
                  <a:srgbClr val="92D050"/>
                </a:solidFill>
              </a:rPr>
              <a:t>idx</a:t>
            </a:r>
            <a:r>
              <a:rPr lang="en-US" dirty="0">
                <a:solidFill>
                  <a:srgbClr val="92D050"/>
                </a:solidFill>
              </a:rPr>
              <a:t>] % </a:t>
            </a:r>
            <a:r>
              <a:rPr lang="en-US" dirty="0" err="1">
                <a:solidFill>
                  <a:srgbClr val="92D050"/>
                </a:solidFill>
              </a:rPr>
              <a:t>table_size</a:t>
            </a:r>
            <a:r>
              <a:rPr lang="en-US" dirty="0">
                <a:solidFill>
                  <a:srgbClr val="92D050"/>
                </a:solidFill>
              </a:rPr>
              <a:t>;</a:t>
            </a:r>
            <a:endParaRPr lang="bg-BG" dirty="0" smtClean="0">
              <a:solidFill>
                <a:srgbClr val="92D050"/>
              </a:solidFill>
            </a:endParaRPr>
          </a:p>
          <a:p>
            <a:pPr lvl="1"/>
            <a:r>
              <a:rPr lang="bg-BG" sz="1400" dirty="0" smtClean="0"/>
              <a:t>Чрез линейно пробване търси ключа в хеш таблицата: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92D050"/>
                </a:solidFill>
              </a:rPr>
              <a:t>while (</a:t>
            </a:r>
            <a:r>
              <a:rPr lang="en-US" dirty="0" err="1">
                <a:solidFill>
                  <a:srgbClr val="92D050"/>
                </a:solidFill>
              </a:rPr>
              <a:t>hash_table_keys</a:t>
            </a:r>
            <a:r>
              <a:rPr lang="en-US" dirty="0">
                <a:solidFill>
                  <a:srgbClr val="92D050"/>
                </a:solidFill>
              </a:rPr>
              <a:t>[hash] != UINT32_MAX &amp;&amp; </a:t>
            </a:r>
            <a:r>
              <a:rPr lang="en-US" dirty="0" err="1">
                <a:solidFill>
                  <a:srgbClr val="92D050"/>
                </a:solidFill>
              </a:rPr>
              <a:t>hash_table_keys</a:t>
            </a:r>
            <a:r>
              <a:rPr lang="en-US" dirty="0">
                <a:solidFill>
                  <a:srgbClr val="92D050"/>
                </a:solidFill>
              </a:rPr>
              <a:t>[hash] != </a:t>
            </a:r>
            <a:r>
              <a:rPr lang="en-US" dirty="0" err="1">
                <a:solidFill>
                  <a:srgbClr val="92D050"/>
                </a:solidFill>
              </a:rPr>
              <a:t>query_keys</a:t>
            </a:r>
            <a:r>
              <a:rPr lang="en-US" dirty="0">
                <a:solidFill>
                  <a:srgbClr val="92D050"/>
                </a:solidFill>
              </a:rPr>
              <a:t>[</a:t>
            </a:r>
            <a:r>
              <a:rPr lang="en-US" dirty="0" err="1">
                <a:solidFill>
                  <a:srgbClr val="92D050"/>
                </a:solidFill>
              </a:rPr>
              <a:t>idx</a:t>
            </a:r>
            <a:r>
              <a:rPr lang="en-US" dirty="0">
                <a:solidFill>
                  <a:srgbClr val="92D050"/>
                </a:solidFill>
              </a:rPr>
              <a:t>]) {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92D050"/>
                </a:solidFill>
              </a:rPr>
              <a:t>    hash = (hash + 1) % </a:t>
            </a:r>
            <a:r>
              <a:rPr lang="en-US" dirty="0" err="1">
                <a:solidFill>
                  <a:srgbClr val="92D050"/>
                </a:solidFill>
              </a:rPr>
              <a:t>table_size</a:t>
            </a:r>
            <a:r>
              <a:rPr lang="en-US" dirty="0">
                <a:solidFill>
                  <a:srgbClr val="92D050"/>
                </a:solidFill>
              </a:rPr>
              <a:t>;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}</a:t>
            </a:r>
            <a:endParaRPr lang="bg-BG" dirty="0" smtClean="0">
              <a:solidFill>
                <a:srgbClr val="92D050"/>
              </a:solidFill>
            </a:endParaRPr>
          </a:p>
          <a:p>
            <a:pPr lvl="2"/>
            <a:r>
              <a:rPr lang="bg-BG" sz="1200" dirty="0" smtClean="0"/>
              <a:t>Проверява дали текущата позиция съдържа ключа.</a:t>
            </a:r>
          </a:p>
          <a:p>
            <a:pPr lvl="2"/>
            <a:r>
              <a:rPr lang="bg-BG" sz="1200" dirty="0" smtClean="0"/>
              <a:t>Ако не, преминава към следващата позиция, докато намери ключа или стигне до празно място.</a:t>
            </a:r>
          </a:p>
          <a:p>
            <a:pPr lvl="1"/>
            <a:r>
              <a:rPr lang="bg-BG" sz="1400" dirty="0" smtClean="0"/>
              <a:t>Ако ключът е намерен: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92D050"/>
                </a:solidFill>
              </a:rPr>
              <a:t>results[</a:t>
            </a:r>
            <a:r>
              <a:rPr lang="en-US" dirty="0" err="1">
                <a:solidFill>
                  <a:srgbClr val="92D050"/>
                </a:solidFill>
              </a:rPr>
              <a:t>idx</a:t>
            </a:r>
            <a:r>
              <a:rPr lang="en-US" dirty="0">
                <a:solidFill>
                  <a:srgbClr val="92D050"/>
                </a:solidFill>
              </a:rPr>
              <a:t>] = </a:t>
            </a:r>
            <a:r>
              <a:rPr lang="en-US" dirty="0" err="1">
                <a:solidFill>
                  <a:srgbClr val="92D050"/>
                </a:solidFill>
              </a:rPr>
              <a:t>hash_table_values</a:t>
            </a:r>
            <a:r>
              <a:rPr lang="en-US" dirty="0">
                <a:solidFill>
                  <a:srgbClr val="92D050"/>
                </a:solidFill>
              </a:rPr>
              <a:t>[hash</a:t>
            </a:r>
            <a:r>
              <a:rPr lang="en-US" dirty="0" smtClean="0">
                <a:solidFill>
                  <a:srgbClr val="92D050"/>
                </a:solidFill>
              </a:rPr>
              <a:t>];</a:t>
            </a:r>
            <a:endParaRPr lang="bg-BG" dirty="0" smtClean="0"/>
          </a:p>
          <a:p>
            <a:pPr lvl="2"/>
            <a:r>
              <a:rPr lang="bg-BG" sz="1200" dirty="0" smtClean="0"/>
              <a:t>Връща стойност.</a:t>
            </a:r>
          </a:p>
          <a:p>
            <a:pPr lvl="1"/>
            <a:r>
              <a:rPr lang="bg-BG" sz="1400" dirty="0" smtClean="0"/>
              <a:t>Ако не е намерен: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92D050"/>
                </a:solidFill>
              </a:rPr>
              <a:t>results[</a:t>
            </a:r>
            <a:r>
              <a:rPr lang="en-US" dirty="0" err="1">
                <a:solidFill>
                  <a:srgbClr val="92D050"/>
                </a:solidFill>
              </a:rPr>
              <a:t>idx</a:t>
            </a:r>
            <a:r>
              <a:rPr lang="en-US" dirty="0">
                <a:solidFill>
                  <a:srgbClr val="92D050"/>
                </a:solidFill>
              </a:rPr>
              <a:t>] = </a:t>
            </a:r>
            <a:r>
              <a:rPr lang="en-US" dirty="0" smtClean="0">
                <a:solidFill>
                  <a:srgbClr val="92D050"/>
                </a:solidFill>
              </a:rPr>
              <a:t>UINT32_MAX;</a:t>
            </a:r>
            <a:endParaRPr lang="bg-BG" dirty="0" smtClean="0">
              <a:solidFill>
                <a:srgbClr val="92D050"/>
              </a:solidFill>
            </a:endParaRPr>
          </a:p>
          <a:p>
            <a:pPr lvl="2"/>
            <a:r>
              <a:rPr lang="bg-BG" sz="1200" dirty="0" smtClean="0"/>
              <a:t>Указва, че ключът липсва.</a:t>
            </a:r>
          </a:p>
        </p:txBody>
      </p:sp>
    </p:spTree>
    <p:extLst>
      <p:ext uri="{BB962C8B-B14F-4D97-AF65-F5344CB8AC3E}">
        <p14:creationId xmlns:p14="http://schemas.microsoft.com/office/powerpoint/2010/main" val="255503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219199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Разрешаване на колизии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316480"/>
            <a:ext cx="10087420" cy="347472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2800" dirty="0" smtClean="0"/>
              <a:t>Линейно пробване: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400" dirty="0"/>
              <a:t>Разрешава хеш колизии чрез търсене на следващото свободно място.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400" dirty="0"/>
              <a:t>Използва модулна операция за обхождане</a:t>
            </a:r>
            <a:r>
              <a:rPr lang="bg-BG" sz="2400" dirty="0" smtClean="0"/>
              <a:t>.</a:t>
            </a:r>
            <a:endParaRPr lang="bg-BG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2800" dirty="0" smtClean="0"/>
              <a:t>Осигурява съхранение на всички ключове презапис.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4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304543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Предимства на производителността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267712"/>
            <a:ext cx="10111804" cy="352348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2800" dirty="0" smtClean="0"/>
              <a:t>Паралелност на </a:t>
            </a:r>
            <a:r>
              <a:rPr lang="en-GB" sz="2800" dirty="0" smtClean="0"/>
              <a:t>GPU:</a:t>
            </a:r>
            <a:endParaRPr lang="bg-BG" sz="28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400" dirty="0"/>
              <a:t>Изпълнява множество нишки за едновременни операции.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400" dirty="0"/>
              <a:t>Намалява латентността при добавяне и търсене</a:t>
            </a:r>
            <a:r>
              <a:rPr lang="bg-BG" sz="2400" dirty="0" smtClean="0"/>
              <a:t>.</a:t>
            </a:r>
            <a:endParaRPr lang="bg-BG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bg-BG" sz="2800" dirty="0" smtClean="0"/>
              <a:t>Разширяемост: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bg-BG" sz="2400" dirty="0" smtClean="0"/>
              <a:t>Поддържа гоелми размери на хеш таблици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2370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699</TotalTime>
  <Words>575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Mesh</vt:lpstr>
      <vt:lpstr>GPU-Базирана Key-value store (KVS)</vt:lpstr>
      <vt:lpstr>Въведение</vt:lpstr>
      <vt:lpstr>Основни характеристики на GPU-Базирано KVS</vt:lpstr>
      <vt:lpstr>Системна архитектура</vt:lpstr>
      <vt:lpstr>CUDA имплементация</vt:lpstr>
      <vt:lpstr>Обяснение на Kv_insert:</vt:lpstr>
      <vt:lpstr>Обяснение на kv_lookup</vt:lpstr>
      <vt:lpstr>Разрешаване на колизии</vt:lpstr>
      <vt:lpstr>Предимства на производителността</vt:lpstr>
      <vt:lpstr>Преглед на кода</vt:lpstr>
      <vt:lpstr>Kv_store.h</vt:lpstr>
      <vt:lpstr>Kv_store.cu</vt:lpstr>
      <vt:lpstr>Тестване и валидация</vt:lpstr>
      <vt:lpstr>Заключение</vt:lpstr>
      <vt:lpstr>Тестови резултати:</vt:lpstr>
      <vt:lpstr>Предизвикателста и решения</vt:lpstr>
      <vt:lpstr>Приложения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GPU-Базирана Key-value store (KVS)</dc:title>
  <dc:creator>Microsoft account</dc:creator>
  <cp:lastModifiedBy>Microsoft account</cp:lastModifiedBy>
  <cp:revision>22</cp:revision>
  <dcterms:created xsi:type="dcterms:W3CDTF">2025-01-08T18:41:40Z</dcterms:created>
  <dcterms:modified xsi:type="dcterms:W3CDTF">2025-01-30T16:23:50Z</dcterms:modified>
</cp:coreProperties>
</file>