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3"/>
  </p:notesMasterIdLst>
  <p:sldIdLst>
    <p:sldId id="257" r:id="rId2"/>
    <p:sldId id="256" r:id="rId3"/>
    <p:sldId id="258" r:id="rId4"/>
    <p:sldId id="259" r:id="rId5"/>
    <p:sldId id="260" r:id="rId6"/>
    <p:sldId id="261" r:id="rId7"/>
    <p:sldId id="262" r:id="rId8"/>
    <p:sldId id="264" r:id="rId9"/>
    <p:sldId id="265" r:id="rId10"/>
    <p:sldId id="267" r:id="rId11"/>
    <p:sldId id="268" r:id="rId12"/>
    <p:sldId id="275" r:id="rId13"/>
    <p:sldId id="270" r:id="rId14"/>
    <p:sldId id="271" r:id="rId15"/>
    <p:sldId id="272" r:id="rId16"/>
    <p:sldId id="273" r:id="rId17"/>
    <p:sldId id="274" r:id="rId18"/>
    <p:sldId id="277" r:id="rId19"/>
    <p:sldId id="278" r:id="rId20"/>
    <p:sldId id="27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3E5A2-98B8-40C9-BDAF-E616EBCC5F50}" type="datetimeFigureOut">
              <a:rPr lang="en-US" smtClean="0"/>
              <a:t>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8273D-FA0C-415B-997D-B33217F9D057}" type="slidenum">
              <a:rPr lang="en-US" smtClean="0"/>
              <a:t>‹#›</a:t>
            </a:fld>
            <a:endParaRPr lang="en-US"/>
          </a:p>
        </p:txBody>
      </p:sp>
    </p:spTree>
    <p:extLst>
      <p:ext uri="{BB962C8B-B14F-4D97-AF65-F5344CB8AC3E}">
        <p14:creationId xmlns:p14="http://schemas.microsoft.com/office/powerpoint/2010/main" val="409042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B9AA2C-2458-4D06-8A6B-1423EAB8971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8E50D1C-8EED-4526-8B7F-6EF985780651}"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3283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9AA2C-2458-4D06-8A6B-1423EAB8971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50D1C-8EED-4526-8B7F-6EF985780651}" type="slidenum">
              <a:rPr lang="en-US" smtClean="0"/>
              <a:t>‹#›</a:t>
            </a:fld>
            <a:endParaRPr lang="en-US"/>
          </a:p>
        </p:txBody>
      </p:sp>
    </p:spTree>
    <p:extLst>
      <p:ext uri="{BB962C8B-B14F-4D97-AF65-F5344CB8AC3E}">
        <p14:creationId xmlns:p14="http://schemas.microsoft.com/office/powerpoint/2010/main" val="75804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9AA2C-2458-4D06-8A6B-1423EAB8971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50D1C-8EED-4526-8B7F-6EF985780651}" type="slidenum">
              <a:rPr lang="en-US" smtClean="0"/>
              <a:t>‹#›</a:t>
            </a:fld>
            <a:endParaRPr lang="en-US"/>
          </a:p>
        </p:txBody>
      </p:sp>
    </p:spTree>
    <p:extLst>
      <p:ext uri="{BB962C8B-B14F-4D97-AF65-F5344CB8AC3E}">
        <p14:creationId xmlns:p14="http://schemas.microsoft.com/office/powerpoint/2010/main" val="1458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9AA2C-2458-4D06-8A6B-1423EAB8971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50D1C-8EED-4526-8B7F-6EF985780651}"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9530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9AA2C-2458-4D06-8A6B-1423EAB8971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50D1C-8EED-4526-8B7F-6EF985780651}" type="slidenum">
              <a:rPr lang="en-US" smtClean="0"/>
              <a:t>‹#›</a:t>
            </a:fld>
            <a:endParaRPr lang="en-US"/>
          </a:p>
        </p:txBody>
      </p:sp>
    </p:spTree>
    <p:extLst>
      <p:ext uri="{BB962C8B-B14F-4D97-AF65-F5344CB8AC3E}">
        <p14:creationId xmlns:p14="http://schemas.microsoft.com/office/powerpoint/2010/main" val="325861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B9AA2C-2458-4D06-8A6B-1423EAB89710}"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50D1C-8EED-4526-8B7F-6EF985780651}"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1331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B9AA2C-2458-4D06-8A6B-1423EAB89710}"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50D1C-8EED-4526-8B7F-6EF985780651}" type="slidenum">
              <a:rPr lang="en-US" smtClean="0"/>
              <a:t>‹#›</a:t>
            </a:fld>
            <a:endParaRPr lang="en-US"/>
          </a:p>
        </p:txBody>
      </p:sp>
    </p:spTree>
    <p:extLst>
      <p:ext uri="{BB962C8B-B14F-4D97-AF65-F5344CB8AC3E}">
        <p14:creationId xmlns:p14="http://schemas.microsoft.com/office/powerpoint/2010/main" val="423844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9AA2C-2458-4D06-8A6B-1423EAB89710}"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50D1C-8EED-4526-8B7F-6EF985780651}"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476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3B9AA2C-2458-4D06-8A6B-1423EAB89710}"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50D1C-8EED-4526-8B7F-6EF985780651}" type="slidenum">
              <a:rPr lang="en-US" smtClean="0"/>
              <a:t>‹#›</a:t>
            </a:fld>
            <a:endParaRPr lang="en-US"/>
          </a:p>
        </p:txBody>
      </p:sp>
    </p:spTree>
    <p:extLst>
      <p:ext uri="{BB962C8B-B14F-4D97-AF65-F5344CB8AC3E}">
        <p14:creationId xmlns:p14="http://schemas.microsoft.com/office/powerpoint/2010/main" val="376099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9AA2C-2458-4D06-8A6B-1423EAB89710}"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50D1C-8EED-4526-8B7F-6EF985780651}" type="slidenum">
              <a:rPr lang="en-US" smtClean="0"/>
              <a:t>‹#›</a:t>
            </a:fld>
            <a:endParaRPr lang="en-US"/>
          </a:p>
        </p:txBody>
      </p:sp>
    </p:spTree>
    <p:extLst>
      <p:ext uri="{BB962C8B-B14F-4D97-AF65-F5344CB8AC3E}">
        <p14:creationId xmlns:p14="http://schemas.microsoft.com/office/powerpoint/2010/main" val="325471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B9AA2C-2458-4D06-8A6B-1423EAB89710}"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E50D1C-8EED-4526-8B7F-6EF985780651}" type="slidenum">
              <a:rPr lang="en-US" smtClean="0"/>
              <a:t>‹#›</a:t>
            </a:fld>
            <a:endParaRPr lang="en-US"/>
          </a:p>
        </p:txBody>
      </p:sp>
    </p:spTree>
    <p:extLst>
      <p:ext uri="{BB962C8B-B14F-4D97-AF65-F5344CB8AC3E}">
        <p14:creationId xmlns:p14="http://schemas.microsoft.com/office/powerpoint/2010/main" val="128229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3B9AA2C-2458-4D06-8A6B-1423EAB89710}" type="datetimeFigureOut">
              <a:rPr lang="en-US" smtClean="0"/>
              <a:t>1/5/2024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8E50D1C-8EED-4526-8B7F-6EF985780651}"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9692878"/>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image" Target="../media/image12.web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webp"/><Relationship Id="rId2" Type="http://schemas.openxmlformats.org/officeDocument/2006/relationships/image" Target="../media/image16.web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C858-9C84-DF59-EF4E-253E345932E6}"/>
              </a:ext>
            </a:extLst>
          </p:cNvPr>
          <p:cNvSpPr>
            <a:spLocks noGrp="1"/>
          </p:cNvSpPr>
          <p:nvPr>
            <p:ph type="ctrTitle"/>
          </p:nvPr>
        </p:nvSpPr>
        <p:spPr>
          <a:xfrm>
            <a:off x="2147574" y="2294720"/>
            <a:ext cx="5730333" cy="2268559"/>
          </a:xfrm>
        </p:spPr>
        <p:txBody>
          <a:bodyPr/>
          <a:lstStyle/>
          <a:p>
            <a:r>
              <a:rPr lang="en-US"/>
              <a:t>Selection Sort </a:t>
            </a:r>
            <a:r>
              <a:rPr lang="en-US" sz="6000">
                <a:latin typeface="+mj-lt"/>
              </a:rPr>
              <a:t>Algorithm</a:t>
            </a:r>
            <a:endParaRPr lang="en-US"/>
          </a:p>
        </p:txBody>
      </p:sp>
    </p:spTree>
    <p:extLst>
      <p:ext uri="{BB962C8B-B14F-4D97-AF65-F5344CB8AC3E}">
        <p14:creationId xmlns:p14="http://schemas.microsoft.com/office/powerpoint/2010/main" val="399870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769F9-F948-B8B6-6745-6099954C0345}"/>
              </a:ext>
            </a:extLst>
          </p:cNvPr>
          <p:cNvSpPr txBox="1"/>
          <p:nvPr/>
        </p:nvSpPr>
        <p:spPr>
          <a:xfrm>
            <a:off x="590844" y="0"/>
            <a:ext cx="10986868" cy="6775637"/>
          </a:xfrm>
          <a:prstGeom prst="rect">
            <a:avLst/>
          </a:prstGeom>
          <a:noFill/>
        </p:spPr>
        <p:txBody>
          <a:bodyPr wrap="square">
            <a:spAutoFit/>
          </a:bodyPr>
          <a:lstStyle/>
          <a:p>
            <a:pPr>
              <a:lnSpc>
                <a:spcPct val="150000"/>
              </a:lnSpc>
            </a:pPr>
            <a:r>
              <a:rPr lang="az-Latn-AZ" sz="3200" b="1">
                <a:latin typeface="+mj-lt"/>
              </a:rPr>
              <a:t>      </a:t>
            </a:r>
            <a:r>
              <a:rPr lang="en-US" sz="3200" b="1">
                <a:latin typeface="+mj-lt"/>
              </a:rPr>
              <a:t>Heap Sort addımları</a:t>
            </a:r>
            <a:endParaRPr lang="az-Latn-AZ" sz="3200" b="1">
              <a:latin typeface="+mj-lt"/>
            </a:endParaRPr>
          </a:p>
          <a:p>
            <a:pPr marL="457200" indent="-457200">
              <a:lnSpc>
                <a:spcPct val="150000"/>
              </a:lnSpc>
              <a:buFont typeface="+mj-lt"/>
              <a:buAutoNum type="arabicPeriod"/>
            </a:pPr>
            <a:r>
              <a:rPr lang="en-US" sz="2000">
                <a:latin typeface="+mj-lt"/>
              </a:rPr>
              <a:t>Massivi </a:t>
            </a:r>
            <a:r>
              <a:rPr lang="az-Latn-AZ" sz="2000">
                <a:latin typeface="+mj-lt"/>
              </a:rPr>
              <a:t>max</a:t>
            </a:r>
            <a:r>
              <a:rPr lang="en-US" sz="2000">
                <a:latin typeface="+mj-lt"/>
              </a:rPr>
              <a:t> </a:t>
            </a:r>
            <a:r>
              <a:rPr lang="az-Latn-AZ" sz="2000">
                <a:latin typeface="+mj-lt"/>
              </a:rPr>
              <a:t>heap-ə</a:t>
            </a:r>
            <a:r>
              <a:rPr lang="en-US" sz="2000">
                <a:latin typeface="+mj-lt"/>
              </a:rPr>
              <a:t> çevirin.</a:t>
            </a:r>
            <a:endParaRPr lang="az-Latn-AZ" sz="2000">
              <a:latin typeface="+mj-lt"/>
            </a:endParaRPr>
          </a:p>
          <a:p>
            <a:pPr marL="457200" indent="-457200">
              <a:lnSpc>
                <a:spcPct val="150000"/>
              </a:lnSpc>
              <a:buFont typeface="+mj-lt"/>
              <a:buAutoNum type="arabicPeriod"/>
            </a:pPr>
            <a:r>
              <a:rPr lang="az-Latn-AZ" sz="2000">
                <a:latin typeface="+mj-lt"/>
              </a:rPr>
              <a:t>Root</a:t>
            </a:r>
            <a:r>
              <a:rPr lang="en-US" sz="2000">
                <a:latin typeface="+mj-lt"/>
              </a:rPr>
              <a:t> elementi (ən böyük element) massivin sonundakı elementlə əvəz edin.</a:t>
            </a:r>
            <a:endParaRPr lang="az-Latn-AZ" sz="2000">
              <a:latin typeface="+mj-lt"/>
            </a:endParaRPr>
          </a:p>
          <a:p>
            <a:pPr marL="457200" indent="-457200">
              <a:lnSpc>
                <a:spcPct val="150000"/>
              </a:lnSpc>
              <a:buFont typeface="+mj-lt"/>
              <a:buAutoNum type="arabicPeriod"/>
            </a:pPr>
            <a:r>
              <a:rPr lang="en-US" sz="2000">
                <a:latin typeface="+mj-lt"/>
              </a:rPr>
              <a:t>Maksimum yığın xüsusiyyətini qorumaq üçün heapify addımlarını izləyin.</a:t>
            </a:r>
            <a:endParaRPr lang="az-Latn-AZ" sz="2000">
              <a:latin typeface="+mj-lt"/>
            </a:endParaRPr>
          </a:p>
          <a:p>
            <a:pPr marL="457200" indent="-457200">
              <a:lnSpc>
                <a:spcPct val="150000"/>
              </a:lnSpc>
              <a:buFont typeface="+mj-lt"/>
              <a:buAutoNum type="arabicPeriod"/>
            </a:pPr>
            <a:r>
              <a:rPr lang="en-US" sz="2000">
                <a:latin typeface="+mj-lt"/>
              </a:rPr>
              <a:t>Massivin ölçüsü 1 olana qədər bu prosesi təkrarlayın.</a:t>
            </a:r>
            <a:endParaRPr lang="az-Latn-AZ" sz="2000">
              <a:latin typeface="+mj-lt"/>
            </a:endParaRPr>
          </a:p>
          <a:p>
            <a:pPr marL="342900" indent="-342900">
              <a:lnSpc>
                <a:spcPct val="150000"/>
              </a:lnSpc>
              <a:buFont typeface="Arial" panose="020B0604020202020204" pitchFamily="34" charset="0"/>
              <a:buChar char="•"/>
            </a:pPr>
            <a:r>
              <a:rPr lang="en-US" sz="2000">
                <a:latin typeface="+mj-lt"/>
              </a:rPr>
              <a:t>Massivi </a:t>
            </a:r>
            <a:r>
              <a:rPr lang="az-Latn-AZ" sz="2000">
                <a:latin typeface="+mj-lt"/>
              </a:rPr>
              <a:t>max</a:t>
            </a:r>
            <a:r>
              <a:rPr lang="en-US" sz="2000">
                <a:latin typeface="+mj-lt"/>
              </a:rPr>
              <a:t> </a:t>
            </a:r>
            <a:r>
              <a:rPr lang="az-Latn-AZ" sz="2000">
                <a:latin typeface="+mj-lt"/>
              </a:rPr>
              <a:t>heap-a</a:t>
            </a:r>
            <a:r>
              <a:rPr lang="en-US" sz="2000">
                <a:latin typeface="+mj-lt"/>
              </a:rPr>
              <a:t> çevirmək üçün</a:t>
            </a:r>
            <a:r>
              <a:rPr lang="az-Latn-AZ" sz="2000">
                <a:latin typeface="+mj-lt"/>
              </a:rPr>
              <a:t> bottom-up (</a:t>
            </a:r>
            <a:r>
              <a:rPr lang="en-US" sz="2000">
                <a:latin typeface="+mj-lt"/>
              </a:rPr>
              <a:t>aşağıdan yuxarı </a:t>
            </a:r>
            <a:r>
              <a:rPr lang="az-Latn-AZ" sz="2000">
                <a:latin typeface="+mj-lt"/>
              </a:rPr>
              <a:t>) bir </a:t>
            </a:r>
            <a:r>
              <a:rPr lang="en-US" sz="2000">
                <a:latin typeface="+mj-lt"/>
              </a:rPr>
              <a:t>yanaşma istifadə olunur.</a:t>
            </a:r>
            <a:endParaRPr lang="az-Latn-AZ" sz="2000">
              <a:latin typeface="+mj-lt"/>
            </a:endParaRPr>
          </a:p>
          <a:p>
            <a:pPr marL="342900" indent="-342900">
              <a:lnSpc>
                <a:spcPct val="150000"/>
              </a:lnSpc>
              <a:buFont typeface="Arial" panose="020B0604020202020204" pitchFamily="34" charset="0"/>
              <a:buChar char="•"/>
            </a:pPr>
            <a:r>
              <a:rPr lang="en-US" sz="2000">
                <a:latin typeface="+mj-lt"/>
              </a:rPr>
              <a:t>O, massivin yarısından başlayaraq hər bir elementi</a:t>
            </a:r>
            <a:r>
              <a:rPr lang="az-Latn-AZ" sz="2000">
                <a:latin typeface="+mj-lt"/>
              </a:rPr>
              <a:t> üçün</a:t>
            </a:r>
            <a:r>
              <a:rPr lang="en-US" sz="2000">
                <a:latin typeface="+mj-lt"/>
              </a:rPr>
              <a:t> növbə ilə</a:t>
            </a:r>
            <a:r>
              <a:rPr lang="az-Latn-AZ" sz="2000">
                <a:latin typeface="+mj-lt"/>
              </a:rPr>
              <a:t> heapify həyata keçirir. Yəni v</a:t>
            </a:r>
            <a:r>
              <a:rPr lang="en-US" sz="2000">
                <a:latin typeface="+mj-lt"/>
              </a:rPr>
              <a:t>erilmiş </a:t>
            </a:r>
            <a:r>
              <a:rPr lang="az-Latn-AZ" sz="2000">
                <a:latin typeface="+mj-lt"/>
              </a:rPr>
              <a:t>node</a:t>
            </a:r>
            <a:r>
              <a:rPr lang="en-US" sz="2000">
                <a:latin typeface="+mj-lt"/>
              </a:rPr>
              <a:t> onun kiçik uşaqları ilə müqayisə edərək </a:t>
            </a:r>
            <a:r>
              <a:rPr lang="az-Latn-AZ" sz="2000">
                <a:latin typeface="+mj-lt"/>
              </a:rPr>
              <a:t>max</a:t>
            </a:r>
            <a:r>
              <a:rPr lang="en-US" sz="2000">
                <a:latin typeface="+mj-lt"/>
              </a:rPr>
              <a:t> </a:t>
            </a:r>
            <a:r>
              <a:rPr lang="az-Latn-AZ" sz="2000">
                <a:latin typeface="+mj-lt"/>
              </a:rPr>
              <a:t>heap</a:t>
            </a:r>
            <a:r>
              <a:rPr lang="en-US" sz="2000">
                <a:latin typeface="+mj-lt"/>
              </a:rPr>
              <a:t> xassəsi təmin </a:t>
            </a:r>
            <a:r>
              <a:rPr lang="az-Latn-AZ" sz="2000">
                <a:latin typeface="+mj-lt"/>
              </a:rPr>
              <a:t>edilir</a:t>
            </a:r>
            <a:r>
              <a:rPr lang="en-US" sz="2000">
                <a:latin typeface="+mj-lt"/>
              </a:rPr>
              <a:t>.</a:t>
            </a:r>
            <a:endParaRPr lang="az-Latn-AZ" sz="2000">
              <a:latin typeface="+mj-lt"/>
            </a:endParaRPr>
          </a:p>
          <a:p>
            <a:pPr marL="342900" indent="-342900">
              <a:lnSpc>
                <a:spcPct val="150000"/>
              </a:lnSpc>
              <a:buFont typeface="Arial" panose="020B0604020202020204" pitchFamily="34" charset="0"/>
              <a:buChar char="•"/>
            </a:pPr>
            <a:r>
              <a:rPr lang="az-Latn-AZ" sz="2000">
                <a:latin typeface="+mj-lt"/>
              </a:rPr>
              <a:t>Max</a:t>
            </a:r>
            <a:r>
              <a:rPr lang="en-US" sz="2000">
                <a:latin typeface="+mj-lt"/>
              </a:rPr>
              <a:t> </a:t>
            </a:r>
            <a:r>
              <a:rPr lang="az-Latn-AZ" sz="2000">
                <a:latin typeface="+mj-lt"/>
              </a:rPr>
              <a:t>heap</a:t>
            </a:r>
            <a:r>
              <a:rPr lang="en-US" sz="2000">
                <a:latin typeface="+mj-lt"/>
              </a:rPr>
              <a:t> olmayan </a:t>
            </a:r>
            <a:r>
              <a:rPr lang="az-Latn-AZ" sz="2000">
                <a:latin typeface="+mj-lt"/>
              </a:rPr>
              <a:t>node</a:t>
            </a:r>
            <a:r>
              <a:rPr lang="en-US" sz="2000">
                <a:latin typeface="+mj-lt"/>
              </a:rPr>
              <a:t> tapıldıqda, bu nodu uşaqları ilə əvəz etməklə heapify həyata keçirilir.</a:t>
            </a:r>
            <a:endParaRPr lang="az-Latn-AZ" sz="2000">
              <a:latin typeface="+mj-lt"/>
            </a:endParaRPr>
          </a:p>
          <a:p>
            <a:pPr marL="342900" indent="-342900">
              <a:lnSpc>
                <a:spcPct val="150000"/>
              </a:lnSpc>
              <a:buFont typeface="Arial" panose="020B0604020202020204" pitchFamily="34" charset="0"/>
              <a:buChar char="•"/>
            </a:pPr>
            <a:r>
              <a:rPr lang="en-US" sz="2000">
                <a:latin typeface="+mj-lt"/>
              </a:rPr>
              <a:t>Swap və Heapify Prosesinin yenidən həyata keçirilməsi</a:t>
            </a:r>
          </a:p>
          <a:p>
            <a:pPr marL="342900" indent="-342900">
              <a:lnSpc>
                <a:spcPct val="150000"/>
              </a:lnSpc>
              <a:buFont typeface="Arial" panose="020B0604020202020204" pitchFamily="34" charset="0"/>
              <a:buChar char="•"/>
            </a:pPr>
            <a:r>
              <a:rPr lang="az-Latn-AZ" sz="2000">
                <a:latin typeface="+mj-lt"/>
              </a:rPr>
              <a:t>Root</a:t>
            </a:r>
            <a:r>
              <a:rPr lang="en-US" sz="2000">
                <a:latin typeface="+mj-lt"/>
              </a:rPr>
              <a:t> elementi massivin sonundakı elementlə əvəz </a:t>
            </a:r>
            <a:r>
              <a:rPr lang="az-Latn-AZ" sz="2000">
                <a:latin typeface="+mj-lt"/>
              </a:rPr>
              <a:t>edilir</a:t>
            </a:r>
            <a:r>
              <a:rPr lang="en-US" sz="2000">
                <a:latin typeface="+mj-lt"/>
              </a:rPr>
              <a:t>.</a:t>
            </a:r>
          </a:p>
          <a:p>
            <a:pPr marL="342900" indent="-342900">
              <a:lnSpc>
                <a:spcPct val="150000"/>
              </a:lnSpc>
              <a:buFont typeface="Arial" panose="020B0604020202020204" pitchFamily="34" charset="0"/>
              <a:buChar char="•"/>
            </a:pPr>
            <a:r>
              <a:rPr lang="en-US" sz="2000">
                <a:latin typeface="+mj-lt"/>
              </a:rPr>
              <a:t>Massivin sonundakı element indi çeşidlənmiş </a:t>
            </a:r>
            <a:r>
              <a:rPr lang="az-Latn-AZ" sz="2000">
                <a:latin typeface="+mj-lt"/>
              </a:rPr>
              <a:t>hissəyə</a:t>
            </a:r>
            <a:r>
              <a:rPr lang="en-US" sz="2000">
                <a:latin typeface="+mj-lt"/>
              </a:rPr>
              <a:t> daxil edilir.</a:t>
            </a:r>
          </a:p>
          <a:p>
            <a:pPr marL="342900" indent="-342900">
              <a:lnSpc>
                <a:spcPct val="150000"/>
              </a:lnSpc>
              <a:buFont typeface="Arial" panose="020B0604020202020204" pitchFamily="34" charset="0"/>
              <a:buChar char="•"/>
            </a:pPr>
            <a:r>
              <a:rPr lang="az-Latn-AZ" sz="2000">
                <a:latin typeface="+mj-lt"/>
              </a:rPr>
              <a:t>Root</a:t>
            </a:r>
            <a:r>
              <a:rPr lang="en-US" sz="2000">
                <a:latin typeface="+mj-lt"/>
              </a:rPr>
              <a:t> element üçün heapify prosesini tətbiq edi</a:t>
            </a:r>
            <a:r>
              <a:rPr lang="az-Latn-AZ" sz="2000">
                <a:latin typeface="+mj-lt"/>
              </a:rPr>
              <a:t>b</a:t>
            </a:r>
            <a:r>
              <a:rPr lang="en-US" sz="2000">
                <a:latin typeface="+mj-lt"/>
              </a:rPr>
              <a:t> və təkrarlay</a:t>
            </a:r>
            <a:r>
              <a:rPr lang="az-Latn-AZ" sz="2000">
                <a:latin typeface="+mj-lt"/>
              </a:rPr>
              <a:t>ırıq</a:t>
            </a:r>
            <a:r>
              <a:rPr lang="en-US" sz="2000">
                <a:latin typeface="+mj-lt"/>
              </a:rPr>
              <a:t>.</a:t>
            </a:r>
          </a:p>
        </p:txBody>
      </p:sp>
    </p:spTree>
    <p:extLst>
      <p:ext uri="{BB962C8B-B14F-4D97-AF65-F5344CB8AC3E}">
        <p14:creationId xmlns:p14="http://schemas.microsoft.com/office/powerpoint/2010/main" val="34058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45B02-1817-F5E1-9960-ACCA7AD8F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131" y="1349325"/>
            <a:ext cx="7444337" cy="4179277"/>
          </a:xfrm>
          <a:prstGeom prst="rect">
            <a:avLst/>
          </a:prstGeom>
        </p:spPr>
      </p:pic>
    </p:spTree>
    <p:extLst>
      <p:ext uri="{BB962C8B-B14F-4D97-AF65-F5344CB8AC3E}">
        <p14:creationId xmlns:p14="http://schemas.microsoft.com/office/powerpoint/2010/main" val="321311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D66E7-8FB5-4074-F3E8-DCB92BE45087}"/>
              </a:ext>
            </a:extLst>
          </p:cNvPr>
          <p:cNvPicPr>
            <a:picLocks noChangeAspect="1"/>
          </p:cNvPicPr>
          <p:nvPr/>
        </p:nvPicPr>
        <p:blipFill rotWithShape="1">
          <a:blip r:embed="rId2">
            <a:extLst>
              <a:ext uri="{28A0092B-C50C-407E-A947-70E740481C1C}">
                <a14:useLocalDpi xmlns:a14="http://schemas.microsoft.com/office/drawing/2010/main" val="0"/>
              </a:ext>
            </a:extLst>
          </a:blip>
          <a:srcRect l="9436" t="13929" r="997" b="14908"/>
          <a:stretch/>
        </p:blipFill>
        <p:spPr>
          <a:xfrm>
            <a:off x="1575582" y="140678"/>
            <a:ext cx="6006904" cy="3470420"/>
          </a:xfrm>
          <a:prstGeom prst="rect">
            <a:avLst/>
          </a:prstGeom>
        </p:spPr>
      </p:pic>
      <p:sp>
        <p:nvSpPr>
          <p:cNvPr id="5" name="TextBox 4">
            <a:extLst>
              <a:ext uri="{FF2B5EF4-FFF2-40B4-BE49-F238E27FC236}">
                <a16:creationId xmlns:a16="http://schemas.microsoft.com/office/drawing/2014/main" id="{27FE1BC6-2BF7-A204-E667-EB63A3B4C036}"/>
              </a:ext>
            </a:extLst>
          </p:cNvPr>
          <p:cNvSpPr txBox="1"/>
          <p:nvPr/>
        </p:nvSpPr>
        <p:spPr>
          <a:xfrm>
            <a:off x="1055076" y="3611098"/>
            <a:ext cx="10325686" cy="3076548"/>
          </a:xfrm>
          <a:prstGeom prst="rect">
            <a:avLst/>
          </a:prstGeom>
          <a:noFill/>
        </p:spPr>
        <p:txBody>
          <a:bodyPr wrap="square">
            <a:spAutoFit/>
          </a:bodyPr>
          <a:lstStyle/>
          <a:p>
            <a:pPr>
              <a:lnSpc>
                <a:spcPct val="150000"/>
              </a:lnSpc>
            </a:pPr>
            <a:r>
              <a:rPr lang="en-US" sz="2200"/>
              <a:t>Bir elementin solundaki </a:t>
            </a:r>
            <a:r>
              <a:rPr lang="az-Latn-AZ" sz="2200"/>
              <a:t>child-in</a:t>
            </a:r>
            <a:r>
              <a:rPr lang="en-US" sz="2200"/>
              <a:t> </a:t>
            </a:r>
            <a:r>
              <a:rPr lang="az-Latn-AZ" sz="2200"/>
              <a:t>nömrəsi</a:t>
            </a:r>
            <a:r>
              <a:rPr lang="en-US" sz="2200"/>
              <a:t> </a:t>
            </a:r>
            <a:r>
              <a:rPr lang="az-Latn-AZ" sz="2200"/>
              <a:t>üçün</a:t>
            </a:r>
            <a:r>
              <a:rPr lang="en-US" sz="2200"/>
              <a:t> (2i)</a:t>
            </a:r>
          </a:p>
          <a:p>
            <a:pPr>
              <a:lnSpc>
                <a:spcPct val="150000"/>
              </a:lnSpc>
            </a:pPr>
            <a:r>
              <a:rPr lang="en-US" sz="2200"/>
              <a:t>Bir elementin sağındaki </a:t>
            </a:r>
            <a:r>
              <a:rPr lang="az-Latn-AZ" sz="2200"/>
              <a:t>child-in</a:t>
            </a:r>
            <a:r>
              <a:rPr lang="en-US" sz="2200"/>
              <a:t> </a:t>
            </a:r>
            <a:r>
              <a:rPr lang="az-Latn-AZ" sz="2200"/>
              <a:t>nömrəsi</a:t>
            </a:r>
            <a:r>
              <a:rPr lang="en-US" sz="2200"/>
              <a:t> </a:t>
            </a:r>
            <a:r>
              <a:rPr lang="az-Latn-AZ" sz="2200"/>
              <a:t>üçün</a:t>
            </a:r>
            <a:r>
              <a:rPr lang="en-US" sz="2200"/>
              <a:t> (2i+1)</a:t>
            </a:r>
          </a:p>
          <a:p>
            <a:pPr>
              <a:lnSpc>
                <a:spcPct val="150000"/>
              </a:lnSpc>
            </a:pPr>
            <a:r>
              <a:rPr lang="en-US" sz="2200"/>
              <a:t>Bir elementin </a:t>
            </a:r>
            <a:r>
              <a:rPr lang="az-Latn-AZ" sz="2200"/>
              <a:t>root</a:t>
            </a:r>
            <a:r>
              <a:rPr lang="en-US" sz="2200"/>
              <a:t> </a:t>
            </a:r>
            <a:r>
              <a:rPr lang="az-Latn-AZ" sz="2200"/>
              <a:t>elementinin</a:t>
            </a:r>
            <a:r>
              <a:rPr lang="en-US" sz="2200"/>
              <a:t> </a:t>
            </a:r>
            <a:r>
              <a:rPr lang="az-Latn-AZ" sz="2200"/>
              <a:t>nömrəsi</a:t>
            </a:r>
            <a:r>
              <a:rPr lang="en-US" sz="2200"/>
              <a:t> </a:t>
            </a:r>
            <a:r>
              <a:rPr lang="az-Latn-AZ" sz="2200"/>
              <a:t>üçün</a:t>
            </a:r>
            <a:r>
              <a:rPr lang="en-US" sz="2200"/>
              <a:t> (i/2) form</a:t>
            </a:r>
            <a:r>
              <a:rPr lang="az-Latn-AZ" sz="2200"/>
              <a:t>u</a:t>
            </a:r>
            <a:r>
              <a:rPr lang="en-US" sz="2200"/>
              <a:t>lleri kullanılır.Məsələn, 3 nömrəli elementin sağında olan elementi tapmaq istəsək, (2i+1) düsturundan istifadə edərək 7-ni tapırıq.Sxemə baxdığımızda 7-ci element həqiqətən də 3-cü elementin sağında yerləşir. .</a:t>
            </a:r>
          </a:p>
        </p:txBody>
      </p:sp>
    </p:spTree>
    <p:extLst>
      <p:ext uri="{BB962C8B-B14F-4D97-AF65-F5344CB8AC3E}">
        <p14:creationId xmlns:p14="http://schemas.microsoft.com/office/powerpoint/2010/main" val="255172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093A2-1362-BDE4-2EC5-EC7BFE49B270}"/>
              </a:ext>
            </a:extLst>
          </p:cNvPr>
          <p:cNvSpPr txBox="1"/>
          <p:nvPr/>
        </p:nvSpPr>
        <p:spPr>
          <a:xfrm>
            <a:off x="1248506" y="300669"/>
            <a:ext cx="8261253" cy="707886"/>
          </a:xfrm>
          <a:prstGeom prst="rect">
            <a:avLst/>
          </a:prstGeom>
          <a:noFill/>
        </p:spPr>
        <p:txBody>
          <a:bodyPr wrap="square">
            <a:spAutoFit/>
          </a:bodyPr>
          <a:lstStyle/>
          <a:p>
            <a:pPr algn="l"/>
            <a:r>
              <a:rPr lang="en-US" sz="4000" b="1" i="0">
                <a:effectLst/>
                <a:latin typeface="+mj-lt"/>
              </a:rPr>
              <a:t>Insertion (</a:t>
            </a:r>
            <a:r>
              <a:rPr lang="az-Latn-AZ" sz="4000" b="1" i="0">
                <a:effectLst/>
                <a:latin typeface="+mj-lt"/>
              </a:rPr>
              <a:t>Əlavə etmə</a:t>
            </a:r>
            <a:r>
              <a:rPr lang="en-US" sz="4000" b="1" i="0">
                <a:effectLst/>
                <a:latin typeface="+mj-lt"/>
              </a:rPr>
              <a:t>)</a:t>
            </a:r>
          </a:p>
        </p:txBody>
      </p:sp>
      <p:pic>
        <p:nvPicPr>
          <p:cNvPr id="5" name="Picture 4">
            <a:extLst>
              <a:ext uri="{FF2B5EF4-FFF2-40B4-BE49-F238E27FC236}">
                <a16:creationId xmlns:a16="http://schemas.microsoft.com/office/drawing/2014/main" id="{48D0AB1C-8F6D-2698-F825-AEC9509AE3FD}"/>
              </a:ext>
            </a:extLst>
          </p:cNvPr>
          <p:cNvPicPr>
            <a:picLocks noChangeAspect="1"/>
          </p:cNvPicPr>
          <p:nvPr/>
        </p:nvPicPr>
        <p:blipFill rotWithShape="1">
          <a:blip r:embed="rId2">
            <a:extLst>
              <a:ext uri="{28A0092B-C50C-407E-A947-70E740481C1C}">
                <a14:useLocalDpi xmlns:a14="http://schemas.microsoft.com/office/drawing/2010/main" val="0"/>
              </a:ext>
            </a:extLst>
          </a:blip>
          <a:srcRect l="6073" t="9441" r="6148" b="12204"/>
          <a:stretch/>
        </p:blipFill>
        <p:spPr>
          <a:xfrm>
            <a:off x="5711483" y="1474677"/>
            <a:ext cx="5556740" cy="3390314"/>
          </a:xfrm>
          <a:prstGeom prst="rect">
            <a:avLst/>
          </a:prstGeom>
        </p:spPr>
      </p:pic>
      <p:sp>
        <p:nvSpPr>
          <p:cNvPr id="7" name="TextBox 6">
            <a:extLst>
              <a:ext uri="{FF2B5EF4-FFF2-40B4-BE49-F238E27FC236}">
                <a16:creationId xmlns:a16="http://schemas.microsoft.com/office/drawing/2014/main" id="{18B5F986-EDA0-1A77-11F7-4BDEB7C15583}"/>
              </a:ext>
            </a:extLst>
          </p:cNvPr>
          <p:cNvSpPr txBox="1"/>
          <p:nvPr/>
        </p:nvSpPr>
        <p:spPr>
          <a:xfrm>
            <a:off x="1248507" y="1280612"/>
            <a:ext cx="3998742" cy="3584379"/>
          </a:xfrm>
          <a:prstGeom prst="rect">
            <a:avLst/>
          </a:prstGeom>
          <a:noFill/>
        </p:spPr>
        <p:txBody>
          <a:bodyPr wrap="square">
            <a:spAutoFit/>
          </a:bodyPr>
          <a:lstStyle/>
          <a:p>
            <a:pPr algn="l">
              <a:lnSpc>
                <a:spcPct val="150000"/>
              </a:lnSpc>
            </a:pPr>
            <a:r>
              <a:rPr lang="en-US" sz="2200" b="0" i="0">
                <a:effectLst/>
                <a:latin typeface="+mj-lt"/>
              </a:rPr>
              <a:t>15, 23, 36, 65, 47, 41 elementlərin</a:t>
            </a:r>
            <a:r>
              <a:rPr lang="az-Latn-AZ" sz="2200" b="0" i="0">
                <a:effectLst/>
                <a:latin typeface="+mj-lt"/>
              </a:rPr>
              <a:t>dən</a:t>
            </a:r>
            <a:r>
              <a:rPr lang="en-US" sz="2200" b="0" i="0">
                <a:effectLst/>
                <a:latin typeface="+mj-lt"/>
              </a:rPr>
              <a:t> </a:t>
            </a:r>
            <a:r>
              <a:rPr lang="az-Latn-AZ" sz="2200" b="0" i="0">
                <a:effectLst/>
                <a:latin typeface="+mj-lt"/>
              </a:rPr>
              <a:t>ibarət</a:t>
            </a:r>
            <a:r>
              <a:rPr lang="en-US" sz="2200" b="0" i="0">
                <a:effectLst/>
                <a:latin typeface="+mj-lt"/>
              </a:rPr>
              <a:t> bir </a:t>
            </a:r>
            <a:r>
              <a:rPr lang="az-Latn-AZ" sz="2200" b="0" i="0">
                <a:effectLst/>
                <a:latin typeface="+mj-lt"/>
              </a:rPr>
              <a:t>massivimiz</a:t>
            </a:r>
            <a:r>
              <a:rPr lang="en-US" sz="2200" b="0" i="0">
                <a:effectLst/>
                <a:latin typeface="+mj-lt"/>
              </a:rPr>
              <a:t> olsun. Bu </a:t>
            </a:r>
            <a:r>
              <a:rPr lang="az-Latn-AZ" sz="2200" b="0" i="0">
                <a:effectLst/>
                <a:latin typeface="+mj-lt"/>
              </a:rPr>
              <a:t>massivə</a:t>
            </a:r>
            <a:r>
              <a:rPr lang="en-US" sz="2200" b="0" i="0">
                <a:effectLst/>
                <a:latin typeface="+mj-lt"/>
              </a:rPr>
              <a:t> 11 </a:t>
            </a:r>
            <a:r>
              <a:rPr lang="az-Latn-AZ" sz="2200" b="0" i="0">
                <a:effectLst/>
                <a:latin typeface="+mj-lt"/>
              </a:rPr>
              <a:t>ədədini</a:t>
            </a:r>
            <a:r>
              <a:rPr lang="en-US" sz="2200" b="0" i="0">
                <a:effectLst/>
                <a:latin typeface="+mj-lt"/>
              </a:rPr>
              <a:t> əlavə etmək istədiyimizdə</a:t>
            </a:r>
            <a:r>
              <a:rPr lang="az-Latn-AZ" sz="2200" b="0" i="0">
                <a:effectLst/>
                <a:latin typeface="+mj-lt"/>
              </a:rPr>
              <a:t>, </a:t>
            </a:r>
            <a:r>
              <a:rPr lang="en-US" sz="2200" b="0" i="0">
                <a:effectLst/>
                <a:latin typeface="+mj-lt"/>
              </a:rPr>
              <a:t>11 </a:t>
            </a:r>
            <a:r>
              <a:rPr lang="az-Latn-AZ" sz="2200" b="0" i="0">
                <a:effectLst/>
                <a:latin typeface="+mj-lt"/>
              </a:rPr>
              <a:t>ədədi</a:t>
            </a:r>
            <a:r>
              <a:rPr lang="en-US" sz="2200" b="0" i="0">
                <a:effectLst/>
                <a:latin typeface="+mj-lt"/>
              </a:rPr>
              <a:t> </a:t>
            </a:r>
            <a:r>
              <a:rPr lang="az-Latn-AZ" sz="2200" b="0" i="0">
                <a:effectLst/>
                <a:latin typeface="+mj-lt"/>
              </a:rPr>
              <a:t>massivdə</a:t>
            </a:r>
            <a:r>
              <a:rPr lang="en-US" sz="2200" b="0" i="0">
                <a:effectLst/>
                <a:latin typeface="+mj-lt"/>
              </a:rPr>
              <a:t> </a:t>
            </a:r>
            <a:r>
              <a:rPr lang="az-Latn-AZ" sz="2200" b="0" i="0">
                <a:effectLst/>
                <a:latin typeface="+mj-lt"/>
              </a:rPr>
              <a:t>tapdığı</a:t>
            </a:r>
            <a:r>
              <a:rPr lang="en-US" sz="2200" b="0" i="0">
                <a:effectLst/>
                <a:latin typeface="+mj-lt"/>
              </a:rPr>
              <a:t> ilk boş yerə yerl</a:t>
            </a:r>
            <a:r>
              <a:rPr lang="az-Latn-AZ" sz="2200" b="0" i="0">
                <a:effectLst/>
                <a:latin typeface="+mj-lt"/>
              </a:rPr>
              <a:t>ə</a:t>
            </a:r>
            <a:r>
              <a:rPr lang="en-US" sz="2200" b="0" i="0">
                <a:effectLst/>
                <a:latin typeface="+mj-lt"/>
              </a:rPr>
              <a:t>şir.</a:t>
            </a:r>
          </a:p>
        </p:txBody>
      </p:sp>
    </p:spTree>
    <p:extLst>
      <p:ext uri="{BB962C8B-B14F-4D97-AF65-F5344CB8AC3E}">
        <p14:creationId xmlns:p14="http://schemas.microsoft.com/office/powerpoint/2010/main" val="3559998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D32792-5996-BAAA-B2CD-16AD0D739BAC}"/>
              </a:ext>
            </a:extLst>
          </p:cNvPr>
          <p:cNvSpPr txBox="1"/>
          <p:nvPr/>
        </p:nvSpPr>
        <p:spPr>
          <a:xfrm>
            <a:off x="1087901" y="248753"/>
            <a:ext cx="10016197" cy="1553054"/>
          </a:xfrm>
          <a:prstGeom prst="rect">
            <a:avLst/>
          </a:prstGeom>
          <a:noFill/>
        </p:spPr>
        <p:txBody>
          <a:bodyPr wrap="square">
            <a:spAutoFit/>
          </a:bodyPr>
          <a:lstStyle/>
          <a:p>
            <a:pPr>
              <a:lnSpc>
                <a:spcPct val="150000"/>
              </a:lnSpc>
            </a:pPr>
            <a:r>
              <a:rPr lang="en-US" sz="2200"/>
              <a:t>Gördüyünüz kimi 11 rəqəmi </a:t>
            </a:r>
            <a:r>
              <a:rPr lang="az-Latn-AZ" sz="2200"/>
              <a:t>massivə</a:t>
            </a:r>
            <a:r>
              <a:rPr lang="en-US" sz="2200"/>
              <a:t> sonuncu əlavə edilib, lakin səhv yerdədir. Burada heapify, yəni </a:t>
            </a:r>
            <a:r>
              <a:rPr lang="az-Latn-AZ" sz="2200"/>
              <a:t>heap</a:t>
            </a:r>
            <a:r>
              <a:rPr lang="en-US" sz="2200"/>
              <a:t> </a:t>
            </a:r>
            <a:r>
              <a:rPr lang="az-Latn-AZ" sz="2200"/>
              <a:t>düzəltmə funksiyası</a:t>
            </a:r>
            <a:r>
              <a:rPr lang="en-US" sz="2200"/>
              <a:t> həyata keçirməliyik.</a:t>
            </a:r>
            <a:r>
              <a:rPr lang="az-Latn-AZ" sz="2200"/>
              <a:t> Bu durumda child, root ilə kiçik olduğu müddətcə yer dəyişdirir.</a:t>
            </a:r>
            <a:endParaRPr lang="en-US" sz="2200"/>
          </a:p>
        </p:txBody>
      </p:sp>
      <p:pic>
        <p:nvPicPr>
          <p:cNvPr id="5" name="Picture 4">
            <a:extLst>
              <a:ext uri="{FF2B5EF4-FFF2-40B4-BE49-F238E27FC236}">
                <a16:creationId xmlns:a16="http://schemas.microsoft.com/office/drawing/2014/main" id="{FD73DD8B-F7F1-1BA0-CE65-2D1B1B4B1C88}"/>
              </a:ext>
            </a:extLst>
          </p:cNvPr>
          <p:cNvPicPr>
            <a:picLocks noChangeAspect="1"/>
          </p:cNvPicPr>
          <p:nvPr/>
        </p:nvPicPr>
        <p:blipFill rotWithShape="1">
          <a:blip r:embed="rId2">
            <a:extLst>
              <a:ext uri="{28A0092B-C50C-407E-A947-70E740481C1C}">
                <a14:useLocalDpi xmlns:a14="http://schemas.microsoft.com/office/drawing/2010/main" val="0"/>
              </a:ext>
            </a:extLst>
          </a:blip>
          <a:srcRect t="5821" b="24577"/>
          <a:stretch/>
        </p:blipFill>
        <p:spPr>
          <a:xfrm>
            <a:off x="1087901" y="1927274"/>
            <a:ext cx="5029797" cy="2166426"/>
          </a:xfrm>
          <a:prstGeom prst="rect">
            <a:avLst/>
          </a:prstGeom>
        </p:spPr>
      </p:pic>
      <p:pic>
        <p:nvPicPr>
          <p:cNvPr id="7" name="Picture 6">
            <a:extLst>
              <a:ext uri="{FF2B5EF4-FFF2-40B4-BE49-F238E27FC236}">
                <a16:creationId xmlns:a16="http://schemas.microsoft.com/office/drawing/2014/main" id="{85177E89-DC67-188D-19C6-27996D15B9C5}"/>
              </a:ext>
            </a:extLst>
          </p:cNvPr>
          <p:cNvPicPr>
            <a:picLocks noChangeAspect="1"/>
          </p:cNvPicPr>
          <p:nvPr/>
        </p:nvPicPr>
        <p:blipFill rotWithShape="1">
          <a:blip r:embed="rId3">
            <a:extLst>
              <a:ext uri="{28A0092B-C50C-407E-A947-70E740481C1C}">
                <a14:useLocalDpi xmlns:a14="http://schemas.microsoft.com/office/drawing/2010/main" val="0"/>
              </a:ext>
            </a:extLst>
          </a:blip>
          <a:srcRect l="4718" r="7291"/>
          <a:stretch/>
        </p:blipFill>
        <p:spPr>
          <a:xfrm>
            <a:off x="5205046" y="3867659"/>
            <a:ext cx="5542671" cy="2741588"/>
          </a:xfrm>
          <a:prstGeom prst="rect">
            <a:avLst/>
          </a:prstGeom>
        </p:spPr>
      </p:pic>
    </p:spTree>
    <p:extLst>
      <p:ext uri="{BB962C8B-B14F-4D97-AF65-F5344CB8AC3E}">
        <p14:creationId xmlns:p14="http://schemas.microsoft.com/office/powerpoint/2010/main" val="366109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2694B8-36E1-F608-0291-0C1C120C6A87}"/>
              </a:ext>
            </a:extLst>
          </p:cNvPr>
          <p:cNvSpPr txBox="1"/>
          <p:nvPr/>
        </p:nvSpPr>
        <p:spPr>
          <a:xfrm>
            <a:off x="1097281" y="204374"/>
            <a:ext cx="10227211" cy="1131848"/>
          </a:xfrm>
          <a:prstGeom prst="rect">
            <a:avLst/>
          </a:prstGeom>
          <a:noFill/>
        </p:spPr>
        <p:txBody>
          <a:bodyPr wrap="square">
            <a:spAutoFit/>
          </a:bodyPr>
          <a:lstStyle/>
          <a:p>
            <a:pPr>
              <a:lnSpc>
                <a:spcPct val="150000"/>
              </a:lnSpc>
            </a:pPr>
            <a:r>
              <a:rPr lang="en-US" sz="2400"/>
              <a:t>11 </a:t>
            </a:r>
            <a:r>
              <a:rPr lang="az-Latn-AZ" sz="2400"/>
              <a:t>ədədi</a:t>
            </a:r>
            <a:r>
              <a:rPr lang="en-US" sz="2400"/>
              <a:t> 36 ile yer d</a:t>
            </a:r>
            <a:r>
              <a:rPr lang="az-Latn-AZ" sz="2400"/>
              <a:t>əyi</a:t>
            </a:r>
            <a:r>
              <a:rPr lang="en-US" sz="2400"/>
              <a:t>ş</a:t>
            </a:r>
            <a:r>
              <a:rPr lang="az-Latn-AZ" sz="2400"/>
              <a:t>d</a:t>
            </a:r>
            <a:r>
              <a:rPr lang="en-US" sz="2400"/>
              <a:t>irdi, </a:t>
            </a:r>
            <a:r>
              <a:rPr lang="az-Latn-AZ" sz="2400"/>
              <a:t>amma</a:t>
            </a:r>
            <a:r>
              <a:rPr lang="en-US" sz="2400"/>
              <a:t> </a:t>
            </a:r>
            <a:r>
              <a:rPr lang="az-Latn-AZ" sz="2400"/>
              <a:t>massivdə</a:t>
            </a:r>
            <a:r>
              <a:rPr lang="en-US" sz="2400"/>
              <a:t> 15 il</a:t>
            </a:r>
            <a:r>
              <a:rPr lang="az-Latn-AZ" sz="2400"/>
              <a:t>ə</a:t>
            </a:r>
            <a:r>
              <a:rPr lang="en-US" sz="2400"/>
              <a:t> 11'in d</a:t>
            </a:r>
            <a:r>
              <a:rPr lang="az-Latn-AZ" sz="2400"/>
              <a:t>ə </a:t>
            </a:r>
            <a:r>
              <a:rPr lang="en-US" sz="2400"/>
              <a:t>yer d</a:t>
            </a:r>
            <a:r>
              <a:rPr lang="az-Latn-AZ" sz="2400"/>
              <a:t>əy</a:t>
            </a:r>
            <a:r>
              <a:rPr lang="en-US" sz="2400"/>
              <a:t>iş</a:t>
            </a:r>
            <a:r>
              <a:rPr lang="az-Latn-AZ" sz="2400"/>
              <a:t>d</a:t>
            </a:r>
            <a:r>
              <a:rPr lang="en-US" sz="2400"/>
              <a:t>irm</a:t>
            </a:r>
            <a:r>
              <a:rPr lang="az-Latn-AZ" sz="2400"/>
              <a:t>ə</a:t>
            </a:r>
            <a:r>
              <a:rPr lang="en-US" sz="2400"/>
              <a:t>si </a:t>
            </a:r>
            <a:r>
              <a:rPr lang="az-Latn-AZ" sz="2400"/>
              <a:t>lazımdır</a:t>
            </a:r>
            <a:r>
              <a:rPr lang="en-US" sz="2400"/>
              <a:t>.</a:t>
            </a:r>
          </a:p>
        </p:txBody>
      </p:sp>
      <p:pic>
        <p:nvPicPr>
          <p:cNvPr id="5" name="Picture 4">
            <a:extLst>
              <a:ext uri="{FF2B5EF4-FFF2-40B4-BE49-F238E27FC236}">
                <a16:creationId xmlns:a16="http://schemas.microsoft.com/office/drawing/2014/main" id="{4938D69F-AB71-1208-AD8E-08EC318F6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59" y="1482090"/>
            <a:ext cx="6038459" cy="3434319"/>
          </a:xfrm>
          <a:prstGeom prst="rect">
            <a:avLst/>
          </a:prstGeom>
        </p:spPr>
      </p:pic>
      <p:sp>
        <p:nvSpPr>
          <p:cNvPr id="7" name="TextBox 6">
            <a:extLst>
              <a:ext uri="{FF2B5EF4-FFF2-40B4-BE49-F238E27FC236}">
                <a16:creationId xmlns:a16="http://schemas.microsoft.com/office/drawing/2014/main" id="{D4AAD350-F7D7-81C5-163D-8818651550F2}"/>
              </a:ext>
            </a:extLst>
          </p:cNvPr>
          <p:cNvSpPr txBox="1"/>
          <p:nvPr/>
        </p:nvSpPr>
        <p:spPr>
          <a:xfrm>
            <a:off x="1280160" y="5375910"/>
            <a:ext cx="9875520" cy="1131848"/>
          </a:xfrm>
          <a:prstGeom prst="rect">
            <a:avLst/>
          </a:prstGeom>
          <a:noFill/>
        </p:spPr>
        <p:txBody>
          <a:bodyPr wrap="square">
            <a:spAutoFit/>
          </a:bodyPr>
          <a:lstStyle/>
          <a:p>
            <a:pPr>
              <a:lnSpc>
                <a:spcPct val="150000"/>
              </a:lnSpc>
            </a:pPr>
            <a:r>
              <a:rPr lang="en-US" sz="2400"/>
              <a:t>Bu proses nəticəsində </a:t>
            </a:r>
            <a:r>
              <a:rPr lang="az-Latn-AZ" sz="2400"/>
              <a:t>heap </a:t>
            </a:r>
            <a:r>
              <a:rPr lang="en-US" sz="2400"/>
              <a:t>düzgün </a:t>
            </a:r>
            <a:r>
              <a:rPr lang="az-Latn-AZ" sz="2400"/>
              <a:t>sıralandı</a:t>
            </a:r>
            <a:r>
              <a:rPr lang="en-US" sz="2400"/>
              <a:t>. </a:t>
            </a:r>
            <a:r>
              <a:rPr lang="az-Latn-AZ" sz="2400"/>
              <a:t>Ə</a:t>
            </a:r>
            <a:r>
              <a:rPr lang="en-US" sz="2400"/>
              <a:t>lavə</a:t>
            </a:r>
            <a:r>
              <a:rPr lang="az-Latn-AZ" sz="2400"/>
              <a:t> etmə</a:t>
            </a:r>
            <a:r>
              <a:rPr lang="en-US" sz="2400"/>
              <a:t> prosesi </a:t>
            </a:r>
            <a:r>
              <a:rPr lang="az-Latn-AZ" sz="2400"/>
              <a:t>bu qədər idi</a:t>
            </a:r>
            <a:r>
              <a:rPr lang="en-US" sz="2400"/>
              <a:t>.</a:t>
            </a:r>
          </a:p>
        </p:txBody>
      </p:sp>
    </p:spTree>
    <p:extLst>
      <p:ext uri="{BB962C8B-B14F-4D97-AF65-F5344CB8AC3E}">
        <p14:creationId xmlns:p14="http://schemas.microsoft.com/office/powerpoint/2010/main" val="415538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8BF9C3-4C7C-DBE9-1263-E58874D2079C}"/>
              </a:ext>
            </a:extLst>
          </p:cNvPr>
          <p:cNvSpPr txBox="1"/>
          <p:nvPr/>
        </p:nvSpPr>
        <p:spPr>
          <a:xfrm>
            <a:off x="1280160" y="385075"/>
            <a:ext cx="10044332" cy="1815882"/>
          </a:xfrm>
          <a:prstGeom prst="rect">
            <a:avLst/>
          </a:prstGeom>
          <a:noFill/>
        </p:spPr>
        <p:txBody>
          <a:bodyPr wrap="square">
            <a:spAutoFit/>
          </a:bodyPr>
          <a:lstStyle/>
          <a:p>
            <a:r>
              <a:rPr lang="en-US" sz="4000" b="1"/>
              <a:t>Deletion (Silm</a:t>
            </a:r>
            <a:r>
              <a:rPr lang="az-Latn-AZ" sz="4000" b="1"/>
              <a:t>ə</a:t>
            </a:r>
            <a:r>
              <a:rPr lang="en-US" sz="4000" b="1"/>
              <a:t>)</a:t>
            </a:r>
            <a:endParaRPr lang="az-Latn-AZ" sz="4000" b="1"/>
          </a:p>
          <a:p>
            <a:r>
              <a:rPr lang="en-US" sz="2400"/>
              <a:t>Silinmə prosesi aşağıdakı kimi baş verir: Əvvəlcə kökdəki element silinir və sonuncu element kök olur. Sonra, kökün kiçik uşağı lazım olduqda kökü əvəz edir.</a:t>
            </a:r>
          </a:p>
        </p:txBody>
      </p:sp>
      <p:pic>
        <p:nvPicPr>
          <p:cNvPr id="5" name="Picture 4">
            <a:extLst>
              <a:ext uri="{FF2B5EF4-FFF2-40B4-BE49-F238E27FC236}">
                <a16:creationId xmlns:a16="http://schemas.microsoft.com/office/drawing/2014/main" id="{F90D1A23-DD0B-B38D-07C9-E12329700340}"/>
              </a:ext>
            </a:extLst>
          </p:cNvPr>
          <p:cNvPicPr>
            <a:picLocks noChangeAspect="1"/>
          </p:cNvPicPr>
          <p:nvPr/>
        </p:nvPicPr>
        <p:blipFill rotWithShape="1">
          <a:blip r:embed="rId2">
            <a:extLst>
              <a:ext uri="{28A0092B-C50C-407E-A947-70E740481C1C}">
                <a14:useLocalDpi xmlns:a14="http://schemas.microsoft.com/office/drawing/2010/main" val="0"/>
              </a:ext>
            </a:extLst>
          </a:blip>
          <a:srcRect l="9483" t="5707" r="14119"/>
          <a:stretch/>
        </p:blipFill>
        <p:spPr>
          <a:xfrm>
            <a:off x="1280160" y="2200957"/>
            <a:ext cx="5627077" cy="3594997"/>
          </a:xfrm>
          <a:prstGeom prst="rect">
            <a:avLst/>
          </a:prstGeom>
        </p:spPr>
      </p:pic>
    </p:spTree>
    <p:extLst>
      <p:ext uri="{BB962C8B-B14F-4D97-AF65-F5344CB8AC3E}">
        <p14:creationId xmlns:p14="http://schemas.microsoft.com/office/powerpoint/2010/main" val="141644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87552-27BC-09AA-A107-3311F5C23BDF}"/>
              </a:ext>
            </a:extLst>
          </p:cNvPr>
          <p:cNvPicPr>
            <a:picLocks noChangeAspect="1"/>
          </p:cNvPicPr>
          <p:nvPr/>
        </p:nvPicPr>
        <p:blipFill rotWithShape="1">
          <a:blip r:embed="rId2">
            <a:extLst>
              <a:ext uri="{28A0092B-C50C-407E-A947-70E740481C1C}">
                <a14:useLocalDpi xmlns:a14="http://schemas.microsoft.com/office/drawing/2010/main" val="0"/>
              </a:ext>
            </a:extLst>
          </a:blip>
          <a:srcRect l="4392" t="4480" r="9069" b="3165"/>
          <a:stretch/>
        </p:blipFill>
        <p:spPr>
          <a:xfrm>
            <a:off x="1342144" y="607590"/>
            <a:ext cx="4265154" cy="2837450"/>
          </a:xfrm>
          <a:prstGeom prst="rect">
            <a:avLst/>
          </a:prstGeom>
        </p:spPr>
      </p:pic>
      <p:sp>
        <p:nvSpPr>
          <p:cNvPr id="4" name="TextBox 3">
            <a:extLst>
              <a:ext uri="{FF2B5EF4-FFF2-40B4-BE49-F238E27FC236}">
                <a16:creationId xmlns:a16="http://schemas.microsoft.com/office/drawing/2014/main" id="{D292BC4A-612E-043C-F6C6-849BF389F72B}"/>
              </a:ext>
            </a:extLst>
          </p:cNvPr>
          <p:cNvSpPr txBox="1"/>
          <p:nvPr/>
        </p:nvSpPr>
        <p:spPr>
          <a:xfrm>
            <a:off x="1342144" y="145924"/>
            <a:ext cx="9996415" cy="461665"/>
          </a:xfrm>
          <a:prstGeom prst="rect">
            <a:avLst/>
          </a:prstGeom>
          <a:noFill/>
        </p:spPr>
        <p:txBody>
          <a:bodyPr wrap="square">
            <a:spAutoFit/>
          </a:bodyPr>
          <a:lstStyle/>
          <a:p>
            <a:r>
              <a:rPr lang="en-US" sz="2400"/>
              <a:t>11-i çıxarırıq və kök olaraq 36 ilə əvəz edirik.</a:t>
            </a:r>
          </a:p>
        </p:txBody>
      </p:sp>
      <p:sp>
        <p:nvSpPr>
          <p:cNvPr id="6" name="TextBox 5">
            <a:extLst>
              <a:ext uri="{FF2B5EF4-FFF2-40B4-BE49-F238E27FC236}">
                <a16:creationId xmlns:a16="http://schemas.microsoft.com/office/drawing/2014/main" id="{E4C27C37-570B-219C-49D5-DB7B2016AAEA}"/>
              </a:ext>
            </a:extLst>
          </p:cNvPr>
          <p:cNvSpPr txBox="1"/>
          <p:nvPr/>
        </p:nvSpPr>
        <p:spPr>
          <a:xfrm>
            <a:off x="5912459" y="635158"/>
            <a:ext cx="5426100" cy="2793842"/>
          </a:xfrm>
          <a:prstGeom prst="rect">
            <a:avLst/>
          </a:prstGeom>
          <a:noFill/>
        </p:spPr>
        <p:txBody>
          <a:bodyPr wrap="square">
            <a:spAutoFit/>
          </a:bodyPr>
          <a:lstStyle/>
          <a:p>
            <a:pPr>
              <a:lnSpc>
                <a:spcPct val="150000"/>
              </a:lnSpc>
            </a:pPr>
            <a:r>
              <a:rPr lang="en-US" sz="2400"/>
              <a:t>36 rəqəmi kökə çevrildi, lakin onun səhv yerdə olduğu dərhal aydın olur. Bu halda biz uşaqlara (23 və 15) baxırıq və ən kiçik uşaqla yerləri dəyişdiririk.</a:t>
            </a:r>
          </a:p>
        </p:txBody>
      </p:sp>
      <p:pic>
        <p:nvPicPr>
          <p:cNvPr id="8" name="Picture 7">
            <a:extLst>
              <a:ext uri="{FF2B5EF4-FFF2-40B4-BE49-F238E27FC236}">
                <a16:creationId xmlns:a16="http://schemas.microsoft.com/office/drawing/2014/main" id="{B865ED9D-39D4-D5AC-EC10-193AD7F4F6B6}"/>
              </a:ext>
            </a:extLst>
          </p:cNvPr>
          <p:cNvPicPr>
            <a:picLocks noChangeAspect="1"/>
          </p:cNvPicPr>
          <p:nvPr/>
        </p:nvPicPr>
        <p:blipFill rotWithShape="1">
          <a:blip r:embed="rId3">
            <a:extLst>
              <a:ext uri="{28A0092B-C50C-407E-A947-70E740481C1C}">
                <a14:useLocalDpi xmlns:a14="http://schemas.microsoft.com/office/drawing/2010/main" val="0"/>
              </a:ext>
            </a:extLst>
          </a:blip>
          <a:srcRect l="3922" t="4613" r="8590" b="6197"/>
          <a:stretch/>
        </p:blipFill>
        <p:spPr>
          <a:xfrm>
            <a:off x="1342144" y="3757060"/>
            <a:ext cx="4402625" cy="2837450"/>
          </a:xfrm>
          <a:prstGeom prst="rect">
            <a:avLst/>
          </a:prstGeom>
        </p:spPr>
      </p:pic>
      <p:sp>
        <p:nvSpPr>
          <p:cNvPr id="10" name="TextBox 9">
            <a:extLst>
              <a:ext uri="{FF2B5EF4-FFF2-40B4-BE49-F238E27FC236}">
                <a16:creationId xmlns:a16="http://schemas.microsoft.com/office/drawing/2014/main" id="{F427F30E-0468-6B58-B6F6-0D2F52D65132}"/>
              </a:ext>
            </a:extLst>
          </p:cNvPr>
          <p:cNvSpPr txBox="1"/>
          <p:nvPr/>
        </p:nvSpPr>
        <p:spPr>
          <a:xfrm>
            <a:off x="5912459" y="3757060"/>
            <a:ext cx="5426100" cy="2568717"/>
          </a:xfrm>
          <a:prstGeom prst="rect">
            <a:avLst/>
          </a:prstGeom>
          <a:noFill/>
        </p:spPr>
        <p:txBody>
          <a:bodyPr wrap="square">
            <a:spAutoFit/>
          </a:bodyPr>
          <a:lstStyle/>
          <a:p>
            <a:pPr>
              <a:lnSpc>
                <a:spcPct val="150000"/>
              </a:lnSpc>
            </a:pPr>
            <a:r>
              <a:rPr lang="en-US" sz="2200"/>
              <a:t>İndi düzgün sıralan</a:t>
            </a:r>
            <a:r>
              <a:rPr lang="az-Latn-AZ" sz="2200"/>
              <a:t>dı</a:t>
            </a:r>
            <a:r>
              <a:rPr lang="en-US" sz="2200"/>
              <a:t>. Əgər 36 rəqəmi yenidən yanlış yerdə olsaydı, eyni proses yenidən tətbiq olunmalı idi.</a:t>
            </a:r>
          </a:p>
          <a:p>
            <a:pPr>
              <a:lnSpc>
                <a:spcPct val="150000"/>
              </a:lnSpc>
            </a:pPr>
            <a:r>
              <a:rPr lang="en-US" sz="2200"/>
              <a:t>Bu alqoritmin mürəkkəbliyi, yəni Big O notasiyası O(n*logn) təşkil edir.</a:t>
            </a:r>
          </a:p>
        </p:txBody>
      </p:sp>
    </p:spTree>
    <p:extLst>
      <p:ext uri="{BB962C8B-B14F-4D97-AF65-F5344CB8AC3E}">
        <p14:creationId xmlns:p14="http://schemas.microsoft.com/office/powerpoint/2010/main" val="1411822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1364BD-19FF-4B9C-89DF-D1FA22BBB66B}"/>
              </a:ext>
            </a:extLst>
          </p:cNvPr>
          <p:cNvPicPr>
            <a:picLocks noChangeAspect="1"/>
          </p:cNvPicPr>
          <p:nvPr/>
        </p:nvPicPr>
        <p:blipFill>
          <a:blip r:embed="rId2"/>
          <a:stretch>
            <a:fillRect/>
          </a:stretch>
        </p:blipFill>
        <p:spPr>
          <a:xfrm>
            <a:off x="1519311" y="255286"/>
            <a:ext cx="8651631" cy="6347428"/>
          </a:xfrm>
          <a:prstGeom prst="rect">
            <a:avLst/>
          </a:prstGeom>
        </p:spPr>
      </p:pic>
    </p:spTree>
    <p:extLst>
      <p:ext uri="{BB962C8B-B14F-4D97-AF65-F5344CB8AC3E}">
        <p14:creationId xmlns:p14="http://schemas.microsoft.com/office/powerpoint/2010/main" val="602848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21BF83-8B18-F037-0D0B-275681C4844A}"/>
              </a:ext>
            </a:extLst>
          </p:cNvPr>
          <p:cNvPicPr>
            <a:picLocks noChangeAspect="1"/>
          </p:cNvPicPr>
          <p:nvPr/>
        </p:nvPicPr>
        <p:blipFill>
          <a:blip r:embed="rId2"/>
          <a:stretch>
            <a:fillRect/>
          </a:stretch>
        </p:blipFill>
        <p:spPr>
          <a:xfrm>
            <a:off x="1269840" y="215345"/>
            <a:ext cx="9652320" cy="6427309"/>
          </a:xfrm>
          <a:prstGeom prst="rect">
            <a:avLst/>
          </a:prstGeom>
        </p:spPr>
      </p:pic>
    </p:spTree>
    <p:extLst>
      <p:ext uri="{BB962C8B-B14F-4D97-AF65-F5344CB8AC3E}">
        <p14:creationId xmlns:p14="http://schemas.microsoft.com/office/powerpoint/2010/main" val="400841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C1C8D-DA05-86FE-DA82-B421D16E0BA0}"/>
              </a:ext>
            </a:extLst>
          </p:cNvPr>
          <p:cNvSpPr>
            <a:spLocks noChangeArrowheads="1"/>
          </p:cNvSpPr>
          <p:nvPr/>
        </p:nvSpPr>
        <p:spPr bwMode="auto">
          <a:xfrm>
            <a:off x="1130105" y="923458"/>
            <a:ext cx="10236590" cy="270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a:ln>
                  <a:noFill/>
                </a:ln>
                <a:effectLst/>
                <a:latin typeface="+mj-lt"/>
                <a:cs typeface="Times New Roman" panose="02020603050405020304" pitchFamily="18" charset="0"/>
              </a:rPr>
              <a:t>Burada siyah</a:t>
            </a:r>
            <a:r>
              <a:rPr kumimoji="0" lang="az-Latn-AZ" altLang="en-US" sz="2400" b="0" i="0" u="none" strike="noStrike" cap="none" normalizeH="0" baseline="0">
                <a:ln>
                  <a:noFill/>
                </a:ln>
                <a:effectLst/>
                <a:latin typeface="+mj-lt"/>
                <a:cs typeface="Times New Roman" panose="02020603050405020304" pitchFamily="18" charset="0"/>
              </a:rPr>
              <a:t>ı </a:t>
            </a:r>
            <a:r>
              <a:rPr kumimoji="0" lang="en-US" altLang="en-US" sz="2400" b="0" i="0" u="none" strike="noStrike" cap="none" normalizeH="0" baseline="0">
                <a:ln>
                  <a:noFill/>
                </a:ln>
                <a:effectLst/>
                <a:latin typeface="+mj-lt"/>
                <a:cs typeface="Times New Roman" panose="02020603050405020304" pitchFamily="18" charset="0"/>
              </a:rPr>
              <a:t> iki </a:t>
            </a:r>
            <a:r>
              <a:rPr kumimoji="0" lang="az-Latn-AZ" altLang="en-US" sz="2400" b="0" i="0" u="none" strike="noStrike" cap="none" normalizeH="0" baseline="0">
                <a:ln>
                  <a:noFill/>
                </a:ln>
                <a:effectLst/>
                <a:latin typeface="+mj-lt"/>
                <a:cs typeface="Times New Roman" panose="02020603050405020304" pitchFamily="18" charset="0"/>
              </a:rPr>
              <a:t>hissəyə</a:t>
            </a:r>
            <a:r>
              <a:rPr kumimoji="0" lang="en-US" altLang="en-US" sz="2400" b="0" i="0" u="none" strike="noStrike" cap="none" normalizeH="0" baseline="0">
                <a:ln>
                  <a:noFill/>
                </a:ln>
                <a:effectLst/>
                <a:latin typeface="+mj-lt"/>
                <a:cs typeface="Times New Roman" panose="02020603050405020304" pitchFamily="18" charset="0"/>
              </a:rPr>
              <a:t> </a:t>
            </a:r>
            <a:r>
              <a:rPr kumimoji="0" lang="az-Latn-AZ" altLang="en-US" sz="2400" b="0" i="0" u="none" strike="noStrike" cap="none" normalizeH="0" baseline="0">
                <a:ln>
                  <a:noFill/>
                </a:ln>
                <a:effectLst/>
                <a:latin typeface="+mj-lt"/>
                <a:cs typeface="Times New Roman" panose="02020603050405020304" pitchFamily="18" charset="0"/>
              </a:rPr>
              <a:t>bölünür</a:t>
            </a:r>
            <a:r>
              <a:rPr kumimoji="0" lang="en-US" altLang="en-US" sz="2400" b="0" i="0" u="none" strike="noStrike" cap="none" normalizeH="0" baseline="0">
                <a:ln>
                  <a:noFill/>
                </a:ln>
                <a:effectLst/>
                <a:latin typeface="+mj-lt"/>
                <a:cs typeface="Times New Roman" panose="02020603050405020304" pitchFamily="18" charset="0"/>
              </a:rPr>
              <a:t>: sıral</a:t>
            </a:r>
            <a:r>
              <a:rPr kumimoji="0" lang="az-Latn-AZ" altLang="en-US" sz="2400" b="0" i="0" u="none" strike="noStrike" cap="none" normalizeH="0" baseline="0">
                <a:ln>
                  <a:noFill/>
                </a:ln>
                <a:effectLst/>
                <a:latin typeface="+mj-lt"/>
                <a:cs typeface="Times New Roman" panose="02020603050405020304" pitchFamily="18" charset="0"/>
              </a:rPr>
              <a:t>anmış hissə solda</a:t>
            </a:r>
            <a:r>
              <a:rPr kumimoji="0" lang="en-US" altLang="en-US" sz="2400" b="0" i="0" u="none" strike="noStrike" cap="none" normalizeH="0" baseline="0">
                <a:ln>
                  <a:noFill/>
                </a:ln>
                <a:effectLst/>
                <a:latin typeface="+mj-lt"/>
                <a:cs typeface="Times New Roman" panose="02020603050405020304" pitchFamily="18" charset="0"/>
              </a:rPr>
              <a:t> v</a:t>
            </a:r>
            <a:r>
              <a:rPr kumimoji="0" lang="az-Latn-AZ" altLang="en-US" sz="2400" b="0" i="0" u="none" strike="noStrike" cap="none" normalizeH="0" baseline="0">
                <a:ln>
                  <a:noFill/>
                </a:ln>
                <a:effectLst/>
                <a:latin typeface="+mj-lt"/>
                <a:cs typeface="Times New Roman" panose="02020603050405020304" pitchFamily="18" charset="0"/>
              </a:rPr>
              <a:t>ə</a:t>
            </a:r>
            <a:r>
              <a:rPr kumimoji="0" lang="en-US" altLang="en-US" sz="2400" b="0" i="0" u="none" strike="noStrike" cap="none" normalizeH="0" baseline="0">
                <a:ln>
                  <a:noFill/>
                </a:ln>
                <a:effectLst/>
                <a:latin typeface="+mj-lt"/>
                <a:cs typeface="Times New Roman" panose="02020603050405020304" pitchFamily="18" charset="0"/>
              </a:rPr>
              <a:t> sıralanmamış </a:t>
            </a:r>
            <a:r>
              <a:rPr kumimoji="0" lang="az-Latn-AZ" altLang="en-US" sz="2400" b="0" i="0" u="none" strike="noStrike" cap="none" normalizeH="0" baseline="0">
                <a:ln>
                  <a:noFill/>
                </a:ln>
                <a:effectLst/>
                <a:latin typeface="+mj-lt"/>
                <a:cs typeface="Times New Roman" panose="02020603050405020304" pitchFamily="18" charset="0"/>
              </a:rPr>
              <a:t>hissə isə sağda</a:t>
            </a:r>
            <a:r>
              <a:rPr kumimoji="0" lang="en-US" altLang="en-US" sz="2400" b="0" i="0" u="none" strike="noStrike" cap="none" normalizeH="0" baseline="0">
                <a:ln>
                  <a:noFill/>
                </a:ln>
                <a:effectLst/>
                <a:latin typeface="+mj-lt"/>
                <a:cs typeface="Times New Roman" panose="02020603050405020304" pitchFamily="18" charset="0"/>
              </a:rPr>
              <a:t>.</a:t>
            </a:r>
            <a:r>
              <a:rPr kumimoji="0" lang="az-Latn-AZ" altLang="en-US" sz="2400" b="0" i="0" u="none" strike="noStrike" cap="none" normalizeH="0" baseline="0">
                <a:ln>
                  <a:noFill/>
                </a:ln>
                <a:effectLst/>
                <a:latin typeface="+mj-lt"/>
                <a:cs typeface="Times New Roman" panose="02020603050405020304" pitchFamily="18" charset="0"/>
              </a:rPr>
              <a:t> İlkin olaraq sıralanmış hissə boş, sıralanmamış hissə isə bütün siyahıdır.</a:t>
            </a:r>
            <a:endParaRPr kumimoji="0" lang="en-US" altLang="en-US" sz="2400" b="0" i="0" u="none" strike="noStrike" cap="none" normalizeH="0" baseline="0">
              <a:ln>
                <a:noFill/>
              </a:ln>
              <a:effectLst/>
              <a:latin typeface="+mj-lt"/>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a:ln>
                  <a:noFill/>
                </a:ln>
                <a:effectLst/>
                <a:latin typeface="+mj-lt"/>
                <a:cs typeface="Times New Roman" panose="02020603050405020304" pitchFamily="18" charset="0"/>
              </a:rPr>
              <a:t>Sıralanmamış </a:t>
            </a:r>
            <a:r>
              <a:rPr kumimoji="0" lang="az-Latn-AZ" altLang="en-US" sz="2400" b="0" i="0" u="none" strike="noStrike" cap="none" normalizeH="0" baseline="0">
                <a:ln>
                  <a:noFill/>
                </a:ln>
                <a:effectLst/>
                <a:latin typeface="+mj-lt"/>
                <a:cs typeface="Times New Roman" panose="02020603050405020304" pitchFamily="18" charset="0"/>
              </a:rPr>
              <a:t>hissədən</a:t>
            </a:r>
            <a:r>
              <a:rPr kumimoji="0" lang="en-US" altLang="en-US" sz="2400" b="0" i="0" u="none" strike="noStrike" cap="none" normalizeH="0" baseline="0">
                <a:ln>
                  <a:noFill/>
                </a:ln>
                <a:effectLst/>
                <a:latin typeface="+mj-lt"/>
                <a:cs typeface="Times New Roman" panose="02020603050405020304" pitchFamily="18" charset="0"/>
              </a:rPr>
              <a:t> </a:t>
            </a:r>
            <a:r>
              <a:rPr kumimoji="0" lang="az-Latn-AZ" altLang="en-US" sz="2400" b="0" i="0" u="none" strike="noStrike" cap="none" normalizeH="0" baseline="0">
                <a:ln>
                  <a:noFill/>
                </a:ln>
                <a:effectLst/>
                <a:latin typeface="+mj-lt"/>
                <a:cs typeface="Times New Roman" panose="02020603050405020304" pitchFamily="18" charset="0"/>
              </a:rPr>
              <a:t>ən</a:t>
            </a:r>
            <a:r>
              <a:rPr kumimoji="0" lang="en-US" altLang="en-US" sz="2400" b="0" i="0" u="none" strike="noStrike" cap="none" normalizeH="0" baseline="0">
                <a:ln>
                  <a:noFill/>
                </a:ln>
                <a:effectLst/>
                <a:latin typeface="+mj-lt"/>
                <a:cs typeface="Times New Roman" panose="02020603050405020304" pitchFamily="18" charset="0"/>
              </a:rPr>
              <a:t> </a:t>
            </a:r>
            <a:r>
              <a:rPr kumimoji="0" lang="az-Latn-AZ" altLang="en-US" sz="2400" b="0" i="0" u="none" strike="noStrike" cap="none" normalizeH="0" baseline="0">
                <a:ln>
                  <a:noFill/>
                </a:ln>
                <a:effectLst/>
                <a:latin typeface="+mj-lt"/>
                <a:cs typeface="Times New Roman" panose="02020603050405020304" pitchFamily="18" charset="0"/>
              </a:rPr>
              <a:t>kiçik</a:t>
            </a:r>
            <a:r>
              <a:rPr kumimoji="0" lang="en-US" altLang="en-US" sz="2400" b="0" i="0" u="none" strike="noStrike" cap="none" normalizeH="0" baseline="0">
                <a:ln>
                  <a:noFill/>
                </a:ln>
                <a:effectLst/>
                <a:latin typeface="+mj-lt"/>
                <a:cs typeface="Times New Roman" panose="02020603050405020304" pitchFamily="18" charset="0"/>
              </a:rPr>
              <a:t> </a:t>
            </a:r>
            <a:r>
              <a:rPr lang="az-Latn-AZ" altLang="en-US" sz="2400">
                <a:latin typeface="+mj-lt"/>
                <a:cs typeface="Times New Roman" panose="02020603050405020304" pitchFamily="18" charset="0"/>
              </a:rPr>
              <a:t>ədədi</a:t>
            </a:r>
            <a:r>
              <a:rPr kumimoji="0" lang="en-US" altLang="en-US" sz="2400" b="0" i="0" u="none" strike="noStrike" cap="none" normalizeH="0" baseline="0">
                <a:ln>
                  <a:noFill/>
                </a:ln>
                <a:effectLst/>
                <a:latin typeface="+mj-lt"/>
                <a:cs typeface="Times New Roman" panose="02020603050405020304" pitchFamily="18" charset="0"/>
              </a:rPr>
              <a:t> </a:t>
            </a:r>
            <a:r>
              <a:rPr kumimoji="0" lang="az-Latn-AZ" altLang="en-US" sz="2400" b="0" i="0" u="none" strike="noStrike" cap="none" normalizeH="0" baseline="0">
                <a:ln>
                  <a:noFill/>
                </a:ln>
                <a:effectLst/>
                <a:latin typeface="+mj-lt"/>
                <a:cs typeface="Times New Roman" panose="02020603050405020304" pitchFamily="18" charset="0"/>
              </a:rPr>
              <a:t>seçər</a:t>
            </a:r>
            <a:r>
              <a:rPr kumimoji="0" lang="en-US" altLang="en-US" sz="2400" b="0" i="0" u="none" strike="noStrike" cap="none" normalizeH="0" baseline="0">
                <a:ln>
                  <a:noFill/>
                </a:ln>
                <a:effectLst/>
                <a:latin typeface="+mj-lt"/>
                <a:cs typeface="Times New Roman" panose="02020603050405020304" pitchFamily="18" charset="0"/>
              </a:rPr>
              <a:t> ve sıralı </a:t>
            </a:r>
            <a:r>
              <a:rPr kumimoji="0" lang="az-Latn-AZ" altLang="en-US" sz="2400" b="0" i="0" u="none" strike="noStrike" cap="none" normalizeH="0" baseline="0">
                <a:ln>
                  <a:noFill/>
                </a:ln>
                <a:effectLst/>
                <a:latin typeface="+mj-lt"/>
                <a:cs typeface="Times New Roman" panose="02020603050405020304" pitchFamily="18" charset="0"/>
              </a:rPr>
              <a:t>hissəyə</a:t>
            </a:r>
            <a:r>
              <a:rPr kumimoji="0" lang="en-US" altLang="en-US" sz="2400" b="0" i="0" u="none" strike="noStrike" cap="none" normalizeH="0" baseline="0">
                <a:ln>
                  <a:noFill/>
                </a:ln>
                <a:effectLst/>
                <a:latin typeface="+mj-lt"/>
                <a:cs typeface="Times New Roman" panose="02020603050405020304" pitchFamily="18" charset="0"/>
              </a:rPr>
              <a:t> </a:t>
            </a:r>
            <a:r>
              <a:rPr kumimoji="0" lang="az-Latn-AZ" altLang="en-US" sz="2400" b="0" i="0" u="none" strike="noStrike" cap="none" normalizeH="0" baseline="0">
                <a:ln>
                  <a:noFill/>
                </a:ln>
                <a:effectLst/>
                <a:latin typeface="+mj-lt"/>
                <a:cs typeface="Times New Roman" panose="02020603050405020304" pitchFamily="18" charset="0"/>
              </a:rPr>
              <a:t>əlavə edər</a:t>
            </a:r>
            <a:r>
              <a:rPr kumimoji="0" lang="en-US" altLang="en-US" sz="2400" b="0" i="0" u="none" strike="noStrike" cap="none" normalizeH="0" baseline="0">
                <a:ln>
                  <a:noFill/>
                </a:ln>
                <a:effectLst/>
                <a:latin typeface="+mj-lt"/>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a:ln>
                  <a:noFill/>
                </a:ln>
                <a:effectLst/>
                <a:latin typeface="+mj-lt"/>
                <a:cs typeface="Times New Roman" panose="02020603050405020304" pitchFamily="18" charset="0"/>
              </a:rPr>
              <a:t>Bu </a:t>
            </a:r>
            <a:r>
              <a:rPr kumimoji="0" lang="az-Latn-AZ" altLang="en-US" sz="2400" b="0" i="0" u="none" strike="noStrike" cap="none" normalizeH="0" baseline="0">
                <a:ln>
                  <a:noFill/>
                </a:ln>
                <a:effectLst/>
                <a:latin typeface="+mj-lt"/>
                <a:cs typeface="Times New Roman" panose="02020603050405020304" pitchFamily="18" charset="0"/>
              </a:rPr>
              <a:t>proses</a:t>
            </a:r>
            <a:r>
              <a:rPr kumimoji="0" lang="en-US" altLang="en-US" sz="2400" b="0" i="0" u="none" strike="noStrike" cap="none" normalizeH="0" baseline="0">
                <a:ln>
                  <a:noFill/>
                </a:ln>
                <a:effectLst/>
                <a:latin typeface="+mj-lt"/>
                <a:cs typeface="Times New Roman" panose="02020603050405020304" pitchFamily="18" charset="0"/>
              </a:rPr>
              <a:t> </a:t>
            </a:r>
            <a:r>
              <a:rPr kumimoji="0" lang="az-Latn-AZ" altLang="en-US" sz="2400" b="0" i="0" u="none" strike="noStrike" cap="none" normalizeH="0" baseline="0">
                <a:ln>
                  <a:noFill/>
                </a:ln>
                <a:effectLst/>
                <a:latin typeface="+mj-lt"/>
                <a:cs typeface="Times New Roman" panose="02020603050405020304" pitchFamily="18" charset="0"/>
              </a:rPr>
              <a:t>siyahının</a:t>
            </a:r>
            <a:r>
              <a:rPr kumimoji="0" lang="en-US" altLang="en-US" sz="2400" b="0" i="0" u="none" strike="noStrike" cap="none" normalizeH="0" baseline="0">
                <a:ln>
                  <a:noFill/>
                </a:ln>
                <a:effectLst/>
                <a:latin typeface="+mj-lt"/>
                <a:cs typeface="Times New Roman" panose="02020603050405020304" pitchFamily="18" charset="0"/>
              </a:rPr>
              <a:t> sonuna </a:t>
            </a:r>
            <a:r>
              <a:rPr kumimoji="0" lang="az-Latn-AZ" altLang="en-US" sz="2400" b="0" i="0" u="none" strike="noStrike" cap="none" normalizeH="0" baseline="0">
                <a:ln>
                  <a:noFill/>
                </a:ln>
                <a:effectLst/>
                <a:latin typeface="+mj-lt"/>
                <a:cs typeface="Times New Roman" panose="02020603050405020304" pitchFamily="18" charset="0"/>
              </a:rPr>
              <a:t>qədər</a:t>
            </a:r>
            <a:r>
              <a:rPr kumimoji="0" lang="en-US" altLang="en-US" sz="2400" b="0" i="0" u="none" strike="noStrike" cap="none" normalizeH="0" baseline="0">
                <a:ln>
                  <a:noFill/>
                </a:ln>
                <a:effectLst/>
                <a:latin typeface="+mj-lt"/>
                <a:cs typeface="Times New Roman" panose="02020603050405020304" pitchFamily="18" charset="0"/>
              </a:rPr>
              <a:t> t</a:t>
            </a:r>
            <a:r>
              <a:rPr kumimoji="0" lang="az-Latn-AZ" altLang="en-US" sz="2400" b="0" i="0" u="none" strike="noStrike" cap="none" normalizeH="0" baseline="0">
                <a:ln>
                  <a:noFill/>
                </a:ln>
                <a:effectLst/>
                <a:latin typeface="+mj-lt"/>
                <a:cs typeface="Times New Roman" panose="02020603050405020304" pitchFamily="18" charset="0"/>
              </a:rPr>
              <a:t>ə</a:t>
            </a:r>
            <a:r>
              <a:rPr kumimoji="0" lang="en-US" altLang="en-US" sz="2400" b="0" i="0" u="none" strike="noStrike" cap="none" normalizeH="0" baseline="0">
                <a:ln>
                  <a:noFill/>
                </a:ln>
                <a:effectLst/>
                <a:latin typeface="+mj-lt"/>
                <a:cs typeface="Times New Roman" panose="02020603050405020304" pitchFamily="18" charset="0"/>
              </a:rPr>
              <a:t>krarlanır.</a:t>
            </a:r>
          </a:p>
        </p:txBody>
      </p:sp>
      <p:sp>
        <p:nvSpPr>
          <p:cNvPr id="3" name="TextBox 2">
            <a:extLst>
              <a:ext uri="{FF2B5EF4-FFF2-40B4-BE49-F238E27FC236}">
                <a16:creationId xmlns:a16="http://schemas.microsoft.com/office/drawing/2014/main" id="{2F2832C3-CF4E-B021-22D8-BFF0A665471A}"/>
              </a:ext>
            </a:extLst>
          </p:cNvPr>
          <p:cNvSpPr txBox="1"/>
          <p:nvPr/>
        </p:nvSpPr>
        <p:spPr>
          <a:xfrm>
            <a:off x="1012875" y="337625"/>
            <a:ext cx="8089266" cy="707886"/>
          </a:xfrm>
          <a:prstGeom prst="rect">
            <a:avLst/>
          </a:prstGeom>
          <a:noFill/>
        </p:spPr>
        <p:txBody>
          <a:bodyPr wrap="none" rtlCol="0">
            <a:spAutoFit/>
          </a:bodyPr>
          <a:lstStyle/>
          <a:p>
            <a:r>
              <a:rPr lang="az-Latn-AZ" sz="4000" b="1">
                <a:latin typeface="+mj-lt"/>
                <a:cs typeface="Times New Roman" panose="02020603050405020304" pitchFamily="18" charset="0"/>
              </a:rPr>
              <a:t>Sort Alqoritminin işləmə prinsipi</a:t>
            </a:r>
            <a:endParaRPr lang="en-US" sz="4000" b="1">
              <a:latin typeface="+mj-lt"/>
              <a:cs typeface="Times New Roman" panose="02020603050405020304" pitchFamily="18" charset="0"/>
            </a:endParaRPr>
          </a:p>
        </p:txBody>
      </p:sp>
    </p:spTree>
    <p:extLst>
      <p:ext uri="{BB962C8B-B14F-4D97-AF65-F5344CB8AC3E}">
        <p14:creationId xmlns:p14="http://schemas.microsoft.com/office/powerpoint/2010/main" val="425490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C0F840-D047-4BD6-8388-C20EDC168EBE}"/>
              </a:ext>
            </a:extLst>
          </p:cNvPr>
          <p:cNvSpPr txBox="1"/>
          <p:nvPr/>
        </p:nvSpPr>
        <p:spPr>
          <a:xfrm>
            <a:off x="1012875" y="0"/>
            <a:ext cx="10311618" cy="6954533"/>
          </a:xfrm>
          <a:prstGeom prst="rect">
            <a:avLst/>
          </a:prstGeom>
          <a:noFill/>
        </p:spPr>
        <p:txBody>
          <a:bodyPr wrap="square">
            <a:spAutoFit/>
          </a:bodyPr>
          <a:lstStyle/>
          <a:p>
            <a:pPr>
              <a:lnSpc>
                <a:spcPct val="150000"/>
              </a:lnSpc>
            </a:pPr>
            <a:r>
              <a:rPr lang="en-US" sz="3600" b="1"/>
              <a:t>Heap Sort</a:t>
            </a:r>
            <a:r>
              <a:rPr lang="az-Latn-AZ" sz="3600" b="1"/>
              <a:t> Advantages</a:t>
            </a:r>
            <a:endParaRPr lang="az-Latn-AZ" sz="3600"/>
          </a:p>
          <a:p>
            <a:pPr marL="342900" indent="-342900">
              <a:lnSpc>
                <a:spcPct val="150000"/>
              </a:lnSpc>
              <a:buFont typeface="Arial" panose="020B0604020202020204" pitchFamily="34" charset="0"/>
              <a:buChar char="•"/>
            </a:pPr>
            <a:r>
              <a:rPr lang="en-US" sz="2200"/>
              <a:t>Yerində Çeşidləmə:yəni çeşidləmə əməliyyatını yerinə yetirmək üçün əlavə yaddaş sahəsi tələb etmir. Çeşidləmə birbaşa giriş massivində aparılır.</a:t>
            </a:r>
            <a:endParaRPr lang="az-Latn-AZ" sz="2200"/>
          </a:p>
          <a:p>
            <a:pPr marL="342900" indent="-342900">
              <a:lnSpc>
                <a:spcPct val="150000"/>
              </a:lnSpc>
              <a:buFont typeface="Arial" panose="020B0604020202020204" pitchFamily="34" charset="0"/>
              <a:buChar char="•"/>
            </a:pPr>
            <a:r>
              <a:rPr lang="en-US" sz="2200"/>
              <a:t>Zamanın mürəkkəbliyi:Heap Sort-un vaxt mürəkkəbliyi O(n log n)-dir</a:t>
            </a:r>
            <a:r>
              <a:rPr lang="az-Latn-AZ" sz="2200"/>
              <a:t>. </a:t>
            </a:r>
            <a:r>
              <a:rPr lang="en-US" sz="2200"/>
              <a:t>O, böyük verilənlər bazasında səmərəli</a:t>
            </a:r>
            <a:r>
              <a:rPr lang="az-Latn-AZ" sz="2200"/>
              <a:t> işləyir.</a:t>
            </a:r>
          </a:p>
          <a:p>
            <a:pPr marL="342900" indent="-342900">
              <a:lnSpc>
                <a:spcPct val="150000"/>
              </a:lnSpc>
              <a:buFont typeface="Arial" panose="020B0604020202020204" pitchFamily="34" charset="0"/>
              <a:buChar char="•"/>
            </a:pPr>
            <a:r>
              <a:rPr lang="en-US" sz="2200"/>
              <a:t>Bubble Sort və ya Insertion Sort kimi alqoritmlərdən fərqli olaraq, Heap Sort ən pis vəziyyət ssenarisində kvadrat zaman mürəkkəbliyi nümayiş etdirmir. Onun ən pis hal, orta hal və ən yaxşı vaxt mürəkkəblikləri hamısı O(n log n)-dir.</a:t>
            </a:r>
            <a:endParaRPr lang="az-Latn-AZ" sz="2200"/>
          </a:p>
          <a:p>
            <a:pPr marL="342900" indent="-342900">
              <a:lnSpc>
                <a:spcPct val="150000"/>
              </a:lnSpc>
              <a:buFont typeface="Arial" panose="020B0604020202020204" pitchFamily="34" charset="0"/>
              <a:buChar char="•"/>
            </a:pPr>
            <a:r>
              <a:rPr lang="en-US" sz="2200"/>
              <a:t>Heap Sort bu üstünlüklərə malik olsa da, mövcud problemin xüsusi tələblərini və xüsusiyyətlərini nəzərə almaq vacibdir. Kontekstdən asılı olaraq, digər çeşidləmə alqoritmləri daha uyğun ola bilər. Məsələn, kiçik verilənlər topluları və ya demək olar ki, çeşidlənmiş verilənlər topluları üçün Insertion Sort kimi daha sadə alqoritmlər daha yaxşı çıxış edə bilər.</a:t>
            </a:r>
          </a:p>
        </p:txBody>
      </p:sp>
    </p:spTree>
    <p:extLst>
      <p:ext uri="{BB962C8B-B14F-4D97-AF65-F5344CB8AC3E}">
        <p14:creationId xmlns:p14="http://schemas.microsoft.com/office/powerpoint/2010/main" val="80546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7E8DA-F7AC-7D97-04F9-5433BAC1F390}"/>
              </a:ext>
            </a:extLst>
          </p:cNvPr>
          <p:cNvSpPr txBox="1"/>
          <p:nvPr/>
        </p:nvSpPr>
        <p:spPr>
          <a:xfrm>
            <a:off x="1125415" y="489078"/>
            <a:ext cx="10156873" cy="5846537"/>
          </a:xfrm>
          <a:prstGeom prst="rect">
            <a:avLst/>
          </a:prstGeom>
          <a:noFill/>
        </p:spPr>
        <p:txBody>
          <a:bodyPr wrap="square">
            <a:spAutoFit/>
          </a:bodyPr>
          <a:lstStyle/>
          <a:p>
            <a:pPr>
              <a:lnSpc>
                <a:spcPct val="150000"/>
              </a:lnSpc>
            </a:pPr>
            <a:r>
              <a:rPr lang="en-US" sz="3200" b="1"/>
              <a:t>Heap Sort</a:t>
            </a:r>
            <a:r>
              <a:rPr lang="az-Latn-AZ" sz="3200" b="1"/>
              <a:t> Disadvantages</a:t>
            </a:r>
            <a:endParaRPr lang="en-US" sz="3200" b="1"/>
          </a:p>
          <a:p>
            <a:pPr marL="342900" indent="-342900">
              <a:lnSpc>
                <a:spcPct val="150000"/>
              </a:lnSpc>
              <a:buFont typeface="Arial" panose="020B0604020202020204" pitchFamily="34" charset="0"/>
              <a:buChar char="•"/>
            </a:pPr>
            <a:r>
              <a:rPr lang="en-US" sz="2200"/>
              <a:t>Axtarış üçün ideal deyil: </a:t>
            </a:r>
            <a:r>
              <a:rPr lang="az-Latn-AZ" sz="2200"/>
              <a:t>Heap</a:t>
            </a:r>
            <a:r>
              <a:rPr lang="en-US" sz="2200"/>
              <a:t> məlumat strukturu üst elementə səmərəli giriş imkanı versə də, yığında xüsusi elementi axtarmaq üçün ideal deyil. Yığında elementin axtarışı O(n) zaman mürəkkəbliyinə malik olan bütün ağacın keçməsini tələb edir.</a:t>
            </a:r>
            <a:endParaRPr lang="az-Latn-AZ" sz="2200"/>
          </a:p>
          <a:p>
            <a:pPr marL="342900" indent="-342900">
              <a:lnSpc>
                <a:spcPct val="150000"/>
              </a:lnSpc>
              <a:buFont typeface="Arial" panose="020B0604020202020204" pitchFamily="34" charset="0"/>
              <a:buChar char="•"/>
            </a:pPr>
            <a:r>
              <a:rPr lang="en-US" sz="2200"/>
              <a:t>Sabit məlumat strukturu deyil: yəni </a:t>
            </a:r>
            <a:r>
              <a:rPr lang="az-Latn-AZ" sz="2200"/>
              <a:t>heap</a:t>
            </a:r>
            <a:r>
              <a:rPr lang="en-US" sz="2200"/>
              <a:t> qurulduqda və ya dəyişdirildikdə bərabər elementlərin nisbi sırası qorunmaya bilər.</a:t>
            </a:r>
            <a:endParaRPr lang="az-Latn-AZ" sz="2200"/>
          </a:p>
          <a:p>
            <a:pPr marL="342900" indent="-342900">
              <a:lnSpc>
                <a:spcPct val="150000"/>
              </a:lnSpc>
              <a:buFont typeface="Arial" panose="020B0604020202020204" pitchFamily="34" charset="0"/>
              <a:buChar char="•"/>
            </a:pPr>
            <a:r>
              <a:rPr lang="en-US" sz="2200"/>
              <a:t>Mürəkkəblik: Yığın məlumat strukturu səmərəli daxiletmə, silmə və prioritet növbənin həyata keçirilməsinə imkan versə də, O(n log n) kimi ən pis vaxt mürəkkəbliyinə malikdir</a:t>
            </a:r>
            <a:r>
              <a:rPr lang="az-Latn-AZ" sz="2200"/>
              <a:t>,</a:t>
            </a:r>
            <a:r>
              <a:rPr lang="en-US" sz="2200"/>
              <a:t> daha sürətli alqoritmlər tələb edən bəzi tətbiqlər üçün optimal olmaya bilə</a:t>
            </a:r>
            <a:r>
              <a:rPr lang="az-Latn-AZ" sz="2200"/>
              <a:t>r</a:t>
            </a:r>
            <a:endParaRPr lang="en-US" sz="2200"/>
          </a:p>
        </p:txBody>
      </p:sp>
    </p:spTree>
    <p:extLst>
      <p:ext uri="{BB962C8B-B14F-4D97-AF65-F5344CB8AC3E}">
        <p14:creationId xmlns:p14="http://schemas.microsoft.com/office/powerpoint/2010/main" val="208559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240411-45F4-8C84-5406-850981D91464}"/>
              </a:ext>
            </a:extLst>
          </p:cNvPr>
          <p:cNvSpPr txBox="1"/>
          <p:nvPr/>
        </p:nvSpPr>
        <p:spPr>
          <a:xfrm>
            <a:off x="1026943" y="283422"/>
            <a:ext cx="10452294" cy="5381281"/>
          </a:xfrm>
          <a:prstGeom prst="rect">
            <a:avLst/>
          </a:prstGeom>
          <a:noFill/>
        </p:spPr>
        <p:txBody>
          <a:bodyPr wrap="square">
            <a:spAutoFit/>
          </a:bodyPr>
          <a:lstStyle/>
          <a:p>
            <a:pPr>
              <a:lnSpc>
                <a:spcPct val="150000"/>
              </a:lnSpc>
            </a:pPr>
            <a:r>
              <a:rPr lang="en-US" sz="3200" b="1">
                <a:latin typeface="+mj-lt"/>
                <a:cs typeface="Times New Roman" panose="02020603050405020304" pitchFamily="18" charset="0"/>
              </a:rPr>
              <a:t>İlk addım: Minimum elementi tapmaq</a:t>
            </a:r>
          </a:p>
          <a:p>
            <a:pPr>
              <a:lnSpc>
                <a:spcPct val="150000"/>
              </a:lnSpc>
            </a:pPr>
            <a:r>
              <a:rPr lang="en-US" sz="2400">
                <a:latin typeface="+mj-lt"/>
                <a:cs typeface="Times New Roman" panose="02020603050405020304" pitchFamily="18" charset="0"/>
              </a:rPr>
              <a:t>Birinci elementi seçin və bu elementi minimum hesab edin.</a:t>
            </a:r>
            <a:r>
              <a:rPr lang="az-Latn-AZ" sz="2400">
                <a:latin typeface="+mj-lt"/>
                <a:cs typeface="Times New Roman" panose="02020603050405020304" pitchFamily="18" charset="0"/>
              </a:rPr>
              <a:t> </a:t>
            </a:r>
            <a:r>
              <a:rPr lang="en-US" sz="2400">
                <a:latin typeface="+mj-lt"/>
                <a:cs typeface="Times New Roman" panose="02020603050405020304" pitchFamily="18" charset="0"/>
              </a:rPr>
              <a:t>Qalan massivi </a:t>
            </a:r>
            <a:r>
              <a:rPr lang="az-Latn-AZ" sz="2400">
                <a:latin typeface="+mj-lt"/>
                <a:cs typeface="Times New Roman" panose="02020603050405020304" pitchFamily="18" charset="0"/>
              </a:rPr>
              <a:t>müqayisə edərək</a:t>
            </a:r>
            <a:r>
              <a:rPr lang="en-US" sz="2400">
                <a:latin typeface="+mj-lt"/>
                <a:cs typeface="Times New Roman" panose="02020603050405020304" pitchFamily="18" charset="0"/>
              </a:rPr>
              <a:t> minimum elementi tapın.</a:t>
            </a:r>
            <a:r>
              <a:rPr lang="az-Latn-AZ" sz="2400">
                <a:latin typeface="+mj-lt"/>
                <a:cs typeface="Times New Roman" panose="02020603050405020304" pitchFamily="18" charset="0"/>
              </a:rPr>
              <a:t> </a:t>
            </a:r>
            <a:r>
              <a:rPr lang="en-US" sz="2400">
                <a:latin typeface="+mj-lt"/>
                <a:cs typeface="Times New Roman" panose="02020603050405020304" pitchFamily="18" charset="0"/>
              </a:rPr>
              <a:t>Tapılan minimum elementi birinci elementlə əvəz edin.</a:t>
            </a:r>
          </a:p>
          <a:p>
            <a:pPr>
              <a:lnSpc>
                <a:spcPct val="150000"/>
              </a:lnSpc>
            </a:pPr>
            <a:r>
              <a:rPr lang="en-US" sz="2400">
                <a:latin typeface="+mj-lt"/>
                <a:cs typeface="Times New Roman" panose="02020603050405020304" pitchFamily="18" charset="0"/>
              </a:rPr>
              <a:t>İndi birinci element </a:t>
            </a:r>
            <a:r>
              <a:rPr lang="az-Latn-AZ" sz="2400">
                <a:latin typeface="+mj-lt"/>
                <a:cs typeface="Times New Roman" panose="02020603050405020304" pitchFamily="18" charset="0"/>
              </a:rPr>
              <a:t>sıralanmış</a:t>
            </a:r>
            <a:r>
              <a:rPr lang="en-US" sz="2400">
                <a:latin typeface="+mj-lt"/>
                <a:cs typeface="Times New Roman" panose="02020603050405020304" pitchFamily="18" charset="0"/>
              </a:rPr>
              <a:t> </a:t>
            </a:r>
            <a:r>
              <a:rPr lang="az-Latn-AZ" sz="2400">
                <a:latin typeface="+mj-lt"/>
                <a:cs typeface="Times New Roman" panose="02020603050405020304" pitchFamily="18" charset="0"/>
              </a:rPr>
              <a:t>hissənin</a:t>
            </a:r>
            <a:r>
              <a:rPr lang="en-US" sz="2400">
                <a:latin typeface="+mj-lt"/>
                <a:cs typeface="Times New Roman" panose="02020603050405020304" pitchFamily="18" charset="0"/>
              </a:rPr>
              <a:t> </a:t>
            </a:r>
            <a:r>
              <a:rPr lang="az-Latn-AZ" sz="2400">
                <a:latin typeface="+mj-lt"/>
                <a:cs typeface="Times New Roman" panose="02020603050405020304" pitchFamily="18" charset="0"/>
              </a:rPr>
              <a:t>ilk</a:t>
            </a:r>
            <a:r>
              <a:rPr lang="en-US" sz="2400">
                <a:latin typeface="+mj-lt"/>
                <a:cs typeface="Times New Roman" panose="02020603050405020304" pitchFamily="18" charset="0"/>
              </a:rPr>
              <a:t> </a:t>
            </a:r>
            <a:r>
              <a:rPr lang="az-Latn-AZ" sz="2400">
                <a:latin typeface="+mj-lt"/>
                <a:cs typeface="Times New Roman" panose="02020603050405020304" pitchFamily="18" charset="0"/>
              </a:rPr>
              <a:t>elementidir</a:t>
            </a:r>
            <a:r>
              <a:rPr lang="en-US" sz="2400">
                <a:latin typeface="+mj-lt"/>
                <a:cs typeface="Times New Roman" panose="02020603050405020304" pitchFamily="18" charset="0"/>
              </a:rPr>
              <a:t>.</a:t>
            </a:r>
            <a:endParaRPr lang="az-Latn-AZ" sz="3200" b="1">
              <a:latin typeface="+mj-lt"/>
              <a:cs typeface="Times New Roman" panose="02020603050405020304" pitchFamily="18" charset="0"/>
            </a:endParaRPr>
          </a:p>
          <a:p>
            <a:pPr>
              <a:lnSpc>
                <a:spcPct val="150000"/>
              </a:lnSpc>
            </a:pPr>
            <a:r>
              <a:rPr lang="en-US" sz="3200" b="1">
                <a:latin typeface="+mj-lt"/>
                <a:cs typeface="Times New Roman" panose="02020603050405020304" pitchFamily="18" charset="0"/>
              </a:rPr>
              <a:t>İkinci addım və </a:t>
            </a:r>
            <a:r>
              <a:rPr lang="az-Latn-AZ" sz="3200" b="1">
                <a:latin typeface="+mj-lt"/>
                <a:cs typeface="Times New Roman" panose="02020603050405020304" pitchFamily="18" charset="0"/>
              </a:rPr>
              <a:t>davamı</a:t>
            </a:r>
            <a:endParaRPr lang="en-US" sz="3200" b="1">
              <a:latin typeface="+mj-lt"/>
              <a:cs typeface="Times New Roman" panose="02020603050405020304" pitchFamily="18" charset="0"/>
            </a:endParaRPr>
          </a:p>
          <a:p>
            <a:pPr>
              <a:lnSpc>
                <a:spcPct val="150000"/>
              </a:lnSpc>
            </a:pPr>
            <a:r>
              <a:rPr lang="en-US" sz="2400">
                <a:latin typeface="+mj-lt"/>
                <a:cs typeface="Times New Roman" panose="02020603050405020304" pitchFamily="18" charset="0"/>
              </a:rPr>
              <a:t>O, </a:t>
            </a:r>
            <a:r>
              <a:rPr lang="az-Latn-AZ" sz="2400">
                <a:latin typeface="+mj-lt"/>
                <a:cs typeface="Times New Roman" panose="02020603050405020304" pitchFamily="18" charset="0"/>
              </a:rPr>
              <a:t>sıralanmış</a:t>
            </a:r>
            <a:r>
              <a:rPr lang="en-US" sz="2400">
                <a:latin typeface="+mj-lt"/>
                <a:cs typeface="Times New Roman" panose="02020603050405020304" pitchFamily="18" charset="0"/>
              </a:rPr>
              <a:t> </a:t>
            </a:r>
            <a:r>
              <a:rPr lang="az-Latn-AZ" sz="2400">
                <a:latin typeface="+mj-lt"/>
                <a:cs typeface="Times New Roman" panose="02020603050405020304" pitchFamily="18" charset="0"/>
              </a:rPr>
              <a:t>hissəyə</a:t>
            </a:r>
            <a:r>
              <a:rPr lang="en-US" sz="2400">
                <a:latin typeface="+mj-lt"/>
                <a:cs typeface="Times New Roman" panose="02020603050405020304" pitchFamily="18" charset="0"/>
              </a:rPr>
              <a:t> əlavə edilmiş element istisna olmaqla, massiv</a:t>
            </a:r>
            <a:r>
              <a:rPr lang="az-Latn-AZ" sz="2400">
                <a:latin typeface="+mj-lt"/>
                <a:cs typeface="Times New Roman" panose="02020603050405020304" pitchFamily="18" charset="0"/>
              </a:rPr>
              <a:t>də elementləri</a:t>
            </a:r>
            <a:r>
              <a:rPr lang="en-US" sz="2400">
                <a:latin typeface="+mj-lt"/>
                <a:cs typeface="Times New Roman" panose="02020603050405020304" pitchFamily="18" charset="0"/>
              </a:rPr>
              <a:t> yenidən </a:t>
            </a:r>
            <a:r>
              <a:rPr lang="az-Latn-AZ" sz="2400">
                <a:latin typeface="+mj-lt"/>
                <a:cs typeface="Times New Roman" panose="02020603050405020304" pitchFamily="18" charset="0"/>
              </a:rPr>
              <a:t>müqayisə edərək </a:t>
            </a:r>
            <a:r>
              <a:rPr lang="en-US" sz="2400">
                <a:latin typeface="+mj-lt"/>
                <a:cs typeface="Times New Roman" panose="02020603050405020304" pitchFamily="18" charset="0"/>
              </a:rPr>
              <a:t>ən kiçik elementi tapır</a:t>
            </a:r>
            <a:r>
              <a:rPr lang="az-Latn-AZ" sz="2400">
                <a:latin typeface="+mj-lt"/>
                <a:cs typeface="Times New Roman" panose="02020603050405020304" pitchFamily="18" charset="0"/>
              </a:rPr>
              <a:t> </a:t>
            </a:r>
            <a:r>
              <a:rPr lang="en-US" sz="2400">
                <a:latin typeface="+mj-lt"/>
                <a:cs typeface="Times New Roman" panose="02020603050405020304" pitchFamily="18" charset="0"/>
              </a:rPr>
              <a:t>və onu </a:t>
            </a:r>
            <a:r>
              <a:rPr lang="az-Latn-AZ" sz="2400">
                <a:latin typeface="+mj-lt"/>
                <a:cs typeface="Times New Roman" panose="02020603050405020304" pitchFamily="18" charset="0"/>
              </a:rPr>
              <a:t>sıralanmış</a:t>
            </a:r>
            <a:r>
              <a:rPr lang="en-US" sz="2400">
                <a:latin typeface="+mj-lt"/>
                <a:cs typeface="Times New Roman" panose="02020603050405020304" pitchFamily="18" charset="0"/>
              </a:rPr>
              <a:t> </a:t>
            </a:r>
            <a:r>
              <a:rPr lang="az-Latn-AZ" sz="2400">
                <a:latin typeface="+mj-lt"/>
                <a:cs typeface="Times New Roman" panose="02020603050405020304" pitchFamily="18" charset="0"/>
              </a:rPr>
              <a:t>hissəyə</a:t>
            </a:r>
            <a:r>
              <a:rPr lang="en-US" sz="2400">
                <a:latin typeface="+mj-lt"/>
                <a:cs typeface="Times New Roman" panose="02020603050405020304" pitchFamily="18" charset="0"/>
              </a:rPr>
              <a:t> əlavə edir.</a:t>
            </a:r>
          </a:p>
        </p:txBody>
      </p:sp>
    </p:spTree>
    <p:extLst>
      <p:ext uri="{BB962C8B-B14F-4D97-AF65-F5344CB8AC3E}">
        <p14:creationId xmlns:p14="http://schemas.microsoft.com/office/powerpoint/2010/main" val="66369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FFC3F-2023-50A1-5767-3ABA4F3B0E09}"/>
              </a:ext>
            </a:extLst>
          </p:cNvPr>
          <p:cNvPicPr>
            <a:picLocks noChangeAspect="1"/>
          </p:cNvPicPr>
          <p:nvPr/>
        </p:nvPicPr>
        <p:blipFill rotWithShape="1">
          <a:blip r:embed="rId2">
            <a:extLst>
              <a:ext uri="{28A0092B-C50C-407E-A947-70E740481C1C}">
                <a14:useLocalDpi xmlns:a14="http://schemas.microsoft.com/office/drawing/2010/main" val="0"/>
              </a:ext>
            </a:extLst>
          </a:blip>
          <a:srcRect l="4410" t="5333" r="4053" b="5232"/>
          <a:stretch/>
        </p:blipFill>
        <p:spPr>
          <a:xfrm>
            <a:off x="1615440" y="145766"/>
            <a:ext cx="8961120" cy="6566468"/>
          </a:xfrm>
          <a:prstGeom prst="rect">
            <a:avLst/>
          </a:prstGeom>
        </p:spPr>
      </p:pic>
    </p:spTree>
    <p:extLst>
      <p:ext uri="{BB962C8B-B14F-4D97-AF65-F5344CB8AC3E}">
        <p14:creationId xmlns:p14="http://schemas.microsoft.com/office/powerpoint/2010/main" val="69241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BA8130-435A-A35D-FE1B-5345B9E9A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433" y="1445511"/>
            <a:ext cx="5556739" cy="3966977"/>
          </a:xfrm>
          <a:prstGeom prst="rect">
            <a:avLst/>
          </a:prstGeom>
        </p:spPr>
      </p:pic>
    </p:spTree>
    <p:extLst>
      <p:ext uri="{BB962C8B-B14F-4D97-AF65-F5344CB8AC3E}">
        <p14:creationId xmlns:p14="http://schemas.microsoft.com/office/powerpoint/2010/main" val="84117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1D7DCC-1E2E-4646-1AB0-233E5C80CBAA}"/>
              </a:ext>
            </a:extLst>
          </p:cNvPr>
          <p:cNvPicPr>
            <a:picLocks noChangeAspect="1"/>
          </p:cNvPicPr>
          <p:nvPr/>
        </p:nvPicPr>
        <p:blipFill>
          <a:blip r:embed="rId2"/>
          <a:stretch>
            <a:fillRect/>
          </a:stretch>
        </p:blipFill>
        <p:spPr>
          <a:xfrm>
            <a:off x="1702191" y="385684"/>
            <a:ext cx="7301132" cy="6086631"/>
          </a:xfrm>
          <a:prstGeom prst="rect">
            <a:avLst/>
          </a:prstGeom>
        </p:spPr>
      </p:pic>
    </p:spTree>
    <p:extLst>
      <p:ext uri="{BB962C8B-B14F-4D97-AF65-F5344CB8AC3E}">
        <p14:creationId xmlns:p14="http://schemas.microsoft.com/office/powerpoint/2010/main" val="22792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44C10DB-CA98-1EF8-C0D5-74C6C442FD5C}"/>
                  </a:ext>
                </a:extLst>
              </p:cNvPr>
              <p:cNvSpPr txBox="1"/>
              <p:nvPr/>
            </p:nvSpPr>
            <p:spPr>
              <a:xfrm>
                <a:off x="6668086" y="715165"/>
                <a:ext cx="4764258" cy="4837671"/>
              </a:xfrm>
              <a:prstGeom prst="rect">
                <a:avLst/>
              </a:prstGeom>
              <a:noFill/>
            </p:spPr>
            <p:txBody>
              <a:bodyPr wrap="square">
                <a:spAutoFit/>
              </a:bodyPr>
              <a:lstStyle/>
              <a:p>
                <a:pPr>
                  <a:lnSpc>
                    <a:spcPct val="150000"/>
                  </a:lnSpc>
                </a:pPr>
                <a:r>
                  <a:rPr lang="az-Latn-AZ" sz="4000" b="1">
                    <a:latin typeface="+mj-lt"/>
                    <a:cs typeface="Times New Roman" panose="02020603050405020304" pitchFamily="18" charset="0"/>
                  </a:rPr>
                  <a:t>Disadvantages</a:t>
                </a:r>
              </a:p>
              <a:p>
                <a:pPr marL="342900" indent="-342900">
                  <a:lnSpc>
                    <a:spcPct val="150000"/>
                  </a:lnSpc>
                  <a:buFont typeface="Arial" panose="020B0604020202020204" pitchFamily="34" charset="0"/>
                  <a:buChar char="•"/>
                </a:pPr>
                <a:r>
                  <a:rPr lang="az-Latn-AZ" sz="2400">
                    <a:latin typeface="+mj-lt"/>
                    <a:cs typeface="Times New Roman" panose="02020603050405020304" pitchFamily="18" charset="0"/>
                  </a:rPr>
                  <a:t>Selection sort-un</a:t>
                </a:r>
                <a:r>
                  <a:rPr lang="en-US" sz="2400">
                    <a:latin typeface="+mj-lt"/>
                    <a:cs typeface="Times New Roman" panose="02020603050405020304" pitchFamily="18" charset="0"/>
                  </a:rPr>
                  <a:t> əsas dezavantajı, böyük bir element siyahısı ilə </a:t>
                </a:r>
                <a:r>
                  <a:rPr lang="az-Latn-AZ" sz="2400">
                    <a:latin typeface="+mj-lt"/>
                    <a:cs typeface="Times New Roman" panose="02020603050405020304" pitchFamily="18" charset="0"/>
                  </a:rPr>
                  <a:t>işlədikdə</a:t>
                </a:r>
                <a:r>
                  <a:rPr lang="en-US" sz="2400">
                    <a:latin typeface="+mj-lt"/>
                    <a:cs typeface="Times New Roman" panose="02020603050405020304" pitchFamily="18" charset="0"/>
                  </a:rPr>
                  <a:t> onun zəif effektivliyidir.</a:t>
                </a:r>
                <a:endParaRPr lang="az-Latn-AZ" sz="2400">
                  <a:latin typeface="+mj-lt"/>
                  <a:cs typeface="Times New Roman" panose="02020603050405020304" pitchFamily="18" charset="0"/>
                </a:endParaRPr>
              </a:p>
              <a:p>
                <a:pPr marL="342900" indent="-342900">
                  <a:lnSpc>
                    <a:spcPct val="150000"/>
                  </a:lnSpc>
                  <a:buFont typeface="Arial" panose="020B0604020202020204" pitchFamily="34" charset="0"/>
                  <a:buChar char="•"/>
                </a:pPr>
                <a:r>
                  <a:rPr lang="az-Latn-AZ" sz="2400">
                    <a:latin typeface="+mj-lt"/>
                    <a:cs typeface="Times New Roman" panose="02020603050405020304" pitchFamily="18" charset="0"/>
                  </a:rPr>
                  <a:t>Selection sort </a:t>
                </a:r>
                <a:r>
                  <a:rPr lang="en-US" sz="2400">
                    <a:latin typeface="+mj-lt"/>
                    <a:cs typeface="Times New Roman" panose="02020603050405020304" pitchFamily="18" charset="0"/>
                  </a:rPr>
                  <a:t>n elementi </a:t>
                </a:r>
                <a:r>
                  <a:rPr lang="az-Latn-AZ" sz="2400">
                    <a:latin typeface="+mj-lt"/>
                    <a:cs typeface="Times New Roman" panose="02020603050405020304" pitchFamily="18" charset="0"/>
                  </a:rPr>
                  <a:t>sıralamaq</a:t>
                </a:r>
                <a:r>
                  <a:rPr lang="en-US" sz="2400">
                    <a:latin typeface="+mj-lt"/>
                    <a:cs typeface="Times New Roman" panose="02020603050405020304" pitchFamily="18" charset="0"/>
                  </a:rPr>
                  <a:t> üçün </a:t>
                </a:r>
                <a14:m>
                  <m:oMath xmlns:m="http://schemas.openxmlformats.org/officeDocument/2006/math">
                    <m:sSup>
                      <m:sSupPr>
                        <m:ctrlPr>
                          <a:rPr lang="en-US" sz="2400" i="1" smtClean="0">
                            <a:latin typeface="+mj-lt"/>
                            <a:cs typeface="Times New Roman" panose="02020603050405020304" pitchFamily="18" charset="0"/>
                          </a:rPr>
                        </m:ctrlPr>
                      </m:sSupPr>
                      <m:e>
                        <m:r>
                          <a:rPr lang="az-Latn-AZ" sz="2400" b="0" i="1" smtClean="0">
                            <a:latin typeface="+mj-lt"/>
                            <a:cs typeface="Times New Roman" panose="02020603050405020304" pitchFamily="18" charset="0"/>
                          </a:rPr>
                          <m:t>𝑛</m:t>
                        </m:r>
                      </m:e>
                      <m:sup>
                        <m:r>
                          <a:rPr lang="az-Latn-AZ" sz="2400" b="0" i="1" smtClean="0">
                            <a:latin typeface="+mj-lt"/>
                            <a:cs typeface="Times New Roman" panose="02020603050405020304" pitchFamily="18" charset="0"/>
                          </a:rPr>
                          <m:t>2</m:t>
                        </m:r>
                      </m:sup>
                    </m:sSup>
                  </m:oMath>
                </a14:m>
                <a:r>
                  <a:rPr lang="az-Latn-AZ" sz="2400">
                    <a:latin typeface="+mj-lt"/>
                    <a:cs typeface="Times New Roman" panose="02020603050405020304" pitchFamily="18" charset="0"/>
                  </a:rPr>
                  <a:t> </a:t>
                </a:r>
                <a:r>
                  <a:rPr lang="en-US" sz="2400">
                    <a:latin typeface="+mj-lt"/>
                    <a:cs typeface="Times New Roman" panose="02020603050405020304" pitchFamily="18" charset="0"/>
                  </a:rPr>
                  <a:t>sayda addım tələb edir.</a:t>
                </a:r>
              </a:p>
            </p:txBody>
          </p:sp>
        </mc:Choice>
        <mc:Fallback>
          <p:sp>
            <p:nvSpPr>
              <p:cNvPr id="3" name="TextBox 2">
                <a:extLst>
                  <a:ext uri="{FF2B5EF4-FFF2-40B4-BE49-F238E27FC236}">
                    <a16:creationId xmlns:a16="http://schemas.microsoft.com/office/drawing/2014/main" id="{F44C10DB-CA98-1EF8-C0D5-74C6C442FD5C}"/>
                  </a:ext>
                </a:extLst>
              </p:cNvPr>
              <p:cNvSpPr txBox="1">
                <a:spLocks noRot="1" noChangeAspect="1" noMove="1" noResize="1" noEditPoints="1" noAdjustHandles="1" noChangeArrowheads="1" noChangeShapeType="1" noTextEdit="1"/>
              </p:cNvSpPr>
              <p:nvPr/>
            </p:nvSpPr>
            <p:spPr>
              <a:xfrm>
                <a:off x="6668086" y="715165"/>
                <a:ext cx="4764258" cy="4837671"/>
              </a:xfrm>
              <a:prstGeom prst="rect">
                <a:avLst/>
              </a:prstGeom>
              <a:blipFill>
                <a:blip r:embed="rId2"/>
                <a:stretch>
                  <a:fillRect l="-4609" r="-1536" b="-201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01E1AE6-4524-2348-C811-A146F0E33222}"/>
              </a:ext>
            </a:extLst>
          </p:cNvPr>
          <p:cNvSpPr txBox="1"/>
          <p:nvPr/>
        </p:nvSpPr>
        <p:spPr>
          <a:xfrm>
            <a:off x="1069144" y="715165"/>
            <a:ext cx="5598942" cy="5379165"/>
          </a:xfrm>
          <a:prstGeom prst="rect">
            <a:avLst/>
          </a:prstGeom>
          <a:noFill/>
        </p:spPr>
        <p:txBody>
          <a:bodyPr wrap="square">
            <a:spAutoFit/>
          </a:bodyPr>
          <a:lstStyle/>
          <a:p>
            <a:pPr>
              <a:lnSpc>
                <a:spcPct val="150000"/>
              </a:lnSpc>
            </a:pPr>
            <a:r>
              <a:rPr lang="az-Latn-AZ" sz="4000" b="1">
                <a:latin typeface="+mj-lt"/>
                <a:cs typeface="Times New Roman" panose="02020603050405020304" pitchFamily="18" charset="0"/>
              </a:rPr>
              <a:t>Advantages</a:t>
            </a:r>
          </a:p>
          <a:p>
            <a:pPr marL="342900" indent="-342900">
              <a:lnSpc>
                <a:spcPct val="150000"/>
              </a:lnSpc>
              <a:buFont typeface="Arial" panose="020B0604020202020204" pitchFamily="34" charset="0"/>
              <a:buChar char="•"/>
            </a:pPr>
            <a:r>
              <a:rPr lang="az-Latn-AZ" sz="2400">
                <a:latin typeface="+mj-lt"/>
                <a:cs typeface="Times New Roman" panose="02020603050405020304" pitchFamily="18" charset="0"/>
              </a:rPr>
              <a:t>Selection sort-un</a:t>
            </a:r>
            <a:r>
              <a:rPr lang="en-US" sz="2400">
                <a:latin typeface="+mj-lt"/>
                <a:cs typeface="Times New Roman" panose="02020603050405020304" pitchFamily="18" charset="0"/>
              </a:rPr>
              <a:t> əsas üstünlüyü ondan ibarətdir ki, bu</a:t>
            </a:r>
            <a:r>
              <a:rPr lang="az-Latn-AZ" sz="2400">
                <a:latin typeface="+mj-lt"/>
                <a:cs typeface="Times New Roman" panose="02020603050405020304" pitchFamily="18" charset="0"/>
              </a:rPr>
              <a:t> </a:t>
            </a:r>
            <a:r>
              <a:rPr lang="en-US" sz="2400">
                <a:latin typeface="+mj-lt"/>
                <a:cs typeface="Times New Roman" panose="02020603050405020304" pitchFamily="18" charset="0"/>
              </a:rPr>
              <a:t>kiçik siyahıda yaxşı </a:t>
            </a:r>
            <a:r>
              <a:rPr lang="az-Latn-AZ" sz="2400">
                <a:latin typeface="+mj-lt"/>
                <a:cs typeface="Times New Roman" panose="02020603050405020304" pitchFamily="18" charset="0"/>
              </a:rPr>
              <a:t>performans göstərir</a:t>
            </a:r>
            <a:r>
              <a:rPr lang="en-US" sz="2400">
                <a:latin typeface="+mj-lt"/>
                <a:cs typeface="Times New Roman" panose="02020603050405020304" pitchFamily="18" charset="0"/>
              </a:rPr>
              <a:t>.</a:t>
            </a:r>
            <a:endParaRPr lang="az-Latn-AZ" sz="2400">
              <a:latin typeface="+mj-lt"/>
              <a:cs typeface="Times New Roman" panose="02020603050405020304" pitchFamily="18" charset="0"/>
            </a:endParaRPr>
          </a:p>
          <a:p>
            <a:pPr marL="342900" indent="-342900">
              <a:lnSpc>
                <a:spcPct val="150000"/>
              </a:lnSpc>
              <a:buFont typeface="Arial" panose="020B0604020202020204" pitchFamily="34" charset="0"/>
              <a:buChar char="•"/>
            </a:pPr>
            <a:r>
              <a:rPr lang="en-US" sz="2400">
                <a:latin typeface="+mj-lt"/>
                <a:cs typeface="Times New Roman" panose="02020603050405020304" pitchFamily="18" charset="0"/>
              </a:rPr>
              <a:t>Yerində çeşidləmə alqoritmi olduğundan, orijinal siyahını saxlamaq üçün lazım olandan başqa heç bir əlavə müvəqqəti yaddaş tələb olunmur.</a:t>
            </a:r>
          </a:p>
        </p:txBody>
      </p:sp>
    </p:spTree>
    <p:extLst>
      <p:ext uri="{BB962C8B-B14F-4D97-AF65-F5344CB8AC3E}">
        <p14:creationId xmlns:p14="http://schemas.microsoft.com/office/powerpoint/2010/main" val="73194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D4D8-1EB4-711F-BAB5-54FEFE44D529}"/>
              </a:ext>
            </a:extLst>
          </p:cNvPr>
          <p:cNvSpPr>
            <a:spLocks noGrp="1"/>
          </p:cNvSpPr>
          <p:nvPr>
            <p:ph type="ctrTitle"/>
          </p:nvPr>
        </p:nvSpPr>
        <p:spPr>
          <a:xfrm>
            <a:off x="2611808" y="2294720"/>
            <a:ext cx="5518066" cy="2268559"/>
          </a:xfrm>
        </p:spPr>
        <p:txBody>
          <a:bodyPr>
            <a:noAutofit/>
          </a:bodyPr>
          <a:lstStyle/>
          <a:p>
            <a:r>
              <a:rPr lang="en-US">
                <a:latin typeface="+mj-lt"/>
              </a:rPr>
              <a:t>Heap Sort Algorithm</a:t>
            </a:r>
            <a:br>
              <a:rPr lang="en-US">
                <a:latin typeface="+mj-lt"/>
              </a:rPr>
            </a:br>
            <a:endParaRPr lang="en-US"/>
          </a:p>
        </p:txBody>
      </p:sp>
    </p:spTree>
    <p:extLst>
      <p:ext uri="{BB962C8B-B14F-4D97-AF65-F5344CB8AC3E}">
        <p14:creationId xmlns:p14="http://schemas.microsoft.com/office/powerpoint/2010/main" val="116836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6DD09-FF67-97C6-8A57-901477C9C14D}"/>
              </a:ext>
            </a:extLst>
          </p:cNvPr>
          <p:cNvSpPr txBox="1"/>
          <p:nvPr/>
        </p:nvSpPr>
        <p:spPr>
          <a:xfrm>
            <a:off x="651802" y="239121"/>
            <a:ext cx="10700825" cy="4092211"/>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sz="2200">
                <a:latin typeface="+mj-lt"/>
              </a:rPr>
              <a:t>Heap Sort massiv üzrə çeşidləmək üçün istifadə edilən çeşidləmə alqoritmidir.</a:t>
            </a:r>
          </a:p>
          <a:p>
            <a:pPr marL="800100" lvl="1" indent="-342900">
              <a:lnSpc>
                <a:spcPct val="150000"/>
              </a:lnSpc>
              <a:buFont typeface="Arial" panose="020B0604020202020204" pitchFamily="34" charset="0"/>
              <a:buChar char="•"/>
            </a:pPr>
            <a:r>
              <a:rPr lang="en-US" sz="2200">
                <a:latin typeface="+mj-lt"/>
              </a:rPr>
              <a:t>Əsasən </a:t>
            </a:r>
            <a:r>
              <a:rPr lang="az-Latn-AZ" sz="2200">
                <a:latin typeface="+mj-lt"/>
              </a:rPr>
              <a:t>heap</a:t>
            </a:r>
            <a:r>
              <a:rPr lang="en-US" sz="2200">
                <a:latin typeface="+mj-lt"/>
              </a:rPr>
              <a:t> məlumat strukturundan istifadə edir.</a:t>
            </a:r>
            <a:r>
              <a:rPr lang="az-Latn-AZ" sz="2200">
                <a:latin typeface="+mj-lt"/>
              </a:rPr>
              <a:t> </a:t>
            </a:r>
            <a:r>
              <a:rPr lang="en-US" sz="2200">
                <a:latin typeface="+mj-lt"/>
              </a:rPr>
              <a:t>Bu ikili ağac quruluşudur.</a:t>
            </a:r>
            <a:r>
              <a:rPr lang="az-Latn-AZ" sz="2200">
                <a:latin typeface="+mj-lt"/>
              </a:rPr>
              <a:t> </a:t>
            </a:r>
            <a:r>
              <a:rPr lang="en-US" sz="2200">
                <a:latin typeface="+mj-lt"/>
              </a:rPr>
              <a:t>Hər bir node ona bağlı olan iki </a:t>
            </a:r>
            <a:r>
              <a:rPr lang="az-Latn-AZ" sz="2200">
                <a:latin typeface="+mj-lt"/>
              </a:rPr>
              <a:t>child</a:t>
            </a:r>
            <a:r>
              <a:rPr lang="en-US" sz="2200">
                <a:latin typeface="+mj-lt"/>
              </a:rPr>
              <a:t> </a:t>
            </a:r>
            <a:r>
              <a:rPr lang="az-Latn-AZ" sz="2200">
                <a:latin typeface="+mj-lt"/>
              </a:rPr>
              <a:t>node-a</a:t>
            </a:r>
            <a:r>
              <a:rPr lang="en-US" sz="2200">
                <a:latin typeface="+mj-lt"/>
              </a:rPr>
              <a:t> nəzarət edir.</a:t>
            </a:r>
          </a:p>
          <a:p>
            <a:pPr marL="800100" lvl="1" indent="-342900">
              <a:lnSpc>
                <a:spcPct val="150000"/>
              </a:lnSpc>
              <a:buFont typeface="Arial" panose="020B0604020202020204" pitchFamily="34" charset="0"/>
              <a:buChar char="•"/>
            </a:pPr>
            <a:r>
              <a:rPr lang="en-US" sz="2200">
                <a:latin typeface="+mj-lt"/>
              </a:rPr>
              <a:t>Ma</a:t>
            </a:r>
            <a:r>
              <a:rPr lang="az-Latn-AZ" sz="2200">
                <a:latin typeface="+mj-lt"/>
              </a:rPr>
              <a:t>x</a:t>
            </a:r>
            <a:r>
              <a:rPr lang="en-US" sz="2200">
                <a:latin typeface="+mj-lt"/>
              </a:rPr>
              <a:t> </a:t>
            </a:r>
            <a:r>
              <a:rPr lang="az-Latn-AZ" sz="2200">
                <a:latin typeface="+mj-lt"/>
              </a:rPr>
              <a:t>heap</a:t>
            </a:r>
            <a:r>
              <a:rPr lang="en-US" sz="2200">
                <a:latin typeface="+mj-lt"/>
              </a:rPr>
              <a:t> və ya min </a:t>
            </a:r>
            <a:r>
              <a:rPr lang="az-Latn-AZ" sz="2200">
                <a:latin typeface="+mj-lt"/>
              </a:rPr>
              <a:t>heap</a:t>
            </a:r>
            <a:r>
              <a:rPr lang="en-US" sz="2200">
                <a:latin typeface="+mj-lt"/>
              </a:rPr>
              <a:t> kimi istifadə edilə bilər.</a:t>
            </a:r>
            <a:endParaRPr lang="az-Latn-AZ" sz="2200">
              <a:latin typeface="+mj-lt"/>
            </a:endParaRPr>
          </a:p>
          <a:p>
            <a:pPr marL="800100" lvl="1" indent="-342900">
              <a:lnSpc>
                <a:spcPct val="150000"/>
              </a:lnSpc>
              <a:buFont typeface="Arial" panose="020B0604020202020204" pitchFamily="34" charset="0"/>
              <a:buChar char="•"/>
            </a:pPr>
            <a:r>
              <a:rPr lang="en-US" sz="2200">
                <a:latin typeface="+mj-lt"/>
              </a:rPr>
              <a:t>Max Heap: Hər bir node öz uşaqlarından daha böyük və ya ona bərabər dəyərə malikdir.</a:t>
            </a:r>
          </a:p>
          <a:p>
            <a:pPr marL="800100" lvl="1" indent="-342900">
              <a:lnSpc>
                <a:spcPct val="150000"/>
              </a:lnSpc>
              <a:buFont typeface="Arial" panose="020B0604020202020204" pitchFamily="34" charset="0"/>
              <a:buChar char="•"/>
            </a:pPr>
            <a:r>
              <a:rPr lang="en-US" sz="2200">
                <a:latin typeface="+mj-lt"/>
              </a:rPr>
              <a:t>Min </a:t>
            </a:r>
            <a:r>
              <a:rPr lang="az-Latn-AZ" sz="2200">
                <a:latin typeface="+mj-lt"/>
              </a:rPr>
              <a:t>Heap</a:t>
            </a:r>
            <a:r>
              <a:rPr lang="en-US" sz="2200">
                <a:latin typeface="+mj-lt"/>
              </a:rPr>
              <a:t>: Hər bir node öz uşaqlarından kiçik və ya ona bərabər dəyərə malikdir.</a:t>
            </a:r>
          </a:p>
        </p:txBody>
      </p:sp>
      <p:pic>
        <p:nvPicPr>
          <p:cNvPr id="5" name="Picture 4">
            <a:extLst>
              <a:ext uri="{FF2B5EF4-FFF2-40B4-BE49-F238E27FC236}">
                <a16:creationId xmlns:a16="http://schemas.microsoft.com/office/drawing/2014/main" id="{4B863F77-BF68-868A-B4C5-9CF05A228332}"/>
              </a:ext>
            </a:extLst>
          </p:cNvPr>
          <p:cNvPicPr>
            <a:picLocks noChangeAspect="1"/>
          </p:cNvPicPr>
          <p:nvPr/>
        </p:nvPicPr>
        <p:blipFill rotWithShape="1">
          <a:blip r:embed="rId2">
            <a:extLst>
              <a:ext uri="{28A0092B-C50C-407E-A947-70E740481C1C}">
                <a14:useLocalDpi xmlns:a14="http://schemas.microsoft.com/office/drawing/2010/main" val="0"/>
              </a:ext>
            </a:extLst>
          </a:blip>
          <a:srcRect t="9297" b="7787"/>
          <a:stretch/>
        </p:blipFill>
        <p:spPr>
          <a:xfrm>
            <a:off x="1012873" y="4346946"/>
            <a:ext cx="10339754" cy="2271933"/>
          </a:xfrm>
          <a:prstGeom prst="rect">
            <a:avLst/>
          </a:prstGeom>
        </p:spPr>
      </p:pic>
    </p:spTree>
    <p:extLst>
      <p:ext uri="{BB962C8B-B14F-4D97-AF65-F5344CB8AC3E}">
        <p14:creationId xmlns:p14="http://schemas.microsoft.com/office/powerpoint/2010/main" val="1288474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1754</TotalTime>
  <Words>970</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MS Shell Dlg 2</vt:lpstr>
      <vt:lpstr>Wingdings</vt:lpstr>
      <vt:lpstr>Wingdings 3</vt:lpstr>
      <vt:lpstr>Madison</vt:lpstr>
      <vt:lpstr>Selection Sort Algorithm</vt:lpstr>
      <vt:lpstr>PowerPoint Presentation</vt:lpstr>
      <vt:lpstr>PowerPoint Presentation</vt:lpstr>
      <vt:lpstr>PowerPoint Presentation</vt:lpstr>
      <vt:lpstr>PowerPoint Presentation</vt:lpstr>
      <vt:lpstr>PowerPoint Presentation</vt:lpstr>
      <vt:lpstr>PowerPoint Presentation</vt:lpstr>
      <vt:lpstr>Heap Sort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 Algorithm</dc:title>
  <dc:creator>Aygün Ağalarova</dc:creator>
  <cp:lastModifiedBy>Aygün Ağalarova</cp:lastModifiedBy>
  <cp:revision>2</cp:revision>
  <dcterms:created xsi:type="dcterms:W3CDTF">2024-01-05T15:27:19Z</dcterms:created>
  <dcterms:modified xsi:type="dcterms:W3CDTF">2024-01-06T20:41:20Z</dcterms:modified>
</cp:coreProperties>
</file>