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6"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43826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68781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929DB4-60BD-4B39-B8AE-6E3F4C8A9EA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9385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35274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29DB4-60BD-4B39-B8AE-6E3F4C8A9EA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7775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925955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34364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29885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38024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74008-F0BF-4535-8030-CDE4AFF5AFA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75994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E74008-F0BF-4535-8030-CDE4AFF5AFA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12223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E74008-F0BF-4535-8030-CDE4AFF5AFA6}"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33769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E74008-F0BF-4535-8030-CDE4AFF5AFA6}"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04062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74008-F0BF-4535-8030-CDE4AFF5AFA6}"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85532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69321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74008-F0BF-4535-8030-CDE4AFF5AFA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73089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E74008-F0BF-4535-8030-CDE4AFF5AFA6}" type="datetimeFigureOut">
              <a:rPr lang="en-US" smtClean="0"/>
              <a:t>1/15/2023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929DB4-60BD-4B39-B8AE-6E3F4C8A9EA8}" type="slidenum">
              <a:rPr lang="en-US" smtClean="0"/>
              <a:t>‹#›</a:t>
            </a:fld>
            <a:endParaRPr lang="en-US"/>
          </a:p>
        </p:txBody>
      </p:sp>
    </p:spTree>
    <p:extLst>
      <p:ext uri="{BB962C8B-B14F-4D97-AF65-F5344CB8AC3E}">
        <p14:creationId xmlns:p14="http://schemas.microsoft.com/office/powerpoint/2010/main" val="1304305943"/>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 id="2147484289" r:id="rId13"/>
    <p:sldLayoutId id="2147484290" r:id="rId14"/>
    <p:sldLayoutId id="2147484291" r:id="rId15"/>
    <p:sldLayoutId id="214748429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AB99-F06C-55F1-C8A1-0F74A697D46C}"/>
              </a:ext>
            </a:extLst>
          </p:cNvPr>
          <p:cNvSpPr>
            <a:spLocks noGrp="1"/>
          </p:cNvSpPr>
          <p:nvPr>
            <p:ph type="ctrTitle"/>
          </p:nvPr>
        </p:nvSpPr>
        <p:spPr/>
        <p:txBody>
          <a:bodyPr/>
          <a:lstStyle/>
          <a:p>
            <a:r>
              <a:rPr lang="en-US" b="1" dirty="0"/>
              <a:t>POS System </a:t>
            </a:r>
          </a:p>
        </p:txBody>
      </p:sp>
      <p:sp>
        <p:nvSpPr>
          <p:cNvPr id="3" name="Subtitle 2">
            <a:extLst>
              <a:ext uri="{FF2B5EF4-FFF2-40B4-BE49-F238E27FC236}">
                <a16:creationId xmlns:a16="http://schemas.microsoft.com/office/drawing/2014/main" id="{EBF11925-291B-4DEB-0A09-22C4CA45ACB5}"/>
              </a:ext>
            </a:extLst>
          </p:cNvPr>
          <p:cNvSpPr>
            <a:spLocks noGrp="1"/>
          </p:cNvSpPr>
          <p:nvPr>
            <p:ph type="subTitle" idx="1"/>
          </p:nvPr>
        </p:nvSpPr>
        <p:spPr/>
        <p:txBody>
          <a:bodyPr>
            <a:normAutofit/>
          </a:bodyPr>
          <a:lstStyle/>
          <a:p>
            <a:r>
              <a:rPr lang="en-US" sz="2000" b="1" dirty="0"/>
              <a:t>Made By: </a:t>
            </a:r>
            <a:r>
              <a:rPr lang="en-US" b="1" dirty="0" err="1"/>
              <a:t>Ayham</a:t>
            </a:r>
            <a:r>
              <a:rPr lang="en-US" b="1" dirty="0"/>
              <a:t> </a:t>
            </a:r>
            <a:r>
              <a:rPr lang="en-US" b="1" dirty="0" err="1"/>
              <a:t>Alkhalaileh</a:t>
            </a:r>
            <a:endParaRPr lang="en-US" sz="2000" b="1" dirty="0"/>
          </a:p>
        </p:txBody>
      </p:sp>
    </p:spTree>
    <p:extLst>
      <p:ext uri="{BB962C8B-B14F-4D97-AF65-F5344CB8AC3E}">
        <p14:creationId xmlns:p14="http://schemas.microsoft.com/office/powerpoint/2010/main" val="154695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A19D-1DE2-8DCD-C975-967F8E056E0B}"/>
              </a:ext>
            </a:extLst>
          </p:cNvPr>
          <p:cNvSpPr>
            <a:spLocks noGrp="1"/>
          </p:cNvSpPr>
          <p:nvPr>
            <p:ph type="title"/>
          </p:nvPr>
        </p:nvSpPr>
        <p:spPr>
          <a:xfrm>
            <a:off x="2592925" y="1081310"/>
            <a:ext cx="8911687" cy="1280890"/>
          </a:xfrm>
        </p:spPr>
        <p:txBody>
          <a:bodyPr/>
          <a:lstStyle/>
          <a:p>
            <a:r>
              <a:rPr lang="en-US" dirty="0"/>
              <a:t>Introduction</a:t>
            </a:r>
          </a:p>
        </p:txBody>
      </p:sp>
      <p:sp>
        <p:nvSpPr>
          <p:cNvPr id="3" name="Content Placeholder 2">
            <a:extLst>
              <a:ext uri="{FF2B5EF4-FFF2-40B4-BE49-F238E27FC236}">
                <a16:creationId xmlns:a16="http://schemas.microsoft.com/office/drawing/2014/main" id="{B0D1D499-B8E6-A0D4-D2A2-A3DE544690E5}"/>
              </a:ext>
            </a:extLst>
          </p:cNvPr>
          <p:cNvSpPr>
            <a:spLocks noGrp="1"/>
          </p:cNvSpPr>
          <p:nvPr>
            <p:ph idx="1"/>
          </p:nvPr>
        </p:nvSpPr>
        <p:spPr/>
        <p:txBody>
          <a:bodyPr>
            <a:normAutofit/>
          </a:bodyPr>
          <a:lstStyle/>
          <a:p>
            <a:pPr>
              <a:lnSpc>
                <a:spcPct val="150000"/>
              </a:lnSpc>
            </a:pPr>
            <a:r>
              <a:rPr lang="en-US" sz="2400" dirty="0"/>
              <a:t>A point-of-sale (POS) system is the hardware and software that enables you to make sales, accept payments, and check out customers. Whether you want to open a retail store, pop up shop, sell at events, or out of the trunk of your car, you need a POS system to accept payments and sell in person.</a:t>
            </a:r>
          </a:p>
        </p:txBody>
      </p:sp>
    </p:spTree>
    <p:extLst>
      <p:ext uri="{BB962C8B-B14F-4D97-AF65-F5344CB8AC3E}">
        <p14:creationId xmlns:p14="http://schemas.microsoft.com/office/powerpoint/2010/main" val="117951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2973-56E3-F224-9905-0BAF6E7871F7}"/>
              </a:ext>
            </a:extLst>
          </p:cNvPr>
          <p:cNvSpPr>
            <a:spLocks noGrp="1"/>
          </p:cNvSpPr>
          <p:nvPr>
            <p:ph type="title"/>
          </p:nvPr>
        </p:nvSpPr>
        <p:spPr>
          <a:xfrm>
            <a:off x="2484641" y="1225689"/>
            <a:ext cx="8911687" cy="1280890"/>
          </a:xfrm>
        </p:spPr>
        <p:txBody>
          <a:bodyPr/>
          <a:lstStyle/>
          <a:p>
            <a:r>
              <a:rPr lang="en-US" dirty="0"/>
              <a:t>Problem Statement </a:t>
            </a:r>
          </a:p>
        </p:txBody>
      </p:sp>
      <p:sp>
        <p:nvSpPr>
          <p:cNvPr id="3" name="Content Placeholder 2">
            <a:extLst>
              <a:ext uri="{FF2B5EF4-FFF2-40B4-BE49-F238E27FC236}">
                <a16:creationId xmlns:a16="http://schemas.microsoft.com/office/drawing/2014/main" id="{2083CF19-0AC5-6EC5-F466-F982742B5EA1}"/>
              </a:ext>
            </a:extLst>
          </p:cNvPr>
          <p:cNvSpPr>
            <a:spLocks noGrp="1"/>
          </p:cNvSpPr>
          <p:nvPr>
            <p:ph idx="1"/>
          </p:nvPr>
        </p:nvSpPr>
        <p:spPr>
          <a:xfrm>
            <a:off x="2348580" y="2699084"/>
            <a:ext cx="8915400" cy="3777622"/>
          </a:xfrm>
        </p:spPr>
        <p:txBody>
          <a:bodyPr/>
          <a:lstStyle/>
          <a:p>
            <a:pPr>
              <a:lnSpc>
                <a:spcPct val="150000"/>
              </a:lnSpc>
            </a:pPr>
            <a:r>
              <a:rPr lang="en-US" sz="2400" kern="0" dirty="0">
                <a:effectLst/>
                <a:latin typeface="Times New Roman" panose="02020603050405020304" pitchFamily="18" charset="0"/>
                <a:ea typeface="Times New Roman" panose="02020603050405020304" pitchFamily="18" charset="0"/>
              </a:rPr>
              <a:t>HTU store needs a program that stores transactions and inventory in an electronic way instead of the traditional method that takes a long time and consumes more effort.</a:t>
            </a:r>
            <a:endParaRPr lang="en-US" dirty="0"/>
          </a:p>
        </p:txBody>
      </p:sp>
    </p:spTree>
    <p:extLst>
      <p:ext uri="{BB962C8B-B14F-4D97-AF65-F5344CB8AC3E}">
        <p14:creationId xmlns:p14="http://schemas.microsoft.com/office/powerpoint/2010/main" val="104415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2D62-5CF4-93A4-6E42-B7EDF4AF9E62}"/>
              </a:ext>
            </a:extLst>
          </p:cNvPr>
          <p:cNvSpPr>
            <a:spLocks noGrp="1"/>
          </p:cNvSpPr>
          <p:nvPr>
            <p:ph type="title"/>
          </p:nvPr>
        </p:nvSpPr>
        <p:spPr>
          <a:xfrm>
            <a:off x="2934492" y="1177525"/>
            <a:ext cx="8905791" cy="798442"/>
          </a:xfrm>
        </p:spPr>
        <p:txBody>
          <a:bodyPr/>
          <a:lstStyle/>
          <a:p>
            <a:r>
              <a:rPr lang="en-US" dirty="0"/>
              <a:t>Objectives </a:t>
            </a:r>
          </a:p>
        </p:txBody>
      </p:sp>
      <p:sp>
        <p:nvSpPr>
          <p:cNvPr id="3" name="Content Placeholder 2">
            <a:extLst>
              <a:ext uri="{FF2B5EF4-FFF2-40B4-BE49-F238E27FC236}">
                <a16:creationId xmlns:a16="http://schemas.microsoft.com/office/drawing/2014/main" id="{969AF4EB-EBD1-91D7-0061-748AB9DEC512}"/>
              </a:ext>
            </a:extLst>
          </p:cNvPr>
          <p:cNvSpPr>
            <a:spLocks noGrp="1"/>
          </p:cNvSpPr>
          <p:nvPr>
            <p:ph idx="1"/>
          </p:nvPr>
        </p:nvSpPr>
        <p:spPr>
          <a:xfrm>
            <a:off x="2983833" y="2273967"/>
            <a:ext cx="4788567" cy="4030580"/>
          </a:xfrm>
        </p:spPr>
        <p:txBody>
          <a:bodyPr>
            <a:normAutofit fontScale="85000" lnSpcReduction="20000"/>
          </a:bodyPr>
          <a:lstStyle/>
          <a:p>
            <a:pPr>
              <a:lnSpc>
                <a:spcPct val="170000"/>
              </a:lnSpc>
            </a:pPr>
            <a:r>
              <a:rPr lang="en-US" sz="2400" dirty="0">
                <a:effectLst/>
                <a:latin typeface="Times New Roman" panose="02020603050405020304" pitchFamily="18" charset="0"/>
                <a:ea typeface="Times New Roman" panose="02020603050405020304" pitchFamily="18" charset="0"/>
              </a:rPr>
              <a:t>Login</a:t>
            </a:r>
          </a:p>
          <a:p>
            <a:pPr>
              <a:lnSpc>
                <a:spcPct val="170000"/>
              </a:lnSpc>
            </a:pPr>
            <a:r>
              <a:rPr lang="en-US" sz="2400" dirty="0">
                <a:effectLst/>
                <a:latin typeface="Times New Roman" panose="02020603050405020304" pitchFamily="18" charset="0"/>
                <a:ea typeface="Times New Roman" panose="02020603050405020304" pitchFamily="18" charset="0"/>
              </a:rPr>
              <a:t>Informative dashboard</a:t>
            </a:r>
          </a:p>
          <a:p>
            <a:pPr>
              <a:lnSpc>
                <a:spcPct val="170000"/>
              </a:lnSpc>
            </a:pPr>
            <a:r>
              <a:rPr lang="en-US" sz="2400" dirty="0">
                <a:effectLst/>
                <a:latin typeface="Times New Roman" panose="02020603050405020304" pitchFamily="18" charset="0"/>
                <a:ea typeface="Times New Roman" panose="02020603050405020304" pitchFamily="18" charset="0"/>
              </a:rPr>
              <a:t>Selling dashboard</a:t>
            </a:r>
          </a:p>
          <a:p>
            <a:pPr>
              <a:lnSpc>
                <a:spcPct val="170000"/>
              </a:lnSpc>
            </a:pPr>
            <a:r>
              <a:rPr lang="en-US" sz="2400" dirty="0">
                <a:effectLst/>
                <a:latin typeface="Times New Roman" panose="02020603050405020304" pitchFamily="18" charset="0"/>
                <a:ea typeface="Times New Roman" panose="02020603050405020304" pitchFamily="18" charset="0"/>
              </a:rPr>
              <a:t>Stock management page</a:t>
            </a:r>
          </a:p>
          <a:p>
            <a:pPr>
              <a:lnSpc>
                <a:spcPct val="170000"/>
              </a:lnSpc>
            </a:pPr>
            <a:r>
              <a:rPr lang="en-US" sz="2400" dirty="0">
                <a:effectLst/>
                <a:latin typeface="Times New Roman" panose="02020603050405020304" pitchFamily="18" charset="0"/>
                <a:ea typeface="Times New Roman" panose="02020603050405020304" pitchFamily="18" charset="0"/>
              </a:rPr>
              <a:t>Transactions dashboard</a:t>
            </a:r>
          </a:p>
          <a:p>
            <a:pPr>
              <a:lnSpc>
                <a:spcPct val="170000"/>
              </a:lnSpc>
            </a:pPr>
            <a:r>
              <a:rPr lang="en-US" sz="2400" dirty="0">
                <a:effectLst/>
                <a:latin typeface="Times New Roman" panose="02020603050405020304" pitchFamily="18" charset="0"/>
                <a:ea typeface="Times New Roman" panose="02020603050405020304" pitchFamily="18" charset="0"/>
              </a:rPr>
              <a:t>Users’ dashboard</a:t>
            </a:r>
          </a:p>
          <a:p>
            <a:pPr>
              <a:lnSpc>
                <a:spcPct val="170000"/>
              </a:lnSpc>
            </a:pPr>
            <a:r>
              <a:rPr lang="en-US" sz="2400" dirty="0">
                <a:effectLst/>
                <a:latin typeface="Times New Roman" panose="02020603050405020304" pitchFamily="18" charset="0"/>
              </a:rPr>
              <a:t>Profile Page</a:t>
            </a:r>
            <a:endParaRPr lang="en-US" sz="2400" dirty="0"/>
          </a:p>
        </p:txBody>
      </p:sp>
    </p:spTree>
    <p:extLst>
      <p:ext uri="{BB962C8B-B14F-4D97-AF65-F5344CB8AC3E}">
        <p14:creationId xmlns:p14="http://schemas.microsoft.com/office/powerpoint/2010/main" val="222378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CB3A-DBF1-311B-B26E-0A0C07C9992A}"/>
              </a:ext>
            </a:extLst>
          </p:cNvPr>
          <p:cNvSpPr>
            <a:spLocks noGrp="1"/>
          </p:cNvSpPr>
          <p:nvPr>
            <p:ph type="title"/>
          </p:nvPr>
        </p:nvSpPr>
        <p:spPr>
          <a:xfrm>
            <a:off x="2634916" y="1118937"/>
            <a:ext cx="8502314" cy="818442"/>
          </a:xfrm>
        </p:spPr>
        <p:txBody>
          <a:bodyPr/>
          <a:lstStyle/>
          <a:p>
            <a:r>
              <a:rPr lang="en-US" dirty="0"/>
              <a:t>System Analysis </a:t>
            </a:r>
          </a:p>
        </p:txBody>
      </p:sp>
      <p:sp>
        <p:nvSpPr>
          <p:cNvPr id="3" name="Content Placeholder 2">
            <a:extLst>
              <a:ext uri="{FF2B5EF4-FFF2-40B4-BE49-F238E27FC236}">
                <a16:creationId xmlns:a16="http://schemas.microsoft.com/office/drawing/2014/main" id="{91B59EBD-AF2C-CD76-7216-D19E500E3412}"/>
              </a:ext>
            </a:extLst>
          </p:cNvPr>
          <p:cNvSpPr>
            <a:spLocks noGrp="1"/>
          </p:cNvSpPr>
          <p:nvPr>
            <p:ph idx="1"/>
          </p:nvPr>
        </p:nvSpPr>
        <p:spPr>
          <a:xfrm>
            <a:off x="2634916" y="2430379"/>
            <a:ext cx="8869696" cy="3480842"/>
          </a:xfrm>
        </p:spPr>
        <p:txBody>
          <a:bodyPr>
            <a:normAutofit fontScale="92500" lnSpcReduction="20000"/>
          </a:bodyPr>
          <a:lstStyle/>
          <a:p>
            <a:r>
              <a:rPr lang="en-US" sz="2400" dirty="0"/>
              <a:t>1- Administrator: controls all parts of the system.</a:t>
            </a:r>
          </a:p>
          <a:p>
            <a:r>
              <a:rPr lang="en-US" sz="2400" dirty="0"/>
              <a:t>2- Seller: controls the selling panel only.</a:t>
            </a:r>
          </a:p>
          <a:p>
            <a:r>
              <a:rPr lang="en-US" sz="2400" dirty="0"/>
              <a:t>3- Procurement : only controls the inventory management page.</a:t>
            </a:r>
          </a:p>
          <a:p>
            <a:r>
              <a:rPr lang="en-US" sz="2400" dirty="0"/>
              <a:t>4-Accountant: Controls the transaction management page only.</a:t>
            </a:r>
          </a:p>
          <a:p>
            <a:r>
              <a:rPr lang="en-US" sz="2400" dirty="0"/>
              <a:t>5-Security (login, password hashing, SQL injection and XSS)</a:t>
            </a:r>
          </a:p>
          <a:p>
            <a:r>
              <a:rPr lang="en-US" sz="2400" dirty="0"/>
              <a:t>6- Availability</a:t>
            </a:r>
          </a:p>
          <a:p>
            <a:r>
              <a:rPr lang="en-US" sz="2400" dirty="0"/>
              <a:t>7- The ability to control</a:t>
            </a:r>
          </a:p>
        </p:txBody>
      </p:sp>
    </p:spTree>
    <p:extLst>
      <p:ext uri="{BB962C8B-B14F-4D97-AF65-F5344CB8AC3E}">
        <p14:creationId xmlns:p14="http://schemas.microsoft.com/office/powerpoint/2010/main" val="396750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DC0A-FF50-E8C8-F207-3C030197DC9F}"/>
              </a:ext>
            </a:extLst>
          </p:cNvPr>
          <p:cNvSpPr>
            <a:spLocks noGrp="1"/>
          </p:cNvSpPr>
          <p:nvPr>
            <p:ph type="title"/>
          </p:nvPr>
        </p:nvSpPr>
        <p:spPr/>
        <p:txBody>
          <a:bodyPr/>
          <a:lstStyle/>
          <a:p>
            <a:r>
              <a:rPr lang="en-US" dirty="0"/>
              <a:t>Implementation </a:t>
            </a:r>
          </a:p>
        </p:txBody>
      </p:sp>
      <p:pic>
        <p:nvPicPr>
          <p:cNvPr id="4" name="Picture 3">
            <a:extLst>
              <a:ext uri="{FF2B5EF4-FFF2-40B4-BE49-F238E27FC236}">
                <a16:creationId xmlns:a16="http://schemas.microsoft.com/office/drawing/2014/main" id="{B1558D9E-1C49-9D4D-08B6-486BFA6472F0}"/>
              </a:ext>
            </a:extLst>
          </p:cNvPr>
          <p:cNvPicPr>
            <a:picLocks noChangeAspect="1"/>
          </p:cNvPicPr>
          <p:nvPr/>
        </p:nvPicPr>
        <p:blipFill>
          <a:blip r:embed="rId2"/>
          <a:stretch>
            <a:fillRect/>
          </a:stretch>
        </p:blipFill>
        <p:spPr>
          <a:xfrm>
            <a:off x="1586795" y="1481471"/>
            <a:ext cx="9810750" cy="5257800"/>
          </a:xfrm>
          <a:prstGeom prst="rect">
            <a:avLst/>
          </a:prstGeom>
        </p:spPr>
      </p:pic>
    </p:spTree>
    <p:extLst>
      <p:ext uri="{BB962C8B-B14F-4D97-AF65-F5344CB8AC3E}">
        <p14:creationId xmlns:p14="http://schemas.microsoft.com/office/powerpoint/2010/main" val="227410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E9A4-CD88-9043-36DA-A88ADD76F578}"/>
              </a:ext>
            </a:extLst>
          </p:cNvPr>
          <p:cNvSpPr>
            <a:spLocks noGrp="1"/>
          </p:cNvSpPr>
          <p:nvPr>
            <p:ph type="title"/>
          </p:nvPr>
        </p:nvSpPr>
        <p:spPr>
          <a:xfrm>
            <a:off x="2111662" y="1093341"/>
            <a:ext cx="8911687" cy="1280890"/>
          </a:xfrm>
        </p:spPr>
        <p:txBody>
          <a:bodyPr/>
          <a:lstStyle/>
          <a:p>
            <a:r>
              <a:rPr lang="en-US" dirty="0"/>
              <a:t>	Conclusion</a:t>
            </a:r>
          </a:p>
        </p:txBody>
      </p:sp>
      <p:sp>
        <p:nvSpPr>
          <p:cNvPr id="3" name="Content Placeholder 2">
            <a:extLst>
              <a:ext uri="{FF2B5EF4-FFF2-40B4-BE49-F238E27FC236}">
                <a16:creationId xmlns:a16="http://schemas.microsoft.com/office/drawing/2014/main" id="{D3626371-14A6-7600-C080-28AFF67FF7BC}"/>
              </a:ext>
            </a:extLst>
          </p:cNvPr>
          <p:cNvSpPr>
            <a:spLocks noGrp="1"/>
          </p:cNvSpPr>
          <p:nvPr>
            <p:ph idx="1"/>
          </p:nvPr>
        </p:nvSpPr>
        <p:spPr>
          <a:xfrm>
            <a:off x="1999664" y="2277979"/>
            <a:ext cx="8915400" cy="3777622"/>
          </a:xfrm>
        </p:spPr>
        <p:txBody>
          <a:bodyPr>
            <a:normAutofit/>
          </a:bodyPr>
          <a:lstStyle/>
          <a:p>
            <a:pPr marL="101600" marR="138430" algn="just">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rPr>
              <a:t>Finally, the POS system will improve store efficiency, accuracy, and overall customer experience, leading to increased profits. The project is to create a web application that meets these requirements. The point of sale system will enable him to manage his shop with high efficiency and save time and effort if the project goals are achieved.</a:t>
            </a:r>
          </a:p>
        </p:txBody>
      </p:sp>
    </p:spTree>
    <p:extLst>
      <p:ext uri="{BB962C8B-B14F-4D97-AF65-F5344CB8AC3E}">
        <p14:creationId xmlns:p14="http://schemas.microsoft.com/office/powerpoint/2010/main" val="25791104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277</TotalTime>
  <Words>244</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Wisp</vt:lpstr>
      <vt:lpstr>POS System </vt:lpstr>
      <vt:lpstr>Introduction</vt:lpstr>
      <vt:lpstr>Problem Statement </vt:lpstr>
      <vt:lpstr>Objectives </vt:lpstr>
      <vt:lpstr>System Analysis </vt:lpstr>
      <vt:lpstr>Implementation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 System</dc:title>
  <dc:creator>تسنيم هيثم امين الشيخ</dc:creator>
  <cp:lastModifiedBy>2022</cp:lastModifiedBy>
  <cp:revision>10</cp:revision>
  <dcterms:created xsi:type="dcterms:W3CDTF">2023-01-08T17:59:46Z</dcterms:created>
  <dcterms:modified xsi:type="dcterms:W3CDTF">2023-01-15T19:03:47Z</dcterms:modified>
</cp:coreProperties>
</file>