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1" r:id="rId5"/>
    <p:sldId id="258" r:id="rId6"/>
    <p:sldId id="262" r:id="rId7"/>
    <p:sldId id="263" r:id="rId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1" autoAdjust="0"/>
    <p:restoredTop sz="94660"/>
  </p:normalViewPr>
  <p:slideViewPr>
    <p:cSldViewPr snapToGrid="0">
      <p:cViewPr varScale="1">
        <p:scale>
          <a:sx n="85" d="100"/>
          <a:sy n="85" d="100"/>
        </p:scale>
        <p:origin x="127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53D9BA-5601-427E-A2D3-FA996F5EE439}"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79901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53D9BA-5601-427E-A2D3-FA996F5EE439}"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196092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53D9BA-5601-427E-A2D3-FA996F5EE439}"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2887193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53D9BA-5601-427E-A2D3-FA996F5EE439}"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262453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53D9BA-5601-427E-A2D3-FA996F5EE439}"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172133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53D9BA-5601-427E-A2D3-FA996F5EE439}"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411068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53D9BA-5601-427E-A2D3-FA996F5EE439}" type="datetimeFigureOut">
              <a:rPr lang="en-US" smtClean="0"/>
              <a:t>7/21/2020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193545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53D9BA-5601-427E-A2D3-FA996F5EE439}" type="datetimeFigureOut">
              <a:rPr lang="en-US" smtClean="0"/>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226979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3D9BA-5601-427E-A2D3-FA996F5EE439}" type="datetimeFigureOut">
              <a:rPr lang="en-US" smtClean="0"/>
              <a:t>7/21/2020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122693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53D9BA-5601-427E-A2D3-FA996F5EE439}"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178828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53D9BA-5601-427E-A2D3-FA996F5EE439}"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4E4CD-854C-4C6C-9471-E1D6BF3C501D}" type="slidenum">
              <a:rPr lang="en-US" smtClean="0"/>
              <a:t>‹#›</a:t>
            </a:fld>
            <a:endParaRPr lang="en-US"/>
          </a:p>
        </p:txBody>
      </p:sp>
    </p:spTree>
    <p:extLst>
      <p:ext uri="{BB962C8B-B14F-4D97-AF65-F5344CB8AC3E}">
        <p14:creationId xmlns:p14="http://schemas.microsoft.com/office/powerpoint/2010/main" val="258308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3D9BA-5601-427E-A2D3-FA996F5EE439}" type="datetimeFigureOut">
              <a:rPr lang="en-US" smtClean="0"/>
              <a:t>7/21/2020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4E4CD-854C-4C6C-9471-E1D6BF3C501D}" type="slidenum">
              <a:rPr lang="en-US" smtClean="0"/>
              <a:t>‹#›</a:t>
            </a:fld>
            <a:endParaRPr lang="en-US"/>
          </a:p>
        </p:txBody>
      </p:sp>
    </p:spTree>
    <p:extLst>
      <p:ext uri="{BB962C8B-B14F-4D97-AF65-F5344CB8AC3E}">
        <p14:creationId xmlns:p14="http://schemas.microsoft.com/office/powerpoint/2010/main" val="69094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8650" y="365126"/>
            <a:ext cx="78867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Stewart Foodservice Inc. POS in Beirut, Lebanon</a:t>
            </a:r>
          </a:p>
        </p:txBody>
      </p:sp>
      <p:sp>
        <p:nvSpPr>
          <p:cNvPr id="9" name="Title 1"/>
          <p:cNvSpPr txBox="1">
            <a:spLocks/>
          </p:cNvSpPr>
          <p:nvPr/>
        </p:nvSpPr>
        <p:spPr>
          <a:xfrm>
            <a:off x="464961" y="5960533"/>
            <a:ext cx="7886700" cy="4432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By Ayham Mhd</a:t>
            </a:r>
            <a:endParaRPr lang="en-US" sz="24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endParaRPr>
          </a:p>
        </p:txBody>
      </p:sp>
      <p:pic>
        <p:nvPicPr>
          <p:cNvPr id="3" name="Picture 2"/>
          <p:cNvPicPr>
            <a:picLocks noChangeAspect="1"/>
          </p:cNvPicPr>
          <p:nvPr/>
        </p:nvPicPr>
        <p:blipFill>
          <a:blip r:embed="rId2"/>
          <a:stretch>
            <a:fillRect/>
          </a:stretch>
        </p:blipFill>
        <p:spPr>
          <a:xfrm>
            <a:off x="2043112" y="3081779"/>
            <a:ext cx="5057775" cy="1323975"/>
          </a:xfrm>
          <a:prstGeom prst="rect">
            <a:avLst/>
          </a:prstGeom>
        </p:spPr>
      </p:pic>
    </p:spTree>
    <p:extLst>
      <p:ext uri="{BB962C8B-B14F-4D97-AF65-F5344CB8AC3E}">
        <p14:creationId xmlns:p14="http://schemas.microsoft.com/office/powerpoint/2010/main" val="2316379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8650" y="365126"/>
            <a:ext cx="78867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Description </a:t>
            </a:r>
            <a:r>
              <a:rPr lang="en-US" sz="36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of the data</a:t>
            </a:r>
            <a:endParaRPr lang="en-US" sz="36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endParaRPr>
          </a:p>
        </p:txBody>
      </p:sp>
      <p:pic>
        <p:nvPicPr>
          <p:cNvPr id="3" name="Picture 2"/>
          <p:cNvPicPr>
            <a:picLocks noChangeAspect="1"/>
          </p:cNvPicPr>
          <p:nvPr/>
        </p:nvPicPr>
        <p:blipFill>
          <a:blip r:embed="rId2"/>
          <a:stretch>
            <a:fillRect/>
          </a:stretch>
        </p:blipFill>
        <p:spPr>
          <a:xfrm>
            <a:off x="130504" y="2460890"/>
            <a:ext cx="9013496" cy="2359465"/>
          </a:xfrm>
          <a:prstGeom prst="rect">
            <a:avLst/>
          </a:prstGeom>
        </p:spPr>
      </p:pic>
    </p:spTree>
    <p:extLst>
      <p:ext uri="{BB962C8B-B14F-4D97-AF65-F5344CB8AC3E}">
        <p14:creationId xmlns:p14="http://schemas.microsoft.com/office/powerpoint/2010/main" val="248971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Preparing the environment</a:t>
            </a:r>
            <a:endParaRPr lang="en-US" sz="36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3" name="Content Placeholder 2"/>
          <p:cNvSpPr>
            <a:spLocks noGrp="1"/>
          </p:cNvSpPr>
          <p:nvPr>
            <p:ph idx="1"/>
          </p:nvPr>
        </p:nvSpPr>
        <p:spPr>
          <a:xfrm>
            <a:off x="169333" y="1690689"/>
            <a:ext cx="8805333" cy="4992333"/>
          </a:xfrm>
        </p:spPr>
        <p:txBody>
          <a:bodyPr>
            <a:noAutofit/>
          </a:bodyPr>
          <a:lstStyle/>
          <a:p>
            <a:pPr marL="0" indent="0">
              <a:lnSpc>
                <a:spcPct val="200000"/>
              </a:lnSpc>
              <a:spcBef>
                <a:spcPct val="0"/>
              </a:spcBef>
              <a:buNone/>
            </a:pPr>
            <a:r>
              <a:rPr lang="en-US" sz="2400" dirty="0" smtClean="0">
                <a:solidFill>
                  <a:srgbClr val="002060"/>
                </a:solidFill>
                <a:latin typeface="Times New Roman" panose="02020603050405020304" pitchFamily="18" charset="0"/>
                <a:cs typeface="Times New Roman" panose="02020603050405020304" pitchFamily="18" charset="0"/>
              </a:rPr>
              <a:t>I’ll use </a:t>
            </a:r>
            <a:r>
              <a:rPr lang="en-US" sz="2400" b="1" dirty="0">
                <a:solidFill>
                  <a:srgbClr val="002060"/>
                </a:solidFill>
                <a:latin typeface="Times New Roman" panose="02020603050405020304" pitchFamily="18" charset="0"/>
                <a:cs typeface="Times New Roman" panose="02020603050405020304" pitchFamily="18" charset="0"/>
              </a:rPr>
              <a:t>numpy</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to </a:t>
            </a:r>
            <a:r>
              <a:rPr lang="en-US" sz="2400" dirty="0">
                <a:solidFill>
                  <a:srgbClr val="002060"/>
                </a:solidFill>
                <a:latin typeface="Times New Roman" panose="02020603050405020304" pitchFamily="18" charset="0"/>
                <a:cs typeface="Times New Roman" panose="02020603050405020304" pitchFamily="18" charset="0"/>
              </a:rPr>
              <a:t>handle data in a vectorized </a:t>
            </a:r>
            <a:r>
              <a:rPr lang="en-US" sz="2400" dirty="0" smtClean="0">
                <a:solidFill>
                  <a:srgbClr val="002060"/>
                </a:solidFill>
                <a:latin typeface="Times New Roman" panose="02020603050405020304" pitchFamily="18" charset="0"/>
                <a:cs typeface="Times New Roman" panose="02020603050405020304" pitchFamily="18" charset="0"/>
              </a:rPr>
              <a:t>manner, and will use </a:t>
            </a:r>
            <a:r>
              <a:rPr lang="en-US" sz="2400" b="1" dirty="0" smtClean="0">
                <a:solidFill>
                  <a:srgbClr val="002060"/>
                </a:solidFill>
                <a:latin typeface="Times New Roman" panose="02020603050405020304" pitchFamily="18" charset="0"/>
                <a:cs typeface="Times New Roman" panose="02020603050405020304" pitchFamily="18" charset="0"/>
              </a:rPr>
              <a:t>pandas</a:t>
            </a:r>
            <a:r>
              <a:rPr lang="en-US" sz="2400" dirty="0" smtClean="0">
                <a:solidFill>
                  <a:srgbClr val="002060"/>
                </a:solidFill>
                <a:latin typeface="Times New Roman" panose="02020603050405020304" pitchFamily="18" charset="0"/>
                <a:cs typeface="Times New Roman" panose="02020603050405020304" pitchFamily="18" charset="0"/>
              </a:rPr>
              <a:t> library </a:t>
            </a:r>
            <a:r>
              <a:rPr lang="en-US" sz="2400" dirty="0">
                <a:solidFill>
                  <a:srgbClr val="002060"/>
                </a:solidFill>
                <a:latin typeface="Times New Roman" panose="02020603050405020304" pitchFamily="18" charset="0"/>
                <a:cs typeface="Times New Roman" panose="02020603050405020304" pitchFamily="18" charset="0"/>
              </a:rPr>
              <a:t>for data </a:t>
            </a:r>
            <a:r>
              <a:rPr lang="en-US" sz="2400" dirty="0" smtClean="0">
                <a:solidFill>
                  <a:srgbClr val="002060"/>
                </a:solidFill>
                <a:latin typeface="Times New Roman" panose="02020603050405020304" pitchFamily="18" charset="0"/>
                <a:cs typeface="Times New Roman" panose="02020603050405020304" pitchFamily="18" charset="0"/>
              </a:rPr>
              <a:t>analysis and </a:t>
            </a:r>
            <a:r>
              <a:rPr lang="en-US" sz="2400" b="1" dirty="0" smtClean="0">
                <a:solidFill>
                  <a:srgbClr val="002060"/>
                </a:solidFill>
                <a:latin typeface="Times New Roman" panose="02020603050405020304" pitchFamily="18" charset="0"/>
                <a:cs typeface="Times New Roman" panose="02020603050405020304" pitchFamily="18" charset="0"/>
              </a:rPr>
              <a:t>json</a:t>
            </a:r>
            <a:r>
              <a:rPr lang="en-US" sz="2400" dirty="0" smtClean="0">
                <a:solidFill>
                  <a:srgbClr val="002060"/>
                </a:solidFill>
                <a:latin typeface="Times New Roman" panose="02020603050405020304" pitchFamily="18" charset="0"/>
                <a:cs typeface="Times New Roman" panose="02020603050405020304" pitchFamily="18" charset="0"/>
              </a:rPr>
              <a:t> library </a:t>
            </a:r>
            <a:r>
              <a:rPr lang="en-US" sz="2400" dirty="0">
                <a:solidFill>
                  <a:srgbClr val="002060"/>
                </a:solidFill>
                <a:latin typeface="Times New Roman" panose="02020603050405020304" pitchFamily="18" charset="0"/>
                <a:cs typeface="Times New Roman" panose="02020603050405020304" pitchFamily="18" charset="0"/>
              </a:rPr>
              <a:t>to handle JSON </a:t>
            </a:r>
            <a:r>
              <a:rPr lang="en-US" sz="2400" dirty="0" smtClean="0">
                <a:solidFill>
                  <a:srgbClr val="002060"/>
                </a:solidFill>
                <a:latin typeface="Times New Roman" panose="02020603050405020304" pitchFamily="18" charset="0"/>
                <a:cs typeface="Times New Roman" panose="02020603050405020304" pitchFamily="18" charset="0"/>
              </a:rPr>
              <a:t>files, and will use </a:t>
            </a:r>
            <a:r>
              <a:rPr lang="en-US" sz="2400" b="1" dirty="0" smtClean="0">
                <a:solidFill>
                  <a:srgbClr val="002060"/>
                </a:solidFill>
                <a:latin typeface="Times New Roman" panose="02020603050405020304" pitchFamily="18" charset="0"/>
                <a:cs typeface="Times New Roman" panose="02020603050405020304" pitchFamily="18" charset="0"/>
              </a:rPr>
              <a:t>geopy</a:t>
            </a:r>
            <a:r>
              <a:rPr lang="en-US" sz="2400" dirty="0" smtClean="0">
                <a:solidFill>
                  <a:srgbClr val="002060"/>
                </a:solidFill>
                <a:latin typeface="Times New Roman" panose="02020603050405020304" pitchFamily="18" charset="0"/>
                <a:cs typeface="Times New Roman" panose="02020603050405020304" pitchFamily="18" charset="0"/>
              </a:rPr>
              <a:t> to be able to use </a:t>
            </a:r>
            <a:r>
              <a:rPr lang="en-US" sz="2400" b="1" dirty="0" smtClean="0">
                <a:solidFill>
                  <a:srgbClr val="002060"/>
                </a:solidFill>
                <a:latin typeface="Times New Roman" panose="02020603050405020304" pitchFamily="18" charset="0"/>
                <a:cs typeface="Times New Roman" panose="02020603050405020304" pitchFamily="18" charset="0"/>
              </a:rPr>
              <a:t>geocoders.Nominatim</a:t>
            </a:r>
            <a:r>
              <a:rPr lang="en-US" sz="2400" dirty="0" smtClean="0">
                <a:solidFill>
                  <a:srgbClr val="002060"/>
                </a:solidFill>
                <a:latin typeface="Times New Roman" panose="02020603050405020304" pitchFamily="18" charset="0"/>
                <a:cs typeface="Times New Roman" panose="02020603050405020304" pitchFamily="18" charset="0"/>
              </a:rPr>
              <a:t> to </a:t>
            </a:r>
            <a:r>
              <a:rPr lang="en-US" sz="2400" dirty="0">
                <a:solidFill>
                  <a:srgbClr val="002060"/>
                </a:solidFill>
                <a:latin typeface="Times New Roman" panose="02020603050405020304" pitchFamily="18" charset="0"/>
                <a:cs typeface="Times New Roman" panose="02020603050405020304" pitchFamily="18" charset="0"/>
              </a:rPr>
              <a:t>convert an address into latitude and longitude </a:t>
            </a:r>
            <a:r>
              <a:rPr lang="en-US" sz="2400" dirty="0" smtClean="0">
                <a:solidFill>
                  <a:srgbClr val="002060"/>
                </a:solidFill>
                <a:latin typeface="Times New Roman" panose="02020603050405020304" pitchFamily="18" charset="0"/>
                <a:cs typeface="Times New Roman" panose="02020603050405020304" pitchFamily="18" charset="0"/>
              </a:rPr>
              <a:t>values, and </a:t>
            </a:r>
            <a:r>
              <a:rPr lang="en-US" sz="2400" b="1" dirty="0" smtClean="0">
                <a:solidFill>
                  <a:srgbClr val="002060"/>
                </a:solidFill>
                <a:latin typeface="Times New Roman" panose="02020603050405020304" pitchFamily="18" charset="0"/>
                <a:cs typeface="Times New Roman" panose="02020603050405020304" pitchFamily="18" charset="0"/>
              </a:rPr>
              <a:t>requests</a:t>
            </a:r>
            <a:r>
              <a:rPr lang="en-US" sz="2400" dirty="0" smtClean="0">
                <a:solidFill>
                  <a:srgbClr val="002060"/>
                </a:solidFill>
                <a:latin typeface="Times New Roman" panose="02020603050405020304" pitchFamily="18" charset="0"/>
                <a:cs typeface="Times New Roman" panose="02020603050405020304" pitchFamily="18" charset="0"/>
              </a:rPr>
              <a:t> library </a:t>
            </a:r>
            <a:r>
              <a:rPr lang="en-US" sz="2400" dirty="0">
                <a:solidFill>
                  <a:srgbClr val="002060"/>
                </a:solidFill>
                <a:latin typeface="Times New Roman" panose="02020603050405020304" pitchFamily="18" charset="0"/>
                <a:cs typeface="Times New Roman" panose="02020603050405020304" pitchFamily="18" charset="0"/>
              </a:rPr>
              <a:t>to handle </a:t>
            </a:r>
            <a:r>
              <a:rPr lang="en-US" sz="2400" dirty="0" smtClean="0">
                <a:solidFill>
                  <a:srgbClr val="002060"/>
                </a:solidFill>
                <a:latin typeface="Times New Roman" panose="02020603050405020304" pitchFamily="18" charset="0"/>
                <a:cs typeface="Times New Roman" panose="02020603050405020304" pitchFamily="18" charset="0"/>
              </a:rPr>
              <a:t>requests, and </a:t>
            </a:r>
            <a:r>
              <a:rPr lang="en-US" sz="2400" b="1" dirty="0">
                <a:solidFill>
                  <a:srgbClr val="002060"/>
                </a:solidFill>
                <a:latin typeface="Times New Roman" panose="02020603050405020304" pitchFamily="18" charset="0"/>
                <a:cs typeface="Times New Roman" panose="02020603050405020304" pitchFamily="18" charset="0"/>
              </a:rPr>
              <a:t>json_normalize</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that will transform </a:t>
            </a:r>
            <a:r>
              <a:rPr lang="en-US" sz="2400" dirty="0">
                <a:solidFill>
                  <a:srgbClr val="002060"/>
                </a:solidFill>
                <a:latin typeface="Times New Roman" panose="02020603050405020304" pitchFamily="18" charset="0"/>
                <a:cs typeface="Times New Roman" panose="02020603050405020304" pitchFamily="18" charset="0"/>
              </a:rPr>
              <a:t>JSON file into a pandas </a:t>
            </a:r>
            <a:r>
              <a:rPr lang="en-US" sz="2400" dirty="0" smtClean="0">
                <a:solidFill>
                  <a:srgbClr val="002060"/>
                </a:solidFill>
                <a:latin typeface="Times New Roman" panose="02020603050405020304" pitchFamily="18" charset="0"/>
                <a:cs typeface="Times New Roman" panose="02020603050405020304" pitchFamily="18" charset="0"/>
              </a:rPr>
              <a:t>data frame.</a:t>
            </a:r>
          </a:p>
        </p:txBody>
      </p:sp>
    </p:spTree>
    <p:extLst>
      <p:ext uri="{BB962C8B-B14F-4D97-AF65-F5344CB8AC3E}">
        <p14:creationId xmlns:p14="http://schemas.microsoft.com/office/powerpoint/2010/main" val="4943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Preparing the environment</a:t>
            </a:r>
            <a:endParaRPr lang="en-US" sz="36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3" name="Content Placeholder 2"/>
          <p:cNvSpPr>
            <a:spLocks noGrp="1"/>
          </p:cNvSpPr>
          <p:nvPr>
            <p:ph idx="1"/>
          </p:nvPr>
        </p:nvSpPr>
        <p:spPr>
          <a:xfrm>
            <a:off x="169333" y="1840088"/>
            <a:ext cx="8805333" cy="4696178"/>
          </a:xfrm>
        </p:spPr>
        <p:txBody>
          <a:bodyPr>
            <a:noAutofit/>
          </a:bodyPr>
          <a:lstStyle/>
          <a:p>
            <a:pPr marL="0" indent="0">
              <a:lnSpc>
                <a:spcPct val="200000"/>
              </a:lnSpc>
              <a:spcBef>
                <a:spcPct val="0"/>
              </a:spcBef>
              <a:buNone/>
            </a:pPr>
            <a:r>
              <a:rPr lang="en-US" sz="2400" dirty="0" smtClean="0">
                <a:solidFill>
                  <a:srgbClr val="002060"/>
                </a:solidFill>
                <a:latin typeface="Times New Roman" panose="02020603050405020304" pitchFamily="18" charset="0"/>
                <a:cs typeface="Times New Roman" panose="02020603050405020304" pitchFamily="18" charset="0"/>
              </a:rPr>
              <a:t>I’ll use  </a:t>
            </a:r>
            <a:r>
              <a:rPr lang="en-US" sz="2400" dirty="0" err="1">
                <a:solidFill>
                  <a:srgbClr val="002060"/>
                </a:solidFill>
                <a:latin typeface="Times New Roman" panose="02020603050405020304" pitchFamily="18" charset="0"/>
                <a:cs typeface="Times New Roman" panose="02020603050405020304" pitchFamily="18" charset="0"/>
              </a:rPr>
              <a:t>Matplotlib</a:t>
            </a:r>
            <a:r>
              <a:rPr lang="en-US" sz="2400" dirty="0">
                <a:solidFill>
                  <a:srgbClr val="002060"/>
                </a:solidFill>
                <a:latin typeface="Times New Roman" panose="02020603050405020304" pitchFamily="18" charset="0"/>
                <a:cs typeface="Times New Roman" panose="02020603050405020304" pitchFamily="18" charset="0"/>
              </a:rPr>
              <a:t> and associated plotting </a:t>
            </a:r>
            <a:r>
              <a:rPr lang="en-US" sz="2400" dirty="0" smtClean="0">
                <a:solidFill>
                  <a:srgbClr val="002060"/>
                </a:solidFill>
                <a:latin typeface="Times New Roman" panose="02020603050405020304" pitchFamily="18" charset="0"/>
                <a:cs typeface="Times New Roman" panose="02020603050405020304" pitchFamily="18" charset="0"/>
              </a:rPr>
              <a:t>modules, and k-means for </a:t>
            </a:r>
            <a:r>
              <a:rPr lang="en-US" sz="2400" dirty="0">
                <a:solidFill>
                  <a:srgbClr val="002060"/>
                </a:solidFill>
                <a:latin typeface="Times New Roman" panose="02020603050405020304" pitchFamily="18" charset="0"/>
                <a:cs typeface="Times New Roman" panose="02020603050405020304" pitchFamily="18" charset="0"/>
              </a:rPr>
              <a:t>clustering </a:t>
            </a:r>
            <a:r>
              <a:rPr lang="en-US" sz="2400" dirty="0" smtClean="0">
                <a:solidFill>
                  <a:srgbClr val="002060"/>
                </a:solidFill>
                <a:latin typeface="Times New Roman" panose="02020603050405020304" pitchFamily="18" charset="0"/>
                <a:cs typeface="Times New Roman" panose="02020603050405020304" pitchFamily="18" charset="0"/>
              </a:rPr>
              <a:t>stage.</a:t>
            </a:r>
          </a:p>
          <a:p>
            <a:pPr marL="0" indent="0">
              <a:lnSpc>
                <a:spcPct val="200000"/>
              </a:lnSpc>
              <a:spcBef>
                <a:spcPct val="0"/>
              </a:spcBef>
              <a:buNone/>
            </a:pPr>
            <a:r>
              <a:rPr lang="en-US" sz="2400" dirty="0" smtClean="0">
                <a:solidFill>
                  <a:srgbClr val="002060"/>
                </a:solidFill>
                <a:latin typeface="Times New Roman" panose="02020603050405020304" pitchFamily="18" charset="0"/>
                <a:cs typeface="Times New Roman" panose="02020603050405020304" pitchFamily="18" charset="0"/>
              </a:rPr>
              <a:t>Then I’ll use folium map </a:t>
            </a:r>
            <a:r>
              <a:rPr lang="en-US" sz="2400" dirty="0">
                <a:solidFill>
                  <a:srgbClr val="002060"/>
                </a:solidFill>
                <a:latin typeface="Times New Roman" panose="02020603050405020304" pitchFamily="18" charset="0"/>
                <a:cs typeface="Times New Roman" panose="02020603050405020304" pitchFamily="18" charset="0"/>
              </a:rPr>
              <a:t>rendering </a:t>
            </a:r>
            <a:r>
              <a:rPr lang="en-US" sz="2400" dirty="0" smtClean="0">
                <a:solidFill>
                  <a:srgbClr val="002060"/>
                </a:solidFill>
                <a:latin typeface="Times New Roman" panose="02020603050405020304" pitchFamily="18" charset="0"/>
                <a:cs typeface="Times New Roman" panose="02020603050405020304" pitchFamily="18" charset="0"/>
              </a:rPr>
              <a:t>library</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30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Exploring Beirut</a:t>
            </a:r>
            <a:endParaRPr lang="en-US" sz="36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3" name="Content Placeholder 2"/>
          <p:cNvSpPr>
            <a:spLocks noGrp="1"/>
          </p:cNvSpPr>
          <p:nvPr>
            <p:ph idx="1"/>
          </p:nvPr>
        </p:nvSpPr>
        <p:spPr>
          <a:xfrm>
            <a:off x="78059" y="1456267"/>
            <a:ext cx="9065941" cy="5271911"/>
          </a:xfrm>
        </p:spPr>
        <p:txBody>
          <a:bodyPr>
            <a:noAutofit/>
          </a:bodyPr>
          <a:lstStyle/>
          <a:p>
            <a:pPr marL="0" indent="0">
              <a:lnSpc>
                <a:spcPct val="200000"/>
              </a:lnSpc>
              <a:spcBef>
                <a:spcPct val="0"/>
              </a:spcBef>
              <a:buNone/>
            </a:pPr>
            <a:r>
              <a:rPr lang="en-US" sz="2400" dirty="0">
                <a:solidFill>
                  <a:srgbClr val="002060"/>
                </a:solidFill>
                <a:latin typeface="Times New Roman" panose="02020603050405020304" pitchFamily="18" charset="0"/>
                <a:cs typeface="Times New Roman" panose="02020603050405020304" pitchFamily="18" charset="0"/>
              </a:rPr>
              <a:t>I’ll Use geopy library to get the latitude and longitude values of Beirut </a:t>
            </a:r>
            <a:r>
              <a:rPr lang="en-US" sz="2400" dirty="0" smtClean="0">
                <a:solidFill>
                  <a:srgbClr val="002060"/>
                </a:solidFill>
                <a:latin typeface="Times New Roman" panose="02020603050405020304" pitchFamily="18" charset="0"/>
                <a:cs typeface="Times New Roman" panose="02020603050405020304" pitchFamily="18" charset="0"/>
              </a:rPr>
              <a:t>City, then using my </a:t>
            </a:r>
            <a:r>
              <a:rPr lang="en-US" sz="2400" dirty="0" err="1" smtClean="0">
                <a:solidFill>
                  <a:srgbClr val="002060"/>
                </a:solidFill>
                <a:latin typeface="Times New Roman" panose="02020603050405020304" pitchFamily="18" charset="0"/>
                <a:cs typeface="Times New Roman" panose="02020603050405020304" pitchFamily="18" charset="0"/>
              </a:rPr>
              <a:t>Forsquare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credentials I’ll get the top 100 venues that are in Beirut within a radius of 500 meters</a:t>
            </a:r>
            <a:r>
              <a:rPr lang="en-US" sz="2400" dirty="0" smtClean="0">
                <a:solidFill>
                  <a:srgbClr val="002060"/>
                </a:solidFill>
                <a:latin typeface="Times New Roman" panose="02020603050405020304" pitchFamily="18" charset="0"/>
                <a:cs typeface="Times New Roman" panose="02020603050405020304" pitchFamily="18" charset="0"/>
              </a:rPr>
              <a:t>.</a:t>
            </a:r>
          </a:p>
          <a:p>
            <a:pPr marL="0" indent="0">
              <a:lnSpc>
                <a:spcPct val="200000"/>
              </a:lnSpc>
              <a:spcBef>
                <a:spcPct val="0"/>
              </a:spcBef>
              <a:buNone/>
            </a:pPr>
            <a:r>
              <a:rPr lang="en-US" sz="2400" dirty="0">
                <a:solidFill>
                  <a:srgbClr val="002060"/>
                </a:solidFill>
                <a:latin typeface="Times New Roman" panose="02020603050405020304" pitchFamily="18" charset="0"/>
                <a:cs typeface="Times New Roman" panose="02020603050405020304" pitchFamily="18" charset="0"/>
              </a:rPr>
              <a:t>Then </a:t>
            </a:r>
            <a:r>
              <a:rPr lang="en-US" sz="2400" dirty="0" smtClean="0">
                <a:solidFill>
                  <a:srgbClr val="002060"/>
                </a:solidFill>
                <a:latin typeface="Times New Roman" panose="02020603050405020304" pitchFamily="18" charset="0"/>
                <a:cs typeface="Times New Roman" panose="02020603050405020304" pitchFamily="18" charset="0"/>
              </a:rPr>
              <a:t>I’ll use a function </a:t>
            </a:r>
            <a:r>
              <a:rPr lang="en-US" sz="2400" dirty="0">
                <a:solidFill>
                  <a:srgbClr val="002060"/>
                </a:solidFill>
                <a:latin typeface="Times New Roman" panose="02020603050405020304" pitchFamily="18" charset="0"/>
                <a:cs typeface="Times New Roman" panose="02020603050405020304" pitchFamily="18" charset="0"/>
              </a:rPr>
              <a:t>that extracts the category of the venue then clean the json and structure it into a pandas </a:t>
            </a:r>
            <a:r>
              <a:rPr lang="en-US" sz="2400" dirty="0" smtClean="0">
                <a:solidFill>
                  <a:srgbClr val="002060"/>
                </a:solidFill>
                <a:latin typeface="Times New Roman" panose="02020603050405020304" pitchFamily="18" charset="0"/>
                <a:cs typeface="Times New Roman" panose="02020603050405020304" pitchFamily="18" charset="0"/>
              </a:rPr>
              <a:t>data frame.</a:t>
            </a:r>
          </a:p>
          <a:p>
            <a:pPr marL="0" indent="0">
              <a:lnSpc>
                <a:spcPct val="200000"/>
              </a:lnSpc>
              <a:spcBef>
                <a:spcPct val="0"/>
              </a:spcBef>
              <a:buNone/>
            </a:pPr>
            <a:r>
              <a:rPr lang="en-US" sz="2400" dirty="0" smtClean="0">
                <a:solidFill>
                  <a:srgbClr val="002060"/>
                </a:solidFill>
                <a:latin typeface="Times New Roman" panose="02020603050405020304" pitchFamily="18" charset="0"/>
                <a:cs typeface="Times New Roman" panose="02020603050405020304" pitchFamily="18" charset="0"/>
              </a:rPr>
              <a:t>Then filter the </a:t>
            </a:r>
            <a:r>
              <a:rPr lang="en-US" sz="2400" dirty="0">
                <a:solidFill>
                  <a:srgbClr val="002060"/>
                </a:solidFill>
                <a:latin typeface="Times New Roman" panose="02020603050405020304" pitchFamily="18" charset="0"/>
                <a:cs typeface="Times New Roman" panose="02020603050405020304" pitchFamily="18" charset="0"/>
              </a:rPr>
              <a:t>result categories </a:t>
            </a:r>
            <a:r>
              <a:rPr lang="en-US" sz="2400" dirty="0" smtClean="0">
                <a:solidFill>
                  <a:srgbClr val="002060"/>
                </a:solidFill>
                <a:latin typeface="Times New Roman" panose="02020603050405020304" pitchFamily="18" charset="0"/>
                <a:cs typeface="Times New Roman" panose="02020603050405020304" pitchFamily="18" charset="0"/>
              </a:rPr>
              <a:t>to </a:t>
            </a:r>
            <a:r>
              <a:rPr lang="en-US" sz="2400" dirty="0">
                <a:solidFill>
                  <a:srgbClr val="002060"/>
                </a:solidFill>
                <a:latin typeface="Times New Roman" panose="02020603050405020304" pitchFamily="18" charset="0"/>
                <a:cs typeface="Times New Roman" panose="02020603050405020304" pitchFamily="18" charset="0"/>
              </a:rPr>
              <a:t>match our target (Restaurants and </a:t>
            </a:r>
            <a:r>
              <a:rPr lang="en-US" sz="2400" dirty="0" smtClean="0">
                <a:solidFill>
                  <a:srgbClr val="002060"/>
                </a:solidFill>
                <a:latin typeface="Times New Roman" panose="02020603050405020304" pitchFamily="18" charset="0"/>
                <a:cs typeface="Times New Roman" panose="02020603050405020304" pitchFamily="18" charset="0"/>
              </a:rPr>
              <a:t>etc.)</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9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Exploring </a:t>
            </a:r>
            <a:r>
              <a:rPr lang="en-US" sz="3600" b="1" dirty="0" smtClean="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Neighborhoods</a:t>
            </a:r>
            <a:endParaRPr lang="en-US" sz="36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3" name="Content Placeholder 2"/>
          <p:cNvSpPr>
            <a:spLocks noGrp="1"/>
          </p:cNvSpPr>
          <p:nvPr>
            <p:ph idx="1"/>
          </p:nvPr>
        </p:nvSpPr>
        <p:spPr>
          <a:xfrm>
            <a:off x="78059" y="1456267"/>
            <a:ext cx="9065941" cy="5271911"/>
          </a:xfrm>
        </p:spPr>
        <p:txBody>
          <a:bodyPr>
            <a:noAutofit/>
          </a:bodyPr>
          <a:lstStyle/>
          <a:p>
            <a:pPr marL="0" indent="0">
              <a:lnSpc>
                <a:spcPct val="200000"/>
              </a:lnSpc>
              <a:spcBef>
                <a:spcPct val="0"/>
              </a:spcBef>
              <a:buNone/>
            </a:pPr>
            <a:r>
              <a:rPr lang="en-US" sz="2400" dirty="0" smtClean="0">
                <a:solidFill>
                  <a:srgbClr val="002060"/>
                </a:solidFill>
                <a:latin typeface="Times New Roman" panose="02020603050405020304" pitchFamily="18" charset="0"/>
                <a:cs typeface="Times New Roman" panose="02020603050405020304" pitchFamily="18" charset="0"/>
              </a:rPr>
              <a:t>I’ll use a </a:t>
            </a:r>
            <a:r>
              <a:rPr lang="en-US" sz="2400" dirty="0">
                <a:solidFill>
                  <a:srgbClr val="002060"/>
                </a:solidFill>
                <a:latin typeface="Times New Roman" panose="02020603050405020304" pitchFamily="18" charset="0"/>
                <a:cs typeface="Times New Roman" panose="02020603050405020304" pitchFamily="18" charset="0"/>
              </a:rPr>
              <a:t>function </a:t>
            </a:r>
            <a:r>
              <a:rPr lang="en-US" sz="2400" dirty="0" smtClean="0">
                <a:solidFill>
                  <a:srgbClr val="002060"/>
                </a:solidFill>
                <a:latin typeface="Times New Roman" panose="02020603050405020304" pitchFamily="18" charset="0"/>
                <a:cs typeface="Times New Roman" panose="02020603050405020304" pitchFamily="18" charset="0"/>
              </a:rPr>
              <a:t>to </a:t>
            </a:r>
            <a:r>
              <a:rPr lang="en-US" sz="2400" dirty="0">
                <a:solidFill>
                  <a:srgbClr val="002060"/>
                </a:solidFill>
                <a:latin typeface="Times New Roman" panose="02020603050405020304" pitchFamily="18" charset="0"/>
                <a:cs typeface="Times New Roman" panose="02020603050405020304" pitchFamily="18" charset="0"/>
              </a:rPr>
              <a:t>repeat the same process to all the neighborhoods in </a:t>
            </a:r>
            <a:r>
              <a:rPr lang="en-US" sz="2400" dirty="0" smtClean="0">
                <a:solidFill>
                  <a:srgbClr val="002060"/>
                </a:solidFill>
                <a:latin typeface="Times New Roman" panose="02020603050405020304" pitchFamily="18" charset="0"/>
                <a:cs typeface="Times New Roman" panose="02020603050405020304" pitchFamily="18" charset="0"/>
              </a:rPr>
              <a:t>Beirut using Foursquare API as well creating a new data frame which also must be filtered.</a:t>
            </a:r>
          </a:p>
          <a:p>
            <a:pPr marL="0" indent="0">
              <a:lnSpc>
                <a:spcPct val="200000"/>
              </a:lnSpc>
              <a:spcBef>
                <a:spcPct val="0"/>
              </a:spcBef>
              <a:buNone/>
            </a:pPr>
            <a:r>
              <a:rPr lang="en-US" sz="2400" dirty="0">
                <a:solidFill>
                  <a:srgbClr val="002060"/>
                </a:solidFill>
                <a:latin typeface="Times New Roman" panose="02020603050405020304" pitchFamily="18" charset="0"/>
                <a:cs typeface="Times New Roman" panose="02020603050405020304" pitchFamily="18" charset="0"/>
              </a:rPr>
              <a:t>Then I’ll </a:t>
            </a:r>
            <a:r>
              <a:rPr lang="en-US" sz="2400" dirty="0" smtClean="0">
                <a:solidFill>
                  <a:srgbClr val="002060"/>
                </a:solidFill>
                <a:latin typeface="Times New Roman" panose="02020603050405020304" pitchFamily="18" charset="0"/>
                <a:cs typeface="Times New Roman" panose="02020603050405020304" pitchFamily="18" charset="0"/>
              </a:rPr>
              <a:t>analyze </a:t>
            </a:r>
            <a:r>
              <a:rPr lang="en-US" sz="2400" dirty="0">
                <a:solidFill>
                  <a:srgbClr val="002060"/>
                </a:solidFill>
                <a:latin typeface="Times New Roman" panose="02020603050405020304" pitchFamily="18" charset="0"/>
                <a:cs typeface="Times New Roman" panose="02020603050405020304" pitchFamily="18" charset="0"/>
              </a:rPr>
              <a:t>each neighborhood by one hot </a:t>
            </a:r>
            <a:r>
              <a:rPr lang="en-US" sz="2400" dirty="0" smtClean="0">
                <a:solidFill>
                  <a:srgbClr val="002060"/>
                </a:solidFill>
                <a:latin typeface="Times New Roman" panose="02020603050405020304" pitchFamily="18" charset="0"/>
                <a:cs typeface="Times New Roman" panose="02020603050405020304" pitchFamily="18" charset="0"/>
              </a:rPr>
              <a:t>encoding.</a:t>
            </a:r>
          </a:p>
          <a:p>
            <a:pPr marL="0" indent="0">
              <a:lnSpc>
                <a:spcPct val="200000"/>
              </a:lnSpc>
              <a:spcBef>
                <a:spcPct val="0"/>
              </a:spcBef>
              <a:buNone/>
            </a:pPr>
            <a:r>
              <a:rPr lang="en-US" sz="2400" dirty="0">
                <a:solidFill>
                  <a:srgbClr val="002060"/>
                </a:solidFill>
                <a:latin typeface="Times New Roman" panose="02020603050405020304" pitchFamily="18" charset="0"/>
                <a:cs typeface="Times New Roman" panose="02020603050405020304" pitchFamily="18" charset="0"/>
              </a:rPr>
              <a:t>Then </a:t>
            </a:r>
            <a:r>
              <a:rPr lang="en-US" sz="2400" dirty="0" smtClean="0">
                <a:solidFill>
                  <a:srgbClr val="002060"/>
                </a:solidFill>
                <a:latin typeface="Times New Roman" panose="02020603050405020304" pitchFamily="18" charset="0"/>
                <a:cs typeface="Times New Roman" panose="02020603050405020304" pitchFamily="18" charset="0"/>
              </a:rPr>
              <a:t>grouping </a:t>
            </a:r>
            <a:r>
              <a:rPr lang="en-US" sz="2400" dirty="0">
                <a:solidFill>
                  <a:srgbClr val="002060"/>
                </a:solidFill>
                <a:latin typeface="Times New Roman" panose="02020603050405020304" pitchFamily="18" charset="0"/>
                <a:cs typeface="Times New Roman" panose="02020603050405020304" pitchFamily="18" charset="0"/>
              </a:rPr>
              <a:t>rows by neighborhood </a:t>
            </a:r>
            <a:r>
              <a:rPr lang="en-US" sz="2400" dirty="0" smtClean="0">
                <a:solidFill>
                  <a:srgbClr val="002060"/>
                </a:solidFill>
                <a:latin typeface="Times New Roman" panose="02020603050405020304" pitchFamily="18" charset="0"/>
                <a:cs typeface="Times New Roman" panose="02020603050405020304" pitchFamily="18" charset="0"/>
              </a:rPr>
              <a:t>by </a:t>
            </a:r>
            <a:r>
              <a:rPr lang="en-US" sz="2400" dirty="0">
                <a:solidFill>
                  <a:srgbClr val="002060"/>
                </a:solidFill>
                <a:latin typeface="Times New Roman" panose="02020603050405020304" pitchFamily="18" charset="0"/>
                <a:cs typeface="Times New Roman" panose="02020603050405020304" pitchFamily="18" charset="0"/>
              </a:rPr>
              <a:t>taking the mean of the frequency of occurrence of each </a:t>
            </a:r>
            <a:r>
              <a:rPr lang="en-US" sz="2400" dirty="0" smtClean="0">
                <a:solidFill>
                  <a:srgbClr val="002060"/>
                </a:solidFill>
                <a:latin typeface="Times New Roman" panose="02020603050405020304" pitchFamily="18" charset="0"/>
                <a:cs typeface="Times New Roman" panose="02020603050405020304" pitchFamily="18" charset="0"/>
              </a:rPr>
              <a:t>category</a:t>
            </a:r>
            <a:r>
              <a:rPr lang="en-US" sz="2400" dirty="0">
                <a:solidFill>
                  <a:srgbClr val="002060"/>
                </a:solidFill>
                <a:latin typeface="Times New Roman" panose="02020603050405020304" pitchFamily="18" charset="0"/>
                <a:cs typeface="Times New Roman" panose="02020603050405020304" pitchFamily="18" charset="0"/>
              </a:rPr>
              <a:t>, then </a:t>
            </a:r>
            <a:r>
              <a:rPr lang="en-US" sz="2400" dirty="0" smtClean="0">
                <a:solidFill>
                  <a:srgbClr val="002060"/>
                </a:solidFill>
                <a:latin typeface="Times New Roman" panose="02020603050405020304" pitchFamily="18" charset="0"/>
                <a:cs typeface="Times New Roman" panose="02020603050405020304" pitchFamily="18" charset="0"/>
              </a:rPr>
              <a:t>putting </a:t>
            </a:r>
            <a:r>
              <a:rPr lang="en-US" sz="2400" dirty="0">
                <a:solidFill>
                  <a:srgbClr val="002060"/>
                </a:solidFill>
                <a:latin typeface="Times New Roman" panose="02020603050405020304" pitchFamily="18" charset="0"/>
                <a:cs typeface="Times New Roman" panose="02020603050405020304" pitchFamily="18" charset="0"/>
              </a:rPr>
              <a:t>that into a pandas </a:t>
            </a:r>
            <a:r>
              <a:rPr lang="en-US" sz="2400" dirty="0" smtClean="0">
                <a:solidFill>
                  <a:srgbClr val="002060"/>
                </a:solidFill>
                <a:latin typeface="Times New Roman" panose="02020603050405020304" pitchFamily="18" charset="0"/>
                <a:cs typeface="Times New Roman" panose="02020603050405020304" pitchFamily="18" charset="0"/>
              </a:rPr>
              <a:t>data frame.</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200000"/>
              </a:lnSpc>
              <a:spcBef>
                <a:spcPct val="0"/>
              </a:spcBef>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0" indent="0">
              <a:lnSpc>
                <a:spcPct val="200000"/>
              </a:lnSpc>
              <a:spcBef>
                <a:spcPct val="0"/>
              </a:spcBef>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12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Clustering </a:t>
            </a:r>
            <a:r>
              <a:rPr lang="en-US" sz="36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rPr>
              <a:t>Neighborhoods</a:t>
            </a:r>
            <a:endParaRPr lang="en-US" sz="3600" b="1" dirty="0">
              <a:ln w="0"/>
              <a:effectLst>
                <a:outerShdw blurRad="50800" dist="38100" dir="2700000" algn="tl" rotWithShape="0">
                  <a:prstClr val="black">
                    <a:alpha val="40000"/>
                  </a:prst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3" name="Content Placeholder 2"/>
          <p:cNvSpPr>
            <a:spLocks noGrp="1"/>
          </p:cNvSpPr>
          <p:nvPr>
            <p:ph idx="1"/>
          </p:nvPr>
        </p:nvSpPr>
        <p:spPr>
          <a:xfrm>
            <a:off x="78059" y="1896533"/>
            <a:ext cx="9065941" cy="4831645"/>
          </a:xfrm>
        </p:spPr>
        <p:txBody>
          <a:bodyPr>
            <a:noAutofit/>
          </a:bodyPr>
          <a:lstStyle/>
          <a:p>
            <a:pPr marL="0" indent="0">
              <a:lnSpc>
                <a:spcPct val="200000"/>
              </a:lnSpc>
              <a:spcBef>
                <a:spcPct val="0"/>
              </a:spcBef>
              <a:buNone/>
            </a:pPr>
            <a:r>
              <a:rPr lang="en-US" sz="2400" dirty="0" smtClean="0">
                <a:solidFill>
                  <a:srgbClr val="002060"/>
                </a:solidFill>
                <a:latin typeface="Times New Roman" panose="02020603050405020304" pitchFamily="18" charset="0"/>
                <a:cs typeface="Times New Roman" panose="02020603050405020304" pitchFamily="18" charset="0"/>
              </a:rPr>
              <a:t>I’ll cluster neighborhoods using </a:t>
            </a:r>
            <a:r>
              <a:rPr lang="en-US" sz="2400" dirty="0" err="1" smtClean="0">
                <a:solidFill>
                  <a:srgbClr val="002060"/>
                </a:solidFill>
                <a:latin typeface="Times New Roman" panose="02020603050405020304" pitchFamily="18" charset="0"/>
                <a:cs typeface="Times New Roman" panose="02020603050405020304" pitchFamily="18" charset="0"/>
              </a:rPr>
              <a:t>Kmean</a:t>
            </a:r>
            <a:r>
              <a:rPr lang="en-US" sz="2400" dirty="0">
                <a:solidFill>
                  <a:srgbClr val="002060"/>
                </a:solidFill>
                <a:latin typeface="Times New Roman" panose="02020603050405020304" pitchFamily="18" charset="0"/>
                <a:cs typeface="Times New Roman" panose="02020603050405020304" pitchFamily="18" charset="0"/>
              </a:rPr>
              <a:t> and visualize the resulting </a:t>
            </a:r>
            <a:r>
              <a:rPr lang="en-US" sz="2400" dirty="0" smtClean="0">
                <a:solidFill>
                  <a:srgbClr val="002060"/>
                </a:solidFill>
                <a:latin typeface="Times New Roman" panose="02020603050405020304" pitchFamily="18" charset="0"/>
                <a:cs typeface="Times New Roman" panose="02020603050405020304" pitchFamily="18" charset="0"/>
              </a:rPr>
              <a:t>clusters.</a:t>
            </a:r>
          </a:p>
          <a:p>
            <a:pPr marL="0" indent="0">
              <a:lnSpc>
                <a:spcPct val="200000"/>
              </a:lnSpc>
              <a:spcBef>
                <a:spcPct val="0"/>
              </a:spcBef>
              <a:buNone/>
            </a:pPr>
            <a:r>
              <a:rPr lang="en-US" sz="2400" dirty="0" smtClean="0">
                <a:solidFill>
                  <a:srgbClr val="002060"/>
                </a:solidFill>
                <a:latin typeface="Times New Roman" panose="02020603050405020304" pitchFamily="18" charset="0"/>
                <a:cs typeface="Times New Roman" panose="02020603050405020304" pitchFamily="18" charset="0"/>
              </a:rPr>
              <a:t>Then I’ll choose the cluster that have the largest number of neighborhoods, get the average coordinates to plot the suggested POS location, this way it will be close to maximum number of the customers. </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200000"/>
              </a:lnSpc>
              <a:spcBef>
                <a:spcPct val="0"/>
              </a:spcBef>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0" indent="0">
              <a:lnSpc>
                <a:spcPct val="200000"/>
              </a:lnSpc>
              <a:spcBef>
                <a:spcPct val="0"/>
              </a:spcBef>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8163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5449</TotalTime>
  <Words>308</Words>
  <Application>Microsoft Office PowerPoint</Application>
  <PresentationFormat>On-screen Show (4:3)</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Ebrima</vt:lpstr>
      <vt:lpstr>Times New Roman</vt:lpstr>
      <vt:lpstr>Office Theme</vt:lpstr>
      <vt:lpstr>PowerPoint Presentation</vt:lpstr>
      <vt:lpstr>PowerPoint Presentation</vt:lpstr>
      <vt:lpstr>Preparing the environment</vt:lpstr>
      <vt:lpstr>Preparing the environment</vt:lpstr>
      <vt:lpstr>Exploring Beirut</vt:lpstr>
      <vt:lpstr>Exploring Neighborhoods</vt:lpstr>
      <vt:lpstr>Clustering Neighborhoods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 of IT Program BAIT_F17  MS SQL Server Administration IIS404  C1 &amp; C2 S1  Course SV &amp; Tutor Eng. Ayham Mhd</dc:title>
  <dc:creator>Ayham Mhd</dc:creator>
  <cp:lastModifiedBy>Ayham Mhd</cp:lastModifiedBy>
  <cp:revision>401</cp:revision>
  <cp:lastPrinted>2018-09-30T06:49:00Z</cp:lastPrinted>
  <dcterms:created xsi:type="dcterms:W3CDTF">2018-04-05T08:34:26Z</dcterms:created>
  <dcterms:modified xsi:type="dcterms:W3CDTF">2020-07-21T02:10:52Z</dcterms:modified>
</cp:coreProperties>
</file>