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6" r:id="rId6"/>
    <p:sldId id="260" r:id="rId7"/>
    <p:sldId id="261" r:id="rId8"/>
    <p:sldId id="269" r:id="rId9"/>
    <p:sldId id="270" r:id="rId10"/>
    <p:sldId id="271" r:id="rId11"/>
    <p:sldId id="272" r:id="rId12"/>
    <p:sldId id="273" r:id="rId13"/>
    <p:sldId id="278" r:id="rId14"/>
    <p:sldId id="262" r:id="rId15"/>
    <p:sldId id="275" r:id="rId16"/>
    <p:sldId id="280" r:id="rId17"/>
    <p:sldId id="281" r:id="rId18"/>
    <p:sldId id="279"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57" autoAdjust="0"/>
    <p:restoredTop sz="94660"/>
  </p:normalViewPr>
  <p:slideViewPr>
    <p:cSldViewPr snapToGrid="0">
      <p:cViewPr varScale="1">
        <p:scale>
          <a:sx n="106" d="100"/>
          <a:sy n="106" d="100"/>
        </p:scale>
        <p:origin x="12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B8DD0E-BD78-03D7-FF68-A203427EAC0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281C77D0-F2D6-C85E-2415-85A9E1ECE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2BEC6E01-6753-D391-2360-F0EBE28F0D40}"/>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5" name="Alt Bilgi Yer Tutucusu 4">
            <a:extLst>
              <a:ext uri="{FF2B5EF4-FFF2-40B4-BE49-F238E27FC236}">
                <a16:creationId xmlns:a16="http://schemas.microsoft.com/office/drawing/2014/main" id="{5C167ED0-FAAF-5AE0-F77C-C57A4F15B2A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6BAA6D6-78B2-8FE0-6A6B-E720A40C6428}"/>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333125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1179FD-B255-9798-62D8-E11CDEA42C49}"/>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35C0472C-C328-5A94-D16C-0832BFCAF31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33C4243-E61A-FE61-5090-80E29CF39995}"/>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5" name="Alt Bilgi Yer Tutucusu 4">
            <a:extLst>
              <a:ext uri="{FF2B5EF4-FFF2-40B4-BE49-F238E27FC236}">
                <a16:creationId xmlns:a16="http://schemas.microsoft.com/office/drawing/2014/main" id="{AC852DEA-B3B3-2F9F-7215-AFF4110FE7E7}"/>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3FA02F1-E8E1-E40F-76AD-B6B0A5D35320}"/>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269994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FD6E48C-C08A-7F88-4FBD-797B37CB162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40E9BA08-0FFB-A1F9-8CFE-E4EB59B80C9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6E23003B-E9CE-A5E3-4815-2B436F9EFA09}"/>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5" name="Alt Bilgi Yer Tutucusu 4">
            <a:extLst>
              <a:ext uri="{FF2B5EF4-FFF2-40B4-BE49-F238E27FC236}">
                <a16:creationId xmlns:a16="http://schemas.microsoft.com/office/drawing/2014/main" id="{A6E6CE54-6105-25A9-C66A-F9A964D5B7C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9A6EA76-2683-AF4F-2FF3-738ABB0FA28F}"/>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253036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998C18-FCA0-C83A-7A09-5EF7DDF336B6}"/>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04A290F2-8AAA-BAB1-6B5B-F1C247EA9AA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F0D044B3-8312-8AA4-7F93-87ADEF46F366}"/>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5" name="Alt Bilgi Yer Tutucusu 4">
            <a:extLst>
              <a:ext uri="{FF2B5EF4-FFF2-40B4-BE49-F238E27FC236}">
                <a16:creationId xmlns:a16="http://schemas.microsoft.com/office/drawing/2014/main" id="{25CD5CEF-605B-33BF-0512-8A4ECF98F1E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3393029F-0A2F-A2A6-3E8E-AB5A11513A22}"/>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191359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0166BE-DD15-B251-048C-5AD7034FC5C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47861632-BE1D-3CE2-C041-62BE7C2409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B0F9C29-671D-CDD2-9629-CCA86B370627}"/>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5" name="Alt Bilgi Yer Tutucusu 4">
            <a:extLst>
              <a:ext uri="{FF2B5EF4-FFF2-40B4-BE49-F238E27FC236}">
                <a16:creationId xmlns:a16="http://schemas.microsoft.com/office/drawing/2014/main" id="{315AB4FC-1178-A76D-5063-A4C0969B9BCA}"/>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BE9D2C43-749C-145E-DFCD-557C06250C87}"/>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351344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326CD2-880F-8713-D121-2868951BA7E7}"/>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162D2E3B-C34F-8761-219B-05D0250562D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FF3269A5-C3D9-77D0-8D02-ABDE924CDD4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F6FBE59D-A934-E4B6-3673-4A1F04D7CB58}"/>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6" name="Alt Bilgi Yer Tutucusu 5">
            <a:extLst>
              <a:ext uri="{FF2B5EF4-FFF2-40B4-BE49-F238E27FC236}">
                <a16:creationId xmlns:a16="http://schemas.microsoft.com/office/drawing/2014/main" id="{A0C80911-8A47-4781-9128-E5B723146484}"/>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827E0FEE-9CAB-B4DA-7834-5FA4A6D83854}"/>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183454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081A3-0F77-0E86-16F1-7E1400CFDADF}"/>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D4C12054-0299-D371-B874-3744EA976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911C772-5B32-6ECA-B9FC-45090EB59E2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DA170C3A-7BA6-77D0-429B-E6AD1E11D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5D89661-DC06-AF57-20C5-83C2FFBAE88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448DAB31-B304-98EF-EA31-9160F707DFB4}"/>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8" name="Alt Bilgi Yer Tutucusu 7">
            <a:extLst>
              <a:ext uri="{FF2B5EF4-FFF2-40B4-BE49-F238E27FC236}">
                <a16:creationId xmlns:a16="http://schemas.microsoft.com/office/drawing/2014/main" id="{2F0C3B51-09EB-9038-E661-06F5B908040A}"/>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9E6D69F2-5E02-F8A2-0F36-7F085730F30A}"/>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34058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EB69C1-5768-47EC-5A9E-ECC45533EB7A}"/>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D334EF99-8ED7-3BFB-E575-B39BE9856E85}"/>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4" name="Alt Bilgi Yer Tutucusu 3">
            <a:extLst>
              <a:ext uri="{FF2B5EF4-FFF2-40B4-BE49-F238E27FC236}">
                <a16:creationId xmlns:a16="http://schemas.microsoft.com/office/drawing/2014/main" id="{BD981491-6DDA-F805-EE10-2875EDD9E906}"/>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44769ED8-5664-AF02-557A-9F102838858A}"/>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136985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42F7E7E-1C64-88FA-6624-58391DC94E1E}"/>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3" name="Alt Bilgi Yer Tutucusu 2">
            <a:extLst>
              <a:ext uri="{FF2B5EF4-FFF2-40B4-BE49-F238E27FC236}">
                <a16:creationId xmlns:a16="http://schemas.microsoft.com/office/drawing/2014/main" id="{BBE284DF-30FF-F461-76B5-EBDB7BC2F5E9}"/>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E2302E77-C18C-F428-770E-FAB75BB00F2F}"/>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175691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622B0C-8E58-DAB7-30B5-7693CBC79E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EBF3D39-12B3-EC1F-AFDB-2637AE0E6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DDDA5B3C-7B36-0180-4D21-ECEAD7BC6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957B77A-4DEF-6A14-6AC7-6F42E7926BAA}"/>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6" name="Alt Bilgi Yer Tutucusu 5">
            <a:extLst>
              <a:ext uri="{FF2B5EF4-FFF2-40B4-BE49-F238E27FC236}">
                <a16:creationId xmlns:a16="http://schemas.microsoft.com/office/drawing/2014/main" id="{3A39D7F6-DE6C-37E0-B1C7-100944FBA952}"/>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6126E425-ACC2-1683-F3D3-F3E3356FE20A}"/>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83165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70852B-9A8B-0957-7351-025A0C5A191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2D6C44C5-C575-48AF-CDAA-288024C8C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C4BEBF06-3775-F6F9-9ABE-BEC9124BD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8FB2CF5-93A0-F81C-BE4A-A91DCF98E162}"/>
              </a:ext>
            </a:extLst>
          </p:cNvPr>
          <p:cNvSpPr>
            <a:spLocks noGrp="1"/>
          </p:cNvSpPr>
          <p:nvPr>
            <p:ph type="dt" sz="half" idx="10"/>
          </p:nvPr>
        </p:nvSpPr>
        <p:spPr/>
        <p:txBody>
          <a:bodyPr/>
          <a:lstStyle/>
          <a:p>
            <a:fld id="{1D194212-F7FE-4B61-BF28-4E0FBCD1921A}" type="datetimeFigureOut">
              <a:rPr lang="en-US" smtClean="0"/>
              <a:t>8/3/2024</a:t>
            </a:fld>
            <a:endParaRPr lang="en-US"/>
          </a:p>
        </p:txBody>
      </p:sp>
      <p:sp>
        <p:nvSpPr>
          <p:cNvPr id="6" name="Alt Bilgi Yer Tutucusu 5">
            <a:extLst>
              <a:ext uri="{FF2B5EF4-FFF2-40B4-BE49-F238E27FC236}">
                <a16:creationId xmlns:a16="http://schemas.microsoft.com/office/drawing/2014/main" id="{8BFC4F29-8697-6D40-0E27-26CB24F0B14F}"/>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568A7F3E-BA72-F84E-BE9A-9E7BF0E0B3DF}"/>
              </a:ext>
            </a:extLst>
          </p:cNvPr>
          <p:cNvSpPr>
            <a:spLocks noGrp="1"/>
          </p:cNvSpPr>
          <p:nvPr>
            <p:ph type="sldNum" sz="quarter" idx="12"/>
          </p:nvPr>
        </p:nvSpPr>
        <p:spPr/>
        <p:txBody>
          <a:bodyPr/>
          <a:lstStyle/>
          <a:p>
            <a:fld id="{234E0025-E4B5-48B8-895A-AC261955F0C3}" type="slidenum">
              <a:rPr lang="en-US" smtClean="0"/>
              <a:t>‹#›</a:t>
            </a:fld>
            <a:endParaRPr lang="en-US"/>
          </a:p>
        </p:txBody>
      </p:sp>
    </p:spTree>
    <p:extLst>
      <p:ext uri="{BB962C8B-B14F-4D97-AF65-F5344CB8AC3E}">
        <p14:creationId xmlns:p14="http://schemas.microsoft.com/office/powerpoint/2010/main" val="22818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0FB134D-93D2-27F1-100E-DD31DB6DD6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8F21E095-DEC4-B1FD-5E3C-2235DBEE9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34CAB3E3-C5F2-DDEB-6A52-E7D44F042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194212-F7FE-4B61-BF28-4E0FBCD1921A}" type="datetimeFigureOut">
              <a:rPr lang="en-US" smtClean="0"/>
              <a:t>8/3/2024</a:t>
            </a:fld>
            <a:endParaRPr lang="en-US"/>
          </a:p>
        </p:txBody>
      </p:sp>
      <p:sp>
        <p:nvSpPr>
          <p:cNvPr id="5" name="Alt Bilgi Yer Tutucusu 4">
            <a:extLst>
              <a:ext uri="{FF2B5EF4-FFF2-40B4-BE49-F238E27FC236}">
                <a16:creationId xmlns:a16="http://schemas.microsoft.com/office/drawing/2014/main" id="{1FEBEE53-39F7-CA7B-7DF5-B79A98281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ayt Numarası Yer Tutucusu 5">
            <a:extLst>
              <a:ext uri="{FF2B5EF4-FFF2-40B4-BE49-F238E27FC236}">
                <a16:creationId xmlns:a16="http://schemas.microsoft.com/office/drawing/2014/main" id="{C7E724FF-E452-99BC-BECB-53E507A4A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4E0025-E4B5-48B8-895A-AC261955F0C3}" type="slidenum">
              <a:rPr lang="en-US" smtClean="0"/>
              <a:t>‹#›</a:t>
            </a:fld>
            <a:endParaRPr lang="en-US"/>
          </a:p>
        </p:txBody>
      </p:sp>
    </p:spTree>
    <p:extLst>
      <p:ext uri="{BB962C8B-B14F-4D97-AF65-F5344CB8AC3E}">
        <p14:creationId xmlns:p14="http://schemas.microsoft.com/office/powerpoint/2010/main" val="1803457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matplotlib.org/" TargetMode="External"/><Relationship Id="rId3" Type="http://schemas.openxmlformats.org/officeDocument/2006/relationships/hyperlink" Target="https://www.kaggle.com/datasets/bharath011/heart-disease-classification-dataset/data" TargetMode="External"/><Relationship Id="rId7" Type="http://schemas.openxmlformats.org/officeDocument/2006/relationships/hyperlink" Target="https://numpy.org/" TargetMode="Externa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5" Type="http://schemas.openxmlformats.org/officeDocument/2006/relationships/hyperlink" Target="https://pandas.pydata.org/docs/getting_started/index.html#getting-started" TargetMode="External"/><Relationship Id="rId4" Type="http://schemas.openxmlformats.org/officeDocument/2006/relationships/hyperlink" Target="https://scikit-learn.org/stable/modules/generated/sklearn.model_selection.train_test_split.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8F5DEC8-1552-0D01-2072-5E6775244F65}"/>
              </a:ext>
            </a:extLst>
          </p:cNvPr>
          <p:cNvSpPr>
            <a:spLocks noGrp="1"/>
          </p:cNvSpPr>
          <p:nvPr>
            <p:ph type="ctrTitle"/>
          </p:nvPr>
        </p:nvSpPr>
        <p:spPr>
          <a:xfrm>
            <a:off x="1113810" y="2960716"/>
            <a:ext cx="4036334" cy="2387600"/>
          </a:xfrm>
        </p:spPr>
        <p:txBody>
          <a:bodyPr anchor="t">
            <a:normAutofit/>
          </a:bodyPr>
          <a:lstStyle/>
          <a:p>
            <a:pPr algn="l"/>
            <a:r>
              <a:rPr lang="en-US" sz="5400" b="0" i="0">
                <a:effectLst/>
                <a:highlight>
                  <a:srgbClr val="FFFFFF"/>
                </a:highlight>
                <a:latin typeface="ui-sans-serif"/>
              </a:rPr>
              <a:t>Analysis of Heart Attack Dataset</a:t>
            </a:r>
            <a:endParaRPr lang="en-US" sz="5400"/>
          </a:p>
        </p:txBody>
      </p:sp>
      <p:sp>
        <p:nvSpPr>
          <p:cNvPr id="3" name="Alt Başlık 2">
            <a:extLst>
              <a:ext uri="{FF2B5EF4-FFF2-40B4-BE49-F238E27FC236}">
                <a16:creationId xmlns:a16="http://schemas.microsoft.com/office/drawing/2014/main" id="{97DB0DA3-BDAA-7BEC-CAD8-59BA1A9CA4DA}"/>
              </a:ext>
            </a:extLst>
          </p:cNvPr>
          <p:cNvSpPr>
            <a:spLocks noGrp="1"/>
          </p:cNvSpPr>
          <p:nvPr>
            <p:ph type="subTitle" idx="1"/>
          </p:nvPr>
        </p:nvSpPr>
        <p:spPr>
          <a:xfrm>
            <a:off x="1113809" y="953037"/>
            <a:ext cx="4036333" cy="1709849"/>
          </a:xfrm>
        </p:spPr>
        <p:txBody>
          <a:bodyPr anchor="b">
            <a:normAutofit/>
          </a:bodyPr>
          <a:lstStyle/>
          <a:p>
            <a:pPr algn="l"/>
            <a:r>
              <a:rPr lang="tr-TR" sz="2000" dirty="0"/>
              <a:t>Ayhan </a:t>
            </a:r>
            <a:r>
              <a:rPr lang="tr-TR" sz="2000"/>
              <a:t>Tan Açar</a:t>
            </a:r>
            <a:endParaRPr lang="tr-TR" sz="2000" dirty="0"/>
          </a:p>
        </p:txBody>
      </p:sp>
      <p:grpSp>
        <p:nvGrpSpPr>
          <p:cNvPr id="3083" name="Group 308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084" name="Rectangle 308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308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8" name="Rectangle 308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Heart Attack: Symptoms, Causes, Diagnosis, Prevention, More">
            <a:extLst>
              <a:ext uri="{FF2B5EF4-FFF2-40B4-BE49-F238E27FC236}">
                <a16:creationId xmlns:a16="http://schemas.microsoft.com/office/drawing/2014/main" id="{FFDE25A0-0C7B-F17E-D737-263BCB0199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199063"/>
            <a:ext cx="5536001" cy="4401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95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 tipi, öykü gelişim çizgisi; kumpas; grafiğini çıkarma içeren bir resim&#10;&#10;Açıklama otomatik olarak oluşturuldu">
            <a:extLst>
              <a:ext uri="{FF2B5EF4-FFF2-40B4-BE49-F238E27FC236}">
                <a16:creationId xmlns:a16="http://schemas.microsoft.com/office/drawing/2014/main" id="{72E803FD-7C7E-6B30-C2F3-E36B7D8E570A}"/>
              </a:ext>
            </a:extLst>
          </p:cNvPr>
          <p:cNvPicPr>
            <a:picLocks noGrp="1" noChangeAspect="1"/>
          </p:cNvPicPr>
          <p:nvPr>
            <p:ph idx="1"/>
          </p:nvPr>
        </p:nvPicPr>
        <p:blipFill rotWithShape="1">
          <a:blip r:embed="rId2"/>
          <a:srcRect t="1570"/>
          <a:stretch/>
        </p:blipFill>
        <p:spPr>
          <a:xfrm>
            <a:off x="838200" y="704765"/>
            <a:ext cx="10628376" cy="5440003"/>
          </a:xfrm>
          <a:prstGeom prst="rect">
            <a:avLst/>
          </a:prstGeom>
        </p:spPr>
      </p:pic>
    </p:spTree>
    <p:extLst>
      <p:ext uri="{BB962C8B-B14F-4D97-AF65-F5344CB8AC3E}">
        <p14:creationId xmlns:p14="http://schemas.microsoft.com/office/powerpoint/2010/main" val="117520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DF03D71C-CCA1-7AC9-5834-46A3D96BEB93}"/>
              </a:ext>
            </a:extLst>
          </p:cNvPr>
          <p:cNvPicPr>
            <a:picLocks noGrp="1" noChangeAspect="1"/>
          </p:cNvPicPr>
          <p:nvPr>
            <p:ph idx="1"/>
          </p:nvPr>
        </p:nvPicPr>
        <p:blipFill rotWithShape="1">
          <a:blip r:embed="rId2"/>
          <a:srcRect t="24151" b="20813"/>
          <a:stretch/>
        </p:blipFill>
        <p:spPr>
          <a:xfrm>
            <a:off x="838200" y="704765"/>
            <a:ext cx="10628376" cy="5440003"/>
          </a:xfrm>
          <a:prstGeom prst="rect">
            <a:avLst/>
          </a:prstGeom>
        </p:spPr>
      </p:pic>
    </p:spTree>
    <p:extLst>
      <p:ext uri="{BB962C8B-B14F-4D97-AF65-F5344CB8AC3E}">
        <p14:creationId xmlns:p14="http://schemas.microsoft.com/office/powerpoint/2010/main" val="346727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3005094A-EB21-6AEA-507A-E3235439B92C}"/>
              </a:ext>
            </a:extLst>
          </p:cNvPr>
          <p:cNvPicPr>
            <a:picLocks noGrp="1" noChangeAspect="1"/>
          </p:cNvPicPr>
          <p:nvPr>
            <p:ph idx="1"/>
          </p:nvPr>
        </p:nvPicPr>
        <p:blipFill rotWithShape="1">
          <a:blip r:embed="rId2"/>
          <a:srcRect t="47504"/>
          <a:stretch/>
        </p:blipFill>
        <p:spPr>
          <a:xfrm>
            <a:off x="838200" y="704765"/>
            <a:ext cx="10628376" cy="5440003"/>
          </a:xfrm>
          <a:prstGeom prst="rect">
            <a:avLst/>
          </a:prstGeom>
        </p:spPr>
      </p:pic>
    </p:spTree>
    <p:extLst>
      <p:ext uri="{BB962C8B-B14F-4D97-AF65-F5344CB8AC3E}">
        <p14:creationId xmlns:p14="http://schemas.microsoft.com/office/powerpoint/2010/main" val="175087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çerik Yer Tutucusu 4" descr="metin, yazı tipi, sayı, numara, ekran görüntüsü içeren bir resim&#10;&#10;Açıklama otomatik olarak oluşturuldu">
            <a:extLst>
              <a:ext uri="{FF2B5EF4-FFF2-40B4-BE49-F238E27FC236}">
                <a16:creationId xmlns:a16="http://schemas.microsoft.com/office/drawing/2014/main" id="{D568C6B0-AFC3-FE82-4884-34BB18F82CC2}"/>
              </a:ext>
            </a:extLst>
          </p:cNvPr>
          <p:cNvPicPr>
            <a:picLocks noChangeAspect="1"/>
          </p:cNvPicPr>
          <p:nvPr/>
        </p:nvPicPr>
        <p:blipFill rotWithShape="1">
          <a:blip r:embed="rId2"/>
          <a:srcRect r="19603"/>
          <a:stretch/>
        </p:blipFill>
        <p:spPr>
          <a:xfrm>
            <a:off x="594696" y="521773"/>
            <a:ext cx="11154938" cy="4093070"/>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70A6B0A-422E-28E2-B8AB-613CF16E0358}"/>
              </a:ext>
            </a:extLst>
          </p:cNvPr>
          <p:cNvSpPr>
            <a:spLocks noGrp="1"/>
          </p:cNvSpPr>
          <p:nvPr>
            <p:ph idx="1"/>
          </p:nvPr>
        </p:nvSpPr>
        <p:spPr>
          <a:xfrm>
            <a:off x="5162719" y="4883544"/>
            <a:ext cx="6586915" cy="1556907"/>
          </a:xfrm>
        </p:spPr>
        <p:txBody>
          <a:bodyPr anchor="ctr">
            <a:normAutofit/>
          </a:bodyPr>
          <a:lstStyle/>
          <a:p>
            <a:endParaRPr lang="en-US" sz="1800"/>
          </a:p>
        </p:txBody>
      </p:sp>
    </p:spTree>
    <p:extLst>
      <p:ext uri="{BB962C8B-B14F-4D97-AF65-F5344CB8AC3E}">
        <p14:creationId xmlns:p14="http://schemas.microsoft.com/office/powerpoint/2010/main" val="161059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780D749-40E3-9F76-DA9B-C9E8D6F7EBCC}"/>
              </a:ext>
            </a:extLst>
          </p:cNvPr>
          <p:cNvSpPr>
            <a:spLocks noGrp="1"/>
          </p:cNvSpPr>
          <p:nvPr>
            <p:ph type="title"/>
          </p:nvPr>
        </p:nvSpPr>
        <p:spPr>
          <a:xfrm>
            <a:off x="793662" y="386930"/>
            <a:ext cx="10066122" cy="1298448"/>
          </a:xfrm>
        </p:spPr>
        <p:txBody>
          <a:bodyPr anchor="b">
            <a:normAutofit/>
          </a:bodyPr>
          <a:lstStyle/>
          <a:p>
            <a:r>
              <a:rPr lang="en-US" sz="4800" b="0" i="0" dirty="0">
                <a:effectLst/>
                <a:highlight>
                  <a:srgbClr val="FFFFFF"/>
                </a:highlight>
                <a:latin typeface="ui-sans-serif"/>
              </a:rPr>
              <a:t>Machine Learning Algorithms</a:t>
            </a:r>
            <a:endParaRPr lang="en-US"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365409D-8F53-2181-9C3D-1341BFA4A9ED}"/>
              </a:ext>
            </a:extLst>
          </p:cNvPr>
          <p:cNvSpPr>
            <a:spLocks noGrp="1"/>
          </p:cNvSpPr>
          <p:nvPr>
            <p:ph idx="1"/>
          </p:nvPr>
        </p:nvSpPr>
        <p:spPr>
          <a:xfrm>
            <a:off x="793661" y="2599509"/>
            <a:ext cx="4530898" cy="3639450"/>
          </a:xfrm>
        </p:spPr>
        <p:txBody>
          <a:bodyPr anchor="ctr">
            <a:normAutofit/>
          </a:bodyPr>
          <a:lstStyle/>
          <a:p>
            <a:pPr>
              <a:buFont typeface="Arial" panose="020B0604020202020204" pitchFamily="34" charset="0"/>
              <a:buChar char="•"/>
            </a:pPr>
            <a:r>
              <a:rPr lang="en-US" sz="2000" b="1" i="0">
                <a:effectLst/>
                <a:highlight>
                  <a:srgbClr val="FFFFFF"/>
                </a:highlight>
                <a:latin typeface="ui-sans-serif"/>
              </a:rPr>
              <a:t>Algorithms used: </a:t>
            </a:r>
            <a:r>
              <a:rPr lang="en-US" sz="2000" b="0" i="0">
                <a:effectLst/>
                <a:highlight>
                  <a:srgbClr val="FFFFFF"/>
                </a:highlight>
                <a:latin typeface="ui-sans-serif"/>
              </a:rPr>
              <a:t>Logistic Regression, Decision Tree, Random Forest, Support Vector Machine (SVM), K-Nearest Neighbors (KNN).</a:t>
            </a:r>
          </a:p>
          <a:p>
            <a:pPr>
              <a:buFont typeface="Arial" panose="020B0604020202020204" pitchFamily="34" charset="0"/>
              <a:buChar char="•"/>
            </a:pPr>
            <a:r>
              <a:rPr lang="en-US" sz="2000" b="1" i="0">
                <a:effectLst/>
                <a:highlight>
                  <a:srgbClr val="FFFFFF"/>
                </a:highlight>
                <a:latin typeface="ui-sans-serif"/>
              </a:rPr>
              <a:t>Model training: </a:t>
            </a:r>
            <a:r>
              <a:rPr lang="en-US" sz="2000" b="0" i="0">
                <a:effectLst/>
                <a:highlight>
                  <a:srgbClr val="FFFFFF"/>
                </a:highlight>
                <a:latin typeface="ui-sans-serif"/>
              </a:rPr>
              <a:t>Split data into training and testing sets (80/20 split).</a:t>
            </a:r>
          </a:p>
          <a:p>
            <a:pPr>
              <a:buFont typeface="Arial" panose="020B0604020202020204" pitchFamily="34" charset="0"/>
              <a:buChar char="•"/>
            </a:pPr>
            <a:r>
              <a:rPr lang="en-US" sz="2000" b="1" i="0">
                <a:effectLst/>
                <a:highlight>
                  <a:srgbClr val="FFFFFF"/>
                </a:highlight>
                <a:latin typeface="ui-sans-serif"/>
              </a:rPr>
              <a:t>Hyperparameter tuning: </a:t>
            </a:r>
            <a:r>
              <a:rPr lang="en-US" sz="2000" b="0" i="0">
                <a:effectLst/>
                <a:highlight>
                  <a:srgbClr val="FFFFFF"/>
                </a:highlight>
                <a:latin typeface="ui-sans-serif"/>
              </a:rPr>
              <a:t>Used Grid Search/Random Search for optimizing model parameters.</a:t>
            </a:r>
          </a:p>
          <a:p>
            <a:endParaRPr lang="en-US" sz="2000"/>
          </a:p>
        </p:txBody>
      </p:sp>
      <p:pic>
        <p:nvPicPr>
          <p:cNvPr id="5" name="Resim 4">
            <a:extLst>
              <a:ext uri="{FF2B5EF4-FFF2-40B4-BE49-F238E27FC236}">
                <a16:creationId xmlns:a16="http://schemas.microsoft.com/office/drawing/2014/main" id="{22BD168F-3177-6DC6-830D-98DCE704D74C}"/>
              </a:ext>
            </a:extLst>
          </p:cNvPr>
          <p:cNvPicPr>
            <a:picLocks noChangeAspect="1"/>
          </p:cNvPicPr>
          <p:nvPr/>
        </p:nvPicPr>
        <p:blipFill rotWithShape="1">
          <a:blip r:embed="rId2"/>
          <a:srcRect r="31528"/>
          <a:stretch/>
        </p:blipFill>
        <p:spPr>
          <a:xfrm>
            <a:off x="5380783" y="2203079"/>
            <a:ext cx="6314298" cy="108355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61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A77684C-BD38-E890-9610-C8466C4E3A55}"/>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What is Scikit-learn?</a:t>
            </a:r>
          </a:p>
        </p:txBody>
      </p:sp>
      <p:sp>
        <p:nvSpPr>
          <p:cNvPr id="1039" name="Rectangle 10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etin kutusu 10">
            <a:extLst>
              <a:ext uri="{FF2B5EF4-FFF2-40B4-BE49-F238E27FC236}">
                <a16:creationId xmlns:a16="http://schemas.microsoft.com/office/drawing/2014/main" id="{38C22CBD-996F-E1D2-D725-A186EAA046FB}"/>
              </a:ext>
            </a:extLst>
          </p:cNvPr>
          <p:cNvSpPr txBox="1"/>
          <p:nvPr/>
        </p:nvSpPr>
        <p:spPr>
          <a:xfrm>
            <a:off x="793661" y="2599509"/>
            <a:ext cx="5578110" cy="27272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Machine Learning Library</a:t>
            </a:r>
            <a:r>
              <a:rPr lang="en-US" sz="2000" dirty="0"/>
              <a:t>: Scikit-learn offers a wide range of algorithms for classification, regression, clustering, and dimensionality reduction, among others. </a:t>
            </a:r>
          </a:p>
        </p:txBody>
      </p:sp>
      <p:pic>
        <p:nvPicPr>
          <p:cNvPr id="1032" name="Picture 8" descr="scikit-learn - Wikipedia">
            <a:extLst>
              <a:ext uri="{FF2B5EF4-FFF2-40B4-BE49-F238E27FC236}">
                <a16:creationId xmlns:a16="http://schemas.microsoft.com/office/drawing/2014/main" id="{A2E1AB03-7FD8-8224-6A4E-D047DCDED0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80045" y="258360"/>
            <a:ext cx="2899394" cy="1558424"/>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A Guide to Choosing the Right Python Machine Learning Library | by Jesús  Cantú | Medium">
            <a:extLst>
              <a:ext uri="{FF2B5EF4-FFF2-40B4-BE49-F238E27FC236}">
                <a16:creationId xmlns:a16="http://schemas.microsoft.com/office/drawing/2014/main" id="{6EBF3045-DE9A-EAAB-0D1A-37CFAB9A9B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6" r="19714" b="685"/>
          <a:stretch/>
        </p:blipFill>
        <p:spPr bwMode="auto">
          <a:xfrm>
            <a:off x="7285026" y="2599509"/>
            <a:ext cx="3574758" cy="325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8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154" name="Rectangle 61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7" name="Rectangle 61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E701098-0C8C-7EFE-6BF2-2F6E94B5D6AF}"/>
              </a:ext>
            </a:extLst>
          </p:cNvPr>
          <p:cNvSpPr>
            <a:spLocks noGrp="1"/>
          </p:cNvSpPr>
          <p:nvPr>
            <p:ph idx="1"/>
          </p:nvPr>
        </p:nvSpPr>
        <p:spPr>
          <a:xfrm>
            <a:off x="590719" y="2330505"/>
            <a:ext cx="4559425" cy="3979585"/>
          </a:xfrm>
        </p:spPr>
        <p:txBody>
          <a:bodyPr anchor="ctr">
            <a:normAutofit/>
          </a:bodyPr>
          <a:lstStyle/>
          <a:p>
            <a:r>
              <a:rPr lang="en-US" sz="2000" b="1"/>
              <a:t>User-Friendly: </a:t>
            </a:r>
            <a:r>
              <a:rPr lang="en-US" sz="2000"/>
              <a:t>It is designed to be easy to use and accessible to both beginners and experienced practitioners. </a:t>
            </a:r>
          </a:p>
          <a:p>
            <a:endParaRPr lang="en-US" sz="2000"/>
          </a:p>
        </p:txBody>
      </p:sp>
      <p:sp>
        <p:nvSpPr>
          <p:cNvPr id="6159" name="Rectangle 615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1" name="Rectangle 61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trategies For Making Your Website User Friendly | The Realtime Report">
            <a:extLst>
              <a:ext uri="{FF2B5EF4-FFF2-40B4-BE49-F238E27FC236}">
                <a16:creationId xmlns:a16="http://schemas.microsoft.com/office/drawing/2014/main" id="{28E5D096-6E1C-B045-C256-46C87AF019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509" r="3175"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8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7" name="Group 717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178" name="Rectangle 717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81" name="Rectangle 718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4278D16-BBAD-9B4D-09AA-8C073D129914}"/>
              </a:ext>
            </a:extLst>
          </p:cNvPr>
          <p:cNvSpPr>
            <a:spLocks noGrp="1"/>
          </p:cNvSpPr>
          <p:nvPr>
            <p:ph idx="1"/>
          </p:nvPr>
        </p:nvSpPr>
        <p:spPr>
          <a:xfrm>
            <a:off x="590719" y="2330505"/>
            <a:ext cx="4559425" cy="3979585"/>
          </a:xfrm>
        </p:spPr>
        <p:txBody>
          <a:bodyPr anchor="ctr">
            <a:normAutofit/>
          </a:bodyPr>
          <a:lstStyle/>
          <a:p>
            <a:r>
              <a:rPr lang="en-US" sz="2000" b="1"/>
              <a:t>Comprehensive</a:t>
            </a:r>
            <a:r>
              <a:rPr lang="en-US" sz="2000"/>
              <a:t>: Includes various tools for model selection, evaluation, and preprocessing of data.</a:t>
            </a:r>
          </a:p>
          <a:p>
            <a:endParaRPr lang="en-US" sz="2000"/>
          </a:p>
        </p:txBody>
      </p:sp>
      <p:sp>
        <p:nvSpPr>
          <p:cNvPr id="7183" name="Rectangle 718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718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Complete Guide to All New Rides at Universal 2024 - Universal Orlando New  Rides">
            <a:extLst>
              <a:ext uri="{FF2B5EF4-FFF2-40B4-BE49-F238E27FC236}">
                <a16:creationId xmlns:a16="http://schemas.microsoft.com/office/drawing/2014/main" id="{DA0BB1C1-AD28-BFCE-B0D6-8C3135195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42" r="19900"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01" name="Group 820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202" name="Rectangle 820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05" name="Rectangle 820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9A5D5D2-175D-B5B0-E19A-32F78C06056E}"/>
              </a:ext>
            </a:extLst>
          </p:cNvPr>
          <p:cNvSpPr>
            <a:spLocks noGrp="1"/>
          </p:cNvSpPr>
          <p:nvPr>
            <p:ph idx="1"/>
          </p:nvPr>
        </p:nvSpPr>
        <p:spPr>
          <a:xfrm>
            <a:off x="590719" y="2330506"/>
            <a:ext cx="3792595" cy="2923666"/>
          </a:xfrm>
        </p:spPr>
        <p:txBody>
          <a:bodyPr anchor="ctr">
            <a:normAutofit/>
          </a:bodyPr>
          <a:lstStyle/>
          <a:p>
            <a:pPr algn="just"/>
            <a:r>
              <a:rPr lang="en-US" sz="2000" dirty="0"/>
              <a:t>Scikit-learn is a powerful and versatile library that simplifies the process of implementing machine learning algorithms. Its extensive documentation and community support make it a go-to choice for both beginners and experienced data scientists.</a:t>
            </a:r>
          </a:p>
        </p:txBody>
      </p:sp>
      <p:sp>
        <p:nvSpPr>
          <p:cNvPr id="8207" name="Rectangle 820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9" name="Rectangle 820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ow To Write a Summary: 5 Easy Steps">
            <a:extLst>
              <a:ext uri="{FF2B5EF4-FFF2-40B4-BE49-F238E27FC236}">
                <a16:creationId xmlns:a16="http://schemas.microsoft.com/office/drawing/2014/main" id="{08CB3FE4-721E-40E1-EF4A-AE69B12B57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62" r="4" b="4"/>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69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20 Best Questions to Ask References | Reference Checking | (2024)">
            <a:extLst>
              <a:ext uri="{FF2B5EF4-FFF2-40B4-BE49-F238E27FC236}">
                <a16:creationId xmlns:a16="http://schemas.microsoft.com/office/drawing/2014/main" id="{B5800ACE-1F0B-48E0-5E34-D55B538965D7}"/>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tretch>
            <a:fillRect/>
          </a:stretch>
        </p:blipFill>
        <p:spPr bwMode="auto">
          <a:xfrm>
            <a:off x="2754201" y="2203079"/>
            <a:ext cx="6276458" cy="4267991"/>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FA08C5D8-20BB-FA15-367C-9439D944631E}"/>
              </a:ext>
            </a:extLst>
          </p:cNvPr>
          <p:cNvSpPr>
            <a:spLocks noGrp="1"/>
          </p:cNvSpPr>
          <p:nvPr>
            <p:ph idx="1"/>
          </p:nvPr>
        </p:nvSpPr>
        <p:spPr>
          <a:xfrm>
            <a:off x="728970" y="2831620"/>
            <a:ext cx="10130814" cy="3639450"/>
          </a:xfrm>
        </p:spPr>
        <p:txBody>
          <a:bodyPr anchor="ctr">
            <a:normAutofit/>
          </a:bodyPr>
          <a:lstStyle/>
          <a:p>
            <a:pPr marL="0" indent="0">
              <a:buNone/>
            </a:pPr>
            <a:r>
              <a:rPr lang="en-US" sz="1900" dirty="0">
                <a:hlinkClick r:id="rId3"/>
              </a:rPr>
              <a:t>https://www.kaggle.com/datasets/bharath011/heart-disease-classification-dataset/data</a:t>
            </a:r>
            <a:endParaRPr lang="tr-TR" sz="1900" dirty="0"/>
          </a:p>
          <a:p>
            <a:pPr marL="0" indent="0">
              <a:buNone/>
            </a:pPr>
            <a:r>
              <a:rPr lang="tr-TR" sz="1900" dirty="0">
                <a:hlinkClick r:id="rId4"/>
              </a:rPr>
              <a:t>https://scikit-learn.org/stable/modules/generated/sklearn.model_selection.train_test_split.html</a:t>
            </a:r>
            <a:endParaRPr lang="tr-TR" sz="1900" dirty="0"/>
          </a:p>
          <a:p>
            <a:pPr marL="0" indent="0">
              <a:buNone/>
            </a:pPr>
            <a:r>
              <a:rPr lang="tr-TR" sz="1900" dirty="0">
                <a:hlinkClick r:id="rId5"/>
              </a:rPr>
              <a:t>https://pandas.pydata.org/docs/getting_started/index.html#getting-started</a:t>
            </a:r>
            <a:endParaRPr lang="tr-TR" sz="1900" dirty="0"/>
          </a:p>
          <a:p>
            <a:pPr marL="0" indent="0">
              <a:buNone/>
            </a:pPr>
            <a:r>
              <a:rPr lang="tr-TR" sz="1900" dirty="0">
                <a:hlinkClick r:id="rId6"/>
              </a:rPr>
              <a:t>https://seaborn.pydata.org/</a:t>
            </a:r>
            <a:endParaRPr lang="tr-TR" sz="1900" dirty="0"/>
          </a:p>
          <a:p>
            <a:pPr marL="0" indent="0">
              <a:buNone/>
            </a:pPr>
            <a:r>
              <a:rPr lang="tr-TR" sz="1900" dirty="0">
                <a:hlinkClick r:id="rId7"/>
              </a:rPr>
              <a:t>https://numpy.org/</a:t>
            </a:r>
            <a:endParaRPr lang="tr-TR" sz="1900" dirty="0"/>
          </a:p>
          <a:p>
            <a:pPr marL="0" indent="0">
              <a:buNone/>
            </a:pPr>
            <a:r>
              <a:rPr lang="tr-TR" sz="1900" dirty="0">
                <a:hlinkClick r:id="rId8"/>
              </a:rPr>
              <a:t>https://matplotlib.org/</a:t>
            </a:r>
            <a:endParaRPr lang="tr-TR" sz="1900" dirty="0"/>
          </a:p>
          <a:p>
            <a:pPr marL="0" indent="0">
              <a:buNone/>
            </a:pPr>
            <a:endParaRPr lang="tr-TR" sz="1900" dirty="0"/>
          </a:p>
          <a:p>
            <a:pPr marL="0" indent="0">
              <a:buNone/>
            </a:pPr>
            <a:endParaRPr lang="tr-TR" sz="1900" dirty="0"/>
          </a:p>
          <a:p>
            <a:pPr marL="0" indent="0">
              <a:buNone/>
            </a:pPr>
            <a:endParaRPr lang="en-US" sz="1900" dirty="0"/>
          </a:p>
        </p:txBody>
      </p:sp>
      <p:sp>
        <p:nvSpPr>
          <p:cNvPr id="9229" name="Rectangle 922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05D306-4E6B-6CE9-8F0B-B7D6E5493989}"/>
              </a:ext>
            </a:extLst>
          </p:cNvPr>
          <p:cNvSpPr>
            <a:spLocks noGrp="1"/>
          </p:cNvSpPr>
          <p:nvPr>
            <p:ph type="title"/>
          </p:nvPr>
        </p:nvSpPr>
        <p:spPr>
          <a:xfrm>
            <a:off x="793662" y="386930"/>
            <a:ext cx="10066122" cy="1298448"/>
          </a:xfrm>
        </p:spPr>
        <p:txBody>
          <a:bodyPr anchor="b">
            <a:normAutofit/>
          </a:bodyPr>
          <a:lstStyle/>
          <a:p>
            <a:r>
              <a:rPr lang="en-US" sz="4800" dirty="0"/>
              <a:t>Reference</a:t>
            </a:r>
          </a:p>
        </p:txBody>
      </p:sp>
    </p:spTree>
    <p:extLst>
      <p:ext uri="{BB962C8B-B14F-4D97-AF65-F5344CB8AC3E}">
        <p14:creationId xmlns:p14="http://schemas.microsoft.com/office/powerpoint/2010/main" val="345795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244FCFF-7522-087E-5188-D3B4F9604124}"/>
              </a:ext>
            </a:extLst>
          </p:cNvPr>
          <p:cNvSpPr>
            <a:spLocks noGrp="1"/>
          </p:cNvSpPr>
          <p:nvPr>
            <p:ph type="title"/>
          </p:nvPr>
        </p:nvSpPr>
        <p:spPr>
          <a:xfrm>
            <a:off x="808638" y="386930"/>
            <a:ext cx="9236700" cy="1188950"/>
          </a:xfrm>
        </p:spPr>
        <p:txBody>
          <a:bodyPr anchor="b">
            <a:normAutofit/>
          </a:bodyPr>
          <a:lstStyle/>
          <a:p>
            <a:r>
              <a:rPr lang="en-US" sz="5400" b="0" i="0">
                <a:effectLst/>
                <a:highlight>
                  <a:srgbClr val="FFFFFF"/>
                </a:highlight>
                <a:latin typeface="ui-sans-serif"/>
              </a:rPr>
              <a:t>Introduction</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655F2B2-4E23-E532-D01A-738B7F56A306}"/>
              </a:ext>
            </a:extLst>
          </p:cNvPr>
          <p:cNvSpPr>
            <a:spLocks noGrp="1"/>
          </p:cNvSpPr>
          <p:nvPr>
            <p:ph idx="1"/>
          </p:nvPr>
        </p:nvSpPr>
        <p:spPr>
          <a:xfrm>
            <a:off x="793660" y="2599509"/>
            <a:ext cx="10143668" cy="3435531"/>
          </a:xfrm>
        </p:spPr>
        <p:txBody>
          <a:bodyPr anchor="ctr">
            <a:normAutofit/>
          </a:bodyPr>
          <a:lstStyle/>
          <a:p>
            <a:pPr marL="0" indent="0">
              <a:buNone/>
            </a:pPr>
            <a:r>
              <a:rPr lang="en-US" sz="1900" dirty="0"/>
              <a:t>Cardiovascular diseases (CVDs) are the leading cause of death globally, claiming 17.9 million lives annually, according to the World Health Organization. These diseases include coronary heart disease, strokes, and other heart and blood vessel conditions. Notably, heart attacks and strokes account for over 80% of CVD deaths, with one-third occurring before age 70.</a:t>
            </a:r>
          </a:p>
          <a:p>
            <a:pPr marL="0" indent="0">
              <a:buNone/>
            </a:pPr>
            <a:endParaRPr lang="en-US" sz="1900" dirty="0"/>
          </a:p>
          <a:p>
            <a:pPr marL="0" indent="0">
              <a:buNone/>
            </a:pPr>
            <a:r>
              <a:rPr lang="en-US" sz="1900" dirty="0"/>
              <a:t>This study focuses on identifying factors contributing to heart attacks using a dataset comprising 1,319 samples. This dataset provides valuable insights into the characteristics associated with heart attacks, facilitating better prediction and prevention strategies.</a:t>
            </a:r>
          </a:p>
        </p:txBody>
      </p:sp>
      <p:pic>
        <p:nvPicPr>
          <p:cNvPr id="2050" name="Picture 2" descr="scikit-learn: machine learning in Python — scikit-learn 1.5.0 documentation">
            <a:extLst>
              <a:ext uri="{FF2B5EF4-FFF2-40B4-BE49-F238E27FC236}">
                <a16:creationId xmlns:a16="http://schemas.microsoft.com/office/drawing/2014/main" id="{972F5B00-27A2-7B2F-A776-652789950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328" y="386930"/>
            <a:ext cx="4667753" cy="147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29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C5DE3AF-CE94-E9F3-6BD3-E48092BF74D7}"/>
              </a:ext>
            </a:extLst>
          </p:cNvPr>
          <p:cNvSpPr>
            <a:spLocks noGrp="1"/>
          </p:cNvSpPr>
          <p:nvPr>
            <p:ph type="title"/>
          </p:nvPr>
        </p:nvSpPr>
        <p:spPr>
          <a:xfrm>
            <a:off x="793662" y="386930"/>
            <a:ext cx="10066122" cy="1298448"/>
          </a:xfrm>
        </p:spPr>
        <p:txBody>
          <a:bodyPr anchor="b">
            <a:normAutofit/>
          </a:bodyPr>
          <a:lstStyle/>
          <a:p>
            <a:r>
              <a:rPr lang="en-US" sz="4800" b="0" i="0" dirty="0">
                <a:effectLst/>
                <a:highlight>
                  <a:srgbClr val="FFFFFF"/>
                </a:highlight>
                <a:latin typeface="ui-sans-serif"/>
              </a:rPr>
              <a:t>Dataset Description</a:t>
            </a:r>
            <a:endParaRPr lang="en-US"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0C9066A-B890-0FA0-7126-32A0AFC0EB8D}"/>
              </a:ext>
            </a:extLst>
          </p:cNvPr>
          <p:cNvSpPr>
            <a:spLocks noGrp="1"/>
          </p:cNvSpPr>
          <p:nvPr>
            <p:ph idx="1"/>
          </p:nvPr>
        </p:nvSpPr>
        <p:spPr>
          <a:xfrm>
            <a:off x="793661" y="2599509"/>
            <a:ext cx="4530898" cy="3639450"/>
          </a:xfrm>
        </p:spPr>
        <p:txBody>
          <a:bodyPr anchor="ctr">
            <a:normAutofit/>
          </a:bodyPr>
          <a:lstStyle/>
          <a:p>
            <a:pPr marL="0" indent="0">
              <a:buNone/>
            </a:pPr>
            <a:r>
              <a:rPr lang="en-US" sz="2000" b="1" i="0">
                <a:effectLst/>
                <a:highlight>
                  <a:srgbClr val="FFFFFF"/>
                </a:highlight>
                <a:latin typeface="ui-sans-serif"/>
              </a:rPr>
              <a:t>Purpose: </a:t>
            </a:r>
            <a:r>
              <a:rPr lang="en-US" sz="2000" b="0" i="0">
                <a:effectLst/>
                <a:highlight>
                  <a:srgbClr val="FFFFFF"/>
                </a:highlight>
                <a:latin typeface="ui-sans-serif"/>
              </a:rPr>
              <a:t>Identify factors contributing to heart attacks.</a:t>
            </a:r>
          </a:p>
          <a:p>
            <a:pPr marL="0" indent="0">
              <a:buNone/>
            </a:pPr>
            <a:r>
              <a:rPr lang="en-US" sz="2000" b="1" i="0">
                <a:effectLst/>
                <a:highlight>
                  <a:srgbClr val="FFFFFF"/>
                </a:highlight>
                <a:latin typeface="ui-sans-serif"/>
              </a:rPr>
              <a:t>Dataset size: </a:t>
            </a:r>
            <a:r>
              <a:rPr lang="en-US" sz="2000" b="0" i="0">
                <a:effectLst/>
                <a:highlight>
                  <a:srgbClr val="FFFFFF"/>
                </a:highlight>
                <a:latin typeface="ui-sans-serif"/>
              </a:rPr>
              <a:t>1,319 samples.</a:t>
            </a:r>
          </a:p>
          <a:p>
            <a:pPr marL="0" indent="0">
              <a:buNone/>
            </a:pPr>
            <a:r>
              <a:rPr lang="en-US" sz="2000" b="1" i="0">
                <a:effectLst/>
                <a:highlight>
                  <a:srgbClr val="FFFFFF"/>
                </a:highlight>
                <a:latin typeface="ui-sans-serif"/>
              </a:rPr>
              <a:t>Fields: </a:t>
            </a:r>
            <a:r>
              <a:rPr lang="en-US" sz="2000" b="0" i="0">
                <a:effectLst/>
                <a:highlight>
                  <a:srgbClr val="FFFFFF"/>
                </a:highlight>
                <a:latin typeface="ui-sans-serif"/>
              </a:rPr>
              <a:t>8 input features and 1 output field.</a:t>
            </a:r>
          </a:p>
          <a:p>
            <a:pPr marL="0" indent="0">
              <a:buNone/>
            </a:pPr>
            <a:r>
              <a:rPr lang="en-US" sz="2000" b="1" i="0">
                <a:effectLst/>
                <a:highlight>
                  <a:srgbClr val="FFFFFF"/>
                </a:highlight>
                <a:latin typeface="ui-sans-serif"/>
              </a:rPr>
              <a:t>Input features</a:t>
            </a:r>
            <a:r>
              <a:rPr lang="en-US" sz="2000" b="0" i="0">
                <a:effectLst/>
                <a:highlight>
                  <a:srgbClr val="FFFFFF"/>
                </a:highlight>
                <a:latin typeface="ui-sans-serif"/>
              </a:rPr>
              <a:t>: Age, gender (0 for Female, 1 for Male), heart rate, systolic BP, diastolic BP, blood sugar, CK-MB, Test-Troponin.</a:t>
            </a:r>
          </a:p>
          <a:p>
            <a:pPr marL="0" indent="0">
              <a:buNone/>
            </a:pPr>
            <a:r>
              <a:rPr lang="en-US" sz="2000" b="1" i="0">
                <a:effectLst/>
                <a:highlight>
                  <a:srgbClr val="FFFFFF"/>
                </a:highlight>
                <a:latin typeface="ui-sans-serif"/>
              </a:rPr>
              <a:t>Output field: </a:t>
            </a:r>
            <a:r>
              <a:rPr lang="en-US" sz="2000" b="0" i="0">
                <a:effectLst/>
                <a:highlight>
                  <a:srgbClr val="FFFFFF"/>
                </a:highlight>
                <a:latin typeface="ui-sans-serif"/>
              </a:rPr>
              <a:t>Presence of heart attack (negative for absence, positive for presence).</a:t>
            </a:r>
          </a:p>
        </p:txBody>
      </p:sp>
      <p:pic>
        <p:nvPicPr>
          <p:cNvPr id="5" name="Resim 4">
            <a:extLst>
              <a:ext uri="{FF2B5EF4-FFF2-40B4-BE49-F238E27FC236}">
                <a16:creationId xmlns:a16="http://schemas.microsoft.com/office/drawing/2014/main" id="{E9CE506B-3195-87B0-9C07-2850A4F7E8F3}"/>
              </a:ext>
            </a:extLst>
          </p:cNvPr>
          <p:cNvPicPr>
            <a:picLocks noChangeAspect="1"/>
          </p:cNvPicPr>
          <p:nvPr/>
        </p:nvPicPr>
        <p:blipFill rotWithShape="1">
          <a:blip r:embed="rId2"/>
          <a:srcRect r="60249" b="-2"/>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hat is a dataset? How do I work with it?">
            <a:extLst>
              <a:ext uri="{FF2B5EF4-FFF2-40B4-BE49-F238E27FC236}">
                <a16:creationId xmlns:a16="http://schemas.microsoft.com/office/drawing/2014/main" id="{C5D03304-E2DA-1230-97D0-2F7427EC2D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697" t="15524" r="33333" b="15090"/>
          <a:stretch/>
        </p:blipFill>
        <p:spPr bwMode="auto">
          <a:xfrm>
            <a:off x="10290629" y="284986"/>
            <a:ext cx="1362817" cy="148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67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2F2B3CC-43C7-3EA3-EA3A-7853F523F43A}"/>
              </a:ext>
            </a:extLst>
          </p:cNvPr>
          <p:cNvSpPr>
            <a:spLocks noGrp="1"/>
          </p:cNvSpPr>
          <p:nvPr>
            <p:ph type="title"/>
          </p:nvPr>
        </p:nvSpPr>
        <p:spPr>
          <a:xfrm>
            <a:off x="808638" y="386930"/>
            <a:ext cx="9236700" cy="1188950"/>
          </a:xfrm>
        </p:spPr>
        <p:txBody>
          <a:bodyPr anchor="b">
            <a:normAutofit fontScale="90000"/>
          </a:bodyPr>
          <a:lstStyle/>
          <a:p>
            <a:r>
              <a:rPr lang="en-US" sz="5400" b="0" i="0" dirty="0">
                <a:solidFill>
                  <a:srgbClr val="0D0D0D"/>
                </a:solidFill>
                <a:effectLst/>
                <a:highlight>
                  <a:srgbClr val="FFFFFF"/>
                </a:highlight>
                <a:latin typeface="ui-sans-serif"/>
              </a:rPr>
              <a:t>Data Cleaning and Pre-processing</a:t>
            </a:r>
            <a:endParaRPr lang="en-US"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çerik Yer Tutucusu 2">
            <a:extLst>
              <a:ext uri="{FF2B5EF4-FFF2-40B4-BE49-F238E27FC236}">
                <a16:creationId xmlns:a16="http://schemas.microsoft.com/office/drawing/2014/main" id="{AB378205-605F-F033-286A-8768627C7886}"/>
              </a:ext>
            </a:extLst>
          </p:cNvPr>
          <p:cNvSpPr txBox="1">
            <a:spLocks/>
          </p:cNvSpPr>
          <p:nvPr/>
        </p:nvSpPr>
        <p:spPr>
          <a:xfrm>
            <a:off x="257638" y="2632986"/>
            <a:ext cx="3492500" cy="2943225"/>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1400" dirty="0"/>
              <a:t>age</a:t>
            </a:r>
          </a:p>
          <a:p>
            <a:pPr algn="just">
              <a:buFont typeface="Wingdings" panose="05000000000000000000" pitchFamily="2" charset="2"/>
              <a:buChar char="§"/>
            </a:pPr>
            <a:r>
              <a:rPr lang="en-US" sz="1400" dirty="0"/>
              <a:t>gender</a:t>
            </a:r>
          </a:p>
          <a:p>
            <a:pPr algn="just">
              <a:buFont typeface="Wingdings" panose="05000000000000000000" pitchFamily="2" charset="2"/>
              <a:buChar char="§"/>
            </a:pPr>
            <a:r>
              <a:rPr lang="en-US" sz="1400" dirty="0"/>
              <a:t>heart rate (impulse)</a:t>
            </a:r>
          </a:p>
          <a:p>
            <a:pPr algn="just">
              <a:buFont typeface="Wingdings" panose="05000000000000000000" pitchFamily="2" charset="2"/>
              <a:buChar char="§"/>
            </a:pPr>
            <a:r>
              <a:rPr lang="en-US" sz="1400" dirty="0"/>
              <a:t>systolic BP (</a:t>
            </a:r>
            <a:r>
              <a:rPr lang="en-US" sz="1400" dirty="0" err="1"/>
              <a:t>pressurehight</a:t>
            </a:r>
            <a:r>
              <a:rPr lang="en-US" sz="1400" dirty="0"/>
              <a:t>)</a:t>
            </a:r>
          </a:p>
          <a:p>
            <a:pPr algn="just">
              <a:buFont typeface="Wingdings" panose="05000000000000000000" pitchFamily="2" charset="2"/>
              <a:buChar char="§"/>
            </a:pPr>
            <a:r>
              <a:rPr lang="en-US" sz="1400" dirty="0"/>
              <a:t>diastolic BP (</a:t>
            </a:r>
            <a:r>
              <a:rPr lang="en-US" sz="1400" dirty="0" err="1"/>
              <a:t>pressurelow</a:t>
            </a:r>
            <a:r>
              <a:rPr lang="en-US" sz="1400" dirty="0"/>
              <a:t>)</a:t>
            </a:r>
          </a:p>
          <a:p>
            <a:pPr algn="just">
              <a:buFont typeface="Wingdings" panose="05000000000000000000" pitchFamily="2" charset="2"/>
              <a:buChar char="§"/>
            </a:pPr>
            <a:r>
              <a:rPr lang="en-US" sz="1400" dirty="0"/>
              <a:t>blood sugar(glucose)</a:t>
            </a:r>
          </a:p>
          <a:p>
            <a:pPr algn="just">
              <a:buFont typeface="Wingdings" panose="05000000000000000000" pitchFamily="2" charset="2"/>
              <a:buChar char="§"/>
            </a:pPr>
            <a:r>
              <a:rPr lang="en-US" sz="1400" dirty="0"/>
              <a:t>CK-MB (</a:t>
            </a:r>
            <a:r>
              <a:rPr lang="en-US" sz="1400" dirty="0" err="1"/>
              <a:t>kcm</a:t>
            </a:r>
            <a:r>
              <a:rPr lang="en-US" sz="1400" dirty="0"/>
              <a:t>)</a:t>
            </a:r>
          </a:p>
          <a:p>
            <a:pPr algn="just">
              <a:buFont typeface="Wingdings" panose="05000000000000000000" pitchFamily="2" charset="2"/>
              <a:buChar char="§"/>
            </a:pPr>
            <a:r>
              <a:rPr lang="en-US" sz="1400" dirty="0"/>
              <a:t>Test-Troponin (troponin) are representing the input fields, while the output field pertains to the presence of</a:t>
            </a:r>
          </a:p>
          <a:p>
            <a:pPr algn="just">
              <a:buFont typeface="Wingdings" panose="05000000000000000000" pitchFamily="2" charset="2"/>
              <a:buChar char="§"/>
            </a:pPr>
            <a:r>
              <a:rPr lang="en-US" sz="1400" b="1" dirty="0"/>
              <a:t>heart attack (class), </a:t>
            </a:r>
            <a:r>
              <a:rPr lang="en-US" sz="1400" dirty="0"/>
              <a:t>which is divided into two categories (negative and positive); negative refers to the absence of a heart attack, while positive refers to the presence of a heart attack</a:t>
            </a:r>
          </a:p>
        </p:txBody>
      </p:sp>
      <p:sp>
        <p:nvSpPr>
          <p:cNvPr id="5" name="Metin kutusu 4">
            <a:extLst>
              <a:ext uri="{FF2B5EF4-FFF2-40B4-BE49-F238E27FC236}">
                <a16:creationId xmlns:a16="http://schemas.microsoft.com/office/drawing/2014/main" id="{0E342AA2-7538-55E1-79BC-451C28ECA327}"/>
              </a:ext>
            </a:extLst>
          </p:cNvPr>
          <p:cNvSpPr txBox="1"/>
          <p:nvPr/>
        </p:nvSpPr>
        <p:spPr>
          <a:xfrm>
            <a:off x="4813039" y="3428015"/>
            <a:ext cx="2991416" cy="307777"/>
          </a:xfrm>
          <a:prstGeom prst="rect">
            <a:avLst/>
          </a:prstGeom>
          <a:noFill/>
        </p:spPr>
        <p:txBody>
          <a:bodyPr wrap="square">
            <a:spAutoFit/>
          </a:bodyPr>
          <a:lstStyle/>
          <a:p>
            <a:r>
              <a:rPr lang="en-US" sz="1400" dirty="0"/>
              <a:t>Handling missing values</a:t>
            </a:r>
          </a:p>
        </p:txBody>
      </p:sp>
      <p:pic>
        <p:nvPicPr>
          <p:cNvPr id="6" name="Resim 5">
            <a:extLst>
              <a:ext uri="{FF2B5EF4-FFF2-40B4-BE49-F238E27FC236}">
                <a16:creationId xmlns:a16="http://schemas.microsoft.com/office/drawing/2014/main" id="{A8381FAD-1E32-76D2-CF40-F821FFB468A9}"/>
              </a:ext>
            </a:extLst>
          </p:cNvPr>
          <p:cNvPicPr>
            <a:picLocks noChangeAspect="1"/>
          </p:cNvPicPr>
          <p:nvPr/>
        </p:nvPicPr>
        <p:blipFill>
          <a:blip r:embed="rId2"/>
          <a:stretch>
            <a:fillRect/>
          </a:stretch>
        </p:blipFill>
        <p:spPr>
          <a:xfrm>
            <a:off x="3838244" y="2625379"/>
            <a:ext cx="4220164" cy="800212"/>
          </a:xfrm>
          <a:prstGeom prst="rect">
            <a:avLst/>
          </a:prstGeom>
          <a:ln>
            <a:solidFill>
              <a:schemeClr val="accent1"/>
            </a:solidFill>
          </a:ln>
        </p:spPr>
      </p:pic>
      <p:sp>
        <p:nvSpPr>
          <p:cNvPr id="7" name="Metin kutusu 6">
            <a:extLst>
              <a:ext uri="{FF2B5EF4-FFF2-40B4-BE49-F238E27FC236}">
                <a16:creationId xmlns:a16="http://schemas.microsoft.com/office/drawing/2014/main" id="{761E01BC-5774-D34B-B5ED-E03000E5369D}"/>
              </a:ext>
            </a:extLst>
          </p:cNvPr>
          <p:cNvSpPr txBox="1"/>
          <p:nvPr/>
        </p:nvSpPr>
        <p:spPr>
          <a:xfrm>
            <a:off x="8018707" y="5576211"/>
            <a:ext cx="3364655" cy="738664"/>
          </a:xfrm>
          <a:prstGeom prst="rect">
            <a:avLst/>
          </a:prstGeom>
          <a:noFill/>
        </p:spPr>
        <p:txBody>
          <a:bodyPr wrap="square">
            <a:spAutoFit/>
          </a:bodyPr>
          <a:lstStyle/>
          <a:p>
            <a:pPr algn="ctr"/>
            <a:r>
              <a:rPr lang="en-US" sz="1400" dirty="0"/>
              <a:t>One-hot encoding is applied to convert categorical variables into numeric format.</a:t>
            </a:r>
          </a:p>
        </p:txBody>
      </p:sp>
      <p:pic>
        <p:nvPicPr>
          <p:cNvPr id="9" name="Resim 8">
            <a:extLst>
              <a:ext uri="{FF2B5EF4-FFF2-40B4-BE49-F238E27FC236}">
                <a16:creationId xmlns:a16="http://schemas.microsoft.com/office/drawing/2014/main" id="{2528BBC0-5BFF-99D5-3FB3-FE13D2E8B089}"/>
              </a:ext>
            </a:extLst>
          </p:cNvPr>
          <p:cNvPicPr>
            <a:picLocks noChangeAspect="1"/>
          </p:cNvPicPr>
          <p:nvPr/>
        </p:nvPicPr>
        <p:blipFill>
          <a:blip r:embed="rId3"/>
          <a:stretch>
            <a:fillRect/>
          </a:stretch>
        </p:blipFill>
        <p:spPr>
          <a:xfrm>
            <a:off x="8135298" y="3139729"/>
            <a:ext cx="3168823" cy="2416380"/>
          </a:xfrm>
          <a:prstGeom prst="rect">
            <a:avLst/>
          </a:prstGeom>
          <a:ln>
            <a:solidFill>
              <a:schemeClr val="accent1"/>
            </a:solidFill>
          </a:ln>
        </p:spPr>
      </p:pic>
    </p:spTree>
    <p:extLst>
      <p:ext uri="{BB962C8B-B14F-4D97-AF65-F5344CB8AC3E}">
        <p14:creationId xmlns:p14="http://schemas.microsoft.com/office/powerpoint/2010/main" val="330425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AA56F58A-C205-1DDB-6785-BCDAB4B903B1}"/>
              </a:ext>
            </a:extLst>
          </p:cNvPr>
          <p:cNvSpPr txBox="1"/>
          <p:nvPr/>
        </p:nvSpPr>
        <p:spPr>
          <a:xfrm>
            <a:off x="1217227" y="5638984"/>
            <a:ext cx="3561784" cy="369332"/>
          </a:xfrm>
          <a:prstGeom prst="rect">
            <a:avLst/>
          </a:prstGeom>
          <a:noFill/>
        </p:spPr>
        <p:txBody>
          <a:bodyPr wrap="square">
            <a:spAutoFit/>
          </a:bodyPr>
          <a:lstStyle/>
          <a:p>
            <a:r>
              <a:rPr lang="en-US" dirty="0"/>
              <a:t>Outlier Detection and </a:t>
            </a:r>
            <a:r>
              <a:rPr lang="en-US" sz="1400" dirty="0"/>
              <a:t>Treatment</a:t>
            </a:r>
            <a:endParaRPr lang="en-US" dirty="0"/>
          </a:p>
        </p:txBody>
      </p:sp>
      <p:pic>
        <p:nvPicPr>
          <p:cNvPr id="5" name="Resim 4">
            <a:extLst>
              <a:ext uri="{FF2B5EF4-FFF2-40B4-BE49-F238E27FC236}">
                <a16:creationId xmlns:a16="http://schemas.microsoft.com/office/drawing/2014/main" id="{42D9CADF-139D-EE9C-A8D5-7F42B5228AF0}"/>
              </a:ext>
            </a:extLst>
          </p:cNvPr>
          <p:cNvPicPr>
            <a:picLocks noChangeAspect="1"/>
          </p:cNvPicPr>
          <p:nvPr/>
        </p:nvPicPr>
        <p:blipFill>
          <a:blip r:embed="rId2"/>
          <a:stretch>
            <a:fillRect/>
          </a:stretch>
        </p:blipFill>
        <p:spPr>
          <a:xfrm>
            <a:off x="304557" y="2208773"/>
            <a:ext cx="5387124" cy="3456935"/>
          </a:xfrm>
          <a:prstGeom prst="rect">
            <a:avLst/>
          </a:prstGeom>
          <a:ln>
            <a:solidFill>
              <a:schemeClr val="accent1"/>
            </a:solidFill>
          </a:ln>
        </p:spPr>
      </p:pic>
      <p:pic>
        <p:nvPicPr>
          <p:cNvPr id="6" name="Resim 5">
            <a:extLst>
              <a:ext uri="{FF2B5EF4-FFF2-40B4-BE49-F238E27FC236}">
                <a16:creationId xmlns:a16="http://schemas.microsoft.com/office/drawing/2014/main" id="{0EA93C7A-D5AC-0761-EBE0-B40E021D0821}"/>
              </a:ext>
            </a:extLst>
          </p:cNvPr>
          <p:cNvPicPr>
            <a:picLocks noChangeAspect="1"/>
          </p:cNvPicPr>
          <p:nvPr/>
        </p:nvPicPr>
        <p:blipFill rotWithShape="1">
          <a:blip r:embed="rId3"/>
          <a:srcRect l="1" r="52836"/>
          <a:stretch/>
        </p:blipFill>
        <p:spPr>
          <a:xfrm>
            <a:off x="5844457" y="2718068"/>
            <a:ext cx="5201324" cy="1101743"/>
          </a:xfrm>
          <a:prstGeom prst="rect">
            <a:avLst/>
          </a:prstGeom>
          <a:ln>
            <a:solidFill>
              <a:schemeClr val="accent1"/>
            </a:solidFill>
          </a:ln>
        </p:spPr>
      </p:pic>
      <p:sp>
        <p:nvSpPr>
          <p:cNvPr id="7" name="Metin kutusu 6">
            <a:extLst>
              <a:ext uri="{FF2B5EF4-FFF2-40B4-BE49-F238E27FC236}">
                <a16:creationId xmlns:a16="http://schemas.microsoft.com/office/drawing/2014/main" id="{C00D99DC-72A6-AA5A-8C8B-B575A2B3EE15}"/>
              </a:ext>
            </a:extLst>
          </p:cNvPr>
          <p:cNvSpPr txBox="1"/>
          <p:nvPr/>
        </p:nvSpPr>
        <p:spPr>
          <a:xfrm>
            <a:off x="6924362" y="3824435"/>
            <a:ext cx="3888782" cy="523220"/>
          </a:xfrm>
          <a:prstGeom prst="rect">
            <a:avLst/>
          </a:prstGeom>
          <a:noFill/>
        </p:spPr>
        <p:txBody>
          <a:bodyPr wrap="square">
            <a:spAutoFit/>
          </a:bodyPr>
          <a:lstStyle/>
          <a:p>
            <a:r>
              <a:rPr lang="en-US" sz="1400" dirty="0"/>
              <a:t>Change the values ​​1 and 0 in the Gender column to "male" and "female":</a:t>
            </a:r>
          </a:p>
        </p:txBody>
      </p:sp>
    </p:spTree>
    <p:extLst>
      <p:ext uri="{BB962C8B-B14F-4D97-AF65-F5344CB8AC3E}">
        <p14:creationId xmlns:p14="http://schemas.microsoft.com/office/powerpoint/2010/main" val="161830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E07F3E8-766F-7B8D-1DD9-2D11EEAABA91}"/>
              </a:ext>
            </a:extLst>
          </p:cNvPr>
          <p:cNvSpPr>
            <a:spLocks noGrp="1"/>
          </p:cNvSpPr>
          <p:nvPr>
            <p:ph type="title"/>
          </p:nvPr>
        </p:nvSpPr>
        <p:spPr>
          <a:xfrm>
            <a:off x="808638" y="386930"/>
            <a:ext cx="9236700" cy="1188950"/>
          </a:xfrm>
        </p:spPr>
        <p:txBody>
          <a:bodyPr anchor="b">
            <a:normAutofit/>
          </a:bodyPr>
          <a:lstStyle/>
          <a:p>
            <a:r>
              <a:rPr lang="en-US" sz="5400" b="0" i="0" dirty="0">
                <a:effectLst/>
                <a:highlight>
                  <a:srgbClr val="FFFFFF"/>
                </a:highlight>
                <a:latin typeface="ui-sans-serif"/>
              </a:rPr>
              <a:t>Exploratory Data Analysis</a:t>
            </a:r>
            <a:r>
              <a:rPr lang="tr-TR" sz="5400" b="0" i="0" dirty="0">
                <a:effectLst/>
                <a:highlight>
                  <a:srgbClr val="FFFFFF"/>
                </a:highlight>
                <a:latin typeface="ui-sans-serif"/>
              </a:rPr>
              <a:t>(EDA)</a:t>
            </a:r>
            <a:endParaRPr lang="en-US"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Exploratory Data Analysis” anyway?">
            <a:extLst>
              <a:ext uri="{FF2B5EF4-FFF2-40B4-BE49-F238E27FC236}">
                <a16:creationId xmlns:a16="http://schemas.microsoft.com/office/drawing/2014/main" id="{562E9181-4757-056D-B29F-C8E328BEA9F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8366410" y="2599509"/>
            <a:ext cx="2796936" cy="2796936"/>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6710381C-127F-1056-6C6E-F485F259BC2C}"/>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r>
              <a:rPr lang="en-US" sz="2400" b="1" i="0" dirty="0">
                <a:effectLst/>
                <a:latin typeface="ui-sans-serif"/>
              </a:rPr>
              <a:t>Descriptive statistics: </a:t>
            </a:r>
            <a:r>
              <a:rPr lang="en-US" sz="2400" b="0" i="0" dirty="0">
                <a:effectLst/>
                <a:latin typeface="ui-sans-serif"/>
              </a:rPr>
              <a:t>Mean, median, standard deviation of key features.</a:t>
            </a:r>
          </a:p>
          <a:p>
            <a:pPr>
              <a:buFont typeface="Arial" panose="020B0604020202020204" pitchFamily="34" charset="0"/>
              <a:buChar char="•"/>
            </a:pPr>
            <a:r>
              <a:rPr lang="en-US" sz="2400" b="1" i="0" dirty="0">
                <a:effectLst/>
                <a:latin typeface="ui-sans-serif"/>
              </a:rPr>
              <a:t>Age distribution analysis: </a:t>
            </a:r>
            <a:r>
              <a:rPr lang="en-US" sz="2400" b="0" i="0" dirty="0">
                <a:effectLst/>
                <a:latin typeface="ui-sans-serif"/>
              </a:rPr>
              <a:t>Histogram showing age distribution of patients.</a:t>
            </a:r>
          </a:p>
          <a:p>
            <a:pPr>
              <a:buFont typeface="Arial" panose="020B0604020202020204" pitchFamily="34" charset="0"/>
              <a:buChar char="•"/>
            </a:pPr>
            <a:r>
              <a:rPr lang="en-US" sz="2400" b="1" i="0" dirty="0">
                <a:effectLst/>
                <a:latin typeface="ui-sans-serif"/>
              </a:rPr>
              <a:t>Correlation matrix: </a:t>
            </a:r>
            <a:r>
              <a:rPr lang="en-US" sz="2400" b="0" i="0" dirty="0">
                <a:effectLst/>
                <a:latin typeface="ui-sans-serif"/>
              </a:rPr>
              <a:t>Heatmap showing correlations between features.</a:t>
            </a:r>
          </a:p>
          <a:p>
            <a:pPr>
              <a:buFont typeface="Arial" panose="020B0604020202020204" pitchFamily="34" charset="0"/>
              <a:buChar char="•"/>
            </a:pPr>
            <a:r>
              <a:rPr lang="en-US" sz="2400" b="1" i="0" dirty="0">
                <a:effectLst/>
                <a:latin typeface="ui-sans-serif"/>
              </a:rPr>
              <a:t>Visuals: </a:t>
            </a:r>
            <a:r>
              <a:rPr lang="en-US" sz="2400" b="0" i="0" dirty="0">
                <a:effectLst/>
                <a:latin typeface="ui-sans-serif"/>
              </a:rPr>
              <a:t>Include histograms, box plots, and scatter plots to visualize relationships.</a:t>
            </a:r>
          </a:p>
          <a:p>
            <a:endParaRPr lang="en-US" sz="2400" dirty="0"/>
          </a:p>
        </p:txBody>
      </p:sp>
    </p:spTree>
    <p:extLst>
      <p:ext uri="{BB962C8B-B14F-4D97-AF65-F5344CB8AC3E}">
        <p14:creationId xmlns:p14="http://schemas.microsoft.com/office/powerpoint/2010/main" val="408425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B4D6CD-A9BF-B17E-6574-ACF05D2EE612}"/>
              </a:ext>
            </a:extLst>
          </p:cNvPr>
          <p:cNvSpPr>
            <a:spLocks noGrp="1"/>
          </p:cNvSpPr>
          <p:nvPr>
            <p:ph type="title"/>
          </p:nvPr>
        </p:nvSpPr>
        <p:spPr>
          <a:xfrm>
            <a:off x="808638" y="386930"/>
            <a:ext cx="9236700" cy="1188950"/>
          </a:xfrm>
        </p:spPr>
        <p:txBody>
          <a:bodyPr anchor="b">
            <a:normAutofit/>
          </a:bodyPr>
          <a:lstStyle/>
          <a:p>
            <a:r>
              <a:rPr lang="en-US" sz="5400" b="0" i="0">
                <a:effectLst/>
                <a:highlight>
                  <a:srgbClr val="FFFFFF"/>
                </a:highlight>
                <a:latin typeface="ui-sans-serif"/>
              </a:rPr>
              <a:t>Feature Engineering</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5ECC791-0B15-6FFB-D5FF-81FA1C6C7F94}"/>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r>
              <a:rPr lang="en-US" sz="2400" b="1" i="0">
                <a:effectLst/>
                <a:highlight>
                  <a:srgbClr val="FFFFFF"/>
                </a:highlight>
                <a:latin typeface="ui-sans-serif"/>
              </a:rPr>
              <a:t>New features: </a:t>
            </a:r>
            <a:r>
              <a:rPr lang="en-US" sz="2400" b="0" i="0">
                <a:effectLst/>
                <a:highlight>
                  <a:srgbClr val="FFFFFF"/>
                </a:highlight>
                <a:latin typeface="ui-sans-serif"/>
              </a:rPr>
              <a:t>Created new features based on domain knowledge, such as age groups and interaction terms.</a:t>
            </a:r>
          </a:p>
          <a:p>
            <a:pPr>
              <a:buFont typeface="Arial" panose="020B0604020202020204" pitchFamily="34" charset="0"/>
              <a:buChar char="•"/>
            </a:pPr>
            <a:r>
              <a:rPr lang="en-US" sz="2400" b="1" i="0">
                <a:effectLst/>
                <a:highlight>
                  <a:srgbClr val="FFFFFF"/>
                </a:highlight>
                <a:latin typeface="ui-sans-serif"/>
              </a:rPr>
              <a:t>Feature selection: </a:t>
            </a:r>
            <a:r>
              <a:rPr lang="en-US" sz="2400" b="0" i="0">
                <a:effectLst/>
                <a:highlight>
                  <a:srgbClr val="FFFFFF"/>
                </a:highlight>
                <a:latin typeface="ui-sans-serif"/>
              </a:rPr>
              <a:t>Used techniques like Recursive Feature Elimination (RFE) to select the most relevant features.</a:t>
            </a:r>
          </a:p>
          <a:p>
            <a:endParaRPr lang="en-US" sz="2400"/>
          </a:p>
        </p:txBody>
      </p:sp>
    </p:spTree>
    <p:extLst>
      <p:ext uri="{BB962C8B-B14F-4D97-AF65-F5344CB8AC3E}">
        <p14:creationId xmlns:p14="http://schemas.microsoft.com/office/powerpoint/2010/main" val="258032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diyagram, öykü gelişim çizgisi; kumpas; grafiğini çıkarma içeren bir resim&#10;&#10;Açıklama otomatik olarak oluşturuldu">
            <a:extLst>
              <a:ext uri="{FF2B5EF4-FFF2-40B4-BE49-F238E27FC236}">
                <a16:creationId xmlns:a16="http://schemas.microsoft.com/office/drawing/2014/main" id="{5B5F1F58-DA4A-FF04-7C90-9819C5A00193}"/>
              </a:ext>
            </a:extLst>
          </p:cNvPr>
          <p:cNvPicPr>
            <a:picLocks noGrp="1" noChangeAspect="1"/>
          </p:cNvPicPr>
          <p:nvPr>
            <p:ph idx="1"/>
          </p:nvPr>
        </p:nvPicPr>
        <p:blipFill rotWithShape="1">
          <a:blip r:embed="rId2"/>
          <a:srcRect l="14234" r="12501" b="1"/>
          <a:stretch/>
        </p:blipFill>
        <p:spPr>
          <a:xfrm>
            <a:off x="838200" y="704765"/>
            <a:ext cx="10628376" cy="5440003"/>
          </a:xfrm>
          <a:prstGeom prst="rect">
            <a:avLst/>
          </a:prstGeom>
        </p:spPr>
      </p:pic>
    </p:spTree>
    <p:extLst>
      <p:ext uri="{BB962C8B-B14F-4D97-AF65-F5344CB8AC3E}">
        <p14:creationId xmlns:p14="http://schemas.microsoft.com/office/powerpoint/2010/main" val="955021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EAECF080-6FCF-2012-7FA6-E671629408F8}"/>
              </a:ext>
            </a:extLst>
          </p:cNvPr>
          <p:cNvPicPr>
            <a:picLocks noGrp="1" noChangeAspect="1"/>
          </p:cNvPicPr>
          <p:nvPr>
            <p:ph idx="1"/>
          </p:nvPr>
        </p:nvPicPr>
        <p:blipFill rotWithShape="1">
          <a:blip r:embed="rId2"/>
          <a:srcRect l="8017" r="6994" b="-1"/>
          <a:stretch/>
        </p:blipFill>
        <p:spPr>
          <a:xfrm>
            <a:off x="838200" y="704765"/>
            <a:ext cx="10628376" cy="5440003"/>
          </a:xfrm>
          <a:prstGeom prst="rect">
            <a:avLst/>
          </a:prstGeom>
        </p:spPr>
      </p:pic>
    </p:spTree>
    <p:extLst>
      <p:ext uri="{BB962C8B-B14F-4D97-AF65-F5344CB8AC3E}">
        <p14:creationId xmlns:p14="http://schemas.microsoft.com/office/powerpoint/2010/main" val="92016250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636</Words>
  <Application>Microsoft Office PowerPoint</Application>
  <PresentationFormat>Geniş ekran</PresentationFormat>
  <Paragraphs>51</Paragraphs>
  <Slides>19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Aptos</vt:lpstr>
      <vt:lpstr>Aptos Display</vt:lpstr>
      <vt:lpstr>Arial</vt:lpstr>
      <vt:lpstr>ui-sans-serif</vt:lpstr>
      <vt:lpstr>Wingdings</vt:lpstr>
      <vt:lpstr>Office Teması</vt:lpstr>
      <vt:lpstr>Analysis of Heart Attack Dataset</vt:lpstr>
      <vt:lpstr>Introduction</vt:lpstr>
      <vt:lpstr>Dataset Description</vt:lpstr>
      <vt:lpstr>Data Cleaning and Pre-processing</vt:lpstr>
      <vt:lpstr>PowerPoint Sunusu</vt:lpstr>
      <vt:lpstr>Exploratory Data Analysis(EDA)</vt:lpstr>
      <vt:lpstr>Feature Engineering</vt:lpstr>
      <vt:lpstr>PowerPoint Sunusu</vt:lpstr>
      <vt:lpstr>PowerPoint Sunusu</vt:lpstr>
      <vt:lpstr>PowerPoint Sunusu</vt:lpstr>
      <vt:lpstr>PowerPoint Sunusu</vt:lpstr>
      <vt:lpstr>PowerPoint Sunusu</vt:lpstr>
      <vt:lpstr>PowerPoint Sunusu</vt:lpstr>
      <vt:lpstr>Machine Learning Algorithms</vt:lpstr>
      <vt:lpstr>What is Scikit-learn?</vt:lpstr>
      <vt:lpstr>PowerPoint Sunusu</vt:lpstr>
      <vt:lpstr>PowerPoint Sunusu</vt:lpstr>
      <vt:lpstr>PowerPoint Sunusu</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Ayhan Tan Açar</dc:creator>
  <cp:lastModifiedBy>Ayhan Tan Açar</cp:lastModifiedBy>
  <cp:revision>12</cp:revision>
  <dcterms:created xsi:type="dcterms:W3CDTF">2024-05-27T20:10:41Z</dcterms:created>
  <dcterms:modified xsi:type="dcterms:W3CDTF">2024-08-03T13:00:49Z</dcterms:modified>
</cp:coreProperties>
</file>