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1141" r:id="rId2"/>
    <p:sldId id="1142" r:id="rId3"/>
    <p:sldId id="1040" r:id="rId4"/>
    <p:sldId id="1111" r:id="rId5"/>
    <p:sldId id="1113" r:id="rId6"/>
    <p:sldId id="1114" r:id="rId7"/>
    <p:sldId id="1121" r:id="rId8"/>
    <p:sldId id="1122" r:id="rId9"/>
    <p:sldId id="1148" r:id="rId10"/>
    <p:sldId id="1123" r:id="rId11"/>
    <p:sldId id="1124" r:id="rId12"/>
    <p:sldId id="1118" r:id="rId13"/>
    <p:sldId id="1120" r:id="rId14"/>
    <p:sldId id="1125" r:id="rId15"/>
    <p:sldId id="1129" r:id="rId16"/>
    <p:sldId id="1127" r:id="rId17"/>
    <p:sldId id="1128" r:id="rId18"/>
    <p:sldId id="1143" r:id="rId19"/>
    <p:sldId id="1144" r:id="rId20"/>
    <p:sldId id="1091" r:id="rId21"/>
    <p:sldId id="1138" r:id="rId22"/>
    <p:sldId id="1137" r:id="rId23"/>
    <p:sldId id="1145" r:id="rId24"/>
    <p:sldId id="1146" r:id="rId25"/>
    <p:sldId id="1147" r:id="rId26"/>
    <p:sldId id="1139" r:id="rId27"/>
    <p:sldId id="262" r:id="rId28"/>
    <p:sldId id="259" r:id="rId29"/>
    <p:sldId id="260" r:id="rId30"/>
    <p:sldId id="261" r:id="rId31"/>
    <p:sldId id="1140" r:id="rId32"/>
    <p:sldId id="1101" r:id="rId33"/>
    <p:sldId id="1102" r:id="rId34"/>
    <p:sldId id="1103" r:id="rId35"/>
    <p:sldId id="1105" r:id="rId36"/>
    <p:sldId id="110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8C0E"/>
    <a:srgbClr val="31F3FF"/>
    <a:srgbClr val="FFCCFF"/>
    <a:srgbClr val="66FF33"/>
    <a:srgbClr val="DA820D"/>
    <a:srgbClr val="67FF67"/>
    <a:srgbClr val="FFFF99"/>
    <a:srgbClr val="89F9FF"/>
    <a:srgbClr val="ECA44A"/>
    <a:srgbClr val="15D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185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D910A-1DAE-40D9-90B6-911A6F319857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6BC2-5AD3-4180-9CD4-49675A8EF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21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FD6-3525-4435-A410-2111FA59EDB5}" type="datetime1">
              <a:rPr lang="es-MX" smtClean="0"/>
              <a:t>28/09/2023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1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B9B-66B7-48B7-881D-7DCF4BF2961C}" type="datetime1">
              <a:rPr lang="es-MX" smtClean="0"/>
              <a:t>28/09/2023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70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9D2B-3E8B-4E02-8427-95538607E7A2}" type="datetime1">
              <a:rPr lang="es-MX" smtClean="0"/>
              <a:t>28/09/2023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8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9D6A-0549-4987-886E-35098FD928F9}" type="datetime1">
              <a:rPr lang="es-MX" smtClean="0"/>
              <a:t>28/09/2023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1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81B1-58DF-4623-A0A2-2854A59A346C}" type="datetime1">
              <a:rPr lang="es-MX" smtClean="0"/>
              <a:t>28/09/2023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21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BB17-D4B3-4C9A-A4ED-6B64F7F0368E}" type="datetime1">
              <a:rPr lang="es-MX" smtClean="0"/>
              <a:t>28/09/2023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67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2224-7266-4280-BCFD-2FA54ABC5E38}" type="datetime1">
              <a:rPr lang="es-MX" smtClean="0"/>
              <a:t>28/09/2023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82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8855-1121-4A52-82AD-7D254973E3E5}" type="datetime1">
              <a:rPr lang="es-MX" smtClean="0"/>
              <a:t>28/09/2023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038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9D6F-3570-4392-BACF-5EC951937F61}" type="datetime1">
              <a:rPr lang="es-MX" smtClean="0"/>
              <a:t>28/09/2023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03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A0C2-861E-4074-BB5D-A34929BD0D94}" type="datetime1">
              <a:rPr lang="es-MX" smtClean="0"/>
              <a:t>28/09/2023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66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456-68E7-45AB-87BA-2DC13C054C10}" type="datetime1">
              <a:rPr lang="es-MX" smtClean="0"/>
              <a:t>28/09/2023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30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F11A-049F-4AC7-90AF-17A57EC09817}" type="datetime1">
              <a:rPr lang="es-MX" smtClean="0"/>
              <a:t>28/09/2023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310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1DB146-5865-417A-B3A5-A2C51B80C669}"/>
              </a:ext>
            </a:extLst>
          </p:cNvPr>
          <p:cNvSpPr txBox="1"/>
          <p:nvPr/>
        </p:nvSpPr>
        <p:spPr>
          <a:xfrm>
            <a:off x="0" y="302827"/>
            <a:ext cx="12192000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002060"/>
                </a:solidFill>
                <a:latin typeface="Montserrat" panose="02000505000000020004" pitchFamily="2" charset="0"/>
              </a:rPr>
              <a:t>Actividad 1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0D3AF96-A20E-4925-AB2B-9A0C7843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50" y="4868248"/>
            <a:ext cx="10515600" cy="1325559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  <a:t>Objetivo: </a:t>
            </a:r>
            <a:b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</a:br>
            <a: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  <a:t>Mostrar la dirección de giro en un video de ejemplo</a:t>
            </a:r>
            <a:endParaRPr lang="en-US" dirty="0">
              <a:solidFill>
                <a:srgbClr val="00B0F0"/>
              </a:solidFill>
              <a:latin typeface="Oswald" panose="02000503000000000000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F248F03-601F-4067-8400-01720A763B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7582" y="1523761"/>
            <a:ext cx="7372494" cy="290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92B3EF8-898E-4BC0-9665-9E437CCD5D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5364" y="1942140"/>
            <a:ext cx="3870682" cy="2407277"/>
          </a:xfrm>
          <a:prstGeom prst="rect">
            <a:avLst/>
          </a:prstGeom>
        </p:spPr>
      </p:pic>
      <p:pic>
        <p:nvPicPr>
          <p:cNvPr id="144" name="Imagen 143">
            <a:extLst>
              <a:ext uri="{FF2B5EF4-FFF2-40B4-BE49-F238E27FC236}">
                <a16:creationId xmlns:a16="http://schemas.microsoft.com/office/drawing/2014/main" id="{95B6B0DE-2564-4767-BD7E-281911C66B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6155" y="1942139"/>
            <a:ext cx="163248" cy="24072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68687C-1645-4345-8A8C-7EE1520E8E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0416" y="1942140"/>
            <a:ext cx="3824276" cy="2469734"/>
          </a:xfrm>
          <a:prstGeom prst="rect">
            <a:avLst/>
          </a:prstGeom>
        </p:spPr>
      </p:pic>
      <p:pic>
        <p:nvPicPr>
          <p:cNvPr id="135" name="Imagen 134">
            <a:extLst>
              <a:ext uri="{FF2B5EF4-FFF2-40B4-BE49-F238E27FC236}">
                <a16:creationId xmlns:a16="http://schemas.microsoft.com/office/drawing/2014/main" id="{18E9662C-FFF6-4FCD-A80D-0756A8A321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3302" y="1942140"/>
            <a:ext cx="348557" cy="246973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2131F-1D72-4666-88E8-675D4DF55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033054"/>
            <a:ext cx="10800127" cy="896524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Analizamos los pixeles para el caso de las curvas</a:t>
            </a:r>
            <a:endParaRPr lang="en-US" dirty="0"/>
          </a:p>
          <a:p>
            <a:r>
              <a:rPr lang="es-MX" dirty="0"/>
              <a:t>Sumamos las columnas de la parte izquierda y derecha que resultan de la separación utilizando el punto medio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9B98030-2FC6-48DF-AEB1-8DB0F07C40F6}"/>
              </a:ext>
            </a:extLst>
          </p:cNvPr>
          <p:cNvSpPr txBox="1"/>
          <p:nvPr/>
        </p:nvSpPr>
        <p:spPr>
          <a:xfrm>
            <a:off x="1443769" y="212213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8654B07-83D4-4F37-909E-EF0BA721D4E8}"/>
              </a:ext>
            </a:extLst>
          </p:cNvPr>
          <p:cNvSpPr txBox="1"/>
          <p:nvPr/>
        </p:nvSpPr>
        <p:spPr>
          <a:xfrm>
            <a:off x="1863219" y="212213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C5F7F6-6D8C-4006-8D70-787E1F4E67BE}"/>
              </a:ext>
            </a:extLst>
          </p:cNvPr>
          <p:cNvSpPr txBox="1"/>
          <p:nvPr/>
        </p:nvSpPr>
        <p:spPr>
          <a:xfrm>
            <a:off x="2274279" y="21192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027443-8B61-4023-A21E-4444E1ADE934}"/>
              </a:ext>
            </a:extLst>
          </p:cNvPr>
          <p:cNvSpPr txBox="1"/>
          <p:nvPr/>
        </p:nvSpPr>
        <p:spPr>
          <a:xfrm>
            <a:off x="2667202" y="21360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94D2A-7219-4AAB-98F9-897BFE476434}"/>
              </a:ext>
            </a:extLst>
          </p:cNvPr>
          <p:cNvSpPr txBox="1"/>
          <p:nvPr/>
        </p:nvSpPr>
        <p:spPr>
          <a:xfrm>
            <a:off x="1442507" y="242701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4D6980-28CF-4282-B2CF-0220C8E51F00}"/>
              </a:ext>
            </a:extLst>
          </p:cNvPr>
          <p:cNvSpPr txBox="1"/>
          <p:nvPr/>
        </p:nvSpPr>
        <p:spPr>
          <a:xfrm>
            <a:off x="1854829" y="240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7473D29-BB0D-4632-B51F-95C10874F4B2}"/>
              </a:ext>
            </a:extLst>
          </p:cNvPr>
          <p:cNvSpPr txBox="1"/>
          <p:nvPr/>
        </p:nvSpPr>
        <p:spPr>
          <a:xfrm>
            <a:off x="2241351" y="240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1F02AE1-9655-4C14-85D3-35A851B561BF}"/>
              </a:ext>
            </a:extLst>
          </p:cNvPr>
          <p:cNvSpPr txBox="1"/>
          <p:nvPr/>
        </p:nvSpPr>
        <p:spPr>
          <a:xfrm>
            <a:off x="2658812" y="243321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A78F2A-AD86-45B6-94A6-0CB785E3A2CE}"/>
              </a:ext>
            </a:extLst>
          </p:cNvPr>
          <p:cNvSpPr txBox="1"/>
          <p:nvPr/>
        </p:nvSpPr>
        <p:spPr>
          <a:xfrm>
            <a:off x="1443769" y="282630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13533E-4D13-4B6A-B504-CF385E119977}"/>
              </a:ext>
            </a:extLst>
          </p:cNvPr>
          <p:cNvSpPr txBox="1"/>
          <p:nvPr/>
        </p:nvSpPr>
        <p:spPr>
          <a:xfrm>
            <a:off x="1863219" y="282630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3B0ADF-B3BC-46BE-91D6-28A86BBC49AE}"/>
              </a:ext>
            </a:extLst>
          </p:cNvPr>
          <p:cNvSpPr txBox="1"/>
          <p:nvPr/>
        </p:nvSpPr>
        <p:spPr>
          <a:xfrm>
            <a:off x="2274279" y="28234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E89A6AC-6223-4758-830B-ADE2A256DB5B}"/>
              </a:ext>
            </a:extLst>
          </p:cNvPr>
          <p:cNvSpPr txBox="1"/>
          <p:nvPr/>
        </p:nvSpPr>
        <p:spPr>
          <a:xfrm>
            <a:off x="2667202" y="284018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347B790-2E76-4240-8EDD-A116A2F41F1B}"/>
              </a:ext>
            </a:extLst>
          </p:cNvPr>
          <p:cNvSpPr txBox="1"/>
          <p:nvPr/>
        </p:nvSpPr>
        <p:spPr>
          <a:xfrm>
            <a:off x="1442507" y="31311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9D57A8-CFF3-4825-965A-40CC82AC0A43}"/>
              </a:ext>
            </a:extLst>
          </p:cNvPr>
          <p:cNvSpPr txBox="1"/>
          <p:nvPr/>
        </p:nvSpPr>
        <p:spPr>
          <a:xfrm>
            <a:off x="1854829" y="31122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3A96480-51D3-4BAA-A176-0F87747493ED}"/>
              </a:ext>
            </a:extLst>
          </p:cNvPr>
          <p:cNvSpPr txBox="1"/>
          <p:nvPr/>
        </p:nvSpPr>
        <p:spPr>
          <a:xfrm>
            <a:off x="2241351" y="31122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691AD4A-97D8-4C02-9B12-FBDFE178EF71}"/>
              </a:ext>
            </a:extLst>
          </p:cNvPr>
          <p:cNvSpPr txBox="1"/>
          <p:nvPr/>
        </p:nvSpPr>
        <p:spPr>
          <a:xfrm>
            <a:off x="2658812" y="313738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8B350E-7C8C-49B6-A4B1-DF179D0ECB68}"/>
              </a:ext>
            </a:extLst>
          </p:cNvPr>
          <p:cNvSpPr txBox="1"/>
          <p:nvPr/>
        </p:nvSpPr>
        <p:spPr>
          <a:xfrm>
            <a:off x="1490227" y="34899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4FE9201-8ACA-4102-9F3D-71F85483FC2F}"/>
              </a:ext>
            </a:extLst>
          </p:cNvPr>
          <p:cNvSpPr txBox="1"/>
          <p:nvPr/>
        </p:nvSpPr>
        <p:spPr>
          <a:xfrm>
            <a:off x="1909677" y="348999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BDEA4E9-C39E-417D-BC7F-96EF92894B56}"/>
              </a:ext>
            </a:extLst>
          </p:cNvPr>
          <p:cNvSpPr txBox="1"/>
          <p:nvPr/>
        </p:nvSpPr>
        <p:spPr>
          <a:xfrm>
            <a:off x="2320737" y="34871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2423897-4C07-4A49-B06D-C4408AA31543}"/>
              </a:ext>
            </a:extLst>
          </p:cNvPr>
          <p:cNvSpPr txBox="1"/>
          <p:nvPr/>
        </p:nvSpPr>
        <p:spPr>
          <a:xfrm>
            <a:off x="2713660" y="350388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1034AD9-897F-411A-BEB0-D57094CB2E23}"/>
              </a:ext>
            </a:extLst>
          </p:cNvPr>
          <p:cNvSpPr txBox="1"/>
          <p:nvPr/>
        </p:nvSpPr>
        <p:spPr>
          <a:xfrm>
            <a:off x="1488965" y="37948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6BF60B-0B58-4876-A131-573E85809D3F}"/>
              </a:ext>
            </a:extLst>
          </p:cNvPr>
          <p:cNvSpPr txBox="1"/>
          <p:nvPr/>
        </p:nvSpPr>
        <p:spPr>
          <a:xfrm>
            <a:off x="1901287" y="37759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32BC3E2-946B-4AEE-BD82-7733DAA30EFA}"/>
              </a:ext>
            </a:extLst>
          </p:cNvPr>
          <p:cNvSpPr txBox="1"/>
          <p:nvPr/>
        </p:nvSpPr>
        <p:spPr>
          <a:xfrm>
            <a:off x="2287809" y="37759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EC923D5-D929-4589-B2D8-03594E7948D3}"/>
              </a:ext>
            </a:extLst>
          </p:cNvPr>
          <p:cNvSpPr txBox="1"/>
          <p:nvPr/>
        </p:nvSpPr>
        <p:spPr>
          <a:xfrm>
            <a:off x="2705270" y="38010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33DD735-6008-4652-AC68-EB006BD3A0E4}"/>
              </a:ext>
            </a:extLst>
          </p:cNvPr>
          <p:cNvSpPr txBox="1"/>
          <p:nvPr/>
        </p:nvSpPr>
        <p:spPr>
          <a:xfrm>
            <a:off x="1469889" y="4050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9044CF8-FA5B-40FB-A226-0071AAED9F0E}"/>
              </a:ext>
            </a:extLst>
          </p:cNvPr>
          <p:cNvSpPr txBox="1"/>
          <p:nvPr/>
        </p:nvSpPr>
        <p:spPr>
          <a:xfrm>
            <a:off x="1882211" y="40314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8D9DFB8-47F5-4DE8-9C34-40167CAB391B}"/>
              </a:ext>
            </a:extLst>
          </p:cNvPr>
          <p:cNvSpPr txBox="1"/>
          <p:nvPr/>
        </p:nvSpPr>
        <p:spPr>
          <a:xfrm>
            <a:off x="2268733" y="40314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33F220A-A719-4CCD-9185-90B2160173AD}"/>
              </a:ext>
            </a:extLst>
          </p:cNvPr>
          <p:cNvSpPr txBox="1"/>
          <p:nvPr/>
        </p:nvSpPr>
        <p:spPr>
          <a:xfrm>
            <a:off x="2686194" y="405662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E4EF99D-98E4-48AC-A22C-5D39DE9A2369}"/>
              </a:ext>
            </a:extLst>
          </p:cNvPr>
          <p:cNvSpPr txBox="1"/>
          <p:nvPr/>
        </p:nvSpPr>
        <p:spPr>
          <a:xfrm>
            <a:off x="3574573" y="20775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54E4CD1-9390-4D24-BC17-368EA6BA55E7}"/>
              </a:ext>
            </a:extLst>
          </p:cNvPr>
          <p:cNvSpPr txBox="1"/>
          <p:nvPr/>
        </p:nvSpPr>
        <p:spPr>
          <a:xfrm>
            <a:off x="3994023" y="20775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5382A84-8F2F-4E40-B2B7-F110D963AEFD}"/>
              </a:ext>
            </a:extLst>
          </p:cNvPr>
          <p:cNvSpPr txBox="1"/>
          <p:nvPr/>
        </p:nvSpPr>
        <p:spPr>
          <a:xfrm>
            <a:off x="4405083" y="20746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FA22F3D-A724-47D7-868D-0D9DEE7FD7C9}"/>
              </a:ext>
            </a:extLst>
          </p:cNvPr>
          <p:cNvSpPr txBox="1"/>
          <p:nvPr/>
        </p:nvSpPr>
        <p:spPr>
          <a:xfrm>
            <a:off x="4798006" y="20913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0DF2C01-3C9B-43CC-9F24-BDF893C00D47}"/>
              </a:ext>
            </a:extLst>
          </p:cNvPr>
          <p:cNvSpPr txBox="1"/>
          <p:nvPr/>
        </p:nvSpPr>
        <p:spPr>
          <a:xfrm>
            <a:off x="3573311" y="238239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A1373F7-5DFB-4317-AB13-79021CC873F7}"/>
              </a:ext>
            </a:extLst>
          </p:cNvPr>
          <p:cNvSpPr txBox="1"/>
          <p:nvPr/>
        </p:nvSpPr>
        <p:spPr>
          <a:xfrm>
            <a:off x="3985633" y="23634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F46AEAE-C528-412B-8411-E9C257A2561B}"/>
              </a:ext>
            </a:extLst>
          </p:cNvPr>
          <p:cNvSpPr txBox="1"/>
          <p:nvPr/>
        </p:nvSpPr>
        <p:spPr>
          <a:xfrm>
            <a:off x="4372155" y="2363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4014282-8200-46D6-9A75-5FBFF2C81D57}"/>
              </a:ext>
            </a:extLst>
          </p:cNvPr>
          <p:cNvSpPr txBox="1"/>
          <p:nvPr/>
        </p:nvSpPr>
        <p:spPr>
          <a:xfrm>
            <a:off x="4789616" y="2388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933FE05-7C17-44E3-9E83-88F70343B858}"/>
              </a:ext>
            </a:extLst>
          </p:cNvPr>
          <p:cNvSpPr txBox="1"/>
          <p:nvPr/>
        </p:nvSpPr>
        <p:spPr>
          <a:xfrm>
            <a:off x="3574573" y="278168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55C454E-70F7-42B4-A455-0500898F3CE5}"/>
              </a:ext>
            </a:extLst>
          </p:cNvPr>
          <p:cNvSpPr txBox="1"/>
          <p:nvPr/>
        </p:nvSpPr>
        <p:spPr>
          <a:xfrm>
            <a:off x="3994023" y="278168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640A166-7096-4A6C-8AD6-1722F5460C5A}"/>
              </a:ext>
            </a:extLst>
          </p:cNvPr>
          <p:cNvSpPr txBox="1"/>
          <p:nvPr/>
        </p:nvSpPr>
        <p:spPr>
          <a:xfrm>
            <a:off x="4405083" y="27787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F2B8180-6891-4CA4-80D4-D29AAD3EC963}"/>
              </a:ext>
            </a:extLst>
          </p:cNvPr>
          <p:cNvSpPr txBox="1"/>
          <p:nvPr/>
        </p:nvSpPr>
        <p:spPr>
          <a:xfrm>
            <a:off x="4798006" y="2795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7E187FB-FF1F-487F-A22D-272B7FCAD4B4}"/>
              </a:ext>
            </a:extLst>
          </p:cNvPr>
          <p:cNvSpPr txBox="1"/>
          <p:nvPr/>
        </p:nvSpPr>
        <p:spPr>
          <a:xfrm>
            <a:off x="3573311" y="308656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D023C8E-96C1-4645-899E-8E65147D6416}"/>
              </a:ext>
            </a:extLst>
          </p:cNvPr>
          <p:cNvSpPr txBox="1"/>
          <p:nvPr/>
        </p:nvSpPr>
        <p:spPr>
          <a:xfrm>
            <a:off x="3985633" y="306761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8A03078-9E09-40E1-9727-2F80438C3467}"/>
              </a:ext>
            </a:extLst>
          </p:cNvPr>
          <p:cNvSpPr txBox="1"/>
          <p:nvPr/>
        </p:nvSpPr>
        <p:spPr>
          <a:xfrm>
            <a:off x="4372155" y="306761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B24AA84-279D-4CCD-82F4-EAFF9FE86F45}"/>
              </a:ext>
            </a:extLst>
          </p:cNvPr>
          <p:cNvSpPr txBox="1"/>
          <p:nvPr/>
        </p:nvSpPr>
        <p:spPr>
          <a:xfrm>
            <a:off x="4789616" y="30927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61431AD-6926-4C9A-88E2-5468D550D551}"/>
              </a:ext>
            </a:extLst>
          </p:cNvPr>
          <p:cNvSpPr txBox="1"/>
          <p:nvPr/>
        </p:nvSpPr>
        <p:spPr>
          <a:xfrm>
            <a:off x="3570697" y="344537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A975CAC-817C-49AA-BE64-811F34EDAA07}"/>
              </a:ext>
            </a:extLst>
          </p:cNvPr>
          <p:cNvSpPr txBox="1"/>
          <p:nvPr/>
        </p:nvSpPr>
        <p:spPr>
          <a:xfrm>
            <a:off x="3931424" y="344537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A8225B6-6E35-44D8-9644-F712C253879C}"/>
              </a:ext>
            </a:extLst>
          </p:cNvPr>
          <p:cNvSpPr txBox="1"/>
          <p:nvPr/>
        </p:nvSpPr>
        <p:spPr>
          <a:xfrm>
            <a:off x="4376107" y="344241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80C0A2C-04C0-4807-A94F-1A03AF12037E}"/>
              </a:ext>
            </a:extLst>
          </p:cNvPr>
          <p:cNvSpPr txBox="1"/>
          <p:nvPr/>
        </p:nvSpPr>
        <p:spPr>
          <a:xfrm>
            <a:off x="4844464" y="34592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D94F82A-A4FE-4638-8019-98B43DEB61F5}"/>
              </a:ext>
            </a:extLst>
          </p:cNvPr>
          <p:cNvSpPr txBox="1"/>
          <p:nvPr/>
        </p:nvSpPr>
        <p:spPr>
          <a:xfrm>
            <a:off x="3569435" y="375026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71412C8-8BDE-4E26-A11B-4AAC70EADE25}"/>
              </a:ext>
            </a:extLst>
          </p:cNvPr>
          <p:cNvSpPr txBox="1"/>
          <p:nvPr/>
        </p:nvSpPr>
        <p:spPr>
          <a:xfrm>
            <a:off x="3923034" y="37313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B8F7B6C0-1DC7-4563-B5F9-F5CFD6B28DB8}"/>
              </a:ext>
            </a:extLst>
          </p:cNvPr>
          <p:cNvSpPr txBox="1"/>
          <p:nvPr/>
        </p:nvSpPr>
        <p:spPr>
          <a:xfrm>
            <a:off x="4343112" y="37313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1A711B8-033F-441E-BDA4-2D37650BE230}"/>
              </a:ext>
            </a:extLst>
          </p:cNvPr>
          <p:cNvSpPr txBox="1"/>
          <p:nvPr/>
        </p:nvSpPr>
        <p:spPr>
          <a:xfrm>
            <a:off x="4836074" y="37564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F31407B-09E6-41F5-AB42-D7B66CB64317}"/>
              </a:ext>
            </a:extLst>
          </p:cNvPr>
          <p:cNvSpPr txBox="1"/>
          <p:nvPr/>
        </p:nvSpPr>
        <p:spPr>
          <a:xfrm>
            <a:off x="3550359" y="40058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56635E1-5EB0-48DB-ABFD-7FAF9EB1B2FB}"/>
              </a:ext>
            </a:extLst>
          </p:cNvPr>
          <p:cNvSpPr txBox="1"/>
          <p:nvPr/>
        </p:nvSpPr>
        <p:spPr>
          <a:xfrm>
            <a:off x="3903958" y="398685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F9695C6-1787-457B-80B4-FF26122C8115}"/>
              </a:ext>
            </a:extLst>
          </p:cNvPr>
          <p:cNvSpPr txBox="1"/>
          <p:nvPr/>
        </p:nvSpPr>
        <p:spPr>
          <a:xfrm>
            <a:off x="4324036" y="398685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C4DC2F6-C131-4FFF-9B9C-910C34115033}"/>
              </a:ext>
            </a:extLst>
          </p:cNvPr>
          <p:cNvSpPr txBox="1"/>
          <p:nvPr/>
        </p:nvSpPr>
        <p:spPr>
          <a:xfrm>
            <a:off x="4816998" y="40120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977CCDD-2169-450B-B257-AD86A16FD461}"/>
              </a:ext>
            </a:extLst>
          </p:cNvPr>
          <p:cNvSpPr txBox="1"/>
          <p:nvPr/>
        </p:nvSpPr>
        <p:spPr>
          <a:xfrm>
            <a:off x="9382010" y="204467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1D68B55-0C2B-46CA-996B-3820636EAE03}"/>
              </a:ext>
            </a:extLst>
          </p:cNvPr>
          <p:cNvSpPr txBox="1"/>
          <p:nvPr/>
        </p:nvSpPr>
        <p:spPr>
          <a:xfrm>
            <a:off x="9801460" y="204467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B96BB7AE-1D7C-40A5-AC00-AE42DCBE20E7}"/>
              </a:ext>
            </a:extLst>
          </p:cNvPr>
          <p:cNvSpPr txBox="1"/>
          <p:nvPr/>
        </p:nvSpPr>
        <p:spPr>
          <a:xfrm>
            <a:off x="10212520" y="204177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612AB2C4-799C-484D-96C2-B714CEB3C856}"/>
              </a:ext>
            </a:extLst>
          </p:cNvPr>
          <p:cNvSpPr txBox="1"/>
          <p:nvPr/>
        </p:nvSpPr>
        <p:spPr>
          <a:xfrm>
            <a:off x="9380748" y="234955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1CF4E92-46C0-47E5-95B5-65577587064A}"/>
              </a:ext>
            </a:extLst>
          </p:cNvPr>
          <p:cNvSpPr txBox="1"/>
          <p:nvPr/>
        </p:nvSpPr>
        <p:spPr>
          <a:xfrm>
            <a:off x="9793070" y="233060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ED4C630C-219F-4501-9DBF-18A375121937}"/>
              </a:ext>
            </a:extLst>
          </p:cNvPr>
          <p:cNvSpPr txBox="1"/>
          <p:nvPr/>
        </p:nvSpPr>
        <p:spPr>
          <a:xfrm>
            <a:off x="10179592" y="233060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F5D29CC2-3CB8-4714-B275-B87BC68D02F2}"/>
              </a:ext>
            </a:extLst>
          </p:cNvPr>
          <p:cNvSpPr txBox="1"/>
          <p:nvPr/>
        </p:nvSpPr>
        <p:spPr>
          <a:xfrm>
            <a:off x="9382010" y="27488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44B0E77-AA39-4A38-9A99-F687DCF755DD}"/>
              </a:ext>
            </a:extLst>
          </p:cNvPr>
          <p:cNvSpPr txBox="1"/>
          <p:nvPr/>
        </p:nvSpPr>
        <p:spPr>
          <a:xfrm>
            <a:off x="9801460" y="27488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7DB64B1A-4245-481D-9A89-E2908A9849E5}"/>
              </a:ext>
            </a:extLst>
          </p:cNvPr>
          <p:cNvSpPr txBox="1"/>
          <p:nvPr/>
        </p:nvSpPr>
        <p:spPr>
          <a:xfrm>
            <a:off x="10212520" y="274594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2C0ED64-3DD5-40A7-B28F-C6E887681C3F}"/>
              </a:ext>
            </a:extLst>
          </p:cNvPr>
          <p:cNvSpPr txBox="1"/>
          <p:nvPr/>
        </p:nvSpPr>
        <p:spPr>
          <a:xfrm>
            <a:off x="9380748" y="30537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CF1F11D-7D6E-4FCE-B30F-37C22CBF7B33}"/>
              </a:ext>
            </a:extLst>
          </p:cNvPr>
          <p:cNvSpPr txBox="1"/>
          <p:nvPr/>
        </p:nvSpPr>
        <p:spPr>
          <a:xfrm>
            <a:off x="9793070" y="303477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97932A3-6A40-45EE-A58C-40BC94EB8C36}"/>
              </a:ext>
            </a:extLst>
          </p:cNvPr>
          <p:cNvSpPr txBox="1"/>
          <p:nvPr/>
        </p:nvSpPr>
        <p:spPr>
          <a:xfrm>
            <a:off x="10179592" y="303477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A032C18C-6D2B-4BFA-95CC-9758DD7EA79B}"/>
              </a:ext>
            </a:extLst>
          </p:cNvPr>
          <p:cNvSpPr txBox="1"/>
          <p:nvPr/>
        </p:nvSpPr>
        <p:spPr>
          <a:xfrm>
            <a:off x="9428468" y="34125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A17FA52-5133-431C-BBEA-DA97366DF6F7}"/>
              </a:ext>
            </a:extLst>
          </p:cNvPr>
          <p:cNvSpPr txBox="1"/>
          <p:nvPr/>
        </p:nvSpPr>
        <p:spPr>
          <a:xfrm>
            <a:off x="9847918" y="341254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45749BA-A077-4308-B444-91F53F7F1CB7}"/>
              </a:ext>
            </a:extLst>
          </p:cNvPr>
          <p:cNvSpPr txBox="1"/>
          <p:nvPr/>
        </p:nvSpPr>
        <p:spPr>
          <a:xfrm>
            <a:off x="10258978" y="34096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66438658-4918-44A8-9BE5-801E6561FA75}"/>
              </a:ext>
            </a:extLst>
          </p:cNvPr>
          <p:cNvSpPr txBox="1"/>
          <p:nvPr/>
        </p:nvSpPr>
        <p:spPr>
          <a:xfrm>
            <a:off x="9427206" y="371742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7C8F823D-7D3C-40D3-B810-69F7D01E7860}"/>
              </a:ext>
            </a:extLst>
          </p:cNvPr>
          <p:cNvSpPr txBox="1"/>
          <p:nvPr/>
        </p:nvSpPr>
        <p:spPr>
          <a:xfrm>
            <a:off x="9839528" y="369846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E25F9F97-57F1-4FEC-8390-CB4413F92169}"/>
              </a:ext>
            </a:extLst>
          </p:cNvPr>
          <p:cNvSpPr txBox="1"/>
          <p:nvPr/>
        </p:nvSpPr>
        <p:spPr>
          <a:xfrm>
            <a:off x="10226050" y="36984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F20E6FBB-0030-4B98-9651-E7CF8F2DC156}"/>
              </a:ext>
            </a:extLst>
          </p:cNvPr>
          <p:cNvSpPr txBox="1"/>
          <p:nvPr/>
        </p:nvSpPr>
        <p:spPr>
          <a:xfrm>
            <a:off x="9408130" y="397296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8E2916B3-F930-4E11-8A2A-031B55D48A66}"/>
              </a:ext>
            </a:extLst>
          </p:cNvPr>
          <p:cNvSpPr txBox="1"/>
          <p:nvPr/>
        </p:nvSpPr>
        <p:spPr>
          <a:xfrm>
            <a:off x="9820452" y="395401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D4FF1147-C889-462C-9CD7-D83FC8E57A24}"/>
              </a:ext>
            </a:extLst>
          </p:cNvPr>
          <p:cNvSpPr txBox="1"/>
          <p:nvPr/>
        </p:nvSpPr>
        <p:spPr>
          <a:xfrm>
            <a:off x="10206974" y="39540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30E3025-1467-40FB-A98C-9E699E0692E3}"/>
              </a:ext>
            </a:extLst>
          </p:cNvPr>
          <p:cNvSpPr txBox="1"/>
          <p:nvPr/>
        </p:nvSpPr>
        <p:spPr>
          <a:xfrm>
            <a:off x="8977917" y="20723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07CDAC3F-9937-48C6-AAAE-DE2C38DB2545}"/>
              </a:ext>
            </a:extLst>
          </p:cNvPr>
          <p:cNvSpPr txBox="1"/>
          <p:nvPr/>
        </p:nvSpPr>
        <p:spPr>
          <a:xfrm>
            <a:off x="8969527" y="236958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0FFE3878-9A62-4240-94ED-91D54ED83AD9}"/>
              </a:ext>
            </a:extLst>
          </p:cNvPr>
          <p:cNvSpPr txBox="1"/>
          <p:nvPr/>
        </p:nvSpPr>
        <p:spPr>
          <a:xfrm>
            <a:off x="8977917" y="277655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5D427272-B558-4961-B4D3-455A1AFBAD68}"/>
              </a:ext>
            </a:extLst>
          </p:cNvPr>
          <p:cNvSpPr txBox="1"/>
          <p:nvPr/>
        </p:nvSpPr>
        <p:spPr>
          <a:xfrm>
            <a:off x="8969527" y="30737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AB93888C-107D-40E1-AC63-80AB94552F49}"/>
              </a:ext>
            </a:extLst>
          </p:cNvPr>
          <p:cNvSpPr txBox="1"/>
          <p:nvPr/>
        </p:nvSpPr>
        <p:spPr>
          <a:xfrm>
            <a:off x="9024375" y="34402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668B2A4-7D89-43D9-BE67-58A1F86A421B}"/>
              </a:ext>
            </a:extLst>
          </p:cNvPr>
          <p:cNvSpPr txBox="1"/>
          <p:nvPr/>
        </p:nvSpPr>
        <p:spPr>
          <a:xfrm>
            <a:off x="9015985" y="37374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12FBE30D-B1BE-45C8-9E14-7980C77BB8F4}"/>
              </a:ext>
            </a:extLst>
          </p:cNvPr>
          <p:cNvSpPr txBox="1"/>
          <p:nvPr/>
        </p:nvSpPr>
        <p:spPr>
          <a:xfrm>
            <a:off x="8996909" y="39929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02ACEBC7-9706-421A-A742-2DC4A48FA916}"/>
              </a:ext>
            </a:extLst>
          </p:cNvPr>
          <p:cNvSpPr txBox="1"/>
          <p:nvPr/>
        </p:nvSpPr>
        <p:spPr>
          <a:xfrm>
            <a:off x="6963400" y="20888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A660E960-68B0-45CD-9354-1296B1284D3B}"/>
              </a:ext>
            </a:extLst>
          </p:cNvPr>
          <p:cNvSpPr txBox="1"/>
          <p:nvPr/>
        </p:nvSpPr>
        <p:spPr>
          <a:xfrm>
            <a:off x="7382850" y="20888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698165E-F0FA-4D8A-A730-A2D07F0CB053}"/>
              </a:ext>
            </a:extLst>
          </p:cNvPr>
          <p:cNvSpPr txBox="1"/>
          <p:nvPr/>
        </p:nvSpPr>
        <p:spPr>
          <a:xfrm>
            <a:off x="7793910" y="20859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E32F2003-C1E7-4DC9-939D-EEDC74210874}"/>
              </a:ext>
            </a:extLst>
          </p:cNvPr>
          <p:cNvSpPr txBox="1"/>
          <p:nvPr/>
        </p:nvSpPr>
        <p:spPr>
          <a:xfrm>
            <a:off x="8186833" y="21027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DF1EBE38-9B10-4A24-85AE-63F42BA67D36}"/>
              </a:ext>
            </a:extLst>
          </p:cNvPr>
          <p:cNvSpPr txBox="1"/>
          <p:nvPr/>
        </p:nvSpPr>
        <p:spPr>
          <a:xfrm>
            <a:off x="6962138" y="2393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C20524BA-0CC4-4BA5-95ED-94E049596674}"/>
              </a:ext>
            </a:extLst>
          </p:cNvPr>
          <p:cNvSpPr txBox="1"/>
          <p:nvPr/>
        </p:nvSpPr>
        <p:spPr>
          <a:xfrm>
            <a:off x="7374460" y="23747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99DF298D-2141-4C47-8B36-E9585D60F026}"/>
              </a:ext>
            </a:extLst>
          </p:cNvPr>
          <p:cNvSpPr txBox="1"/>
          <p:nvPr/>
        </p:nvSpPr>
        <p:spPr>
          <a:xfrm>
            <a:off x="7760982" y="23747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32B18F42-8C2A-4DF5-9980-757CE2874006}"/>
              </a:ext>
            </a:extLst>
          </p:cNvPr>
          <p:cNvSpPr txBox="1"/>
          <p:nvPr/>
        </p:nvSpPr>
        <p:spPr>
          <a:xfrm>
            <a:off x="8178443" y="23999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08BB6EB2-9C43-45DE-ACB2-ED944983C331}"/>
              </a:ext>
            </a:extLst>
          </p:cNvPr>
          <p:cNvSpPr txBox="1"/>
          <p:nvPr/>
        </p:nvSpPr>
        <p:spPr>
          <a:xfrm>
            <a:off x="6963400" y="27930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FBB93F49-6E6B-4EDD-AF3C-A4773441BE9D}"/>
              </a:ext>
            </a:extLst>
          </p:cNvPr>
          <p:cNvSpPr txBox="1"/>
          <p:nvPr/>
        </p:nvSpPr>
        <p:spPr>
          <a:xfrm>
            <a:off x="7382850" y="27930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D245E31B-9A11-4AFD-8970-6CDB8B2C98D9}"/>
              </a:ext>
            </a:extLst>
          </p:cNvPr>
          <p:cNvSpPr txBox="1"/>
          <p:nvPr/>
        </p:nvSpPr>
        <p:spPr>
          <a:xfrm>
            <a:off x="7793910" y="279013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4B6DAD5-028D-4768-80D8-41233659869C}"/>
              </a:ext>
            </a:extLst>
          </p:cNvPr>
          <p:cNvSpPr txBox="1"/>
          <p:nvPr/>
        </p:nvSpPr>
        <p:spPr>
          <a:xfrm>
            <a:off x="8186833" y="28069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44BFD4FA-165B-4FAE-964A-303BC17DC040}"/>
              </a:ext>
            </a:extLst>
          </p:cNvPr>
          <p:cNvSpPr txBox="1"/>
          <p:nvPr/>
        </p:nvSpPr>
        <p:spPr>
          <a:xfrm>
            <a:off x="6962138" y="30979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BC406E4F-9D19-470A-8BA2-8C1AE0A478E8}"/>
              </a:ext>
            </a:extLst>
          </p:cNvPr>
          <p:cNvSpPr txBox="1"/>
          <p:nvPr/>
        </p:nvSpPr>
        <p:spPr>
          <a:xfrm>
            <a:off x="7374460" y="307895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6A9284DF-4E63-4E12-A4A6-1A231116313D}"/>
              </a:ext>
            </a:extLst>
          </p:cNvPr>
          <p:cNvSpPr txBox="1"/>
          <p:nvPr/>
        </p:nvSpPr>
        <p:spPr>
          <a:xfrm>
            <a:off x="7760982" y="307895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D4CD3397-25FD-4583-8510-3DC15422E7EE}"/>
              </a:ext>
            </a:extLst>
          </p:cNvPr>
          <p:cNvSpPr txBox="1"/>
          <p:nvPr/>
        </p:nvSpPr>
        <p:spPr>
          <a:xfrm>
            <a:off x="8178443" y="31041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122E4141-ADED-4877-BA54-3006C4FEEA0B}"/>
              </a:ext>
            </a:extLst>
          </p:cNvPr>
          <p:cNvSpPr txBox="1"/>
          <p:nvPr/>
        </p:nvSpPr>
        <p:spPr>
          <a:xfrm>
            <a:off x="7009858" y="34567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D10BC3FC-EF5E-408F-AE1B-C9DD613BEC17}"/>
              </a:ext>
            </a:extLst>
          </p:cNvPr>
          <p:cNvSpPr txBox="1"/>
          <p:nvPr/>
        </p:nvSpPr>
        <p:spPr>
          <a:xfrm>
            <a:off x="7429308" y="345672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34611ACA-8752-4CB3-ABCB-C7A5B5E950E0}"/>
              </a:ext>
            </a:extLst>
          </p:cNvPr>
          <p:cNvSpPr txBox="1"/>
          <p:nvPr/>
        </p:nvSpPr>
        <p:spPr>
          <a:xfrm>
            <a:off x="7840368" y="34538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ECCDEEBD-7282-4873-9A41-28DE483D3C19}"/>
              </a:ext>
            </a:extLst>
          </p:cNvPr>
          <p:cNvSpPr txBox="1"/>
          <p:nvPr/>
        </p:nvSpPr>
        <p:spPr>
          <a:xfrm>
            <a:off x="7008596" y="37616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C79B44C8-D4C0-4907-B540-4752638A995C}"/>
              </a:ext>
            </a:extLst>
          </p:cNvPr>
          <p:cNvSpPr txBox="1"/>
          <p:nvPr/>
        </p:nvSpPr>
        <p:spPr>
          <a:xfrm>
            <a:off x="7370584" y="37426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E0BF62FC-7365-4443-B7C4-D497F830AC37}"/>
              </a:ext>
            </a:extLst>
          </p:cNvPr>
          <p:cNvSpPr txBox="1"/>
          <p:nvPr/>
        </p:nvSpPr>
        <p:spPr>
          <a:xfrm>
            <a:off x="7757106" y="37426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C788A77-880C-43AB-BA0B-B6A98616D665}"/>
              </a:ext>
            </a:extLst>
          </p:cNvPr>
          <p:cNvSpPr txBox="1"/>
          <p:nvPr/>
        </p:nvSpPr>
        <p:spPr>
          <a:xfrm>
            <a:off x="6989520" y="4017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27067CA0-BB27-4F4E-8471-A0A98481BD09}"/>
              </a:ext>
            </a:extLst>
          </p:cNvPr>
          <p:cNvSpPr txBox="1"/>
          <p:nvPr/>
        </p:nvSpPr>
        <p:spPr>
          <a:xfrm>
            <a:off x="7351508" y="399819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55DC1497-4C29-4A28-B57D-6D91848B3E88}"/>
              </a:ext>
            </a:extLst>
          </p:cNvPr>
          <p:cNvSpPr txBox="1"/>
          <p:nvPr/>
        </p:nvSpPr>
        <p:spPr>
          <a:xfrm>
            <a:off x="7738030" y="399819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453E5090-04CE-4541-8A70-C597EF4B7D99}"/>
              </a:ext>
            </a:extLst>
          </p:cNvPr>
          <p:cNvSpPr txBox="1"/>
          <p:nvPr/>
        </p:nvSpPr>
        <p:spPr>
          <a:xfrm>
            <a:off x="8260325" y="34538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6DF219C7-6938-4111-A891-7E733B97D986}"/>
              </a:ext>
            </a:extLst>
          </p:cNvPr>
          <p:cNvSpPr txBox="1"/>
          <p:nvPr/>
        </p:nvSpPr>
        <p:spPr>
          <a:xfrm>
            <a:off x="8227397" y="37426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CCB4BF71-6F1B-4B87-B8B0-A2A2505E885C}"/>
              </a:ext>
            </a:extLst>
          </p:cNvPr>
          <p:cNvSpPr txBox="1"/>
          <p:nvPr/>
        </p:nvSpPr>
        <p:spPr>
          <a:xfrm>
            <a:off x="8208321" y="399819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E3C27553-35F3-498B-AE91-F25E077F4F1A}"/>
              </a:ext>
            </a:extLst>
          </p:cNvPr>
          <p:cNvSpPr txBox="1"/>
          <p:nvPr/>
        </p:nvSpPr>
        <p:spPr>
          <a:xfrm>
            <a:off x="0" y="4472513"/>
            <a:ext cx="3332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Suma_col_izquierda</a:t>
            </a:r>
            <a:r>
              <a:rPr lang="es-MX" sz="1200" dirty="0">
                <a:solidFill>
                  <a:srgbClr val="31F3FF"/>
                </a:solidFill>
              </a:rPr>
              <a:t>= [ 1020  , 1785 , 1785  , 1785]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587E3AB3-8FEF-45AE-8D21-A9DB322BBD90}"/>
              </a:ext>
            </a:extLst>
          </p:cNvPr>
          <p:cNvSpPr txBox="1"/>
          <p:nvPr/>
        </p:nvSpPr>
        <p:spPr>
          <a:xfrm>
            <a:off x="2084219" y="4766887"/>
            <a:ext cx="3031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Suma_col_derecha</a:t>
            </a:r>
            <a:r>
              <a:rPr lang="es-MX" sz="1200" dirty="0">
                <a:solidFill>
                  <a:srgbClr val="31F3FF"/>
                </a:solidFill>
              </a:rPr>
              <a:t>= [ 1785  , 1530 , 1020  , 0]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37" name="Marcador de contenido 2">
            <a:extLst>
              <a:ext uri="{FF2B5EF4-FFF2-40B4-BE49-F238E27FC236}">
                <a16:creationId xmlns:a16="http://schemas.microsoft.com/office/drawing/2014/main" id="{169E8D97-541F-4141-B2F5-D3A39B48D47B}"/>
              </a:ext>
            </a:extLst>
          </p:cNvPr>
          <p:cNvSpPr txBox="1">
            <a:spLocks/>
          </p:cNvSpPr>
          <p:nvPr/>
        </p:nvSpPr>
        <p:spPr>
          <a:xfrm>
            <a:off x="838200" y="5331052"/>
            <a:ext cx="10515600" cy="411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rgbClr val="66FF33"/>
                </a:solidFill>
              </a:rPr>
              <a:t>Encontramos la suma de los valores de cada arreglo</a:t>
            </a:r>
            <a:endParaRPr lang="en-US" dirty="0">
              <a:solidFill>
                <a:srgbClr val="66FF33"/>
              </a:solidFill>
            </a:endParaRP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C105554C-3B83-4462-A1CD-7E530CABFDA6}"/>
              </a:ext>
            </a:extLst>
          </p:cNvPr>
          <p:cNvSpPr txBox="1"/>
          <p:nvPr/>
        </p:nvSpPr>
        <p:spPr>
          <a:xfrm>
            <a:off x="112935" y="5800031"/>
            <a:ext cx="3593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Suma_izquierda</a:t>
            </a:r>
            <a:r>
              <a:rPr lang="es-MX" sz="1200" dirty="0">
                <a:solidFill>
                  <a:srgbClr val="31F3FF"/>
                </a:solidFill>
              </a:rPr>
              <a:t>=   1020  + 1785 + 1785  + 1785 = 7395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9CFB2AAF-3592-4F57-BC6E-BD23536D31D6}"/>
              </a:ext>
            </a:extLst>
          </p:cNvPr>
          <p:cNvSpPr txBox="1"/>
          <p:nvPr/>
        </p:nvSpPr>
        <p:spPr>
          <a:xfrm>
            <a:off x="2115970" y="6027307"/>
            <a:ext cx="3327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Suma_derecha</a:t>
            </a:r>
            <a:r>
              <a:rPr lang="es-MX" sz="1200" dirty="0">
                <a:solidFill>
                  <a:srgbClr val="31F3FF"/>
                </a:solidFill>
              </a:rPr>
              <a:t>=   1785  + 1530 + 1020  + 0 = 4335 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62BE9FC5-4385-461B-97F0-47AE0ABD367C}"/>
              </a:ext>
            </a:extLst>
          </p:cNvPr>
          <p:cNvSpPr txBox="1"/>
          <p:nvPr/>
        </p:nvSpPr>
        <p:spPr>
          <a:xfrm>
            <a:off x="5618376" y="4413586"/>
            <a:ext cx="3096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Suma_col_izquierda</a:t>
            </a:r>
            <a:r>
              <a:rPr lang="es-MX" sz="1200" dirty="0">
                <a:solidFill>
                  <a:srgbClr val="FFCCFF"/>
                </a:solidFill>
              </a:rPr>
              <a:t>= [ 0  , 1020 , 1530  , 1785]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C863E242-95EF-443E-9859-4E68D2C2F741}"/>
              </a:ext>
            </a:extLst>
          </p:cNvPr>
          <p:cNvSpPr txBox="1"/>
          <p:nvPr/>
        </p:nvSpPr>
        <p:spPr>
          <a:xfrm>
            <a:off x="7631232" y="4731747"/>
            <a:ext cx="3345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Suma_col_derecha</a:t>
            </a:r>
            <a:r>
              <a:rPr lang="es-MX" sz="1200" dirty="0">
                <a:solidFill>
                  <a:srgbClr val="FFCCFF"/>
                </a:solidFill>
              </a:rPr>
              <a:t>= [ 1785  , 1785 , 1785  , 1020]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42" name="Marcador de contenido 2">
            <a:extLst>
              <a:ext uri="{FF2B5EF4-FFF2-40B4-BE49-F238E27FC236}">
                <a16:creationId xmlns:a16="http://schemas.microsoft.com/office/drawing/2014/main" id="{6CAB347D-4232-48E8-9FD2-B81C1434FEB9}"/>
              </a:ext>
            </a:extLst>
          </p:cNvPr>
          <p:cNvSpPr txBox="1">
            <a:spLocks/>
          </p:cNvSpPr>
          <p:nvPr/>
        </p:nvSpPr>
        <p:spPr>
          <a:xfrm>
            <a:off x="838200" y="1003389"/>
            <a:ext cx="10515600" cy="411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3" name="Título 1">
            <a:extLst>
              <a:ext uri="{FF2B5EF4-FFF2-40B4-BE49-F238E27FC236}">
                <a16:creationId xmlns:a16="http://schemas.microsoft.com/office/drawing/2014/main" id="{3178E7B7-656B-478C-ADA3-B7D3C590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A2382B54-C9E5-478C-85A3-864E7104346B}"/>
              </a:ext>
            </a:extLst>
          </p:cNvPr>
          <p:cNvSpPr txBox="1"/>
          <p:nvPr/>
        </p:nvSpPr>
        <p:spPr>
          <a:xfrm>
            <a:off x="7658947" y="6107083"/>
            <a:ext cx="3357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Suma_izquierda</a:t>
            </a:r>
            <a:r>
              <a:rPr lang="es-MX" sz="1200" dirty="0">
                <a:solidFill>
                  <a:srgbClr val="FFCCFF"/>
                </a:solidFill>
              </a:rPr>
              <a:t>=   1785  + 1785 + 1785  + 0 = 7395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46" name="Flecha: hacia abajo 145">
            <a:extLst>
              <a:ext uri="{FF2B5EF4-FFF2-40B4-BE49-F238E27FC236}">
                <a16:creationId xmlns:a16="http://schemas.microsoft.com/office/drawing/2014/main" id="{46F88BCF-20D9-44EA-B45F-764EB07546BA}"/>
              </a:ext>
            </a:extLst>
          </p:cNvPr>
          <p:cNvSpPr/>
          <p:nvPr/>
        </p:nvSpPr>
        <p:spPr>
          <a:xfrm>
            <a:off x="4261481" y="4411874"/>
            <a:ext cx="386712" cy="35501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echa: hacia abajo 146">
            <a:extLst>
              <a:ext uri="{FF2B5EF4-FFF2-40B4-BE49-F238E27FC236}">
                <a16:creationId xmlns:a16="http://schemas.microsoft.com/office/drawing/2014/main" id="{698A3223-A674-4AD6-AA26-FA0C8BD66D23}"/>
              </a:ext>
            </a:extLst>
          </p:cNvPr>
          <p:cNvSpPr/>
          <p:nvPr/>
        </p:nvSpPr>
        <p:spPr>
          <a:xfrm>
            <a:off x="2187955" y="4343666"/>
            <a:ext cx="386712" cy="19594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echa: hacia abajo 147">
            <a:extLst>
              <a:ext uri="{FF2B5EF4-FFF2-40B4-BE49-F238E27FC236}">
                <a16:creationId xmlns:a16="http://schemas.microsoft.com/office/drawing/2014/main" id="{06DE68BB-64CB-4295-A25F-D85ECA6E404D}"/>
              </a:ext>
            </a:extLst>
          </p:cNvPr>
          <p:cNvSpPr/>
          <p:nvPr/>
        </p:nvSpPr>
        <p:spPr>
          <a:xfrm>
            <a:off x="9541195" y="4336939"/>
            <a:ext cx="386712" cy="35501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echa: hacia abajo 148">
            <a:extLst>
              <a:ext uri="{FF2B5EF4-FFF2-40B4-BE49-F238E27FC236}">
                <a16:creationId xmlns:a16="http://schemas.microsoft.com/office/drawing/2014/main" id="{B3E3B1A4-A431-47D4-B8CB-F94CA8B87580}"/>
              </a:ext>
            </a:extLst>
          </p:cNvPr>
          <p:cNvSpPr/>
          <p:nvPr/>
        </p:nvSpPr>
        <p:spPr>
          <a:xfrm>
            <a:off x="7683046" y="4281245"/>
            <a:ext cx="386712" cy="19594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FC4F22C4-F408-42D8-9E78-BA00C957ADA8}"/>
              </a:ext>
            </a:extLst>
          </p:cNvPr>
          <p:cNvSpPr txBox="1"/>
          <p:nvPr/>
        </p:nvSpPr>
        <p:spPr>
          <a:xfrm>
            <a:off x="5677906" y="5743877"/>
            <a:ext cx="3393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Suma_izquierda</a:t>
            </a:r>
            <a:r>
              <a:rPr lang="es-MX" sz="1200" dirty="0">
                <a:solidFill>
                  <a:srgbClr val="FFCCFF"/>
                </a:solidFill>
              </a:rPr>
              <a:t>=   0  + 1020 + 1530  + 1785 = 4335 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C1A73A8-528B-4A2E-99AC-2BC3293F06C6}"/>
              </a:ext>
            </a:extLst>
          </p:cNvPr>
          <p:cNvSpPr txBox="1"/>
          <p:nvPr/>
        </p:nvSpPr>
        <p:spPr>
          <a:xfrm>
            <a:off x="1544811" y="1824375"/>
            <a:ext cx="159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Parte izquierda</a:t>
            </a:r>
            <a:endParaRPr lang="en-US" dirty="0"/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416E5B0D-F5FA-4E81-B2CA-AA2214521337}"/>
              </a:ext>
            </a:extLst>
          </p:cNvPr>
          <p:cNvSpPr txBox="1"/>
          <p:nvPr/>
        </p:nvSpPr>
        <p:spPr>
          <a:xfrm>
            <a:off x="3418424" y="1824862"/>
            <a:ext cx="149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Parte derecha</a:t>
            </a:r>
            <a:endParaRPr lang="en-US" dirty="0"/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F314EF5A-751E-429B-9FA6-43B506D8261F}"/>
              </a:ext>
            </a:extLst>
          </p:cNvPr>
          <p:cNvSpPr txBox="1"/>
          <p:nvPr/>
        </p:nvSpPr>
        <p:spPr>
          <a:xfrm>
            <a:off x="7041506" y="1831757"/>
            <a:ext cx="159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Parte izquierda</a:t>
            </a:r>
            <a:endParaRPr lang="en-US" dirty="0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D35C8B0-140D-498F-8FB8-16256E93806C}"/>
              </a:ext>
            </a:extLst>
          </p:cNvPr>
          <p:cNvSpPr txBox="1"/>
          <p:nvPr/>
        </p:nvSpPr>
        <p:spPr>
          <a:xfrm>
            <a:off x="8915119" y="1832244"/>
            <a:ext cx="149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Parte derecha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1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92B3EF8-898E-4BC0-9665-9E437CCD5D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3460" y="1535867"/>
            <a:ext cx="3870682" cy="2407277"/>
          </a:xfrm>
          <a:prstGeom prst="rect">
            <a:avLst/>
          </a:prstGeom>
        </p:spPr>
      </p:pic>
      <p:pic>
        <p:nvPicPr>
          <p:cNvPr id="144" name="Imagen 143">
            <a:extLst>
              <a:ext uri="{FF2B5EF4-FFF2-40B4-BE49-F238E27FC236}">
                <a16:creationId xmlns:a16="http://schemas.microsoft.com/office/drawing/2014/main" id="{95B6B0DE-2564-4767-BD7E-281911C66B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4251" y="1535866"/>
            <a:ext cx="163248" cy="24072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68687C-1645-4345-8A8C-7EE1520E8E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4325" y="1504893"/>
            <a:ext cx="3824276" cy="2469734"/>
          </a:xfrm>
          <a:prstGeom prst="rect">
            <a:avLst/>
          </a:prstGeom>
        </p:spPr>
      </p:pic>
      <p:pic>
        <p:nvPicPr>
          <p:cNvPr id="135" name="Imagen 134">
            <a:extLst>
              <a:ext uri="{FF2B5EF4-FFF2-40B4-BE49-F238E27FC236}">
                <a16:creationId xmlns:a16="http://schemas.microsoft.com/office/drawing/2014/main" id="{18E9662C-FFF6-4FCD-A80D-0756A8A321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7211" y="1504893"/>
            <a:ext cx="348557" cy="246973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9B98030-2FC6-48DF-AEB1-8DB0F07C40F6}"/>
              </a:ext>
            </a:extLst>
          </p:cNvPr>
          <p:cNvSpPr txBox="1"/>
          <p:nvPr/>
        </p:nvSpPr>
        <p:spPr>
          <a:xfrm>
            <a:off x="1367678" y="16848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8654B07-83D4-4F37-909E-EF0BA721D4E8}"/>
              </a:ext>
            </a:extLst>
          </p:cNvPr>
          <p:cNvSpPr txBox="1"/>
          <p:nvPr/>
        </p:nvSpPr>
        <p:spPr>
          <a:xfrm>
            <a:off x="1787128" y="16848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C5F7F6-6D8C-4006-8D70-787E1F4E67BE}"/>
              </a:ext>
            </a:extLst>
          </p:cNvPr>
          <p:cNvSpPr txBox="1"/>
          <p:nvPr/>
        </p:nvSpPr>
        <p:spPr>
          <a:xfrm>
            <a:off x="2198188" y="16819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027443-8B61-4023-A21E-4444E1ADE934}"/>
              </a:ext>
            </a:extLst>
          </p:cNvPr>
          <p:cNvSpPr txBox="1"/>
          <p:nvPr/>
        </p:nvSpPr>
        <p:spPr>
          <a:xfrm>
            <a:off x="2591111" y="169876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94D2A-7219-4AAB-98F9-897BFE476434}"/>
              </a:ext>
            </a:extLst>
          </p:cNvPr>
          <p:cNvSpPr txBox="1"/>
          <p:nvPr/>
        </p:nvSpPr>
        <p:spPr>
          <a:xfrm>
            <a:off x="1366416" y="198976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4D6980-28CF-4282-B2CF-0220C8E51F00}"/>
              </a:ext>
            </a:extLst>
          </p:cNvPr>
          <p:cNvSpPr txBox="1"/>
          <p:nvPr/>
        </p:nvSpPr>
        <p:spPr>
          <a:xfrm>
            <a:off x="1778738" y="19708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7473D29-BB0D-4632-B51F-95C10874F4B2}"/>
              </a:ext>
            </a:extLst>
          </p:cNvPr>
          <p:cNvSpPr txBox="1"/>
          <p:nvPr/>
        </p:nvSpPr>
        <p:spPr>
          <a:xfrm>
            <a:off x="2165260" y="19708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1F02AE1-9655-4C14-85D3-35A851B561BF}"/>
              </a:ext>
            </a:extLst>
          </p:cNvPr>
          <p:cNvSpPr txBox="1"/>
          <p:nvPr/>
        </p:nvSpPr>
        <p:spPr>
          <a:xfrm>
            <a:off x="2582721" y="199596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A78F2A-AD86-45B6-94A6-0CB785E3A2CE}"/>
              </a:ext>
            </a:extLst>
          </p:cNvPr>
          <p:cNvSpPr txBox="1"/>
          <p:nvPr/>
        </p:nvSpPr>
        <p:spPr>
          <a:xfrm>
            <a:off x="1367678" y="238905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13533E-4D13-4B6A-B504-CF385E119977}"/>
              </a:ext>
            </a:extLst>
          </p:cNvPr>
          <p:cNvSpPr txBox="1"/>
          <p:nvPr/>
        </p:nvSpPr>
        <p:spPr>
          <a:xfrm>
            <a:off x="1787128" y="238905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3B0ADF-B3BC-46BE-91D6-28A86BBC49AE}"/>
              </a:ext>
            </a:extLst>
          </p:cNvPr>
          <p:cNvSpPr txBox="1"/>
          <p:nvPr/>
        </p:nvSpPr>
        <p:spPr>
          <a:xfrm>
            <a:off x="2198188" y="238616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E89A6AC-6223-4758-830B-ADE2A256DB5B}"/>
              </a:ext>
            </a:extLst>
          </p:cNvPr>
          <p:cNvSpPr txBox="1"/>
          <p:nvPr/>
        </p:nvSpPr>
        <p:spPr>
          <a:xfrm>
            <a:off x="2591111" y="240293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347B790-2E76-4240-8EDD-A116A2F41F1B}"/>
              </a:ext>
            </a:extLst>
          </p:cNvPr>
          <p:cNvSpPr txBox="1"/>
          <p:nvPr/>
        </p:nvSpPr>
        <p:spPr>
          <a:xfrm>
            <a:off x="1366416" y="26939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9D57A8-CFF3-4825-965A-40CC82AC0A43}"/>
              </a:ext>
            </a:extLst>
          </p:cNvPr>
          <p:cNvSpPr txBox="1"/>
          <p:nvPr/>
        </p:nvSpPr>
        <p:spPr>
          <a:xfrm>
            <a:off x="1778738" y="267498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3A96480-51D3-4BAA-A176-0F87747493ED}"/>
              </a:ext>
            </a:extLst>
          </p:cNvPr>
          <p:cNvSpPr txBox="1"/>
          <p:nvPr/>
        </p:nvSpPr>
        <p:spPr>
          <a:xfrm>
            <a:off x="2165260" y="267498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691AD4A-97D8-4C02-9B12-FBDFE178EF71}"/>
              </a:ext>
            </a:extLst>
          </p:cNvPr>
          <p:cNvSpPr txBox="1"/>
          <p:nvPr/>
        </p:nvSpPr>
        <p:spPr>
          <a:xfrm>
            <a:off x="2582721" y="270013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8B350E-7C8C-49B6-A4B1-DF179D0ECB68}"/>
              </a:ext>
            </a:extLst>
          </p:cNvPr>
          <p:cNvSpPr txBox="1"/>
          <p:nvPr/>
        </p:nvSpPr>
        <p:spPr>
          <a:xfrm>
            <a:off x="1414136" y="30527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4FE9201-8ACA-4102-9F3D-71F85483FC2F}"/>
              </a:ext>
            </a:extLst>
          </p:cNvPr>
          <p:cNvSpPr txBox="1"/>
          <p:nvPr/>
        </p:nvSpPr>
        <p:spPr>
          <a:xfrm>
            <a:off x="1833586" y="305275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BDEA4E9-C39E-417D-BC7F-96EF92894B56}"/>
              </a:ext>
            </a:extLst>
          </p:cNvPr>
          <p:cNvSpPr txBox="1"/>
          <p:nvPr/>
        </p:nvSpPr>
        <p:spPr>
          <a:xfrm>
            <a:off x="2244646" y="304985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2423897-4C07-4A49-B06D-C4408AA31543}"/>
              </a:ext>
            </a:extLst>
          </p:cNvPr>
          <p:cNvSpPr txBox="1"/>
          <p:nvPr/>
        </p:nvSpPr>
        <p:spPr>
          <a:xfrm>
            <a:off x="2637569" y="306663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1034AD9-897F-411A-BEB0-D57094CB2E23}"/>
              </a:ext>
            </a:extLst>
          </p:cNvPr>
          <p:cNvSpPr txBox="1"/>
          <p:nvPr/>
        </p:nvSpPr>
        <p:spPr>
          <a:xfrm>
            <a:off x="1412874" y="33576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6BF60B-0B58-4876-A131-573E85809D3F}"/>
              </a:ext>
            </a:extLst>
          </p:cNvPr>
          <p:cNvSpPr txBox="1"/>
          <p:nvPr/>
        </p:nvSpPr>
        <p:spPr>
          <a:xfrm>
            <a:off x="1825196" y="333868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32BC3E2-946B-4AEE-BD82-7733DAA30EFA}"/>
              </a:ext>
            </a:extLst>
          </p:cNvPr>
          <p:cNvSpPr txBox="1"/>
          <p:nvPr/>
        </p:nvSpPr>
        <p:spPr>
          <a:xfrm>
            <a:off x="2211718" y="333868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EC923D5-D929-4589-B2D8-03594E7948D3}"/>
              </a:ext>
            </a:extLst>
          </p:cNvPr>
          <p:cNvSpPr txBox="1"/>
          <p:nvPr/>
        </p:nvSpPr>
        <p:spPr>
          <a:xfrm>
            <a:off x="2629179" y="336382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33DD735-6008-4652-AC68-EB006BD3A0E4}"/>
              </a:ext>
            </a:extLst>
          </p:cNvPr>
          <p:cNvSpPr txBox="1"/>
          <p:nvPr/>
        </p:nvSpPr>
        <p:spPr>
          <a:xfrm>
            <a:off x="1393798" y="36131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9044CF8-FA5B-40FB-A226-0071AAED9F0E}"/>
              </a:ext>
            </a:extLst>
          </p:cNvPr>
          <p:cNvSpPr txBox="1"/>
          <p:nvPr/>
        </p:nvSpPr>
        <p:spPr>
          <a:xfrm>
            <a:off x="1806120" y="359422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8D9DFB8-47F5-4DE8-9C34-40167CAB391B}"/>
              </a:ext>
            </a:extLst>
          </p:cNvPr>
          <p:cNvSpPr txBox="1"/>
          <p:nvPr/>
        </p:nvSpPr>
        <p:spPr>
          <a:xfrm>
            <a:off x="2192642" y="359422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33F220A-A719-4CCD-9185-90B2160173AD}"/>
              </a:ext>
            </a:extLst>
          </p:cNvPr>
          <p:cNvSpPr txBox="1"/>
          <p:nvPr/>
        </p:nvSpPr>
        <p:spPr>
          <a:xfrm>
            <a:off x="2610103" y="36193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E4EF99D-98E4-48AC-A22C-5D39DE9A2369}"/>
              </a:ext>
            </a:extLst>
          </p:cNvPr>
          <p:cNvSpPr txBox="1"/>
          <p:nvPr/>
        </p:nvSpPr>
        <p:spPr>
          <a:xfrm>
            <a:off x="3498482" y="164026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54E4CD1-9390-4D24-BC17-368EA6BA55E7}"/>
              </a:ext>
            </a:extLst>
          </p:cNvPr>
          <p:cNvSpPr txBox="1"/>
          <p:nvPr/>
        </p:nvSpPr>
        <p:spPr>
          <a:xfrm>
            <a:off x="3917932" y="16402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5382A84-8F2F-4E40-B2B7-F110D963AEFD}"/>
              </a:ext>
            </a:extLst>
          </p:cNvPr>
          <p:cNvSpPr txBox="1"/>
          <p:nvPr/>
        </p:nvSpPr>
        <p:spPr>
          <a:xfrm>
            <a:off x="4328992" y="1637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FA22F3D-A724-47D7-868D-0D9DEE7FD7C9}"/>
              </a:ext>
            </a:extLst>
          </p:cNvPr>
          <p:cNvSpPr txBox="1"/>
          <p:nvPr/>
        </p:nvSpPr>
        <p:spPr>
          <a:xfrm>
            <a:off x="4721915" y="16541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0DF2C01-3C9B-43CC-9F24-BDF893C00D47}"/>
              </a:ext>
            </a:extLst>
          </p:cNvPr>
          <p:cNvSpPr txBox="1"/>
          <p:nvPr/>
        </p:nvSpPr>
        <p:spPr>
          <a:xfrm>
            <a:off x="3497220" y="194514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A1373F7-5DFB-4317-AB13-79021CC873F7}"/>
              </a:ext>
            </a:extLst>
          </p:cNvPr>
          <p:cNvSpPr txBox="1"/>
          <p:nvPr/>
        </p:nvSpPr>
        <p:spPr>
          <a:xfrm>
            <a:off x="3909542" y="19261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F46AEAE-C528-412B-8411-E9C257A2561B}"/>
              </a:ext>
            </a:extLst>
          </p:cNvPr>
          <p:cNvSpPr txBox="1"/>
          <p:nvPr/>
        </p:nvSpPr>
        <p:spPr>
          <a:xfrm>
            <a:off x="4296064" y="1926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4014282-8200-46D6-9A75-5FBFF2C81D57}"/>
              </a:ext>
            </a:extLst>
          </p:cNvPr>
          <p:cNvSpPr txBox="1"/>
          <p:nvPr/>
        </p:nvSpPr>
        <p:spPr>
          <a:xfrm>
            <a:off x="4713525" y="19513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933FE05-7C17-44E3-9E83-88F70343B858}"/>
              </a:ext>
            </a:extLst>
          </p:cNvPr>
          <p:cNvSpPr txBox="1"/>
          <p:nvPr/>
        </p:nvSpPr>
        <p:spPr>
          <a:xfrm>
            <a:off x="3498482" y="23444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55C454E-70F7-42B4-A455-0500898F3CE5}"/>
              </a:ext>
            </a:extLst>
          </p:cNvPr>
          <p:cNvSpPr txBox="1"/>
          <p:nvPr/>
        </p:nvSpPr>
        <p:spPr>
          <a:xfrm>
            <a:off x="3917932" y="23444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640A166-7096-4A6C-8AD6-1722F5460C5A}"/>
              </a:ext>
            </a:extLst>
          </p:cNvPr>
          <p:cNvSpPr txBox="1"/>
          <p:nvPr/>
        </p:nvSpPr>
        <p:spPr>
          <a:xfrm>
            <a:off x="4328992" y="23415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F2B8180-6891-4CA4-80D4-D29AAD3EC963}"/>
              </a:ext>
            </a:extLst>
          </p:cNvPr>
          <p:cNvSpPr txBox="1"/>
          <p:nvPr/>
        </p:nvSpPr>
        <p:spPr>
          <a:xfrm>
            <a:off x="4721915" y="23583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7E187FB-FF1F-487F-A22D-272B7FCAD4B4}"/>
              </a:ext>
            </a:extLst>
          </p:cNvPr>
          <p:cNvSpPr txBox="1"/>
          <p:nvPr/>
        </p:nvSpPr>
        <p:spPr>
          <a:xfrm>
            <a:off x="3497220" y="26493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D023C8E-96C1-4645-899E-8E65147D6416}"/>
              </a:ext>
            </a:extLst>
          </p:cNvPr>
          <p:cNvSpPr txBox="1"/>
          <p:nvPr/>
        </p:nvSpPr>
        <p:spPr>
          <a:xfrm>
            <a:off x="3909542" y="26303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8A03078-9E09-40E1-9727-2F80438C3467}"/>
              </a:ext>
            </a:extLst>
          </p:cNvPr>
          <p:cNvSpPr txBox="1"/>
          <p:nvPr/>
        </p:nvSpPr>
        <p:spPr>
          <a:xfrm>
            <a:off x="4296064" y="26303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B24AA84-279D-4CCD-82F4-EAFF9FE86F45}"/>
              </a:ext>
            </a:extLst>
          </p:cNvPr>
          <p:cNvSpPr txBox="1"/>
          <p:nvPr/>
        </p:nvSpPr>
        <p:spPr>
          <a:xfrm>
            <a:off x="4713525" y="26555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61431AD-6926-4C9A-88E2-5468D550D551}"/>
              </a:ext>
            </a:extLst>
          </p:cNvPr>
          <p:cNvSpPr txBox="1"/>
          <p:nvPr/>
        </p:nvSpPr>
        <p:spPr>
          <a:xfrm>
            <a:off x="3494606" y="30081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A975CAC-817C-49AA-BE64-811F34EDAA07}"/>
              </a:ext>
            </a:extLst>
          </p:cNvPr>
          <p:cNvSpPr txBox="1"/>
          <p:nvPr/>
        </p:nvSpPr>
        <p:spPr>
          <a:xfrm>
            <a:off x="3855333" y="30081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A8225B6-6E35-44D8-9644-F712C253879C}"/>
              </a:ext>
            </a:extLst>
          </p:cNvPr>
          <p:cNvSpPr txBox="1"/>
          <p:nvPr/>
        </p:nvSpPr>
        <p:spPr>
          <a:xfrm>
            <a:off x="4300016" y="30051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80C0A2C-04C0-4807-A94F-1A03AF12037E}"/>
              </a:ext>
            </a:extLst>
          </p:cNvPr>
          <p:cNvSpPr txBox="1"/>
          <p:nvPr/>
        </p:nvSpPr>
        <p:spPr>
          <a:xfrm>
            <a:off x="4768373" y="30220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D94F82A-A4FE-4638-8019-98B43DEB61F5}"/>
              </a:ext>
            </a:extLst>
          </p:cNvPr>
          <p:cNvSpPr txBox="1"/>
          <p:nvPr/>
        </p:nvSpPr>
        <p:spPr>
          <a:xfrm>
            <a:off x="3493344" y="331301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71412C8-8BDE-4E26-A11B-4AAC70EADE25}"/>
              </a:ext>
            </a:extLst>
          </p:cNvPr>
          <p:cNvSpPr txBox="1"/>
          <p:nvPr/>
        </p:nvSpPr>
        <p:spPr>
          <a:xfrm>
            <a:off x="3846943" y="329406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B8F7B6C0-1DC7-4563-B5F9-F5CFD6B28DB8}"/>
              </a:ext>
            </a:extLst>
          </p:cNvPr>
          <p:cNvSpPr txBox="1"/>
          <p:nvPr/>
        </p:nvSpPr>
        <p:spPr>
          <a:xfrm>
            <a:off x="4267021" y="329406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1A711B8-033F-441E-BDA4-2D37650BE230}"/>
              </a:ext>
            </a:extLst>
          </p:cNvPr>
          <p:cNvSpPr txBox="1"/>
          <p:nvPr/>
        </p:nvSpPr>
        <p:spPr>
          <a:xfrm>
            <a:off x="4759983" y="33192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F31407B-09E6-41F5-AB42-D7B66CB64317}"/>
              </a:ext>
            </a:extLst>
          </p:cNvPr>
          <p:cNvSpPr txBox="1"/>
          <p:nvPr/>
        </p:nvSpPr>
        <p:spPr>
          <a:xfrm>
            <a:off x="3474268" y="356856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56635E1-5EB0-48DB-ABFD-7FAF9EB1B2FB}"/>
              </a:ext>
            </a:extLst>
          </p:cNvPr>
          <p:cNvSpPr txBox="1"/>
          <p:nvPr/>
        </p:nvSpPr>
        <p:spPr>
          <a:xfrm>
            <a:off x="3827867" y="354960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F9695C6-1787-457B-80B4-FF26122C8115}"/>
              </a:ext>
            </a:extLst>
          </p:cNvPr>
          <p:cNvSpPr txBox="1"/>
          <p:nvPr/>
        </p:nvSpPr>
        <p:spPr>
          <a:xfrm>
            <a:off x="4247945" y="354960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C4DC2F6-C131-4FFF-9B9C-910C34115033}"/>
              </a:ext>
            </a:extLst>
          </p:cNvPr>
          <p:cNvSpPr txBox="1"/>
          <p:nvPr/>
        </p:nvSpPr>
        <p:spPr>
          <a:xfrm>
            <a:off x="4740907" y="35747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977CCDD-2169-450B-B257-AD86A16FD461}"/>
              </a:ext>
            </a:extLst>
          </p:cNvPr>
          <p:cNvSpPr txBox="1"/>
          <p:nvPr/>
        </p:nvSpPr>
        <p:spPr>
          <a:xfrm>
            <a:off x="9240106" y="163840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1D68B55-0C2B-46CA-996B-3820636EAE03}"/>
              </a:ext>
            </a:extLst>
          </p:cNvPr>
          <p:cNvSpPr txBox="1"/>
          <p:nvPr/>
        </p:nvSpPr>
        <p:spPr>
          <a:xfrm>
            <a:off x="9659556" y="163840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B96BB7AE-1D7C-40A5-AC00-AE42DCBE20E7}"/>
              </a:ext>
            </a:extLst>
          </p:cNvPr>
          <p:cNvSpPr txBox="1"/>
          <p:nvPr/>
        </p:nvSpPr>
        <p:spPr>
          <a:xfrm>
            <a:off x="10070616" y="163550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612AB2C4-799C-484D-96C2-B714CEB3C856}"/>
              </a:ext>
            </a:extLst>
          </p:cNvPr>
          <p:cNvSpPr txBox="1"/>
          <p:nvPr/>
        </p:nvSpPr>
        <p:spPr>
          <a:xfrm>
            <a:off x="9238844" y="19432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1CF4E92-46C0-47E5-95B5-65577587064A}"/>
              </a:ext>
            </a:extLst>
          </p:cNvPr>
          <p:cNvSpPr txBox="1"/>
          <p:nvPr/>
        </p:nvSpPr>
        <p:spPr>
          <a:xfrm>
            <a:off x="9651166" y="192433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ED4C630C-219F-4501-9DBF-18A375121937}"/>
              </a:ext>
            </a:extLst>
          </p:cNvPr>
          <p:cNvSpPr txBox="1"/>
          <p:nvPr/>
        </p:nvSpPr>
        <p:spPr>
          <a:xfrm>
            <a:off x="10037688" y="192433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F5D29CC2-3CB8-4714-B275-B87BC68D02F2}"/>
              </a:ext>
            </a:extLst>
          </p:cNvPr>
          <p:cNvSpPr txBox="1"/>
          <p:nvPr/>
        </p:nvSpPr>
        <p:spPr>
          <a:xfrm>
            <a:off x="9240106" y="23425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44B0E77-AA39-4A38-9A99-F687DCF755DD}"/>
              </a:ext>
            </a:extLst>
          </p:cNvPr>
          <p:cNvSpPr txBox="1"/>
          <p:nvPr/>
        </p:nvSpPr>
        <p:spPr>
          <a:xfrm>
            <a:off x="9659556" y="23425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7DB64B1A-4245-481D-9A89-E2908A9849E5}"/>
              </a:ext>
            </a:extLst>
          </p:cNvPr>
          <p:cNvSpPr txBox="1"/>
          <p:nvPr/>
        </p:nvSpPr>
        <p:spPr>
          <a:xfrm>
            <a:off x="10070616" y="233967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2C0ED64-3DD5-40A7-B28F-C6E887681C3F}"/>
              </a:ext>
            </a:extLst>
          </p:cNvPr>
          <p:cNvSpPr txBox="1"/>
          <p:nvPr/>
        </p:nvSpPr>
        <p:spPr>
          <a:xfrm>
            <a:off x="9238844" y="264745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CF1F11D-7D6E-4FCE-B30F-37C22CBF7B33}"/>
              </a:ext>
            </a:extLst>
          </p:cNvPr>
          <p:cNvSpPr txBox="1"/>
          <p:nvPr/>
        </p:nvSpPr>
        <p:spPr>
          <a:xfrm>
            <a:off x="9651166" y="262850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97932A3-6A40-45EE-A58C-40BC94EB8C36}"/>
              </a:ext>
            </a:extLst>
          </p:cNvPr>
          <p:cNvSpPr txBox="1"/>
          <p:nvPr/>
        </p:nvSpPr>
        <p:spPr>
          <a:xfrm>
            <a:off x="10037688" y="262850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A032C18C-6D2B-4BFA-95CC-9758DD7EA79B}"/>
              </a:ext>
            </a:extLst>
          </p:cNvPr>
          <p:cNvSpPr txBox="1"/>
          <p:nvPr/>
        </p:nvSpPr>
        <p:spPr>
          <a:xfrm>
            <a:off x="9286564" y="300626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A17FA52-5133-431C-BBEA-DA97366DF6F7}"/>
              </a:ext>
            </a:extLst>
          </p:cNvPr>
          <p:cNvSpPr txBox="1"/>
          <p:nvPr/>
        </p:nvSpPr>
        <p:spPr>
          <a:xfrm>
            <a:off x="9706014" y="300626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45749BA-A077-4308-B444-91F53F7F1CB7}"/>
              </a:ext>
            </a:extLst>
          </p:cNvPr>
          <p:cNvSpPr txBox="1"/>
          <p:nvPr/>
        </p:nvSpPr>
        <p:spPr>
          <a:xfrm>
            <a:off x="10117074" y="3003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66438658-4918-44A8-9BE5-801E6561FA75}"/>
              </a:ext>
            </a:extLst>
          </p:cNvPr>
          <p:cNvSpPr txBox="1"/>
          <p:nvPr/>
        </p:nvSpPr>
        <p:spPr>
          <a:xfrm>
            <a:off x="9285302" y="331114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7C8F823D-7D3C-40D3-B810-69F7D01E7860}"/>
              </a:ext>
            </a:extLst>
          </p:cNvPr>
          <p:cNvSpPr txBox="1"/>
          <p:nvPr/>
        </p:nvSpPr>
        <p:spPr>
          <a:xfrm>
            <a:off x="9697624" y="32921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E25F9F97-57F1-4FEC-8390-CB4413F92169}"/>
              </a:ext>
            </a:extLst>
          </p:cNvPr>
          <p:cNvSpPr txBox="1"/>
          <p:nvPr/>
        </p:nvSpPr>
        <p:spPr>
          <a:xfrm>
            <a:off x="10084146" y="3292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F20E6FBB-0030-4B98-9651-E7CF8F2DC156}"/>
              </a:ext>
            </a:extLst>
          </p:cNvPr>
          <p:cNvSpPr txBox="1"/>
          <p:nvPr/>
        </p:nvSpPr>
        <p:spPr>
          <a:xfrm>
            <a:off x="9266226" y="35666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8E2916B3-F930-4E11-8A2A-031B55D48A66}"/>
              </a:ext>
            </a:extLst>
          </p:cNvPr>
          <p:cNvSpPr txBox="1"/>
          <p:nvPr/>
        </p:nvSpPr>
        <p:spPr>
          <a:xfrm>
            <a:off x="9678548" y="354774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D4FF1147-C889-462C-9CD7-D83FC8E57A24}"/>
              </a:ext>
            </a:extLst>
          </p:cNvPr>
          <p:cNvSpPr txBox="1"/>
          <p:nvPr/>
        </p:nvSpPr>
        <p:spPr>
          <a:xfrm>
            <a:off x="10065070" y="35477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30E3025-1467-40FB-A98C-9E699E0692E3}"/>
              </a:ext>
            </a:extLst>
          </p:cNvPr>
          <p:cNvSpPr txBox="1"/>
          <p:nvPr/>
        </p:nvSpPr>
        <p:spPr>
          <a:xfrm>
            <a:off x="8836013" y="166611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07CDAC3F-9937-48C6-AAAE-DE2C38DB2545}"/>
              </a:ext>
            </a:extLst>
          </p:cNvPr>
          <p:cNvSpPr txBox="1"/>
          <p:nvPr/>
        </p:nvSpPr>
        <p:spPr>
          <a:xfrm>
            <a:off x="8827623" y="196330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0FFE3878-9A62-4240-94ED-91D54ED83AD9}"/>
              </a:ext>
            </a:extLst>
          </p:cNvPr>
          <p:cNvSpPr txBox="1"/>
          <p:nvPr/>
        </p:nvSpPr>
        <p:spPr>
          <a:xfrm>
            <a:off x="8836013" y="237028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5D427272-B558-4961-B4D3-455A1AFBAD68}"/>
              </a:ext>
            </a:extLst>
          </p:cNvPr>
          <p:cNvSpPr txBox="1"/>
          <p:nvPr/>
        </p:nvSpPr>
        <p:spPr>
          <a:xfrm>
            <a:off x="8827623" y="26674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AB93888C-107D-40E1-AC63-80AB94552F49}"/>
              </a:ext>
            </a:extLst>
          </p:cNvPr>
          <p:cNvSpPr txBox="1"/>
          <p:nvPr/>
        </p:nvSpPr>
        <p:spPr>
          <a:xfrm>
            <a:off x="8882471" y="30339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668B2A4-7D89-43D9-BE67-58A1F86A421B}"/>
              </a:ext>
            </a:extLst>
          </p:cNvPr>
          <p:cNvSpPr txBox="1"/>
          <p:nvPr/>
        </p:nvSpPr>
        <p:spPr>
          <a:xfrm>
            <a:off x="8874081" y="33311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12FBE30D-B1BE-45C8-9E14-7980C77BB8F4}"/>
              </a:ext>
            </a:extLst>
          </p:cNvPr>
          <p:cNvSpPr txBox="1"/>
          <p:nvPr/>
        </p:nvSpPr>
        <p:spPr>
          <a:xfrm>
            <a:off x="8855005" y="35867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02ACEBC7-9706-421A-A742-2DC4A48FA916}"/>
              </a:ext>
            </a:extLst>
          </p:cNvPr>
          <p:cNvSpPr txBox="1"/>
          <p:nvPr/>
        </p:nvSpPr>
        <p:spPr>
          <a:xfrm>
            <a:off x="6821496" y="16825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A660E960-68B0-45CD-9354-1296B1284D3B}"/>
              </a:ext>
            </a:extLst>
          </p:cNvPr>
          <p:cNvSpPr txBox="1"/>
          <p:nvPr/>
        </p:nvSpPr>
        <p:spPr>
          <a:xfrm>
            <a:off x="7240946" y="16825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698165E-F0FA-4D8A-A730-A2D07F0CB053}"/>
              </a:ext>
            </a:extLst>
          </p:cNvPr>
          <p:cNvSpPr txBox="1"/>
          <p:nvPr/>
        </p:nvSpPr>
        <p:spPr>
          <a:xfrm>
            <a:off x="7652006" y="16796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E32F2003-C1E7-4DC9-939D-EEDC74210874}"/>
              </a:ext>
            </a:extLst>
          </p:cNvPr>
          <p:cNvSpPr txBox="1"/>
          <p:nvPr/>
        </p:nvSpPr>
        <p:spPr>
          <a:xfrm>
            <a:off x="8044929" y="169646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DF1EBE38-9B10-4A24-85AE-63F42BA67D36}"/>
              </a:ext>
            </a:extLst>
          </p:cNvPr>
          <p:cNvSpPr txBox="1"/>
          <p:nvPr/>
        </p:nvSpPr>
        <p:spPr>
          <a:xfrm>
            <a:off x="6820234" y="19874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C20524BA-0CC4-4BA5-95ED-94E049596674}"/>
              </a:ext>
            </a:extLst>
          </p:cNvPr>
          <p:cNvSpPr txBox="1"/>
          <p:nvPr/>
        </p:nvSpPr>
        <p:spPr>
          <a:xfrm>
            <a:off x="7232556" y="19685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99DF298D-2141-4C47-8B36-E9585D60F026}"/>
              </a:ext>
            </a:extLst>
          </p:cNvPr>
          <p:cNvSpPr txBox="1"/>
          <p:nvPr/>
        </p:nvSpPr>
        <p:spPr>
          <a:xfrm>
            <a:off x="7619078" y="196851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32B18F42-8C2A-4DF5-9980-757CE2874006}"/>
              </a:ext>
            </a:extLst>
          </p:cNvPr>
          <p:cNvSpPr txBox="1"/>
          <p:nvPr/>
        </p:nvSpPr>
        <p:spPr>
          <a:xfrm>
            <a:off x="8036539" y="199366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08BB6EB2-9C43-45DE-ACB2-ED944983C331}"/>
              </a:ext>
            </a:extLst>
          </p:cNvPr>
          <p:cNvSpPr txBox="1"/>
          <p:nvPr/>
        </p:nvSpPr>
        <p:spPr>
          <a:xfrm>
            <a:off x="6821496" y="23867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FBB93F49-6E6B-4EDD-AF3C-A4773441BE9D}"/>
              </a:ext>
            </a:extLst>
          </p:cNvPr>
          <p:cNvSpPr txBox="1"/>
          <p:nvPr/>
        </p:nvSpPr>
        <p:spPr>
          <a:xfrm>
            <a:off x="7240946" y="23867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D245E31B-9A11-4AFD-8970-6CDB8B2C98D9}"/>
              </a:ext>
            </a:extLst>
          </p:cNvPr>
          <p:cNvSpPr txBox="1"/>
          <p:nvPr/>
        </p:nvSpPr>
        <p:spPr>
          <a:xfrm>
            <a:off x="7652006" y="238385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4B6DAD5-028D-4768-80D8-41233659869C}"/>
              </a:ext>
            </a:extLst>
          </p:cNvPr>
          <p:cNvSpPr txBox="1"/>
          <p:nvPr/>
        </p:nvSpPr>
        <p:spPr>
          <a:xfrm>
            <a:off x="8044929" y="240063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44BFD4FA-165B-4FAE-964A-303BC17DC040}"/>
              </a:ext>
            </a:extLst>
          </p:cNvPr>
          <p:cNvSpPr txBox="1"/>
          <p:nvPr/>
        </p:nvSpPr>
        <p:spPr>
          <a:xfrm>
            <a:off x="6820234" y="2691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BC406E4F-9D19-470A-8BA2-8C1AE0A478E8}"/>
              </a:ext>
            </a:extLst>
          </p:cNvPr>
          <p:cNvSpPr txBox="1"/>
          <p:nvPr/>
        </p:nvSpPr>
        <p:spPr>
          <a:xfrm>
            <a:off x="7232556" y="267268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6A9284DF-4E63-4E12-A4A6-1A231116313D}"/>
              </a:ext>
            </a:extLst>
          </p:cNvPr>
          <p:cNvSpPr txBox="1"/>
          <p:nvPr/>
        </p:nvSpPr>
        <p:spPr>
          <a:xfrm>
            <a:off x="7619078" y="267268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D4CD3397-25FD-4583-8510-3DC15422E7EE}"/>
              </a:ext>
            </a:extLst>
          </p:cNvPr>
          <p:cNvSpPr txBox="1"/>
          <p:nvPr/>
        </p:nvSpPr>
        <p:spPr>
          <a:xfrm>
            <a:off x="8036539" y="269783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122E4141-ADED-4877-BA54-3006C4FEEA0B}"/>
              </a:ext>
            </a:extLst>
          </p:cNvPr>
          <p:cNvSpPr txBox="1"/>
          <p:nvPr/>
        </p:nvSpPr>
        <p:spPr>
          <a:xfrm>
            <a:off x="6867954" y="30504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D10BC3FC-EF5E-408F-AE1B-C9DD613BEC17}"/>
              </a:ext>
            </a:extLst>
          </p:cNvPr>
          <p:cNvSpPr txBox="1"/>
          <p:nvPr/>
        </p:nvSpPr>
        <p:spPr>
          <a:xfrm>
            <a:off x="7287404" y="305044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34611ACA-8752-4CB3-ABCB-C7A5B5E950E0}"/>
              </a:ext>
            </a:extLst>
          </p:cNvPr>
          <p:cNvSpPr txBox="1"/>
          <p:nvPr/>
        </p:nvSpPr>
        <p:spPr>
          <a:xfrm>
            <a:off x="7698464" y="304755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ECCDEEBD-7282-4873-9A41-28DE483D3C19}"/>
              </a:ext>
            </a:extLst>
          </p:cNvPr>
          <p:cNvSpPr txBox="1"/>
          <p:nvPr/>
        </p:nvSpPr>
        <p:spPr>
          <a:xfrm>
            <a:off x="6866692" y="33553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C79B44C8-D4C0-4907-B540-4752638A995C}"/>
              </a:ext>
            </a:extLst>
          </p:cNvPr>
          <p:cNvSpPr txBox="1"/>
          <p:nvPr/>
        </p:nvSpPr>
        <p:spPr>
          <a:xfrm>
            <a:off x="7228680" y="33363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E0BF62FC-7365-4443-B7C4-D497F830AC37}"/>
              </a:ext>
            </a:extLst>
          </p:cNvPr>
          <p:cNvSpPr txBox="1"/>
          <p:nvPr/>
        </p:nvSpPr>
        <p:spPr>
          <a:xfrm>
            <a:off x="7615202" y="33363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C788A77-880C-43AB-BA0B-B6A98616D665}"/>
              </a:ext>
            </a:extLst>
          </p:cNvPr>
          <p:cNvSpPr txBox="1"/>
          <p:nvPr/>
        </p:nvSpPr>
        <p:spPr>
          <a:xfrm>
            <a:off x="6847616" y="36108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27067CA0-BB27-4F4E-8471-A0A98481BD09}"/>
              </a:ext>
            </a:extLst>
          </p:cNvPr>
          <p:cNvSpPr txBox="1"/>
          <p:nvPr/>
        </p:nvSpPr>
        <p:spPr>
          <a:xfrm>
            <a:off x="7209604" y="35919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55DC1497-4C29-4A28-B57D-6D91848B3E88}"/>
              </a:ext>
            </a:extLst>
          </p:cNvPr>
          <p:cNvSpPr txBox="1"/>
          <p:nvPr/>
        </p:nvSpPr>
        <p:spPr>
          <a:xfrm>
            <a:off x="7596126" y="35919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453E5090-04CE-4541-8A70-C597EF4B7D99}"/>
              </a:ext>
            </a:extLst>
          </p:cNvPr>
          <p:cNvSpPr txBox="1"/>
          <p:nvPr/>
        </p:nvSpPr>
        <p:spPr>
          <a:xfrm>
            <a:off x="8118421" y="304755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6DF219C7-6938-4111-A891-7E733B97D986}"/>
              </a:ext>
            </a:extLst>
          </p:cNvPr>
          <p:cNvSpPr txBox="1"/>
          <p:nvPr/>
        </p:nvSpPr>
        <p:spPr>
          <a:xfrm>
            <a:off x="8085493" y="33363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CCB4BF71-6F1B-4B87-B8B0-A2A2505E885C}"/>
              </a:ext>
            </a:extLst>
          </p:cNvPr>
          <p:cNvSpPr txBox="1"/>
          <p:nvPr/>
        </p:nvSpPr>
        <p:spPr>
          <a:xfrm>
            <a:off x="8066417" y="35919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255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C105554C-3B83-4462-A1CD-7E530CABFDA6}"/>
              </a:ext>
            </a:extLst>
          </p:cNvPr>
          <p:cNvSpPr txBox="1"/>
          <p:nvPr/>
        </p:nvSpPr>
        <p:spPr>
          <a:xfrm>
            <a:off x="1205247" y="4454694"/>
            <a:ext cx="160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Suma_izquierda</a:t>
            </a:r>
            <a:r>
              <a:rPr lang="es-MX" sz="1200" dirty="0">
                <a:solidFill>
                  <a:srgbClr val="31F3FF"/>
                </a:solidFill>
              </a:rPr>
              <a:t>= 7395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9CFB2AAF-3592-4F57-BC6E-BD23536D31D6}"/>
              </a:ext>
            </a:extLst>
          </p:cNvPr>
          <p:cNvSpPr txBox="1"/>
          <p:nvPr/>
        </p:nvSpPr>
        <p:spPr>
          <a:xfrm>
            <a:off x="3389865" y="4415589"/>
            <a:ext cx="1646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Suma_derecha</a:t>
            </a:r>
            <a:r>
              <a:rPr lang="es-MX" sz="1200" dirty="0">
                <a:solidFill>
                  <a:srgbClr val="31F3FF"/>
                </a:solidFill>
              </a:rPr>
              <a:t>=   4335 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42" name="Marcador de contenido 2">
            <a:extLst>
              <a:ext uri="{FF2B5EF4-FFF2-40B4-BE49-F238E27FC236}">
                <a16:creationId xmlns:a16="http://schemas.microsoft.com/office/drawing/2014/main" id="{6CAB347D-4232-48E8-9FD2-B81C1434FEB9}"/>
              </a:ext>
            </a:extLst>
          </p:cNvPr>
          <p:cNvSpPr txBox="1">
            <a:spLocks/>
          </p:cNvSpPr>
          <p:nvPr/>
        </p:nvSpPr>
        <p:spPr>
          <a:xfrm>
            <a:off x="677299" y="901633"/>
            <a:ext cx="10832396" cy="740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Normalizamos con respecto a toda el área de interés, suponiendo que todos tienen pixeles en color blanco. Para nuestro ejemplo 7(alto) x  9 (ancho) x 255 (pixel en color blanco) = 16,065</a:t>
            </a:r>
            <a:endParaRPr lang="en-US" sz="1800" dirty="0"/>
          </a:p>
        </p:txBody>
      </p:sp>
      <p:sp>
        <p:nvSpPr>
          <p:cNvPr id="143" name="Título 1">
            <a:extLst>
              <a:ext uri="{FF2B5EF4-FFF2-40B4-BE49-F238E27FC236}">
                <a16:creationId xmlns:a16="http://schemas.microsoft.com/office/drawing/2014/main" id="{3178E7B7-656B-478C-ADA3-B7D3C590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A2382B54-C9E5-478C-85A3-864E7104346B}"/>
              </a:ext>
            </a:extLst>
          </p:cNvPr>
          <p:cNvSpPr txBox="1"/>
          <p:nvPr/>
        </p:nvSpPr>
        <p:spPr>
          <a:xfrm>
            <a:off x="9095616" y="4417933"/>
            <a:ext cx="1676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Suma_izquierda</a:t>
            </a:r>
            <a:r>
              <a:rPr lang="es-MX" sz="1200" dirty="0">
                <a:solidFill>
                  <a:srgbClr val="FFCCFF"/>
                </a:solidFill>
              </a:rPr>
              <a:t>=   7395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46" name="Flecha: hacia abajo 145">
            <a:extLst>
              <a:ext uri="{FF2B5EF4-FFF2-40B4-BE49-F238E27FC236}">
                <a16:creationId xmlns:a16="http://schemas.microsoft.com/office/drawing/2014/main" id="{46F88BCF-20D9-44EA-B45F-764EB07546BA}"/>
              </a:ext>
            </a:extLst>
          </p:cNvPr>
          <p:cNvSpPr/>
          <p:nvPr/>
        </p:nvSpPr>
        <p:spPr>
          <a:xfrm>
            <a:off x="4185390" y="3974627"/>
            <a:ext cx="386712" cy="35501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echa: hacia abajo 146">
            <a:extLst>
              <a:ext uri="{FF2B5EF4-FFF2-40B4-BE49-F238E27FC236}">
                <a16:creationId xmlns:a16="http://schemas.microsoft.com/office/drawing/2014/main" id="{698A3223-A674-4AD6-AA26-FA0C8BD66D23}"/>
              </a:ext>
            </a:extLst>
          </p:cNvPr>
          <p:cNvSpPr/>
          <p:nvPr/>
        </p:nvSpPr>
        <p:spPr>
          <a:xfrm>
            <a:off x="2111864" y="3906419"/>
            <a:ext cx="386712" cy="40517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echa: hacia abajo 147">
            <a:extLst>
              <a:ext uri="{FF2B5EF4-FFF2-40B4-BE49-F238E27FC236}">
                <a16:creationId xmlns:a16="http://schemas.microsoft.com/office/drawing/2014/main" id="{06DE68BB-64CB-4295-A25F-D85ECA6E404D}"/>
              </a:ext>
            </a:extLst>
          </p:cNvPr>
          <p:cNvSpPr/>
          <p:nvPr/>
        </p:nvSpPr>
        <p:spPr>
          <a:xfrm>
            <a:off x="9399291" y="3930666"/>
            <a:ext cx="386712" cy="35501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echa: hacia abajo 148">
            <a:extLst>
              <a:ext uri="{FF2B5EF4-FFF2-40B4-BE49-F238E27FC236}">
                <a16:creationId xmlns:a16="http://schemas.microsoft.com/office/drawing/2014/main" id="{B3E3B1A4-A431-47D4-B8CB-F94CA8B87580}"/>
              </a:ext>
            </a:extLst>
          </p:cNvPr>
          <p:cNvSpPr/>
          <p:nvPr/>
        </p:nvSpPr>
        <p:spPr>
          <a:xfrm>
            <a:off x="7541142" y="3874972"/>
            <a:ext cx="386712" cy="35034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FC4F22C4-F408-42D8-9E78-BA00C957ADA8}"/>
              </a:ext>
            </a:extLst>
          </p:cNvPr>
          <p:cNvSpPr txBox="1"/>
          <p:nvPr/>
        </p:nvSpPr>
        <p:spPr>
          <a:xfrm>
            <a:off x="6777055" y="4406565"/>
            <a:ext cx="1676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Suma_izquierda</a:t>
            </a:r>
            <a:r>
              <a:rPr lang="es-MX" sz="1200" dirty="0">
                <a:solidFill>
                  <a:srgbClr val="FFCCFF"/>
                </a:solidFill>
              </a:rPr>
              <a:t> = 4335 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93552EA4-CFD3-49B4-B1A2-386FB8A2E8B6}"/>
              </a:ext>
            </a:extLst>
          </p:cNvPr>
          <p:cNvSpPr txBox="1"/>
          <p:nvPr/>
        </p:nvSpPr>
        <p:spPr>
          <a:xfrm>
            <a:off x="838200" y="4886608"/>
            <a:ext cx="207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Suma_izq_norm</a:t>
            </a:r>
            <a:r>
              <a:rPr lang="es-MX" sz="1200" dirty="0">
                <a:solidFill>
                  <a:srgbClr val="31F3FF"/>
                </a:solidFill>
              </a:rPr>
              <a:t>= 7395/16065</a:t>
            </a:r>
          </a:p>
          <a:p>
            <a:r>
              <a:rPr lang="es-MX" sz="1200" dirty="0">
                <a:solidFill>
                  <a:srgbClr val="31F3FF"/>
                </a:solidFill>
              </a:rPr>
              <a:t>                             = 0.46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F2DBCC1C-F7DF-41A1-A296-652C7A2BCB3A}"/>
              </a:ext>
            </a:extLst>
          </p:cNvPr>
          <p:cNvSpPr txBox="1"/>
          <p:nvPr/>
        </p:nvSpPr>
        <p:spPr>
          <a:xfrm>
            <a:off x="3426099" y="4877931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31F3FF"/>
                </a:solidFill>
              </a:rPr>
              <a:t>Suma_der_norm</a:t>
            </a:r>
            <a:r>
              <a:rPr lang="es-MX" sz="1200" dirty="0">
                <a:solidFill>
                  <a:srgbClr val="31F3FF"/>
                </a:solidFill>
              </a:rPr>
              <a:t>= 4335/16065</a:t>
            </a:r>
          </a:p>
          <a:p>
            <a:r>
              <a:rPr lang="es-MX" sz="1200" dirty="0">
                <a:solidFill>
                  <a:srgbClr val="31F3FF"/>
                </a:solidFill>
              </a:rPr>
              <a:t>                             = 0.27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876AAA4D-BD1A-4918-9A80-A2B0AF621577}"/>
              </a:ext>
            </a:extLst>
          </p:cNvPr>
          <p:cNvSpPr txBox="1"/>
          <p:nvPr/>
        </p:nvSpPr>
        <p:spPr>
          <a:xfrm>
            <a:off x="6770419" y="4831457"/>
            <a:ext cx="207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Suma_izq_norm</a:t>
            </a:r>
            <a:r>
              <a:rPr lang="es-MX" sz="1200" dirty="0">
                <a:solidFill>
                  <a:srgbClr val="FFCCFF"/>
                </a:solidFill>
              </a:rPr>
              <a:t>= 4335/16065</a:t>
            </a:r>
          </a:p>
          <a:p>
            <a:r>
              <a:rPr lang="es-MX" sz="1200" dirty="0">
                <a:solidFill>
                  <a:srgbClr val="FFCCFF"/>
                </a:solidFill>
              </a:rPr>
              <a:t>                                = 0.27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40072C58-C410-47AB-9AC4-8A60E99EB347}"/>
              </a:ext>
            </a:extLst>
          </p:cNvPr>
          <p:cNvSpPr txBox="1"/>
          <p:nvPr/>
        </p:nvSpPr>
        <p:spPr>
          <a:xfrm>
            <a:off x="9118427" y="4823731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>
                <a:solidFill>
                  <a:srgbClr val="FFCCFF"/>
                </a:solidFill>
              </a:rPr>
              <a:t>Suma_der_norm</a:t>
            </a:r>
            <a:r>
              <a:rPr lang="es-MX" sz="1200" dirty="0">
                <a:solidFill>
                  <a:srgbClr val="FFCCFF"/>
                </a:solidFill>
              </a:rPr>
              <a:t>= 7395/16065</a:t>
            </a:r>
          </a:p>
          <a:p>
            <a:r>
              <a:rPr lang="es-MX" sz="1200" dirty="0">
                <a:solidFill>
                  <a:srgbClr val="FFCCFF"/>
                </a:solidFill>
              </a:rPr>
              <a:t>                             = 0.46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45B8542B-BF65-4C53-9B59-58F4E4F0AD0E}"/>
              </a:ext>
            </a:extLst>
          </p:cNvPr>
          <p:cNvSpPr txBox="1"/>
          <p:nvPr/>
        </p:nvSpPr>
        <p:spPr>
          <a:xfrm>
            <a:off x="909461" y="5339596"/>
            <a:ext cx="4215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rgbClr val="31F3FF"/>
                </a:solidFill>
              </a:rPr>
              <a:t>Delta=  </a:t>
            </a:r>
            <a:r>
              <a:rPr lang="es-MX" sz="1200" dirty="0" err="1">
                <a:solidFill>
                  <a:srgbClr val="31F3FF"/>
                </a:solidFill>
              </a:rPr>
              <a:t>Suma_izq_norm</a:t>
            </a:r>
            <a:r>
              <a:rPr lang="es-MX" sz="1200" dirty="0">
                <a:solidFill>
                  <a:srgbClr val="31F3FF"/>
                </a:solidFill>
              </a:rPr>
              <a:t> – </a:t>
            </a:r>
            <a:r>
              <a:rPr lang="es-MX" sz="1200" dirty="0" err="1">
                <a:solidFill>
                  <a:srgbClr val="31F3FF"/>
                </a:solidFill>
              </a:rPr>
              <a:t>Suma_der_norm</a:t>
            </a:r>
            <a:r>
              <a:rPr lang="es-MX" sz="1200" dirty="0">
                <a:solidFill>
                  <a:srgbClr val="31F3FF"/>
                </a:solidFill>
              </a:rPr>
              <a:t> = 0.46 – 0.27 = 0.19</a:t>
            </a:r>
            <a:endParaRPr lang="en-US" sz="1200" dirty="0">
              <a:solidFill>
                <a:srgbClr val="31F3FF"/>
              </a:solidFill>
            </a:endParaRP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618AFB0D-385B-4A6C-9223-2506F3741340}"/>
              </a:ext>
            </a:extLst>
          </p:cNvPr>
          <p:cNvSpPr txBox="1"/>
          <p:nvPr/>
        </p:nvSpPr>
        <p:spPr>
          <a:xfrm>
            <a:off x="6816427" y="5346005"/>
            <a:ext cx="4254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rgbClr val="FFCCFF"/>
                </a:solidFill>
              </a:rPr>
              <a:t>Delta=  </a:t>
            </a:r>
            <a:r>
              <a:rPr lang="es-MX" sz="1200" dirty="0" err="1">
                <a:solidFill>
                  <a:srgbClr val="FFCCFF"/>
                </a:solidFill>
              </a:rPr>
              <a:t>Suma_izq_norm</a:t>
            </a:r>
            <a:r>
              <a:rPr lang="es-MX" sz="1200" dirty="0">
                <a:solidFill>
                  <a:srgbClr val="FFCCFF"/>
                </a:solidFill>
              </a:rPr>
              <a:t> – </a:t>
            </a:r>
            <a:r>
              <a:rPr lang="es-MX" sz="1200" dirty="0" err="1">
                <a:solidFill>
                  <a:srgbClr val="FFCCFF"/>
                </a:solidFill>
              </a:rPr>
              <a:t>Suma_der_norm</a:t>
            </a:r>
            <a:r>
              <a:rPr lang="es-MX" sz="1200" dirty="0">
                <a:solidFill>
                  <a:srgbClr val="FFCCFF"/>
                </a:solidFill>
              </a:rPr>
              <a:t> = 0.27 – 0.46 =  -0.19</a:t>
            </a:r>
            <a:endParaRPr lang="en-US" sz="1200" dirty="0">
              <a:solidFill>
                <a:srgbClr val="FFCCFF"/>
              </a:solidFill>
            </a:endParaRPr>
          </a:p>
        </p:txBody>
      </p:sp>
      <p:sp>
        <p:nvSpPr>
          <p:cNvPr id="160" name="Marcador de contenido 2">
            <a:extLst>
              <a:ext uri="{FF2B5EF4-FFF2-40B4-BE49-F238E27FC236}">
                <a16:creationId xmlns:a16="http://schemas.microsoft.com/office/drawing/2014/main" id="{4877D747-E918-444E-BB22-553362AEA1CA}"/>
              </a:ext>
            </a:extLst>
          </p:cNvPr>
          <p:cNvSpPr txBox="1">
            <a:spLocks/>
          </p:cNvSpPr>
          <p:nvPr/>
        </p:nvSpPr>
        <p:spPr>
          <a:xfrm>
            <a:off x="715906" y="5825662"/>
            <a:ext cx="10515600" cy="832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/>
              <a:t>Para este ejemplo se podría decir que si Delta &gt; 0.19 se tendrá una vuelta  a la izquierda, si Delta es &lt; -0.19 se tendrá una vuelta a la derecha, de otro modo el vehículo seguirá avanzando hacia adelante.</a:t>
            </a:r>
          </a:p>
          <a:p>
            <a:r>
              <a:rPr lang="es-MX" sz="1600" i="1" dirty="0"/>
              <a:t>ATENCIÓN: El valor de Delta va a depender para cada configuración.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40893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1473E-FA73-47F3-86D3-18493256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09" y="1213230"/>
            <a:ext cx="10515600" cy="573626"/>
          </a:xfrm>
        </p:spPr>
        <p:txBody>
          <a:bodyPr>
            <a:normAutofit/>
          </a:bodyPr>
          <a:lstStyle/>
          <a:p>
            <a:r>
              <a:rPr lang="es-MX" sz="2000" dirty="0"/>
              <a:t>Agregar un ejemplo de texto que servirá para ajustar y mostrar la dirección de giro </a:t>
            </a:r>
            <a:endParaRPr lang="en-U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6F8315-DA37-432F-9E7F-C2356A05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12</a:t>
            </a:fld>
            <a:endParaRPr lang="es-MX"/>
          </a:p>
        </p:txBody>
      </p:sp>
      <p:sp>
        <p:nvSpPr>
          <p:cNvPr id="6" name="Shape 192">
            <a:extLst>
              <a:ext uri="{FF2B5EF4-FFF2-40B4-BE49-F238E27FC236}">
                <a16:creationId xmlns:a16="http://schemas.microsoft.com/office/drawing/2014/main" id="{C4486FF3-FE91-4072-9EB4-A0483CED9080}"/>
              </a:ext>
            </a:extLst>
          </p:cNvPr>
          <p:cNvSpPr txBox="1"/>
          <p:nvPr/>
        </p:nvSpPr>
        <p:spPr>
          <a:xfrm>
            <a:off x="814340" y="1694576"/>
            <a:ext cx="4948898" cy="477333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Aplicamos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todas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las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funciones</a:t>
            </a: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cv.imread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figuras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/imagen_0.jpg')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img_bin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binarizacion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=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area_interes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img_bin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mid_point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punto_medio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textos</a:t>
            </a: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text1 = str(0.50)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text2 = str(0.50)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text3 = '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direccion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 Tipo de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fuente</a:t>
            </a: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font =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cv.FONT_HERSHEY_SIMPLEX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origen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de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cada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texto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org1 = (60, 185)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org2 = (370, 185)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org3 = (200, 100)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Tamaño</a:t>
            </a: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fontScale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0.7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 Color de la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fuente</a:t>
            </a: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color = (150, 150, 150)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Grosor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de la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linea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del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texto</a:t>
            </a: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thickness = 1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Usamos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la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función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cv.putText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() para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agregar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texto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cv.putText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text1, org1, font,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fontScale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             color, thickness,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cv.LINE_AA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False)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cv.putText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text2, org2, font,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fontScale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             color, thickness,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cv.LINE_AA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False)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cv.putText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text3, org3, font,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fontScale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             color, thickness, 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cv.LINE_AA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False) </a:t>
            </a:r>
          </a:p>
          <a:p>
            <a:pPr>
              <a:buClr>
                <a:srgbClr val="FF66FF"/>
              </a:buClr>
              <a:buSzPct val="25000"/>
            </a:pPr>
            <a:endParaRPr lang="en-US" sz="9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plt.figure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figsize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=(10,7))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cv.circle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(mid_point,235), 5, (100, 100,100 ), -1) ;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plt.imshow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img_interes,cmap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='gray')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plt.show</a:t>
            </a:r>
            <a:r>
              <a:rPr lang="en-US" sz="9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s-MX" sz="9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C8C376-F1F6-4CEC-875E-396EE083E20E}"/>
              </a:ext>
            </a:extLst>
          </p:cNvPr>
          <p:cNvSpPr txBox="1"/>
          <p:nvPr/>
        </p:nvSpPr>
        <p:spPr>
          <a:xfrm>
            <a:off x="6642270" y="2278804"/>
            <a:ext cx="4842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definen las tres variables tipo </a:t>
            </a:r>
            <a:r>
              <a:rPr lang="es-MX" dirty="0" err="1"/>
              <a:t>str</a:t>
            </a:r>
            <a:r>
              <a:rPr lang="es-MX" dirty="0"/>
              <a:t> que contienen lo que se desea desplegar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tipo de fuente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Las coordenadas de origen para desplegar el 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tamaño de fuente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grosor de la fuente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 función </a:t>
            </a:r>
            <a:r>
              <a:rPr lang="es-MX" dirty="0" err="1"/>
              <a:t>cv.putText</a:t>
            </a:r>
            <a:r>
              <a:rPr lang="es-MX" dirty="0"/>
              <a:t> agregara el texto en el área de interés.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EB90A92-E949-470D-80E8-4A035554D42F}"/>
              </a:ext>
            </a:extLst>
          </p:cNvPr>
          <p:cNvCxnSpPr>
            <a:cxnSpLocks/>
          </p:cNvCxnSpPr>
          <p:nvPr/>
        </p:nvCxnSpPr>
        <p:spPr>
          <a:xfrm flipV="1">
            <a:off x="2357306" y="2486320"/>
            <a:ext cx="4284964" cy="2988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B427520-4381-4A20-8920-B57B65E05A4C}"/>
              </a:ext>
            </a:extLst>
          </p:cNvPr>
          <p:cNvCxnSpPr>
            <a:cxnSpLocks/>
          </p:cNvCxnSpPr>
          <p:nvPr/>
        </p:nvCxnSpPr>
        <p:spPr>
          <a:xfrm flipV="1">
            <a:off x="2901955" y="3053593"/>
            <a:ext cx="3740315" cy="21670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C04D30C-BAAD-48A3-A929-B8CDD3A1502B}"/>
              </a:ext>
            </a:extLst>
          </p:cNvPr>
          <p:cNvCxnSpPr>
            <a:cxnSpLocks/>
          </p:cNvCxnSpPr>
          <p:nvPr/>
        </p:nvCxnSpPr>
        <p:spPr>
          <a:xfrm flipV="1">
            <a:off x="2072081" y="3266493"/>
            <a:ext cx="4539235" cy="44347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1179645-3E3B-4916-9CD6-BA4AA67D2818}"/>
              </a:ext>
            </a:extLst>
          </p:cNvPr>
          <p:cNvCxnSpPr>
            <a:cxnSpLocks/>
          </p:cNvCxnSpPr>
          <p:nvPr/>
        </p:nvCxnSpPr>
        <p:spPr>
          <a:xfrm flipV="1">
            <a:off x="1988191" y="3905647"/>
            <a:ext cx="4623125" cy="16720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5FCDE02-E271-48B5-8BB4-EFBFAC5FB5D8}"/>
              </a:ext>
            </a:extLst>
          </p:cNvPr>
          <p:cNvCxnSpPr>
            <a:cxnSpLocks/>
          </p:cNvCxnSpPr>
          <p:nvPr/>
        </p:nvCxnSpPr>
        <p:spPr>
          <a:xfrm flipV="1">
            <a:off x="2901955" y="4122106"/>
            <a:ext cx="3793251" cy="4747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78DA611-C0F2-4607-81A7-9483E7BE1057}"/>
              </a:ext>
            </a:extLst>
          </p:cNvPr>
          <p:cNvCxnSpPr>
            <a:cxnSpLocks/>
          </p:cNvCxnSpPr>
          <p:nvPr/>
        </p:nvCxnSpPr>
        <p:spPr>
          <a:xfrm flipV="1">
            <a:off x="4499788" y="4596863"/>
            <a:ext cx="2286906" cy="73994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ítulo 1">
            <a:extLst>
              <a:ext uri="{FF2B5EF4-FFF2-40B4-BE49-F238E27FC236}">
                <a16:creationId xmlns:a16="http://schemas.microsoft.com/office/drawing/2014/main" id="{E143A2FE-7880-45C0-837C-01A20BEF499D}"/>
              </a:ext>
            </a:extLst>
          </p:cNvPr>
          <p:cNvSpPr txBox="1">
            <a:spLocks/>
          </p:cNvSpPr>
          <p:nvPr/>
        </p:nvSpPr>
        <p:spPr>
          <a:xfrm>
            <a:off x="505438" y="426912"/>
            <a:ext cx="10515600" cy="50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Implementación del 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6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B00FB4-BB5E-4DF8-8EC4-C3876A76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13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87E275-BA1E-4508-A903-E8638C23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56" y="1375679"/>
            <a:ext cx="5353459" cy="45415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F7F4C9-FABB-4F17-8F29-38EC36A17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319" y="2652096"/>
            <a:ext cx="5076459" cy="2343449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E2A98DDB-06F3-4054-9717-19B297981CF0}"/>
              </a:ext>
            </a:extLst>
          </p:cNvPr>
          <p:cNvSpPr/>
          <p:nvPr/>
        </p:nvSpPr>
        <p:spPr>
          <a:xfrm>
            <a:off x="6945921" y="4049147"/>
            <a:ext cx="788565" cy="570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19BD707-2B11-42FD-BF10-A7B84540DAA0}"/>
              </a:ext>
            </a:extLst>
          </p:cNvPr>
          <p:cNvSpPr/>
          <p:nvPr/>
        </p:nvSpPr>
        <p:spPr>
          <a:xfrm>
            <a:off x="8216317" y="3361248"/>
            <a:ext cx="1246465" cy="570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A4C8311-4567-4FAD-8ED7-23CAE445D395}"/>
              </a:ext>
            </a:extLst>
          </p:cNvPr>
          <p:cNvSpPr/>
          <p:nvPr/>
        </p:nvSpPr>
        <p:spPr>
          <a:xfrm>
            <a:off x="9714288" y="4082703"/>
            <a:ext cx="788565" cy="570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429FDF3-E002-460D-ABA9-04D66E43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6" y="802053"/>
            <a:ext cx="10515600" cy="573626"/>
          </a:xfrm>
        </p:spPr>
        <p:txBody>
          <a:bodyPr>
            <a:normAutofit fontScale="92500"/>
          </a:bodyPr>
          <a:lstStyle/>
          <a:p>
            <a:r>
              <a:rPr lang="es-MX" sz="2000" dirty="0"/>
              <a:t>Esta parte es para verificar que todo este configurado correctamente antes de colocarlo en el video</a:t>
            </a:r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7771AFD-EB2E-46AB-A645-939F4944CDB1}"/>
              </a:ext>
            </a:extLst>
          </p:cNvPr>
          <p:cNvSpPr txBox="1">
            <a:spLocks/>
          </p:cNvSpPr>
          <p:nvPr/>
        </p:nvSpPr>
        <p:spPr>
          <a:xfrm>
            <a:off x="505438" y="219890"/>
            <a:ext cx="10515600" cy="50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Implementación del 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0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B6107C-CD2A-46BE-9A5D-975D1EA2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14</a:t>
            </a:fld>
            <a:endParaRPr lang="es-MX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6EE8157-3BD4-4C90-A86D-F3BEB806F694}"/>
              </a:ext>
            </a:extLst>
          </p:cNvPr>
          <p:cNvSpPr txBox="1">
            <a:spLocks/>
          </p:cNvSpPr>
          <p:nvPr/>
        </p:nvSpPr>
        <p:spPr>
          <a:xfrm>
            <a:off x="505438" y="426912"/>
            <a:ext cx="10515600" cy="50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Implementación del 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6" name="Shape 192">
            <a:extLst>
              <a:ext uri="{FF2B5EF4-FFF2-40B4-BE49-F238E27FC236}">
                <a16:creationId xmlns:a16="http://schemas.microsoft.com/office/drawing/2014/main" id="{A8D5031A-9CBD-4058-B506-3CA073350EA3}"/>
              </a:ext>
            </a:extLst>
          </p:cNvPr>
          <p:cNvSpPr txBox="1"/>
          <p:nvPr/>
        </p:nvSpPr>
        <p:spPr>
          <a:xfrm>
            <a:off x="505438" y="1627209"/>
            <a:ext cx="8596618" cy="80534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s-E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</a:t>
            </a:r>
            <a:r>
              <a:rPr lang="es-ES" sz="11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Funcion</a:t>
            </a:r>
            <a:r>
              <a:rPr lang="es-E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suma normalizada izquierda</a:t>
            </a:r>
          </a:p>
          <a:p>
            <a:pPr>
              <a:buClr>
                <a:srgbClr val="FF66FF"/>
              </a:buClr>
              <a:buSzPct val="25000"/>
            </a:pP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sum_izquierda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(imagen,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valor_punto_medio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>
              <a:buClr>
                <a:srgbClr val="FF66FF"/>
              </a:buClr>
              <a:buSzPct val="25000"/>
            </a:pP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return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np.round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np.sum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 imagen[:, :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valor_punto_medio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].sum(axis=0) )/(255*240*480),2)</a:t>
            </a:r>
            <a:endParaRPr lang="es-MX" sz="11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7" name="Shape 192">
            <a:extLst>
              <a:ext uri="{FF2B5EF4-FFF2-40B4-BE49-F238E27FC236}">
                <a16:creationId xmlns:a16="http://schemas.microsoft.com/office/drawing/2014/main" id="{42584EF1-FFA7-44C1-BA76-B3FA67E5F01E}"/>
              </a:ext>
            </a:extLst>
          </p:cNvPr>
          <p:cNvSpPr txBox="1"/>
          <p:nvPr/>
        </p:nvSpPr>
        <p:spPr>
          <a:xfrm>
            <a:off x="505438" y="2623658"/>
            <a:ext cx="8596618" cy="80534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s-E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</a:t>
            </a:r>
            <a:r>
              <a:rPr lang="es-ES" sz="11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Funcion</a:t>
            </a:r>
            <a:r>
              <a:rPr lang="es-E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suma normalizada derecha</a:t>
            </a:r>
          </a:p>
          <a:p>
            <a:pPr>
              <a:buClr>
                <a:srgbClr val="FF66FF"/>
              </a:buClr>
              <a:buSzPct val="25000"/>
            </a:pP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sum_derecha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(imagen,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valor_punto_medio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>
              <a:buClr>
                <a:srgbClr val="FF66FF"/>
              </a:buClr>
              <a:buSzPct val="25000"/>
            </a:pP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return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np.round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np.sum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 imagen[:, </a:t>
            </a:r>
            <a:r>
              <a:rPr lang="es-E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valor_punto_medio</a:t>
            </a:r>
            <a:r>
              <a:rPr lang="es-E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:].sum(axis=0) )/(255*240*480),2</a:t>
            </a:r>
            <a:r>
              <a:rPr lang="es-E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s-MX" sz="11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194D9E1-CB35-4765-BDA1-893C067F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4241308"/>
            <a:ext cx="7369548" cy="2297604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098A61E-B859-4D03-B4C4-BA0385C3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86" y="1053583"/>
            <a:ext cx="10515600" cy="573626"/>
          </a:xfrm>
        </p:spPr>
        <p:txBody>
          <a:bodyPr>
            <a:normAutofit fontScale="92500" lnSpcReduction="10000"/>
          </a:bodyPr>
          <a:lstStyle/>
          <a:p>
            <a:r>
              <a:rPr lang="es-MX" sz="2000" dirty="0"/>
              <a:t>Definimos las sumas normalizadas, el valor de normalización es 240 (alto) x 480 (ancho) x 255 (pixel blanco)</a:t>
            </a:r>
            <a:endParaRPr lang="en-US" sz="200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BE466F7-8BB9-488F-944D-D1B92125D605}"/>
              </a:ext>
            </a:extLst>
          </p:cNvPr>
          <p:cNvSpPr txBox="1">
            <a:spLocks/>
          </p:cNvSpPr>
          <p:nvPr/>
        </p:nvSpPr>
        <p:spPr>
          <a:xfrm>
            <a:off x="285129" y="3771932"/>
            <a:ext cx="11291677" cy="57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En nuestra notebook una vez que definimos las sumas normalizadas y las evaluamos para asegurarnos que todo esta bien.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637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6F8315-DA37-432F-9E7F-C2356A05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15</a:t>
            </a:fld>
            <a:endParaRPr lang="es-MX" dirty="0"/>
          </a:p>
        </p:txBody>
      </p:sp>
      <p:sp>
        <p:nvSpPr>
          <p:cNvPr id="6" name="Shape 192">
            <a:extLst>
              <a:ext uri="{FF2B5EF4-FFF2-40B4-BE49-F238E27FC236}">
                <a16:creationId xmlns:a16="http://schemas.microsoft.com/office/drawing/2014/main" id="{C4486FF3-FE91-4072-9EB4-A0483CED9080}"/>
              </a:ext>
            </a:extLst>
          </p:cNvPr>
          <p:cNvSpPr txBox="1"/>
          <p:nvPr/>
        </p:nvSpPr>
        <p:spPr>
          <a:xfrm>
            <a:off x="814339" y="934242"/>
            <a:ext cx="6195425" cy="553366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s-MX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#Implementación de la dirección de giro en el video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import time</a:t>
            </a:r>
          </a:p>
          <a:p>
            <a:pPr>
              <a:buClr>
                <a:srgbClr val="FF66FF"/>
              </a:buClr>
              <a:buSzPct val="25000"/>
            </a:pPr>
            <a:endParaRPr lang="en-US" sz="900" dirty="0">
              <a:solidFill>
                <a:srgbClr val="92D05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video =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cv.VideoCapture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('videos/video_carretera_2.mp4')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while(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video.isOpened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ret, frame =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video.read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if ret: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cv.imshow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("video", frame)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img_bin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=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binarizacion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(frame)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cv.polylines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img_bin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,[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pts_poligono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],True,(100,100,100))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cv.imshow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("video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binarizado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",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img_bin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)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=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area_interes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img_bin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mid_point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punto_medio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valor_sum_izquierda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=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sum_izquierda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img_interes,mid_point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valor_sum_derecha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=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sum_derecha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img_interes,mid_point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cv.putText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str(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valor_sum_izquierda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), org1, font,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fontScale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         color, thickness,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cv.LINE_AA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False)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cv.putText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str(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valor_sum_derecha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), org2, font,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fontScale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         color, thickness,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cv.LINE_AA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False)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delta =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valor_sum_izquierda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-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valor_sum_derecha</a:t>
            </a:r>
            <a:endParaRPr lang="en-US" sz="900" dirty="0">
              <a:solidFill>
                <a:srgbClr val="FFCC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if delta &gt; 0.07 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movimiento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= "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izquierda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elif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delta &lt; -0.07 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movimiento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= "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derecha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else: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movimiento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= "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adelante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cv.putText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movimiento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org3, font,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fontScale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         color, thickness,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cv.LINE_AA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, False)       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cv.circle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, (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mid_point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, 235), 5, (100,100,100), -1) ;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cv.imshow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("video area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interes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",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img_interes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)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900" dirty="0" err="1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time.sleep</a:t>
            </a:r>
            <a:r>
              <a:rPr lang="en-US" sz="900" dirty="0">
                <a:solidFill>
                  <a:srgbClr val="FFCCFF"/>
                </a:solidFill>
                <a:latin typeface="Courier"/>
                <a:ea typeface="Courier New"/>
                <a:cs typeface="Courier"/>
                <a:sym typeface="Courier New"/>
              </a:rPr>
              <a:t>(0.02)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if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cv.waitKey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(1) &amp; 0xFF == </a:t>
            </a: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ord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('q'):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    break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else: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       break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video.release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9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cv.destroyAllWindows</a:t>
            </a:r>
            <a:r>
              <a:rPr lang="en-US" sz="9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s-MX" sz="9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C8C376-F1F6-4CEC-875E-396EE083E20E}"/>
              </a:ext>
            </a:extLst>
          </p:cNvPr>
          <p:cNvSpPr txBox="1"/>
          <p:nvPr/>
        </p:nvSpPr>
        <p:spPr>
          <a:xfrm>
            <a:off x="7691276" y="1240982"/>
            <a:ext cx="40054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agrega la librería time que servirá para llevar a cabo una pausa entre cada </a:t>
            </a:r>
            <a:r>
              <a:rPr lang="es-MX" dirty="0" err="1"/>
              <a:t>frame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Valor de las sumas normalizadas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despliegan los valores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calcula el valor de </a:t>
            </a:r>
            <a:r>
              <a:rPr lang="es-MX" i="1" dirty="0">
                <a:solidFill>
                  <a:srgbClr val="E58C0E"/>
                </a:solidFill>
              </a:rPr>
              <a:t>delta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Dependiendo del valor, la variable </a:t>
            </a:r>
            <a:r>
              <a:rPr lang="es-MX" i="1" dirty="0">
                <a:solidFill>
                  <a:srgbClr val="E58C0E"/>
                </a:solidFill>
              </a:rPr>
              <a:t>delta</a:t>
            </a:r>
            <a:r>
              <a:rPr lang="es-MX" i="1" dirty="0">
                <a:solidFill>
                  <a:srgbClr val="31F3FF"/>
                </a:solidFill>
              </a:rPr>
              <a:t> </a:t>
            </a:r>
            <a:r>
              <a:rPr lang="es-MX" dirty="0"/>
              <a:t> adquiere un valor string, ya sea “izquierda”, “derecha” o “adelante”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despliega el texto de la variable </a:t>
            </a:r>
            <a:r>
              <a:rPr lang="es-MX" i="1" dirty="0">
                <a:solidFill>
                  <a:srgbClr val="31F3FF"/>
                </a:solidFill>
              </a:rPr>
              <a:t>movimiento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i="1" dirty="0">
              <a:solidFill>
                <a:srgbClr val="31F3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time.sleep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/>
              <a:t>nos permite una pausa entre cada </a:t>
            </a:r>
            <a:r>
              <a:rPr lang="es-MX" dirty="0" err="1"/>
              <a:t>frame</a:t>
            </a:r>
            <a:r>
              <a:rPr lang="es-MX" dirty="0"/>
              <a:t>. Se puede comentar en caso de no ser requerido.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i="1" dirty="0">
              <a:solidFill>
                <a:srgbClr val="31F3FF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EB90A92-E949-470D-80E8-4A035554D42F}"/>
              </a:ext>
            </a:extLst>
          </p:cNvPr>
          <p:cNvCxnSpPr>
            <a:cxnSpLocks/>
          </p:cNvCxnSpPr>
          <p:nvPr/>
        </p:nvCxnSpPr>
        <p:spPr>
          <a:xfrm>
            <a:off x="1706880" y="1379220"/>
            <a:ext cx="604266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B427520-4381-4A20-8920-B57B65E05A4C}"/>
              </a:ext>
            </a:extLst>
          </p:cNvPr>
          <p:cNvCxnSpPr>
            <a:cxnSpLocks/>
          </p:cNvCxnSpPr>
          <p:nvPr/>
        </p:nvCxnSpPr>
        <p:spPr>
          <a:xfrm flipV="1">
            <a:off x="6324600" y="2529841"/>
            <a:ext cx="1424940" cy="7648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C04D30C-BAAD-48A3-A929-B8CDD3A1502B}"/>
              </a:ext>
            </a:extLst>
          </p:cNvPr>
          <p:cNvCxnSpPr>
            <a:cxnSpLocks/>
          </p:cNvCxnSpPr>
          <p:nvPr/>
        </p:nvCxnSpPr>
        <p:spPr>
          <a:xfrm flipV="1">
            <a:off x="4686300" y="3349973"/>
            <a:ext cx="3063240" cy="4647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1179645-3E3B-4916-9CD6-BA4AA67D2818}"/>
              </a:ext>
            </a:extLst>
          </p:cNvPr>
          <p:cNvCxnSpPr>
            <a:cxnSpLocks/>
          </p:cNvCxnSpPr>
          <p:nvPr/>
        </p:nvCxnSpPr>
        <p:spPr>
          <a:xfrm>
            <a:off x="3558540" y="4030980"/>
            <a:ext cx="4191000" cy="18740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ítulo 1">
            <a:extLst>
              <a:ext uri="{FF2B5EF4-FFF2-40B4-BE49-F238E27FC236}">
                <a16:creationId xmlns:a16="http://schemas.microsoft.com/office/drawing/2014/main" id="{E143A2FE-7880-45C0-837C-01A20BEF499D}"/>
              </a:ext>
            </a:extLst>
          </p:cNvPr>
          <p:cNvSpPr txBox="1">
            <a:spLocks/>
          </p:cNvSpPr>
          <p:nvPr/>
        </p:nvSpPr>
        <p:spPr>
          <a:xfrm>
            <a:off x="505438" y="426912"/>
            <a:ext cx="10515600" cy="50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Implementación del 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671E277-5A5E-4384-8548-AA5B1670C76C}"/>
              </a:ext>
            </a:extLst>
          </p:cNvPr>
          <p:cNvCxnSpPr>
            <a:cxnSpLocks/>
          </p:cNvCxnSpPr>
          <p:nvPr/>
        </p:nvCxnSpPr>
        <p:spPr>
          <a:xfrm flipV="1">
            <a:off x="5257800" y="2278380"/>
            <a:ext cx="2491740" cy="76485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5C26CFC-BF56-4378-8DDE-146381A772EF}"/>
              </a:ext>
            </a:extLst>
          </p:cNvPr>
          <p:cNvCxnSpPr>
            <a:cxnSpLocks/>
          </p:cNvCxnSpPr>
          <p:nvPr/>
        </p:nvCxnSpPr>
        <p:spPr>
          <a:xfrm>
            <a:off x="5396901" y="4785928"/>
            <a:ext cx="2294375" cy="38920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0B4144A-F1CA-4EE3-9CF2-BBE5AC6E7C65}"/>
              </a:ext>
            </a:extLst>
          </p:cNvPr>
          <p:cNvCxnSpPr>
            <a:cxnSpLocks/>
          </p:cNvCxnSpPr>
          <p:nvPr/>
        </p:nvCxnSpPr>
        <p:spPr>
          <a:xfrm>
            <a:off x="2659380" y="5379720"/>
            <a:ext cx="5090160" cy="4724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86E4C097-73BF-4DB7-8B65-25AF297261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" y="607804"/>
            <a:ext cx="4914900" cy="192041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2FD0E2C-C44C-4EC3-BDE3-4223BB9D83E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481" y="2598420"/>
            <a:ext cx="4880350" cy="19204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394D80A-F954-4308-96CE-63E46CEC121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7039" y="4669180"/>
            <a:ext cx="5175689" cy="2029751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7CA1FB26-ECC4-4F52-B66B-850E1228A68E}"/>
              </a:ext>
            </a:extLst>
          </p:cNvPr>
          <p:cNvSpPr/>
          <p:nvPr/>
        </p:nvSpPr>
        <p:spPr>
          <a:xfrm>
            <a:off x="3124200" y="3223260"/>
            <a:ext cx="556260" cy="32004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26E1A746-E285-45C3-AB1B-3694073CA038}"/>
              </a:ext>
            </a:extLst>
          </p:cNvPr>
          <p:cNvSpPr/>
          <p:nvPr/>
        </p:nvSpPr>
        <p:spPr>
          <a:xfrm>
            <a:off x="5974080" y="5684055"/>
            <a:ext cx="556260" cy="32004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53D01689-11AD-4248-9089-FBF48446EA06}"/>
              </a:ext>
            </a:extLst>
          </p:cNvPr>
          <p:cNvSpPr/>
          <p:nvPr/>
        </p:nvSpPr>
        <p:spPr>
          <a:xfrm rot="10800000">
            <a:off x="5539740" y="1407991"/>
            <a:ext cx="556260" cy="32004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AA80929-7DF0-4B66-9C41-3DFF9A6F19B3}"/>
              </a:ext>
            </a:extLst>
          </p:cNvPr>
          <p:cNvSpPr txBox="1"/>
          <p:nvPr/>
        </p:nvSpPr>
        <p:spPr>
          <a:xfrm>
            <a:off x="6254903" y="1392459"/>
            <a:ext cx="108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Sin curva 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C0DDA4D-C2CB-4633-A665-77B801023960}"/>
              </a:ext>
            </a:extLst>
          </p:cNvPr>
          <p:cNvSpPr txBox="1"/>
          <p:nvPr/>
        </p:nvSpPr>
        <p:spPr>
          <a:xfrm>
            <a:off x="699066" y="3059668"/>
            <a:ext cx="1995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 curva </a:t>
            </a:r>
          </a:p>
          <a:p>
            <a:r>
              <a:rPr lang="es-MX" dirty="0"/>
              <a:t>y giro a la izquierda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30756DD-9C4C-49C6-8F9C-69E15D9F23F0}"/>
              </a:ext>
            </a:extLst>
          </p:cNvPr>
          <p:cNvSpPr txBox="1"/>
          <p:nvPr/>
        </p:nvSpPr>
        <p:spPr>
          <a:xfrm>
            <a:off x="3822644" y="5520909"/>
            <a:ext cx="1894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 curva </a:t>
            </a:r>
          </a:p>
          <a:p>
            <a:r>
              <a:rPr lang="es-MX" dirty="0"/>
              <a:t>y giro a la derecha</a:t>
            </a:r>
            <a:endParaRPr lang="en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90E39D4-7D11-4263-B41B-96487667B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130" y="607804"/>
            <a:ext cx="2673887" cy="2089676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E100035C-5C19-4768-91FE-69443BB8C40C}"/>
              </a:ext>
            </a:extLst>
          </p:cNvPr>
          <p:cNvSpPr txBox="1">
            <a:spLocks/>
          </p:cNvSpPr>
          <p:nvPr/>
        </p:nvSpPr>
        <p:spPr>
          <a:xfrm>
            <a:off x="459593" y="88608"/>
            <a:ext cx="10515600" cy="50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rgbClr val="FFC000"/>
                </a:solidFill>
                <a:latin typeface="Oswald" panose="02000503000000000000" pitchFamily="2" charset="0"/>
              </a:rPr>
              <a:t>Implementación del método para encontrar la dirección de giro</a:t>
            </a:r>
            <a:endParaRPr lang="en-US" sz="2400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7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893766-0001-4744-BA44-6838B4C1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0369"/>
            <a:ext cx="10515600" cy="1833562"/>
          </a:xfrm>
        </p:spPr>
        <p:txBody>
          <a:bodyPr/>
          <a:lstStyle/>
          <a:p>
            <a:r>
              <a:rPr lang="es-MX" dirty="0"/>
              <a:t>El valor del parámetro </a:t>
            </a:r>
            <a:r>
              <a:rPr lang="es-MX" i="1" dirty="0">
                <a:solidFill>
                  <a:srgbClr val="E58C0E"/>
                </a:solidFill>
              </a:rPr>
              <a:t>delta</a:t>
            </a:r>
            <a:r>
              <a:rPr lang="es-MX" dirty="0"/>
              <a:t> se ajusta dependiendo de los valores que aparecerán y depende de cada configuración de video.</a:t>
            </a:r>
          </a:p>
          <a:p>
            <a:r>
              <a:rPr lang="es-MX" i="1" dirty="0">
                <a:solidFill>
                  <a:srgbClr val="92D050"/>
                </a:solidFill>
              </a:rPr>
              <a:t>Ver el anexo 1 para entender mejor el parámetro delta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D9FCD3-8C97-4DBD-8F1C-B0A8EFA2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17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F6C42A-C6D5-4930-8C9C-9102585D08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9059" y="1195075"/>
            <a:ext cx="3992881" cy="2225639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FEF43A6-21FD-4396-8DC9-A926AFD0FCB9}"/>
              </a:ext>
            </a:extLst>
          </p:cNvPr>
          <p:cNvSpPr/>
          <p:nvPr/>
        </p:nvSpPr>
        <p:spPr>
          <a:xfrm>
            <a:off x="4373880" y="2498172"/>
            <a:ext cx="518160" cy="419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AE1C9C9-BD9E-48E3-B48D-C8C22E2B74A3}"/>
              </a:ext>
            </a:extLst>
          </p:cNvPr>
          <p:cNvSpPr/>
          <p:nvPr/>
        </p:nvSpPr>
        <p:spPr>
          <a:xfrm>
            <a:off x="6781802" y="2521941"/>
            <a:ext cx="518160" cy="419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D955328-6BBA-4A61-990B-95498CA15C4C}"/>
              </a:ext>
            </a:extLst>
          </p:cNvPr>
          <p:cNvSpPr txBox="1">
            <a:spLocks/>
          </p:cNvSpPr>
          <p:nvPr/>
        </p:nvSpPr>
        <p:spPr>
          <a:xfrm>
            <a:off x="505438" y="426912"/>
            <a:ext cx="10515600" cy="50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Implementación del 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880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1DB146-5865-417A-B3A5-A2C51B80C669}"/>
              </a:ext>
            </a:extLst>
          </p:cNvPr>
          <p:cNvSpPr txBox="1"/>
          <p:nvPr/>
        </p:nvSpPr>
        <p:spPr>
          <a:xfrm>
            <a:off x="0" y="302827"/>
            <a:ext cx="12192000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002060"/>
                </a:solidFill>
                <a:latin typeface="Montserrat" panose="02000505000000020004" pitchFamily="2" charset="0"/>
              </a:rPr>
              <a:t>Actividad 2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30E91C3-7EF6-45A3-AB5F-0B1C1F0C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7" y="4025507"/>
            <a:ext cx="10515600" cy="1325559"/>
          </a:xfrm>
        </p:spPr>
        <p:txBody>
          <a:bodyPr>
            <a:normAutofit/>
          </a:bodyPr>
          <a:lstStyle/>
          <a:p>
            <a:pPr algn="r"/>
            <a: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  <a:t>Objetivo: </a:t>
            </a:r>
            <a:b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</a:br>
            <a: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  <a:t>Mostrar la dirección de giro en su video</a:t>
            </a:r>
            <a:endParaRPr lang="en-US" dirty="0">
              <a:solidFill>
                <a:srgbClr val="00B0F0"/>
              </a:solidFill>
              <a:latin typeface="Oswald" panose="02000503000000000000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72A15D9-FBE6-4BA3-9DC2-DE9DF0ED2074}"/>
              </a:ext>
            </a:extLst>
          </p:cNvPr>
          <p:cNvSpPr txBox="1">
            <a:spLocks/>
          </p:cNvSpPr>
          <p:nvPr/>
        </p:nvSpPr>
        <p:spPr>
          <a:xfrm>
            <a:off x="1028702" y="5355583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400" b="0" i="0" u="none" strike="noStrike" kern="1200" cap="none" spc="0" baseline="0">
                <a:solidFill>
                  <a:srgbClr val="FFFFFF"/>
                </a:solidFill>
                <a:uFillTx/>
                <a:latin typeface="Calibri Light"/>
              </a:defRPr>
            </a:lvl1pPr>
          </a:lstStyle>
          <a:p>
            <a:pPr algn="r"/>
            <a:endParaRPr lang="en-US" sz="4000" dirty="0">
              <a:solidFill>
                <a:srgbClr val="67FF67"/>
              </a:solidFill>
              <a:latin typeface="+mn-lt"/>
            </a:endParaRPr>
          </a:p>
        </p:txBody>
      </p:sp>
      <p:pic>
        <p:nvPicPr>
          <p:cNvPr id="11" name="Imagen 1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FC6E0AD7-EC7C-4890-99B9-92C7663A12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0647" y="1514407"/>
            <a:ext cx="5637401" cy="26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5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48D8FF-2859-4FAD-8E91-A34846C6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19</a:t>
            </a:fld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B8F2859-CEEC-4BEE-9554-70CEC5BA39E3}"/>
              </a:ext>
            </a:extLst>
          </p:cNvPr>
          <p:cNvSpPr txBox="1">
            <a:spLocks/>
          </p:cNvSpPr>
          <p:nvPr/>
        </p:nvSpPr>
        <p:spPr>
          <a:xfrm>
            <a:off x="1028702" y="5355583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400" b="0" i="0" u="none" strike="noStrike" kern="1200" cap="none" spc="0" baseline="0">
                <a:solidFill>
                  <a:srgbClr val="FFFFFF"/>
                </a:solidFill>
                <a:uFillTx/>
                <a:latin typeface="Calibri Light"/>
              </a:defRPr>
            </a:lvl1pPr>
          </a:lstStyle>
          <a:p>
            <a:pPr algn="r"/>
            <a:endParaRPr lang="en-US" sz="40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033478E-7584-4AA2-83E8-44AAE5BC2C5B}"/>
              </a:ext>
            </a:extLst>
          </p:cNvPr>
          <p:cNvSpPr txBox="1">
            <a:spLocks/>
          </p:cNvSpPr>
          <p:nvPr/>
        </p:nvSpPr>
        <p:spPr>
          <a:xfrm>
            <a:off x="555698" y="1582346"/>
            <a:ext cx="5730804" cy="244727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rgbClr val="C00000"/>
                </a:solidFill>
              </a:rPr>
              <a:t>Realizar la implementación en su propio video </a:t>
            </a:r>
          </a:p>
          <a:p>
            <a:r>
              <a:rPr lang="es-ES" b="1" dirty="0">
                <a:solidFill>
                  <a:srgbClr val="FF0000"/>
                </a:solidFill>
              </a:rPr>
              <a:t>Utilizar el archivo: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C00000"/>
                </a:solidFill>
              </a:rPr>
              <a:t>SDC_6-parte2_Nombre_Apellido.ipynb </a:t>
            </a:r>
          </a:p>
          <a:p>
            <a:pPr marL="0" indent="0">
              <a:buNone/>
            </a:pPr>
            <a:r>
              <a:rPr lang="es-ES" sz="2600" b="1" dirty="0">
                <a:solidFill>
                  <a:srgbClr val="FF0000"/>
                </a:solidFill>
              </a:rPr>
              <a:t>que se encuentra en la carpeta .ZIP adjunta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600" b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0111609-9E1E-4399-BDD7-B05A097FDA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8567" y="1013398"/>
            <a:ext cx="5730804" cy="446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3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48D8FF-2859-4FAD-8E91-A34846C6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2</a:t>
            </a:fld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B8F2859-CEEC-4BEE-9554-70CEC5BA39E3}"/>
              </a:ext>
            </a:extLst>
          </p:cNvPr>
          <p:cNvSpPr txBox="1">
            <a:spLocks/>
          </p:cNvSpPr>
          <p:nvPr/>
        </p:nvSpPr>
        <p:spPr>
          <a:xfrm>
            <a:off x="1028702" y="5355583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400" b="0" i="0" u="none" strike="noStrike" kern="1200" cap="none" spc="0" baseline="0">
                <a:solidFill>
                  <a:srgbClr val="FFFFFF"/>
                </a:solidFill>
                <a:uFillTx/>
                <a:latin typeface="Calibri Light"/>
              </a:defRPr>
            </a:lvl1pPr>
          </a:lstStyle>
          <a:p>
            <a:pPr algn="r"/>
            <a:endParaRPr lang="en-US" sz="40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033478E-7584-4AA2-83E8-44AAE5BC2C5B}"/>
              </a:ext>
            </a:extLst>
          </p:cNvPr>
          <p:cNvSpPr txBox="1">
            <a:spLocks/>
          </p:cNvSpPr>
          <p:nvPr/>
        </p:nvSpPr>
        <p:spPr>
          <a:xfrm>
            <a:off x="555698" y="1582346"/>
            <a:ext cx="5730804" cy="244727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rgbClr val="C00000"/>
                </a:solidFill>
              </a:rPr>
              <a:t>Siga todos los pasos de esta primera actividad con el video (video_carretera_v2.mp4) que se adjunta  y la notebook</a:t>
            </a:r>
          </a:p>
          <a:p>
            <a:r>
              <a:rPr lang="es-ES" b="1" dirty="0">
                <a:solidFill>
                  <a:srgbClr val="FF0000"/>
                </a:solidFill>
              </a:rPr>
              <a:t>Utilizar el archivo: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C00000"/>
                </a:solidFill>
              </a:rPr>
              <a:t>SDC_6-parte1_Nombre_Apellido.ipynb </a:t>
            </a:r>
          </a:p>
          <a:p>
            <a:pPr marL="0" indent="0">
              <a:buNone/>
            </a:pPr>
            <a:r>
              <a:rPr lang="es-ES" sz="2600" b="1" dirty="0">
                <a:solidFill>
                  <a:srgbClr val="FF0000"/>
                </a:solidFill>
              </a:rPr>
              <a:t>que se encuentra en la carpeta .ZIP adjunta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600" b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7D3771-7269-4B93-87FB-C488504235A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6291" y="1019650"/>
            <a:ext cx="5210632" cy="433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7C2AC-3D12-4C88-AE1C-B2BD772C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Implementación del ejercicio 1 en su video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AA48A-4676-4827-98CE-71163C4F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61" y="1893302"/>
            <a:ext cx="7410759" cy="2897376"/>
          </a:xfrm>
        </p:spPr>
        <p:txBody>
          <a:bodyPr>
            <a:normAutofit/>
          </a:bodyPr>
          <a:lstStyle/>
          <a:p>
            <a:r>
              <a:rPr lang="es-MX" dirty="0"/>
              <a:t>Utilizar el video que hizo en la actividad SDC-5</a:t>
            </a:r>
          </a:p>
          <a:p>
            <a:r>
              <a:rPr lang="es-MX" dirty="0"/>
              <a:t>Realizar todos los pasos mostrados en la primera parte.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E02365-19C6-4C94-932D-48D61A60CD78}"/>
              </a:ext>
            </a:extLst>
          </p:cNvPr>
          <p:cNvSpPr/>
          <p:nvPr/>
        </p:nvSpPr>
        <p:spPr>
          <a:xfrm>
            <a:off x="8414157" y="4354599"/>
            <a:ext cx="788565" cy="23044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6B1D7B-E3DE-4B7C-B2E3-02791775FE0B}"/>
              </a:ext>
            </a:extLst>
          </p:cNvPr>
          <p:cNvSpPr/>
          <p:nvPr/>
        </p:nvSpPr>
        <p:spPr>
          <a:xfrm rot="1200236">
            <a:off x="8483579" y="3832046"/>
            <a:ext cx="788565" cy="6920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E137D6A-8B59-4855-8318-47E0317407FC}"/>
              </a:ext>
            </a:extLst>
          </p:cNvPr>
          <p:cNvSpPr/>
          <p:nvPr/>
        </p:nvSpPr>
        <p:spPr>
          <a:xfrm rot="1701841">
            <a:off x="8640730" y="3487759"/>
            <a:ext cx="788565" cy="6920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5B9007-F27B-49BA-AD5D-7770235CD218}"/>
              </a:ext>
            </a:extLst>
          </p:cNvPr>
          <p:cNvSpPr/>
          <p:nvPr/>
        </p:nvSpPr>
        <p:spPr>
          <a:xfrm rot="2824737">
            <a:off x="8900285" y="3185444"/>
            <a:ext cx="788565" cy="6920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202134F-5D3C-49A2-A17B-B7F9F0AB7059}"/>
              </a:ext>
            </a:extLst>
          </p:cNvPr>
          <p:cNvSpPr/>
          <p:nvPr/>
        </p:nvSpPr>
        <p:spPr>
          <a:xfrm rot="4263639">
            <a:off x="9141632" y="3049693"/>
            <a:ext cx="788565" cy="6920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34C50B4-19A3-4405-B347-43C846B7FEA3}"/>
              </a:ext>
            </a:extLst>
          </p:cNvPr>
          <p:cNvSpPr/>
          <p:nvPr/>
        </p:nvSpPr>
        <p:spPr>
          <a:xfrm rot="5400000">
            <a:off x="10444338" y="2129307"/>
            <a:ext cx="788565" cy="23044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74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E60DC-FA97-46DE-A3D8-28DDEB21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34" y="-113440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FFFF00"/>
                </a:solidFill>
              </a:rPr>
              <a:t>Ejemplos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8597B7-CB53-4E24-B314-94DA760D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21</a:t>
            </a:fld>
            <a:endParaRPr lang="es-MX"/>
          </a:p>
        </p:txBody>
      </p:sp>
      <p:pic>
        <p:nvPicPr>
          <p:cNvPr id="10" name="Imagen 9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7D1D4D18-F040-4F47-BB57-C711673CD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550" y="965258"/>
            <a:ext cx="9342722" cy="557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7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E60DC-FA97-46DE-A3D8-28DDEB21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FF00"/>
                </a:solidFill>
              </a:rPr>
              <a:t>Ejemplos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8597B7-CB53-4E24-B314-94DA760D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22</a:t>
            </a:fld>
            <a:endParaRPr lang="es-MX"/>
          </a:p>
        </p:txBody>
      </p:sp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B274899-0ACE-430C-9E1A-FC1A184DE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083" y="1781226"/>
            <a:ext cx="9095656" cy="40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6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1DB146-5865-417A-B3A5-A2C51B80C669}"/>
              </a:ext>
            </a:extLst>
          </p:cNvPr>
          <p:cNvSpPr txBox="1"/>
          <p:nvPr/>
        </p:nvSpPr>
        <p:spPr>
          <a:xfrm>
            <a:off x="0" y="302827"/>
            <a:ext cx="12192000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002060"/>
                </a:solidFill>
                <a:latin typeface="Montserrat" panose="02000505000000020004" pitchFamily="2" charset="0"/>
              </a:rPr>
              <a:t>Actividad 3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30E91C3-7EF6-45A3-AB5F-0B1C1F0C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14" y="4935653"/>
            <a:ext cx="10515600" cy="1325559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  <a:t>Objetivo: </a:t>
            </a:r>
            <a:b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</a:br>
            <a: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  <a:t>Mostrar la dirección de giro en un video de prueba similar al del </a:t>
            </a:r>
            <a:r>
              <a:rPr lang="es-MX" dirty="0" err="1">
                <a:solidFill>
                  <a:srgbClr val="00B0F0"/>
                </a:solidFill>
                <a:latin typeface="Oswald" panose="02000503000000000000" pitchFamily="2" charset="0"/>
              </a:rPr>
              <a:t>Raspicar</a:t>
            </a:r>
            <a:endParaRPr lang="en-US" dirty="0">
              <a:solidFill>
                <a:srgbClr val="00B0F0"/>
              </a:solidFill>
              <a:latin typeface="Oswald" panose="02000503000000000000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3A02F1-AA07-46B4-B0EE-C5A0E4F7BA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537" y="1349938"/>
            <a:ext cx="5787929" cy="33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2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48D8FF-2859-4FAD-8E91-A34846C6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24</a:t>
            </a:fld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B8F2859-CEEC-4BEE-9554-70CEC5BA39E3}"/>
              </a:ext>
            </a:extLst>
          </p:cNvPr>
          <p:cNvSpPr txBox="1">
            <a:spLocks/>
          </p:cNvSpPr>
          <p:nvPr/>
        </p:nvSpPr>
        <p:spPr>
          <a:xfrm>
            <a:off x="1028702" y="5355583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4400" b="0" i="0" u="none" strike="noStrike" kern="1200" cap="none" spc="0" baseline="0">
                <a:solidFill>
                  <a:srgbClr val="FFFFFF"/>
                </a:solidFill>
                <a:uFillTx/>
                <a:latin typeface="Calibri Light"/>
              </a:defRPr>
            </a:lvl1pPr>
          </a:lstStyle>
          <a:p>
            <a:pPr algn="r"/>
            <a:endParaRPr lang="en-US" sz="40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033478E-7584-4AA2-83E8-44AAE5BC2C5B}"/>
              </a:ext>
            </a:extLst>
          </p:cNvPr>
          <p:cNvSpPr txBox="1">
            <a:spLocks/>
          </p:cNvSpPr>
          <p:nvPr/>
        </p:nvSpPr>
        <p:spPr>
          <a:xfrm>
            <a:off x="555698" y="1993406"/>
            <a:ext cx="5730804" cy="244727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rgbClr val="C00000"/>
                </a:solidFill>
              </a:rPr>
              <a:t>Realizar la implementación en el video llamado video_prueba.mp4</a:t>
            </a:r>
          </a:p>
          <a:p>
            <a:r>
              <a:rPr lang="es-ES" b="1" dirty="0">
                <a:solidFill>
                  <a:srgbClr val="FF0000"/>
                </a:solidFill>
              </a:rPr>
              <a:t>Utilizar el archivo: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C00000"/>
                </a:solidFill>
              </a:rPr>
              <a:t>SDC_6-parte3_Nombre_Apellido.ipynb </a:t>
            </a:r>
          </a:p>
          <a:p>
            <a:pPr marL="0" indent="0">
              <a:buNone/>
            </a:pPr>
            <a:r>
              <a:rPr lang="es-ES" sz="2600" b="1" dirty="0">
                <a:solidFill>
                  <a:srgbClr val="FF0000"/>
                </a:solidFill>
              </a:rPr>
              <a:t>que se encuentra en la carpeta .ZIP adjunta</a:t>
            </a:r>
          </a:p>
          <a:p>
            <a:r>
              <a:rPr lang="es-ES" sz="2600" b="1" dirty="0">
                <a:solidFill>
                  <a:srgbClr val="FF0000"/>
                </a:solidFill>
              </a:rPr>
              <a:t>Utilizar de referencia el siguiente video:</a:t>
            </a:r>
          </a:p>
          <a:p>
            <a:pPr marL="0" indent="0">
              <a:buNone/>
            </a:pPr>
            <a:r>
              <a:rPr lang="es-ES" sz="2600" b="1" dirty="0">
                <a:solidFill>
                  <a:srgbClr val="0070C0"/>
                </a:solidFill>
              </a:rPr>
              <a:t>https://youtu.be/ylU9SdIqdGg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600" b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4EE95D3-EE6E-4B94-A33A-AAE4784741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6510" y="1215875"/>
            <a:ext cx="4699792" cy="41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05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E408B-3146-4607-93C7-C64B0225E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52" y="2065177"/>
            <a:ext cx="10515600" cy="3177941"/>
          </a:xfrm>
        </p:spPr>
        <p:txBody>
          <a:bodyPr>
            <a:normAutofit/>
          </a:bodyPr>
          <a:lstStyle/>
          <a:p>
            <a:r>
              <a:rPr lang="es-MX" dirty="0">
                <a:latin typeface="Montserrat" panose="02000505000000020004" pitchFamily="2" charset="0"/>
              </a:rPr>
              <a:t>Comprima toda su carpeta en un archivo .ZIP con el nombre </a:t>
            </a:r>
            <a:r>
              <a:rPr lang="es-MX" dirty="0">
                <a:solidFill>
                  <a:srgbClr val="FFFF00"/>
                </a:solidFill>
                <a:latin typeface="Montserrat" panose="02000505000000020004" pitchFamily="2" charset="0"/>
              </a:rPr>
              <a:t>SDC_6_Nombre_Apellido.ZIP </a:t>
            </a:r>
            <a:r>
              <a:rPr lang="es-MX" dirty="0">
                <a:latin typeface="Montserrat" panose="02000505000000020004" pitchFamily="2" charset="0"/>
              </a:rPr>
              <a:t>(debe incluir los tres notebooks y su video(en la carpeta de videos, puede eliminar los dos videos de prueba)).</a:t>
            </a:r>
          </a:p>
          <a:p>
            <a:r>
              <a:rPr lang="es-MX" dirty="0">
                <a:latin typeface="Montserrat" panose="02000505000000020004" pitchFamily="2" charset="0"/>
              </a:rPr>
              <a:t>En caso de que sea muy grande el archivo ZIP, subirlo a su Google drive o alguna plataforma en la nube y compartirme el link.</a:t>
            </a:r>
            <a:endParaRPr lang="en-US" dirty="0">
              <a:latin typeface="Montserrat" panose="02000505000000020004" pitchFamily="2" charset="0"/>
            </a:endParaRPr>
          </a:p>
          <a:p>
            <a:pPr marL="0" indent="0">
              <a:buNone/>
            </a:pPr>
            <a:endParaRPr lang="es-E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7E12C9-E675-4E43-9F49-9B29ADE292A7}"/>
              </a:ext>
            </a:extLst>
          </p:cNvPr>
          <p:cNvSpPr txBox="1"/>
          <p:nvPr/>
        </p:nvSpPr>
        <p:spPr>
          <a:xfrm>
            <a:off x="0" y="302827"/>
            <a:ext cx="12192000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002060"/>
                </a:solidFill>
                <a:latin typeface="Montserrat" panose="02000505000000020004" pitchFamily="2" charset="0"/>
              </a:rPr>
              <a:t>Evidencias de la tarea</a:t>
            </a:r>
          </a:p>
        </p:txBody>
      </p:sp>
    </p:spTree>
    <p:extLst>
      <p:ext uri="{BB962C8B-B14F-4D97-AF65-F5344CB8AC3E}">
        <p14:creationId xmlns:p14="http://schemas.microsoft.com/office/powerpoint/2010/main" val="866232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1E5C7-039F-45B3-935B-939F0264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2" y="452606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FFFF00"/>
                </a:solidFill>
              </a:rPr>
              <a:t>Anexo 1: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DA23F8-0B56-4E88-9D74-F1704BD2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9824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86A49-9949-4B47-856F-D45A7070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39" y="379224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92D050"/>
                </a:solidFill>
              </a:rPr>
              <a:t>¿Qué significa el valor de 0.07 en la condición del parámetro delta?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1B689C-942F-40F8-B7BB-99C91F374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79" y="2024754"/>
            <a:ext cx="6351740" cy="3978513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El 0.07 es un valor que uno debe de "calibrar" es decir dependiendo de las características de la carretera. Y se puede entender como el desbalance entre la parte izquierda y la parte derecha (la división es realizada por el punto medio), cuando hay mas área de carretera debido a una vuelta y esto será reflejado en el valor absoluto del valor de delta. </a:t>
            </a:r>
          </a:p>
          <a:p>
            <a:r>
              <a:rPr lang="es-MX" dirty="0"/>
              <a:t>En una vuelta a la izquierda existirá mas área de carretera en el lado izquierdo</a:t>
            </a:r>
          </a:p>
          <a:p>
            <a:r>
              <a:rPr lang="es-MX" dirty="0"/>
              <a:t>En una vuelta a la derecha  existirá mas área de carretera en el lado derecho</a:t>
            </a:r>
          </a:p>
          <a:p>
            <a:r>
              <a:rPr lang="es-MX" dirty="0"/>
              <a:t>En una línea recta el parámetro delta será un valor pequeño. Nuestro caso entro -0.07 y 0.07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97606B-F7D7-4358-AFA2-262FF3AA54FB}"/>
              </a:ext>
            </a:extLst>
          </p:cNvPr>
          <p:cNvSpPr/>
          <p:nvPr/>
        </p:nvSpPr>
        <p:spPr>
          <a:xfrm>
            <a:off x="5861014" y="6003267"/>
            <a:ext cx="4522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https://youtu.be/gtB4gIToKlw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E17530-E0C2-4AB9-8C44-A5DF3A11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693" y="2466363"/>
            <a:ext cx="4421846" cy="228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49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2E9F5A-4065-4B20-A23C-52E9B1A4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370"/>
            <a:ext cx="12192000" cy="43652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53A633-5D91-44BE-9C59-920F053D4660}"/>
              </a:ext>
            </a:extLst>
          </p:cNvPr>
          <p:cNvSpPr txBox="1"/>
          <p:nvPr/>
        </p:nvSpPr>
        <p:spPr>
          <a:xfrm>
            <a:off x="4484317" y="764088"/>
            <a:ext cx="445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Delta = 0.351 – 0.36 = - 0.009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B3C7-2BEB-48F6-BCBD-9AE21C8182B0}"/>
              </a:ext>
            </a:extLst>
          </p:cNvPr>
          <p:cNvSpPr txBox="1"/>
          <p:nvPr/>
        </p:nvSpPr>
        <p:spPr>
          <a:xfrm>
            <a:off x="5436296" y="220399"/>
            <a:ext cx="17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92D050"/>
                </a:solidFill>
              </a:rPr>
              <a:t>Línea recta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AD8FBEA-7EC5-42D1-A4DF-E506E12B0FEC}"/>
              </a:ext>
            </a:extLst>
          </p:cNvPr>
          <p:cNvSpPr/>
          <p:nvPr/>
        </p:nvSpPr>
        <p:spPr>
          <a:xfrm>
            <a:off x="800500" y="5981178"/>
            <a:ext cx="4522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https://youtu.be/gtB4gIToKlw</a:t>
            </a:r>
          </a:p>
        </p:txBody>
      </p:sp>
    </p:spTree>
    <p:extLst>
      <p:ext uri="{BB962C8B-B14F-4D97-AF65-F5344CB8AC3E}">
        <p14:creationId xmlns:p14="http://schemas.microsoft.com/office/powerpoint/2010/main" val="4120511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B102C13-E458-45D5-AD07-B8A723C4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813"/>
            <a:ext cx="12192000" cy="41764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BC5774-D67B-4786-A289-589A0F4623A2}"/>
              </a:ext>
            </a:extLst>
          </p:cNvPr>
          <p:cNvSpPr txBox="1"/>
          <p:nvPr/>
        </p:nvSpPr>
        <p:spPr>
          <a:xfrm>
            <a:off x="4321479" y="743619"/>
            <a:ext cx="444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Delta = 0.489 – 0.361 = 0.128</a:t>
            </a:r>
            <a:endParaRPr lang="en-U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57E116-FBBC-4EDC-8DD4-B8E715591C01}"/>
              </a:ext>
            </a:extLst>
          </p:cNvPr>
          <p:cNvSpPr txBox="1"/>
          <p:nvPr/>
        </p:nvSpPr>
        <p:spPr>
          <a:xfrm>
            <a:off x="4496844" y="220399"/>
            <a:ext cx="2530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92D050"/>
                </a:solidFill>
              </a:rPr>
              <a:t>Vuelta izquierda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AFE0805-227D-4376-AD90-7E4A73E7EE9F}"/>
              </a:ext>
            </a:extLst>
          </p:cNvPr>
          <p:cNvSpPr txBox="1"/>
          <p:nvPr/>
        </p:nvSpPr>
        <p:spPr>
          <a:xfrm>
            <a:off x="8367386" y="1107355"/>
            <a:ext cx="355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92D050"/>
                </a:solidFill>
              </a:rPr>
              <a:t>Condición Delta &gt; 0.07 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0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55512-5B38-4DE9-A864-656AA69A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09" y="132268"/>
            <a:ext cx="10515600" cy="955124"/>
          </a:xfrm>
        </p:spPr>
        <p:txBody>
          <a:bodyPr/>
          <a:lstStyle/>
          <a:p>
            <a:r>
              <a:rPr lang="es-ES" dirty="0">
                <a:solidFill>
                  <a:srgbClr val="FFC000"/>
                </a:solidFill>
                <a:latin typeface="Oswald" panose="02000503000000000000" pitchFamily="2" charset="0"/>
              </a:rPr>
              <a:t>Recapitulando las funciones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1403B-AD19-4946-9E76-E9D6249D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6" y="1375005"/>
            <a:ext cx="10515600" cy="571241"/>
          </a:xfrm>
        </p:spPr>
        <p:txBody>
          <a:bodyPr/>
          <a:lstStyle/>
          <a:p>
            <a:r>
              <a:rPr lang="es-MX" dirty="0"/>
              <a:t>Cargar librerías generales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EA34CF-CB1B-4779-BC8E-8F82D913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3</a:t>
            </a:fld>
            <a:endParaRPr lang="es-MX"/>
          </a:p>
        </p:txBody>
      </p:sp>
      <p:sp>
        <p:nvSpPr>
          <p:cNvPr id="16" name="Shape 192">
            <a:extLst>
              <a:ext uri="{FF2B5EF4-FFF2-40B4-BE49-F238E27FC236}">
                <a16:creationId xmlns:a16="http://schemas.microsoft.com/office/drawing/2014/main" id="{19DFDF87-05BF-467E-A820-B7D894C0A9C7}"/>
              </a:ext>
            </a:extLst>
          </p:cNvPr>
          <p:cNvSpPr txBox="1"/>
          <p:nvPr/>
        </p:nvSpPr>
        <p:spPr>
          <a:xfrm>
            <a:off x="747227" y="1866746"/>
            <a:ext cx="5348773" cy="1510436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n-US" sz="20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20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matplotlib.pyplot</a:t>
            </a:r>
            <a:r>
              <a:rPr lang="en-US" sz="20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as </a:t>
            </a:r>
            <a:r>
              <a:rPr lang="en-US" sz="20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plt</a:t>
            </a:r>
            <a:endParaRPr lang="en-US" sz="20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20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import </a:t>
            </a:r>
            <a:r>
              <a:rPr lang="en-US" sz="20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numpy</a:t>
            </a:r>
            <a:r>
              <a:rPr lang="en-US" sz="20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as np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20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import cv2 as cv</a:t>
            </a:r>
            <a:endParaRPr lang="es-MX" sz="20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5F48129-06D5-431E-BFD8-1CB7B970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6" y="3881000"/>
            <a:ext cx="7967374" cy="23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70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511525B-27BC-428B-8BDD-640450E9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7448"/>
            <a:ext cx="12192000" cy="45920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4C008CB-259E-490D-81AB-6AF84A053DC1}"/>
              </a:ext>
            </a:extLst>
          </p:cNvPr>
          <p:cNvSpPr txBox="1"/>
          <p:nvPr/>
        </p:nvSpPr>
        <p:spPr>
          <a:xfrm>
            <a:off x="3871448" y="751735"/>
            <a:ext cx="455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Delta = 0.357 – 0.441 = -0.084</a:t>
            </a:r>
            <a:endParaRPr lang="en-U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F99B6C-572F-476F-8052-6D1037035551}"/>
              </a:ext>
            </a:extLst>
          </p:cNvPr>
          <p:cNvSpPr txBox="1"/>
          <p:nvPr/>
        </p:nvSpPr>
        <p:spPr>
          <a:xfrm>
            <a:off x="4046813" y="228515"/>
            <a:ext cx="2375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92D050"/>
                </a:solidFill>
              </a:rPr>
              <a:t>Vuelta derecha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5F820E-57D2-49F0-8E36-46CB1B750F05}"/>
              </a:ext>
            </a:extLst>
          </p:cNvPr>
          <p:cNvSpPr txBox="1"/>
          <p:nvPr/>
        </p:nvSpPr>
        <p:spPr>
          <a:xfrm>
            <a:off x="8379912" y="1320297"/>
            <a:ext cx="366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92D050"/>
                </a:solidFill>
              </a:rPr>
              <a:t>Condición Delta &lt; -0.07 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972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1E5C7-039F-45B3-935B-939F0264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2" y="452606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FFFF00"/>
                </a:solidFill>
              </a:rPr>
              <a:t>Anexo 2: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DA23F8-0B56-4E88-9D74-F1704BD2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917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0357EC-6C24-4E58-BDEB-B27265A5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32</a:t>
            </a:fld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35A6198-F381-4947-9786-E99948CB87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5141" y="931178"/>
            <a:ext cx="8441718" cy="575295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E45E358-9C39-4C0A-8B4F-D1537F8D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92" y="-19766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Notebook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D5B585-2135-434E-966C-99ABEE45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33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7F95D1C-D48E-418C-9E36-009BAF48F0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9223" y="136525"/>
            <a:ext cx="7473554" cy="65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2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6AA05-EEA7-438D-82EB-98D8F7DE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34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7AF6AD-4435-4258-9BF6-BEC39A53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49" y="73202"/>
            <a:ext cx="7396580" cy="652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27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366544-AA76-4786-8E8B-F6EB9553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35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E57F61-A49A-4C45-94B7-B3BE4B89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20" y="306655"/>
            <a:ext cx="7404315" cy="62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60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5D9128-00D4-4DBE-9547-F2764692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393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55512-5B38-4DE9-A864-656AA69A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09" y="132268"/>
            <a:ext cx="10515600" cy="955124"/>
          </a:xfrm>
        </p:spPr>
        <p:txBody>
          <a:bodyPr/>
          <a:lstStyle/>
          <a:p>
            <a:r>
              <a:rPr lang="es-ES" dirty="0">
                <a:solidFill>
                  <a:srgbClr val="FFC000"/>
                </a:solidFill>
                <a:latin typeface="Oswald" panose="02000503000000000000" pitchFamily="2" charset="0"/>
              </a:rPr>
              <a:t>Recapitulando las funciones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1403B-AD19-4946-9E76-E9D6249D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6" y="1375005"/>
            <a:ext cx="10515600" cy="571241"/>
          </a:xfrm>
        </p:spPr>
        <p:txBody>
          <a:bodyPr/>
          <a:lstStyle/>
          <a:p>
            <a:r>
              <a:rPr lang="es-MX" dirty="0"/>
              <a:t>Función de binarización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EA34CF-CB1B-4779-BC8E-8F82D913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4</a:t>
            </a:fld>
            <a:endParaRPr lang="es-MX"/>
          </a:p>
        </p:txBody>
      </p:sp>
      <p:sp>
        <p:nvSpPr>
          <p:cNvPr id="16" name="Shape 192">
            <a:extLst>
              <a:ext uri="{FF2B5EF4-FFF2-40B4-BE49-F238E27FC236}">
                <a16:creationId xmlns:a16="http://schemas.microsoft.com/office/drawing/2014/main" id="{19DFDF87-05BF-467E-A820-B7D894C0A9C7}"/>
              </a:ext>
            </a:extLst>
          </p:cNvPr>
          <p:cNvSpPr txBox="1"/>
          <p:nvPr/>
        </p:nvSpPr>
        <p:spPr>
          <a:xfrm>
            <a:off x="747227" y="1866746"/>
            <a:ext cx="6442138" cy="233613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</a:t>
            </a:r>
            <a:r>
              <a:rPr lang="en-US" sz="11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Definir</a:t>
            </a:r>
            <a:r>
              <a:rPr lang="en-U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la </a:t>
            </a:r>
            <a:r>
              <a:rPr lang="en-US" sz="11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función</a:t>
            </a:r>
            <a:r>
              <a:rPr lang="en-US" sz="11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de binarización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def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binarizacion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(imagen):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cv.cvtColor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(imagen, cv.COLOR_BGR2RGB)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img_gray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cv.cvtColor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cv.COLOR_BGR2GRAY)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img_gauss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cv.GaussianBlur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img_gray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,(3,3),0)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thr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img_thr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cv.threshold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img_gauss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,160 ,255,cv.THRESH_BINARY)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alto=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img.shape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ancho=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img.shape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[1]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ratio=0.2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cv.resize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img_thr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,(480,240), interpolation=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cv.INTER_NEAREST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return(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img_r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s-MX" sz="11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7CCF66-00DA-4ECE-B2AC-8A090031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734" y="4385337"/>
            <a:ext cx="6288425" cy="23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2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55512-5B38-4DE9-A864-656AA69A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09" y="132268"/>
            <a:ext cx="10515600" cy="955124"/>
          </a:xfrm>
        </p:spPr>
        <p:txBody>
          <a:bodyPr/>
          <a:lstStyle/>
          <a:p>
            <a:r>
              <a:rPr lang="es-ES" dirty="0">
                <a:solidFill>
                  <a:srgbClr val="FFC000"/>
                </a:solidFill>
                <a:latin typeface="Oswald" panose="02000503000000000000" pitchFamily="2" charset="0"/>
              </a:rPr>
              <a:t>Recapitulando las funciones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1403B-AD19-4946-9E76-E9D6249D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6" y="1087392"/>
            <a:ext cx="10515600" cy="571241"/>
          </a:xfrm>
        </p:spPr>
        <p:txBody>
          <a:bodyPr/>
          <a:lstStyle/>
          <a:p>
            <a:r>
              <a:rPr lang="es-ES" dirty="0"/>
              <a:t>Función de área de interés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EA34CF-CB1B-4779-BC8E-8F82D913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5</a:t>
            </a:fld>
            <a:endParaRPr lang="es-MX"/>
          </a:p>
        </p:txBody>
      </p:sp>
      <p:sp>
        <p:nvSpPr>
          <p:cNvPr id="16" name="Shape 192">
            <a:extLst>
              <a:ext uri="{FF2B5EF4-FFF2-40B4-BE49-F238E27FC236}">
                <a16:creationId xmlns:a16="http://schemas.microsoft.com/office/drawing/2014/main" id="{19DFDF87-05BF-467E-A820-B7D894C0A9C7}"/>
              </a:ext>
            </a:extLst>
          </p:cNvPr>
          <p:cNvSpPr txBox="1"/>
          <p:nvPr/>
        </p:nvSpPr>
        <p:spPr>
          <a:xfrm>
            <a:off x="522006" y="1603350"/>
            <a:ext cx="10697546" cy="5712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#</a:t>
            </a:r>
            <a:r>
              <a:rPr lang="en-US" sz="1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Poligono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 de </a:t>
            </a:r>
            <a:r>
              <a:rPr lang="en-US" sz="1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área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 de </a:t>
            </a:r>
            <a:r>
              <a:rPr lang="en-US" sz="1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interés</a:t>
            </a:r>
            <a:endParaRPr lang="en-US" sz="1100" dirty="0">
              <a:solidFill>
                <a:schemeClr val="accent6">
                  <a:lumMod val="60000"/>
                  <a:lumOff val="40000"/>
                </a:schemeClr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pts_poligono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np.array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([[135, 150], [350, 150], [380, 238], [115, 238]], np.int32)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pts_poligono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pts_poligono.reshape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((-1,1,2))</a:t>
            </a:r>
            <a:endParaRPr lang="es-MX" sz="11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7" name="Shape 192">
            <a:extLst>
              <a:ext uri="{FF2B5EF4-FFF2-40B4-BE49-F238E27FC236}">
                <a16:creationId xmlns:a16="http://schemas.microsoft.com/office/drawing/2014/main" id="{CC1AC099-4A10-4EF6-88EF-E475364CC79D}"/>
              </a:ext>
            </a:extLst>
          </p:cNvPr>
          <p:cNvSpPr txBox="1"/>
          <p:nvPr/>
        </p:nvSpPr>
        <p:spPr>
          <a:xfrm>
            <a:off x="522006" y="2353989"/>
            <a:ext cx="7942486" cy="12988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#</a:t>
            </a:r>
            <a:r>
              <a:rPr lang="en-US" sz="1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Funcion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 de </a:t>
            </a:r>
            <a:r>
              <a:rPr lang="en-US" sz="1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área</a:t>
            </a:r>
            <a:r>
              <a: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 de </a:t>
            </a:r>
            <a:r>
              <a:rPr lang="en-US" sz="11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interés</a:t>
            </a:r>
            <a:endParaRPr lang="en-US" sz="1100" dirty="0">
              <a:solidFill>
                <a:schemeClr val="accent6">
                  <a:lumMod val="60000"/>
                  <a:lumOff val="40000"/>
                </a:schemeClr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def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area_interes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(imagen):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pts1 = np.float32([[135, 150], [350, 150], [115, 238], [380, 238]])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pts2 = np.float32([[0, 0], [480, 0], [0, 240], [480, 240]])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matrix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cv.getPerspectiveTransform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(pts1, pts2)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img_warp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cv.warpPerspective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(imagen, matrix, (480, 240))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return (</a:t>
            </a:r>
            <a:r>
              <a:rPr lang="en-US" sz="11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img_warp</a:t>
            </a:r>
            <a:r>
              <a:rPr lang="en-US" sz="11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s-MX" sz="11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E64721-1A86-4DF8-BF96-0CCB7DCA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296" y="4135772"/>
            <a:ext cx="7473220" cy="25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55512-5B38-4DE9-A864-656AA69A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09" y="132268"/>
            <a:ext cx="10515600" cy="955124"/>
          </a:xfrm>
        </p:spPr>
        <p:txBody>
          <a:bodyPr/>
          <a:lstStyle/>
          <a:p>
            <a:r>
              <a:rPr lang="es-ES" dirty="0">
                <a:solidFill>
                  <a:srgbClr val="FFC000"/>
                </a:solidFill>
                <a:latin typeface="Oswald" panose="02000503000000000000" pitchFamily="2" charset="0"/>
              </a:rPr>
              <a:t>Recapitulando las funciones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1403B-AD19-4946-9E76-E9D6249D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6" y="1375005"/>
            <a:ext cx="10515600" cy="571241"/>
          </a:xfrm>
        </p:spPr>
        <p:txBody>
          <a:bodyPr/>
          <a:lstStyle/>
          <a:p>
            <a:r>
              <a:rPr lang="es-MX" dirty="0"/>
              <a:t>Función de punto medio 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EA34CF-CB1B-4779-BC8E-8F82D913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6</a:t>
            </a:fld>
            <a:endParaRPr lang="es-MX"/>
          </a:p>
        </p:txBody>
      </p:sp>
      <p:sp>
        <p:nvSpPr>
          <p:cNvPr id="16" name="Shape 192">
            <a:extLst>
              <a:ext uri="{FF2B5EF4-FFF2-40B4-BE49-F238E27FC236}">
                <a16:creationId xmlns:a16="http://schemas.microsoft.com/office/drawing/2014/main" id="{19DFDF87-05BF-467E-A820-B7D894C0A9C7}"/>
              </a:ext>
            </a:extLst>
          </p:cNvPr>
          <p:cNvSpPr txBox="1"/>
          <p:nvPr/>
        </p:nvSpPr>
        <p:spPr>
          <a:xfrm>
            <a:off x="747227" y="2158468"/>
            <a:ext cx="7256262" cy="1510436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66FF"/>
              </a:buClr>
              <a:buSzPct val="25000"/>
            </a:pPr>
            <a:r>
              <a:rPr lang="en-US" sz="12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#</a:t>
            </a:r>
            <a:r>
              <a:rPr lang="en-US" sz="12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Función</a:t>
            </a:r>
            <a:r>
              <a:rPr lang="en-US" sz="12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para </a:t>
            </a:r>
            <a:r>
              <a:rPr lang="en-US" sz="1200" dirty="0" err="1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encontrar</a:t>
            </a:r>
            <a:r>
              <a:rPr lang="en-US" sz="1200" dirty="0">
                <a:solidFill>
                  <a:srgbClr val="92D050"/>
                </a:solidFill>
                <a:latin typeface="Courier"/>
                <a:ea typeface="Courier New"/>
                <a:cs typeface="Courier"/>
                <a:sym typeface="Courier New"/>
              </a:rPr>
              <a:t> el punto medio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def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punto_medio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(imagen):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img_cercana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= imagen[220:, :]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suma_columnas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img_cercana.sum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(axis=0)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x_pos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np.arange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suma_columnas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mid_point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=int( np.dot(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x_pos,suma_columnas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) /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np.sum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suma_columnas</a:t>
            </a: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) 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1200" dirty="0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    return </a:t>
            </a:r>
            <a:r>
              <a:rPr lang="en-US" sz="1200" dirty="0" err="1">
                <a:solidFill>
                  <a:srgbClr val="31F3FF"/>
                </a:solidFill>
                <a:latin typeface="Courier"/>
                <a:ea typeface="Courier New"/>
                <a:cs typeface="Courier"/>
                <a:sym typeface="Courier New"/>
              </a:rPr>
              <a:t>mid_point</a:t>
            </a:r>
            <a:endParaRPr lang="es-MX" sz="1200" dirty="0">
              <a:solidFill>
                <a:srgbClr val="31F3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9E38FF-D324-4386-B0BF-59DD9782C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58" y="4530056"/>
            <a:ext cx="7256262" cy="21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3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2DB4C-F1E8-4912-B0F5-1F95781D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7559A-9ABF-42FF-B47C-C8D75432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32"/>
            <a:ext cx="10515600" cy="1677251"/>
          </a:xfrm>
        </p:spPr>
        <p:txBody>
          <a:bodyPr>
            <a:normAutofit fontScale="55000" lnSpcReduction="20000"/>
          </a:bodyPr>
          <a:lstStyle/>
          <a:p>
            <a:r>
              <a:rPr lang="es-MX" dirty="0"/>
              <a:t>En este ejemplo se muestran 3 posibles escenarios, cuando hay una recta, una vuelta a la izquierda y una vuelta a la derecha</a:t>
            </a:r>
          </a:p>
          <a:p>
            <a:r>
              <a:rPr lang="es-MX" dirty="0">
                <a:solidFill>
                  <a:srgbClr val="92D050"/>
                </a:solidFill>
              </a:rPr>
              <a:t>En este escenario en el área  de interés aun no se aprecia una vuelta en b) y c) </a:t>
            </a:r>
          </a:p>
          <a:p>
            <a:r>
              <a:rPr lang="es-MX" dirty="0"/>
              <a:t>En rojo esta el área de interés</a:t>
            </a:r>
          </a:p>
          <a:p>
            <a:r>
              <a:rPr lang="es-MX" dirty="0"/>
              <a:t>En azul la región que nos sirve para encontrar el punto medio (región cercana al observador)</a:t>
            </a:r>
          </a:p>
          <a:p>
            <a:r>
              <a:rPr lang="es-MX" dirty="0"/>
              <a:t>La circunferencia verde nos muestra el punto medio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68AA36-543B-435B-BDD0-2A640DAC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7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85A69E-E04A-41A0-986E-D8A07E71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3171752"/>
            <a:ext cx="10231278" cy="29055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4D6E916-42B8-499F-A4F6-28EB230CDFF5}"/>
              </a:ext>
            </a:extLst>
          </p:cNvPr>
          <p:cNvSpPr txBox="1"/>
          <p:nvPr/>
        </p:nvSpPr>
        <p:spPr>
          <a:xfrm>
            <a:off x="1283515" y="34290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a)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402E59-4FD7-4015-8C78-CCA74E6E13B5}"/>
              </a:ext>
            </a:extLst>
          </p:cNvPr>
          <p:cNvSpPr txBox="1"/>
          <p:nvPr/>
        </p:nvSpPr>
        <p:spPr>
          <a:xfrm>
            <a:off x="8029662" y="344909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c)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8A7210-6EF6-49B5-9D10-B1E97FF2AFEC}"/>
              </a:ext>
            </a:extLst>
          </p:cNvPr>
          <p:cNvSpPr txBox="1"/>
          <p:nvPr/>
        </p:nvSpPr>
        <p:spPr>
          <a:xfrm>
            <a:off x="7041159" y="34490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2DB4C-F1E8-4912-B0F5-1F95781D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rgbClr val="FFC000"/>
                </a:solidFill>
                <a:latin typeface="Oswald" panose="02000503000000000000" pitchFamily="2" charset="0"/>
              </a:rPr>
              <a:t>Método para encontrar la dirección de giro</a:t>
            </a:r>
            <a:endParaRPr lang="en-US" dirty="0">
              <a:solidFill>
                <a:srgbClr val="FFC000"/>
              </a:solidFill>
              <a:latin typeface="Oswald" panose="02000503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7559A-9ABF-42FF-B47C-C8D75432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64" y="1556184"/>
            <a:ext cx="10515600" cy="123415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92D050"/>
                </a:solidFill>
              </a:rPr>
              <a:t>En este punto el vehículo ha avanzado lo suficiente de manera que en el área  de interés ya se aprecia una vuelta  b) y  c)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68AA36-543B-435B-BDD0-2A640DAC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8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66B34D-9CE5-4594-83EC-9AE7F741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21" y="2964331"/>
            <a:ext cx="10126488" cy="274358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98C5F0F-EED2-48A1-ACEA-3D9A60E1C2C4}"/>
              </a:ext>
            </a:extLst>
          </p:cNvPr>
          <p:cNvSpPr txBox="1"/>
          <p:nvPr/>
        </p:nvSpPr>
        <p:spPr>
          <a:xfrm>
            <a:off x="1073790" y="308616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a)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2CEE112-3316-4A54-BFBB-DEACAFA591C8}"/>
              </a:ext>
            </a:extLst>
          </p:cNvPr>
          <p:cNvSpPr txBox="1"/>
          <p:nvPr/>
        </p:nvSpPr>
        <p:spPr>
          <a:xfrm>
            <a:off x="7819937" y="310626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c)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01BBB48-4708-468B-957A-84D90D1D7DBF}"/>
              </a:ext>
            </a:extLst>
          </p:cNvPr>
          <p:cNvSpPr txBox="1"/>
          <p:nvPr/>
        </p:nvSpPr>
        <p:spPr>
          <a:xfrm>
            <a:off x="6831434" y="310626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1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802D1-4027-0788-35B4-4345A8F4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BD7DE-0C08-CA48-3312-60130D2BE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556A2E-03D1-484D-4DA0-C63648BF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9</a:t>
            </a:fld>
            <a:endParaRPr lang="es-MX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9DF22D-59F8-E139-EA74-EB810F4F5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988" y="619125"/>
            <a:ext cx="108680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36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28054</TotalTime>
  <Words>2703</Words>
  <Application>Microsoft Office PowerPoint</Application>
  <PresentationFormat>Panorámica</PresentationFormat>
  <Paragraphs>495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Courier</vt:lpstr>
      <vt:lpstr>Montserrat</vt:lpstr>
      <vt:lpstr>Oswald</vt:lpstr>
      <vt:lpstr>Office Theme</vt:lpstr>
      <vt:lpstr>Objetivo:  Mostrar la dirección de giro en un video de ejemplo</vt:lpstr>
      <vt:lpstr>Presentación de PowerPoint</vt:lpstr>
      <vt:lpstr>Recapitulando las funciones</vt:lpstr>
      <vt:lpstr>Recapitulando las funciones</vt:lpstr>
      <vt:lpstr>Recapitulando las funciones</vt:lpstr>
      <vt:lpstr>Recapitulando las funciones</vt:lpstr>
      <vt:lpstr>Método para encontrar la dirección de giro</vt:lpstr>
      <vt:lpstr>Método para encontrar la dirección de giro</vt:lpstr>
      <vt:lpstr>Presentación de PowerPoint</vt:lpstr>
      <vt:lpstr>Método para encontrar la dirección de giro</vt:lpstr>
      <vt:lpstr>Método para encontrar la dirección de giro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Objetivo:  Mostrar la dirección de giro en su video</vt:lpstr>
      <vt:lpstr>Presentación de PowerPoint</vt:lpstr>
      <vt:lpstr>Implementación del ejercicio 1 en su video</vt:lpstr>
      <vt:lpstr>Ejemplos</vt:lpstr>
      <vt:lpstr>Ejemplos</vt:lpstr>
      <vt:lpstr>Objetivo:  Mostrar la dirección de giro en un video de prueba similar al del Raspicar</vt:lpstr>
      <vt:lpstr>Presentación de PowerPoint</vt:lpstr>
      <vt:lpstr>Presentación de PowerPoint</vt:lpstr>
      <vt:lpstr>Anexo 1:</vt:lpstr>
      <vt:lpstr>¿Qué significa el valor de 0.07 en la condición del parámetro delta?</vt:lpstr>
      <vt:lpstr>Presentación de PowerPoint</vt:lpstr>
      <vt:lpstr>Presentación de PowerPoint</vt:lpstr>
      <vt:lpstr>Presentación de PowerPoint</vt:lpstr>
      <vt:lpstr>Anexo 2:</vt:lpstr>
      <vt:lpstr>Notebook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Camacho Perez</dc:creator>
  <cp:lastModifiedBy>Kura Takasaki</cp:lastModifiedBy>
  <cp:revision>375</cp:revision>
  <dcterms:created xsi:type="dcterms:W3CDTF">2019-02-18T01:00:07Z</dcterms:created>
  <dcterms:modified xsi:type="dcterms:W3CDTF">2023-09-28T17:29:40Z</dcterms:modified>
</cp:coreProperties>
</file>