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8" r:id="rId6"/>
    <p:sldId id="269" r:id="rId7"/>
    <p:sldId id="272" r:id="rId8"/>
    <p:sldId id="270" r:id="rId9"/>
    <p:sldId id="273" r:id="rId10"/>
    <p:sldId id="266" r:id="rId11"/>
  </p:sldIdLst>
  <p:sldSz cx="9144000" cy="5143500" type="screen16x9"/>
  <p:notesSz cx="6858000" cy="9144000"/>
  <p:embeddedFontLst>
    <p:embeddedFont>
      <p:font typeface="Maven Pro" panose="02010600030101010101" charset="0"/>
      <p:regular r:id="rId13"/>
      <p:bold r:id="rId14"/>
    </p:embeddedFont>
    <p:embeddedFont>
      <p:font typeface="Nunito" panose="02010600030101010101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Lin" initials="J" lastIdx="1" clrIdx="0">
    <p:extLst>
      <p:ext uri="{19B8F6BF-5375-455C-9EA6-DF929625EA0E}">
        <p15:presenceInfo xmlns:p15="http://schemas.microsoft.com/office/powerpoint/2012/main" userId="Jiang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33" autoAdjust="0"/>
  </p:normalViewPr>
  <p:slideViewPr>
    <p:cSldViewPr snapToGrid="0">
      <p:cViewPr varScale="1">
        <p:scale>
          <a:sx n="66" d="100"/>
          <a:sy n="66" d="100"/>
        </p:scale>
        <p:origin x="1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66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>
              <a:solidFill>
                <a:srgbClr val="24292E"/>
              </a:solidFill>
              <a:latin typeface="+mn-lt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>
                <a:solidFill>
                  <a:srgbClr val="24292E"/>
                </a:solidFill>
                <a:latin typeface="+mn-lt"/>
                <a:cs typeface="Arial"/>
                <a:sym typeface="Arial"/>
              </a:rPr>
              <a:t>Any questions so far?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>
              <a:solidFill>
                <a:srgbClr val="24292E"/>
              </a:solidFill>
              <a:latin typeface="+mn-lt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3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0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3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82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10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781708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3 </a:t>
            </a:r>
            <a:r>
              <a:rPr lang="en-US" dirty="0"/>
              <a:t>Composite, Strategy and Decorator Patterns -- 01</a:t>
            </a:r>
            <a:endParaRPr dirty="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1234850" y="3089600"/>
            <a:ext cx="6677400" cy="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download the corresponding materials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Decorator Pattern</a:t>
            </a:r>
            <a:endParaRPr dirty="0"/>
          </a:p>
        </p:txBody>
      </p:sp>
      <p:sp>
        <p:nvSpPr>
          <p:cNvPr id="339" name="Shape 339"/>
          <p:cNvSpPr txBox="1"/>
          <p:nvPr/>
        </p:nvSpPr>
        <p:spPr>
          <a:xfrm>
            <a:off x="3194505" y="2490550"/>
            <a:ext cx="57909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/>
              <a:t>Upcoming …</a:t>
            </a:r>
            <a:endParaRPr sz="3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1117725" y="1105650"/>
            <a:ext cx="78345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Before </a:t>
            </a:r>
            <a:r>
              <a:rPr lang="en-US" sz="1800" dirty="0"/>
              <a:t>introducing </a:t>
            </a:r>
            <a:r>
              <a:rPr lang="en" sz="1800" dirty="0"/>
              <a:t>the lab, please pay attention to the following issues: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1, </a:t>
            </a:r>
            <a:r>
              <a:rPr lang="en" sz="1800" b="1" dirty="0"/>
              <a:t>sign in</a:t>
            </a:r>
            <a:r>
              <a:rPr lang="en" sz="1800" dirty="0"/>
              <a:t> the attendance sheet (20% </a:t>
            </a:r>
            <a:r>
              <a:rPr lang="en-US" sz="1800" dirty="0"/>
              <a:t>point deduction for absence)</a:t>
            </a:r>
            <a:r>
              <a:rPr lang="en" sz="1800" dirty="0"/>
              <a:t>;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2, </a:t>
            </a:r>
            <a:r>
              <a:rPr lang="en" sz="1800" b="1" dirty="0"/>
              <a:t>the due</a:t>
            </a:r>
            <a:r>
              <a:rPr lang="en" sz="1800" dirty="0"/>
              <a:t> (02/14/2018);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3, </a:t>
            </a:r>
            <a:r>
              <a:rPr lang="en-US" sz="1800" b="1" dirty="0"/>
              <a:t>demo</a:t>
            </a:r>
            <a:r>
              <a:rPr lang="en-US" sz="1800" dirty="0"/>
              <a:t>: any labs or office hours </a:t>
            </a:r>
            <a:r>
              <a:rPr lang="en-US" sz="1800" b="1" dirty="0"/>
              <a:t>before the deadline </a:t>
            </a:r>
            <a:r>
              <a:rPr lang="en-US" sz="1800" dirty="0"/>
              <a:t>(</a:t>
            </a:r>
            <a:r>
              <a:rPr lang="en-US" sz="1800" dirty="0" err="1"/>
              <a:t>redemo</a:t>
            </a:r>
            <a:r>
              <a:rPr lang="en-US" sz="1800" dirty="0"/>
              <a:t> is okay); the lab after two weeks (02/14/2018) (</a:t>
            </a:r>
            <a:r>
              <a:rPr lang="en-US" sz="1800" dirty="0" err="1"/>
              <a:t>redemo</a:t>
            </a:r>
            <a:r>
              <a:rPr lang="en-US" sz="1800" dirty="0"/>
              <a:t> is not allowed)</a:t>
            </a:r>
            <a:endParaRPr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4, </a:t>
            </a:r>
            <a:r>
              <a:rPr lang="en-US" sz="1800" dirty="0"/>
              <a:t>please finish the lab </a:t>
            </a:r>
            <a:r>
              <a:rPr lang="en-US" sz="1800" b="1" dirty="0"/>
              <a:t>with </a:t>
            </a:r>
            <a:r>
              <a:rPr lang="en" sz="1800" b="1" dirty="0"/>
              <a:t>one</a:t>
            </a:r>
            <a:r>
              <a:rPr lang="en" sz="1800" dirty="0"/>
              <a:t> of your classmates (i.e., two members in a group), </a:t>
            </a:r>
            <a:r>
              <a:rPr lang="en-US" sz="1800" dirty="0"/>
              <a:t>individual assignment is allowed</a:t>
            </a:r>
            <a:endParaRPr lang="en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altLang="zh-CN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800" dirty="0"/>
              <a:t>5, </a:t>
            </a:r>
            <a:r>
              <a:rPr lang="en-US" altLang="zh-CN" sz="1800" dirty="0"/>
              <a:t>introduce: </a:t>
            </a:r>
            <a:r>
              <a:rPr lang="en-US" altLang="zh-CN" sz="1800" b="1" dirty="0"/>
              <a:t>Composite and Strategy Pattern </a:t>
            </a:r>
            <a:r>
              <a:rPr lang="en-US" altLang="zh-CN" sz="1800" dirty="0"/>
              <a:t>(this </a:t>
            </a:r>
            <a:r>
              <a:rPr lang="en-US" altLang="zh-CN" sz="1800" b="1" dirty="0"/>
              <a:t>lab</a:t>
            </a:r>
            <a:r>
              <a:rPr lang="en-US" altLang="zh-CN" sz="1800" dirty="0"/>
              <a:t>), </a:t>
            </a:r>
            <a:r>
              <a:rPr lang="en-US" altLang="zh-CN" sz="1800" b="1" dirty="0"/>
              <a:t>Decorator Pattern</a:t>
            </a:r>
            <a:r>
              <a:rPr lang="en-US" altLang="zh-CN" sz="1800" dirty="0"/>
              <a:t> (</a:t>
            </a:r>
            <a:r>
              <a:rPr lang="en-US" altLang="zh-CN" sz="1800" b="1" dirty="0"/>
              <a:t>next</a:t>
            </a:r>
            <a:r>
              <a:rPr lang="en-US" altLang="zh-CN" sz="1800" dirty="0"/>
              <a:t> </a:t>
            </a:r>
            <a:r>
              <a:rPr lang="en-US" altLang="zh-CN" sz="1800" b="1" dirty="0"/>
              <a:t>lab</a:t>
            </a:r>
            <a:r>
              <a:rPr lang="en-US" altLang="zh-CN" sz="1800" dirty="0"/>
              <a:t>)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 Pattern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64C99-39B0-4450-BB5D-B7B6BB1B3A33}"/>
              </a:ext>
            </a:extLst>
          </p:cNvPr>
          <p:cNvSpPr/>
          <p:nvPr/>
        </p:nvSpPr>
        <p:spPr>
          <a:xfrm>
            <a:off x="887286" y="2326306"/>
            <a:ext cx="2912065" cy="490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bg2"/>
                </a:solidFill>
              </a:rPr>
              <a:t>Expression: 3 + 7 *4  - 2</a:t>
            </a:r>
            <a:endParaRPr lang="zh-CN" altLang="en-US" b="1" i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B831C-F49D-4F4F-9BBA-F67CB6CB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135" y="1061335"/>
            <a:ext cx="2495550" cy="32289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1F62352-FC0E-4B0C-917B-F2BE39F84583}"/>
              </a:ext>
            </a:extLst>
          </p:cNvPr>
          <p:cNvSpPr/>
          <p:nvPr/>
        </p:nvSpPr>
        <p:spPr>
          <a:xfrm>
            <a:off x="4182177" y="2437898"/>
            <a:ext cx="563078" cy="2379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Callout 9">
            <a:extLst>
              <a:ext uri="{FF2B5EF4-FFF2-40B4-BE49-F238E27FC236}">
                <a16:creationId xmlns:a16="http://schemas.microsoft.com/office/drawing/2014/main" id="{AF80D704-4EC0-4D27-A2A6-ACFF37D51ECA}"/>
              </a:ext>
            </a:extLst>
          </p:cNvPr>
          <p:cNvSpPr/>
          <p:nvPr/>
        </p:nvSpPr>
        <p:spPr>
          <a:xfrm>
            <a:off x="3297319" y="1122487"/>
            <a:ext cx="1855917" cy="895399"/>
          </a:xfrm>
          <a:prstGeom prst="wedgeEllipseCallout">
            <a:avLst>
              <a:gd name="adj1" fmla="val -83300"/>
              <a:gd name="adj2" fmla="val 8297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Calculation?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6A311F-896F-4040-A58E-C80ACFCEE903}"/>
              </a:ext>
            </a:extLst>
          </p:cNvPr>
          <p:cNvSpPr/>
          <p:nvPr/>
        </p:nvSpPr>
        <p:spPr>
          <a:xfrm>
            <a:off x="7404434" y="2452787"/>
            <a:ext cx="563078" cy="2379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51169-2553-4E52-A852-7A870AA85617}"/>
              </a:ext>
            </a:extLst>
          </p:cNvPr>
          <p:cNvSpPr/>
          <p:nvPr/>
        </p:nvSpPr>
        <p:spPr>
          <a:xfrm>
            <a:off x="8114254" y="2233061"/>
            <a:ext cx="940247" cy="673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bg2"/>
                </a:solidFill>
              </a:rPr>
              <a:t>Result: 29</a:t>
            </a:r>
            <a:endParaRPr lang="zh-CN" altLang="en-US" b="1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 Pattern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Composite Pattern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 implement the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expression tree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Your program should be able to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get the value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expression tree</a:t>
            </a:r>
            <a:endParaRPr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fundamental,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parent class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all other classes</a:t>
            </a: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 Class: a number, leaf node in the tree</a:t>
            </a:r>
            <a:endParaRPr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Add, Substract, Multiply, Divide: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calculate on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child trees (Base*)</a:t>
            </a: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Square: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operate on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child tree (Base*)</a:t>
            </a: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835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 Pattern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60">
            <a:extLst>
              <a:ext uri="{FF2B5EF4-FFF2-40B4-BE49-F238E27FC236}">
                <a16:creationId xmlns:a16="http://schemas.microsoft.com/office/drawing/2014/main" id="{55476F59-F677-4CE7-A0FA-82C97B5C0A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540396" cy="3669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82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Composite Pattern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Containers: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save and manage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multiple expression (Base*)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trees</a:t>
            </a:r>
            <a:endParaRPr lang="en-US"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VectorContainer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sequential table,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 in C++ STL </a:t>
            </a:r>
          </a:p>
          <a:p>
            <a:pPr marL="1143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(#include &lt;vector&gt;)</a:t>
            </a:r>
            <a:endParaRPr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4.  </a:t>
            </a:r>
            <a:r>
              <a:rPr lang="en-US" altLang="zh-CN" sz="18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ListContainer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linked list table,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list in C++ STL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(#include &lt;list&gt;)</a:t>
            </a: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5194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AutoNum type="arabicPeriod" startAt="5"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Sort: sorting a container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on the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of trees</a:t>
            </a: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AutoNum type="arabicPeriod" startAt="5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Selection Sort and Bubble Sort: two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sub classes of Sort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5291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hape 66">
            <a:extLst>
              <a:ext uri="{FF2B5EF4-FFF2-40B4-BE49-F238E27FC236}">
                <a16:creationId xmlns:a16="http://schemas.microsoft.com/office/drawing/2014/main" id="{5556C9DA-923D-4779-B963-7D2E905619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90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Program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tree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includes different types of nodes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Add, Sub, </a:t>
            </a:r>
            <a:r>
              <a:rPr lang="en-US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combinations of containers and sorting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functions 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(</a:t>
            </a:r>
            <a:r>
              <a:rPr lang="en-US" altLang="zh-CN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VectorContainer</a:t>
            </a: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altLang="zh-CN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SelectionSort</a:t>
            </a: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zh-CN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ListContainer</a:t>
            </a: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altLang="zh-CN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BubbleSort</a:t>
            </a: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5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3.   See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test.cpp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in your lab repository</a:t>
            </a:r>
            <a:endParaRPr lang="en-US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5182817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354</Words>
  <Application>Microsoft Office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Maven Pro</vt:lpstr>
      <vt:lpstr>Arial</vt:lpstr>
      <vt:lpstr>Nunito</vt:lpstr>
      <vt:lpstr>宋体</vt:lpstr>
      <vt:lpstr>Momentum</vt:lpstr>
      <vt:lpstr>Lab 3 Composite, Strategy and Decorator Patterns -- 01</vt:lpstr>
      <vt:lpstr>PowerPoint Presentation</vt:lpstr>
      <vt:lpstr>Composite Pattern</vt:lpstr>
      <vt:lpstr>Composite Pattern</vt:lpstr>
      <vt:lpstr>Composite Pattern</vt:lpstr>
      <vt:lpstr>Strategy Pattern</vt:lpstr>
      <vt:lpstr>Strategy Pattern</vt:lpstr>
      <vt:lpstr>Strategy Pattern</vt:lpstr>
      <vt:lpstr>Testing Program</vt:lpstr>
      <vt:lpstr>Decorator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Composite, Strategy and Decorator Patterns</dc:title>
  <cp:lastModifiedBy>JiangLin</cp:lastModifiedBy>
  <cp:revision>105</cp:revision>
  <dcterms:modified xsi:type="dcterms:W3CDTF">2018-01-28T19:41:39Z</dcterms:modified>
</cp:coreProperties>
</file>