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7" r:id="rId4"/>
    <p:sldId id="278" r:id="rId5"/>
    <p:sldId id="267" r:id="rId6"/>
    <p:sldId id="279" r:id="rId7"/>
    <p:sldId id="280" r:id="rId8"/>
    <p:sldId id="269" r:id="rId9"/>
    <p:sldId id="281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75" r:id="rId22"/>
  </p:sldIdLst>
  <p:sldSz cx="9144000" cy="5143500" type="screen16x9"/>
  <p:notesSz cx="6858000" cy="9144000"/>
  <p:embeddedFontLst>
    <p:embeddedFont>
      <p:font typeface="Maven Pro" panose="02010600030101010101" charset="0"/>
      <p:regular r:id="rId24"/>
      <p:bold r:id="rId25"/>
    </p:embeddedFont>
    <p:embeddedFont>
      <p:font typeface="Nunito" panose="02010600030101010101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Lin" initials="J" lastIdx="1" clrIdx="0">
    <p:extLst>
      <p:ext uri="{19B8F6BF-5375-455C-9EA6-DF929625EA0E}">
        <p15:presenceInfo xmlns:p15="http://schemas.microsoft.com/office/powerpoint/2012/main" userId="Jiang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74133" autoAdjust="0"/>
  </p:normalViewPr>
  <p:slideViewPr>
    <p:cSldViewPr snapToGrid="0">
      <p:cViewPr varScale="1">
        <p:scale>
          <a:sx n="66" d="100"/>
          <a:sy n="66" d="100"/>
        </p:scale>
        <p:origin x="1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96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5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69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63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097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7047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361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359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253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6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66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solidFill>
                  <a:srgbClr val="24292E"/>
                </a:solidFill>
                <a:latin typeface="+mn-lt"/>
                <a:ea typeface="Arial"/>
                <a:cs typeface="Arial"/>
                <a:sym typeface="Arial"/>
              </a:rPr>
              <a:t>Command* represents current command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8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24292E"/>
                </a:solidFill>
                <a:latin typeface="+mn-lt"/>
                <a:ea typeface="Arial"/>
                <a:cs typeface="Arial"/>
                <a:sym typeface="Arial"/>
              </a:rPr>
              <a:t>Command* represents current command</a:t>
            </a:r>
            <a:endParaRPr lang="en-US" altLang="zh-C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26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0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03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42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56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781708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5 </a:t>
            </a:r>
            <a:r>
              <a:rPr lang="en-US" dirty="0"/>
              <a:t>Command Pattern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1234850" y="3089600"/>
            <a:ext cx="66774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download the corresponding materials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1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55514"/>
              </p:ext>
            </p:extLst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3696101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1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* 2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22617"/>
              </p:ext>
            </p:extLst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4466122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+ 5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33348"/>
              </p:ext>
            </p:extLst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1*2+5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5284269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2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undo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1*2+5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4562374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undo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1*2+5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3686476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4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undo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1*2+5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2858703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6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undo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1*2+5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2858703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5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redo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1*2+5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3686475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6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+ 2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28861"/>
              </p:ext>
            </p:extLst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1+2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1*2+5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4533498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9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redo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1+2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1*2+5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5303519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7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117724" y="1076774"/>
            <a:ext cx="78345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Before </a:t>
            </a:r>
            <a:r>
              <a:rPr lang="en-US" sz="1800" dirty="0"/>
              <a:t>introducing </a:t>
            </a:r>
            <a:r>
              <a:rPr lang="en" sz="1800" dirty="0"/>
              <a:t>the lab, please pay attention to the following issues: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1, </a:t>
            </a:r>
            <a:r>
              <a:rPr lang="en" sz="1600" b="1" dirty="0"/>
              <a:t>sign in</a:t>
            </a:r>
            <a:r>
              <a:rPr lang="en" sz="1600" dirty="0"/>
              <a:t> the attendance sheet (20% </a:t>
            </a:r>
            <a:r>
              <a:rPr lang="en-US" sz="1600" dirty="0"/>
              <a:t>point deduction for absence)</a:t>
            </a:r>
            <a:r>
              <a:rPr lang="en" sz="1600" dirty="0"/>
              <a:t>;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2, </a:t>
            </a:r>
            <a:r>
              <a:rPr lang="en" sz="1600" b="1" dirty="0"/>
              <a:t>the due</a:t>
            </a:r>
            <a:r>
              <a:rPr lang="en" sz="1600" dirty="0"/>
              <a:t> (02/28/2018);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3, </a:t>
            </a:r>
            <a:r>
              <a:rPr lang="en-US" sz="1600" b="1" dirty="0"/>
              <a:t>demo</a:t>
            </a:r>
            <a:r>
              <a:rPr lang="en-US" sz="1600" dirty="0"/>
              <a:t>: any labs or office hours </a:t>
            </a:r>
            <a:r>
              <a:rPr lang="en-US" sz="1600" b="1" dirty="0"/>
              <a:t>before the deadline </a:t>
            </a:r>
            <a:r>
              <a:rPr lang="en-US" sz="1600" dirty="0"/>
              <a:t>(</a:t>
            </a:r>
            <a:r>
              <a:rPr lang="en-US" sz="1600" dirty="0" err="1"/>
              <a:t>redemo</a:t>
            </a:r>
            <a:r>
              <a:rPr lang="en-US" sz="1600" dirty="0"/>
              <a:t> is okay); our next lab (03/01/2018) (</a:t>
            </a:r>
            <a:r>
              <a:rPr lang="en-US" sz="1600" dirty="0" err="1"/>
              <a:t>redemo</a:t>
            </a:r>
            <a:r>
              <a:rPr lang="en-US" sz="1600" dirty="0"/>
              <a:t> is not allowed)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4, </a:t>
            </a:r>
            <a:r>
              <a:rPr lang="en-US" altLang="zh-CN" sz="1600" b="1" dirty="0"/>
              <a:t>office hour: </a:t>
            </a:r>
            <a:r>
              <a:rPr lang="en-US" altLang="zh-CN" sz="1600" dirty="0"/>
              <a:t>Monday 1:00 – 2:00 P.M Tuesday 3:00 – 4:00 P.M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lvl="0"/>
            <a:r>
              <a:rPr lang="en" sz="1600" dirty="0"/>
              <a:t>5, </a:t>
            </a:r>
            <a:r>
              <a:rPr lang="en-US" altLang="zh-CN" sz="1600" b="1" dirty="0"/>
              <a:t>submission</a:t>
            </a:r>
            <a:r>
              <a:rPr lang="en-US" altLang="zh-CN" sz="1600" dirty="0"/>
              <a:t>: push code on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repo, </a:t>
            </a:r>
            <a:r>
              <a:rPr lang="en-US" altLang="zh-CN" sz="1600" b="1" dirty="0"/>
              <a:t>screenshot</a:t>
            </a:r>
            <a:r>
              <a:rPr lang="en-US" altLang="zh-CN" sz="1600" dirty="0"/>
              <a:t> of your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on </a:t>
            </a:r>
            <a:r>
              <a:rPr lang="en-US" altLang="zh-CN" sz="1600" dirty="0" err="1"/>
              <a:t>iLearn</a:t>
            </a:r>
            <a:endParaRPr lang="en-US" altLang="zh-CN" sz="1600" dirty="0"/>
          </a:p>
          <a:p>
            <a:pPr lvl="0"/>
            <a:endParaRPr lang="en" altLang="zh-CN"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600" dirty="0"/>
              <a:t>6, </a:t>
            </a:r>
            <a:r>
              <a:rPr lang="en-US" altLang="zh-CN" sz="1600" dirty="0"/>
              <a:t>introduce: </a:t>
            </a:r>
            <a:r>
              <a:rPr lang="en-US" altLang="zh-CN" sz="1600" b="1" dirty="0"/>
              <a:t>Command Pattern, </a:t>
            </a:r>
            <a:r>
              <a:rPr lang="en-US" altLang="zh-CN" sz="1600" dirty="0"/>
              <a:t>implement based on </a:t>
            </a:r>
            <a:r>
              <a:rPr lang="en-US" altLang="zh-CN" sz="1600" b="1" dirty="0"/>
              <a:t>Composite Pattern </a:t>
            </a:r>
            <a:r>
              <a:rPr lang="en-US" altLang="zh-CN" sz="1600" dirty="0"/>
              <a:t>(you can use </a:t>
            </a:r>
            <a:r>
              <a:rPr lang="en-US" altLang="zh-CN" sz="1600" b="1" dirty="0"/>
              <a:t>starter code </a:t>
            </a:r>
            <a:r>
              <a:rPr lang="en-US" altLang="zh-CN" sz="1600" dirty="0"/>
              <a:t>in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repository)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Current:      redo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1+2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1*2+5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5303519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8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1389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Since there are starter codes in your </a:t>
            </a:r>
            <a:r>
              <a:rPr lang="en-US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repository, you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only need to implement “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menu.h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command.h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Pay more attention to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bounding conditions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 your implementation</a:t>
            </a:r>
            <a:endParaRPr lang="en-US"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Please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 all types of commands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mentioned in lab description before submission and demo</a:t>
            </a: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167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63D9-B19B-44A6-B8F2-65C8DCFE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7" name="Shape 289">
            <a:extLst>
              <a:ext uri="{FF2B5EF4-FFF2-40B4-BE49-F238E27FC236}">
                <a16:creationId xmlns:a16="http://schemas.microsoft.com/office/drawing/2014/main" id="{E2002C29-30A4-47F7-8CC0-88A84AE97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2250" y="10982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 a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calculator with several functions</a:t>
            </a:r>
          </a:p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</a:t>
            </a: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Undo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Redo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9880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63D9-B19B-44A6-B8F2-65C8DCFE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7" name="Shape 289">
            <a:extLst>
              <a:ext uri="{FF2B5EF4-FFF2-40B4-BE49-F238E27FC236}">
                <a16:creationId xmlns:a16="http://schemas.microsoft.com/office/drawing/2014/main" id="{E2002C29-30A4-47F7-8CC0-88A84AE97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2250" y="807722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Simplified Demo</a:t>
            </a: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B3888-1B9C-46B5-B4A2-2811FACA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75" y="1597875"/>
            <a:ext cx="5238750" cy="34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04498-E82F-4385-BE39-CED698A7A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48" y="1260908"/>
            <a:ext cx="7940843" cy="37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4"/>
            <a:ext cx="7030500" cy="336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constructor functions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all child classes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BaseCommand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zh-CN" alt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 functions in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command.h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AddCommand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SubCommand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MultCommand</a:t>
            </a:r>
            <a:endParaRPr lang="en-US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Two input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Command*, double value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 tree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double value – right tree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get_root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 get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 tree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Command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–left tree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function of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Add, Sub, Multi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classes to generate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new root of tree</a:t>
            </a:r>
            <a:endParaRPr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992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3.  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SqrCommand</a:t>
            </a:r>
            <a:endParaRPr lang="en-US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One input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Command*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get_root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 get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 tree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Command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–left tree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function of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Sqr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 generate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new root of tree</a:t>
            </a:r>
          </a:p>
          <a:p>
            <a:pPr lvl="0" indent="-342900">
              <a:lnSpc>
                <a:spcPct val="150000"/>
              </a:lnSpc>
              <a:buClr>
                <a:srgbClr val="24292E"/>
              </a:buClr>
              <a:buSzPts val="1800"/>
              <a:buAutoNum type="arabicPeriod" startAt="4"/>
            </a:pP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OpCommand</a:t>
            </a:r>
            <a:endParaRPr lang="en-US" altLang="zh-CN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One input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double value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function of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 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 generate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new root of tree</a:t>
            </a:r>
          </a:p>
          <a:p>
            <a:pPr lvl="1" indent="-342900">
              <a:lnSpc>
                <a:spcPct val="150000"/>
              </a:lnSpc>
              <a:buClr>
                <a:srgbClr val="24292E"/>
              </a:buClr>
              <a:buSzPts val="1800"/>
              <a:buAutoNum type="arabicPeriod" startAt="4"/>
            </a:pPr>
            <a:endParaRPr lang="en-US" altLang="zh-CN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81816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Perform several functions: </a:t>
            </a:r>
            <a:r>
              <a:rPr lang="en-US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 command, calculation, undo, redo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Important data structure: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vector&lt;Command*&gt; history;  //save many commands</a:t>
            </a:r>
            <a:endParaRPr lang="en-US" altLang="zh-CN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6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6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;  //point to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 command 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 history </a:t>
            </a:r>
            <a:endParaRPr lang="en-US" altLang="zh-CN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Initial value 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altLang="zh-CN" sz="16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can be either </a:t>
            </a:r>
            <a:r>
              <a:rPr lang="en-US" altLang="zh-CN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0 or -1</a:t>
            </a: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menu.h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519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11756" y="1267125"/>
            <a:ext cx="9095873" cy="337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1 -&gt; * 2 -&gt; + 5 -&gt; undo -&gt; undo -&gt; undo -&gt; undo -&gt;  redo -&gt; +2 -&gt; redo -&gt; redo</a:t>
            </a:r>
          </a:p>
          <a:p>
            <a:pPr marL="571500" lvl="1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Initial: 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Vector: </a:t>
            </a:r>
            <a:endParaRPr lang="zh-CN" altLang="zh-CN" dirty="0"/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history_index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78731-43AE-4171-955F-B72406A3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41803"/>
              </p:ext>
            </p:extLst>
          </p:nvPr>
        </p:nvGraphicFramePr>
        <p:xfrm>
          <a:off x="2452314" y="3227960"/>
          <a:ext cx="49493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95">
                  <a:extLst>
                    <a:ext uri="{9D8B030D-6E8A-4147-A177-3AD203B41FA5}">
                      <a16:colId xmlns:a16="http://schemas.microsoft.com/office/drawing/2014/main" val="2685317237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630103635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1305002878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3151430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2120899541"/>
                    </a:ext>
                  </a:extLst>
                </a:gridCol>
                <a:gridCol w="824895">
                  <a:extLst>
                    <a:ext uri="{9D8B030D-6E8A-4147-A177-3AD203B41FA5}">
                      <a16:colId xmlns:a16="http://schemas.microsoft.com/office/drawing/2014/main" val="5066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420821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35F3-61E2-4B86-A688-81F394A8ADF3}"/>
              </a:ext>
            </a:extLst>
          </p:cNvPr>
          <p:cNvCxnSpPr/>
          <p:nvPr/>
        </p:nvCxnSpPr>
        <p:spPr>
          <a:xfrm flipV="1">
            <a:off x="2868328" y="3598800"/>
            <a:ext cx="0" cy="63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6496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887</Words>
  <Application>Microsoft Office PowerPoint</Application>
  <PresentationFormat>On-screen Show (16:9)</PresentationFormat>
  <Paragraphs>183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Maven Pro</vt:lpstr>
      <vt:lpstr>Nunito</vt:lpstr>
      <vt:lpstr>宋体</vt:lpstr>
      <vt:lpstr>Arial</vt:lpstr>
      <vt:lpstr>Momentum</vt:lpstr>
      <vt:lpstr>Lab 5 Command Pattern</vt:lpstr>
      <vt:lpstr>PowerPoint Presentation</vt:lpstr>
      <vt:lpstr>Overview</vt:lpstr>
      <vt:lpstr>Overview</vt:lpstr>
      <vt:lpstr>Command Classes</vt:lpstr>
      <vt:lpstr>Command Classes</vt:lpstr>
      <vt:lpstr>Command Classes</vt:lpstr>
      <vt:lpstr>Menu Class</vt:lpstr>
      <vt:lpstr>Menu Class</vt:lpstr>
      <vt:lpstr>Menu Class</vt:lpstr>
      <vt:lpstr>Menu Class</vt:lpstr>
      <vt:lpstr>Menu Class</vt:lpstr>
      <vt:lpstr>Menu Class</vt:lpstr>
      <vt:lpstr>Menu Class</vt:lpstr>
      <vt:lpstr>Menu Class</vt:lpstr>
      <vt:lpstr>Menu Class</vt:lpstr>
      <vt:lpstr>Menu Class</vt:lpstr>
      <vt:lpstr>Menu Class</vt:lpstr>
      <vt:lpstr>Menu Class</vt:lpstr>
      <vt:lpstr>Menu Class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Composite, Strategy and Decorator Patterns</dc:title>
  <cp:lastModifiedBy>Lin Jiang</cp:lastModifiedBy>
  <cp:revision>240</cp:revision>
  <dcterms:modified xsi:type="dcterms:W3CDTF">2018-02-21T23:40:14Z</dcterms:modified>
</cp:coreProperties>
</file>