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312" r:id="rId4"/>
    <p:sldId id="313" r:id="rId5"/>
    <p:sldId id="314" r:id="rId6"/>
    <p:sldId id="315" r:id="rId7"/>
    <p:sldId id="316" r:id="rId8"/>
    <p:sldId id="318" r:id="rId9"/>
    <p:sldId id="319" r:id="rId10"/>
    <p:sldId id="317" r:id="rId11"/>
    <p:sldId id="320" r:id="rId12"/>
    <p:sldId id="322" r:id="rId13"/>
    <p:sldId id="323" r:id="rId14"/>
    <p:sldId id="325" r:id="rId15"/>
    <p:sldId id="330" r:id="rId16"/>
    <p:sldId id="331" r:id="rId17"/>
    <p:sldId id="332" r:id="rId18"/>
    <p:sldId id="329" r:id="rId19"/>
    <p:sldId id="275" r:id="rId20"/>
  </p:sldIdLst>
  <p:sldSz cx="9144000" cy="5143500" type="screen16x9"/>
  <p:notesSz cx="6858000" cy="9144000"/>
  <p:embeddedFontLst>
    <p:embeddedFont>
      <p:font typeface="Nunito" panose="02010600030101010101" charset="0"/>
      <p:regular r:id="rId22"/>
      <p:bold r:id="rId23"/>
      <p:italic r:id="rId24"/>
      <p:boldItalic r:id="rId25"/>
    </p:embeddedFont>
    <p:embeddedFont>
      <p:font typeface="Maven Pro" panose="02010600030101010101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Lin" initials="J" lastIdx="1" clrIdx="0">
    <p:extLst>
      <p:ext uri="{19B8F6BF-5375-455C-9EA6-DF929625EA0E}">
        <p15:presenceInfo xmlns:p15="http://schemas.microsoft.com/office/powerpoint/2012/main" userId="Jiang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74133" autoAdjust="0"/>
  </p:normalViewPr>
  <p:slideViewPr>
    <p:cSldViewPr snapToGrid="0">
      <p:cViewPr varScale="1">
        <p:scale>
          <a:sx n="66" d="100"/>
          <a:sy n="66" d="100"/>
        </p:scale>
        <p:origin x="1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978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669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327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931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570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592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820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282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770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6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34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51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59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82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4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094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91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781708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6 </a:t>
            </a:r>
            <a:r>
              <a:rPr lang="en-US" dirty="0"/>
              <a:t>Iterator Pattern</a:t>
            </a:r>
            <a:endParaRPr dirty="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1234850" y="3089600"/>
            <a:ext cx="6677400" cy="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download the corresponding materials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Preorder Iterator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89">
            <a:extLst>
              <a:ext uri="{FF2B5EF4-FFF2-40B4-BE49-F238E27FC236}">
                <a16:creationId xmlns:a16="http://schemas.microsoft.com/office/drawing/2014/main" id="{E14B2EB7-BA49-4514-8C31-20F2BF45865D}"/>
              </a:ext>
            </a:extLst>
          </p:cNvPr>
          <p:cNvSpPr txBox="1">
            <a:spLocks/>
          </p:cNvSpPr>
          <p:nvPr/>
        </p:nvSpPr>
        <p:spPr>
          <a:xfrm>
            <a:off x="1382250" y="1267125"/>
            <a:ext cx="7030500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visit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Base* tree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 preorder </a:t>
            </a:r>
            <a:endParaRPr lang="en-US"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>
              <a:lnSpc>
                <a:spcPct val="150000"/>
              </a:lnSpc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Important data structure:</a:t>
            </a: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altLang="zh-CN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stack&lt;Iterator*&gt; iterators;  </a:t>
            </a:r>
            <a:r>
              <a:rPr lang="en-US" altLang="zh-CN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//create an iterator for each node, use     stack to manage them during traversing period</a:t>
            </a:r>
            <a:endParaRPr lang="en-US" altLang="zh-CN" sz="1600" b="1" i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1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Nunito"/>
              <a:buNone/>
            </a:pP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Font typeface="Nunito"/>
              <a:buNone/>
            </a:pPr>
            <a:endParaRPr lang="en-US" altLang="zh-CN" sz="15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lnSpc>
                <a:spcPct val="150000"/>
              </a:lnSpc>
              <a:buClr>
                <a:srgbClr val="24292E"/>
              </a:buClr>
              <a:buSzPts val="1800"/>
              <a:buFont typeface="Nunito"/>
              <a:buNone/>
            </a:pPr>
            <a:endParaRPr lang="en-US" sz="18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Font typeface="Nunito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865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Preorder Iterator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E1A975-3BDA-4552-8224-7F5E1DF77134}"/>
              </a:ext>
            </a:extLst>
          </p:cNvPr>
          <p:cNvSpPr/>
          <p:nvPr/>
        </p:nvSpPr>
        <p:spPr>
          <a:xfrm>
            <a:off x="7411452" y="1945255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6268D-AEC7-4661-A308-E13B8DE9E8FD}"/>
              </a:ext>
            </a:extLst>
          </p:cNvPr>
          <p:cNvSpPr/>
          <p:nvPr/>
        </p:nvSpPr>
        <p:spPr>
          <a:xfrm>
            <a:off x="7411453" y="2751449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B5AA0-222E-4B9D-B361-A1E8FB2CD2D0}"/>
              </a:ext>
            </a:extLst>
          </p:cNvPr>
          <p:cNvSpPr/>
          <p:nvPr/>
        </p:nvSpPr>
        <p:spPr>
          <a:xfrm>
            <a:off x="6699184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A93AE4-E127-4972-BE34-EA0A8CF05EC0}"/>
              </a:ext>
            </a:extLst>
          </p:cNvPr>
          <p:cNvSpPr/>
          <p:nvPr/>
        </p:nvSpPr>
        <p:spPr>
          <a:xfrm>
            <a:off x="8075596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9FE91F-0287-46F9-B8D1-4F8CC42FC59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7767588" y="3261507"/>
            <a:ext cx="664143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7E2B40-7F66-4D09-8533-4EBBA0D8DCDA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7055319" y="3261507"/>
            <a:ext cx="712269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D5E768-516C-425F-9BC8-661B13459A7A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7767587" y="2455313"/>
            <a:ext cx="1" cy="2961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EC5C8A-E350-4470-8A1D-99DFF5557FFC}"/>
              </a:ext>
            </a:extLst>
          </p:cNvPr>
          <p:cNvSpPr txBox="1"/>
          <p:nvPr/>
        </p:nvSpPr>
        <p:spPr>
          <a:xfrm>
            <a:off x="5905100" y="14210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current_ptr</a:t>
            </a:r>
            <a:endParaRPr lang="zh-CN" altLang="en-US" b="1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96AFDD-D2C3-487D-963A-480A77A99DD8}"/>
              </a:ext>
            </a:extLst>
          </p:cNvPr>
          <p:cNvCxnSpPr>
            <a:cxnSpLocks/>
            <a:stCxn id="16" idx="2"/>
            <a:endCxn id="5" idx="2"/>
          </p:cNvCxnSpPr>
          <p:nvPr/>
        </p:nvCxnSpPr>
        <p:spPr>
          <a:xfrm>
            <a:off x="6819500" y="1728795"/>
            <a:ext cx="591953" cy="127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 174">
            <a:extLst>
              <a:ext uri="{FF2B5EF4-FFF2-40B4-BE49-F238E27FC236}">
                <a16:creationId xmlns:a16="http://schemas.microsoft.com/office/drawing/2014/main" id="{BD0E0D00-2CD1-46CA-98B0-FF1567575CEB}"/>
              </a:ext>
            </a:extLst>
          </p:cNvPr>
          <p:cNvGrpSpPr/>
          <p:nvPr/>
        </p:nvGrpSpPr>
        <p:grpSpPr>
          <a:xfrm rot="16200000">
            <a:off x="2917950" y="2316129"/>
            <a:ext cx="2998868" cy="2257119"/>
            <a:chOff x="2084258" y="2182257"/>
            <a:chExt cx="828817" cy="276229"/>
          </a:xfrm>
        </p:grpSpPr>
        <p:cxnSp>
          <p:nvCxnSpPr>
            <p:cNvPr id="22" name="直线连接符 175">
              <a:extLst>
                <a:ext uri="{FF2B5EF4-FFF2-40B4-BE49-F238E27FC236}">
                  <a16:creationId xmlns:a16="http://schemas.microsoft.com/office/drawing/2014/main" id="{4B19D8B1-630C-48B6-9A51-CAE0BB6FE779}"/>
                </a:ext>
              </a:extLst>
            </p:cNvPr>
            <p:cNvCxnSpPr/>
            <p:nvPr/>
          </p:nvCxnSpPr>
          <p:spPr>
            <a:xfrm rot="5400000" flipH="1" flipV="1">
              <a:off x="2493903" y="1772612"/>
              <a:ext cx="9528" cy="82881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6">
              <a:extLst>
                <a:ext uri="{FF2B5EF4-FFF2-40B4-BE49-F238E27FC236}">
                  <a16:creationId xmlns:a16="http://schemas.microsoft.com/office/drawing/2014/main" id="{C041E48B-3849-4D9A-9473-108C4C1F06B3}"/>
                </a:ext>
              </a:extLst>
            </p:cNvPr>
            <p:cNvCxnSpPr/>
            <p:nvPr/>
          </p:nvCxnSpPr>
          <p:spPr>
            <a:xfrm rot="5400000" flipH="1" flipV="1">
              <a:off x="2490713" y="2045677"/>
              <a:ext cx="12703" cy="812915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7">
              <a:extLst>
                <a:ext uri="{FF2B5EF4-FFF2-40B4-BE49-F238E27FC236}">
                  <a16:creationId xmlns:a16="http://schemas.microsoft.com/office/drawing/2014/main" id="{B2A9B6B8-9FD8-4D61-9AFA-9821482A22D1}"/>
                </a:ext>
              </a:extLst>
            </p:cNvPr>
            <p:cNvCxnSpPr/>
            <p:nvPr/>
          </p:nvCxnSpPr>
          <p:spPr>
            <a:xfrm>
              <a:off x="2090609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78">
              <a:extLst>
                <a:ext uri="{FF2B5EF4-FFF2-40B4-BE49-F238E27FC236}">
                  <a16:creationId xmlns:a16="http://schemas.microsoft.com/office/drawing/2014/main" id="{C395CBC9-6F09-4B56-835C-D48F5D6A73F0}"/>
                </a:ext>
              </a:extLst>
            </p:cNvPr>
            <p:cNvCxnSpPr/>
            <p:nvPr/>
          </p:nvCxnSpPr>
          <p:spPr>
            <a:xfrm>
              <a:off x="2309286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A43A237-400B-4FB7-B28A-F8DC3CF50F57}"/>
              </a:ext>
            </a:extLst>
          </p:cNvPr>
          <p:cNvSpPr txBox="1"/>
          <p:nvPr/>
        </p:nvSpPr>
        <p:spPr>
          <a:xfrm>
            <a:off x="3602391" y="4263919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UnaryIterator</a:t>
            </a:r>
            <a:r>
              <a:rPr lang="en-US" altLang="zh-CN" b="1" dirty="0"/>
              <a:t> 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6D0979-5B8E-467B-929A-97172F8AC28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005137" y="3006478"/>
            <a:ext cx="2406316" cy="184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DE411E-46D3-45B9-8D55-060074D1C33F}"/>
              </a:ext>
            </a:extLst>
          </p:cNvPr>
          <p:cNvSpPr txBox="1"/>
          <p:nvPr/>
        </p:nvSpPr>
        <p:spPr>
          <a:xfrm>
            <a:off x="3980048" y="14439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stack</a:t>
            </a:r>
            <a:endParaRPr lang="zh-CN" altLang="en-US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DC6F56-7C4F-407F-8709-FB60C8D45131}"/>
              </a:ext>
            </a:extLst>
          </p:cNvPr>
          <p:cNvSpPr txBox="1"/>
          <p:nvPr/>
        </p:nvSpPr>
        <p:spPr>
          <a:xfrm>
            <a:off x="1260485" y="142101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output</a:t>
            </a:r>
            <a:endParaRPr lang="zh-CN" altLang="en-US" b="1" i="1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A65A052-22EC-4510-93BE-8C9BE68228F8}"/>
              </a:ext>
            </a:extLst>
          </p:cNvPr>
          <p:cNvSpPr/>
          <p:nvPr/>
        </p:nvSpPr>
        <p:spPr>
          <a:xfrm>
            <a:off x="465969" y="1909637"/>
            <a:ext cx="2412067" cy="100102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F5AC53-7722-4414-9E18-A1BD9C0F4AE9}"/>
              </a:ext>
            </a:extLst>
          </p:cNvPr>
          <p:cNvSpPr txBox="1"/>
          <p:nvPr/>
        </p:nvSpPr>
        <p:spPr>
          <a:xfrm>
            <a:off x="719960" y="2200284"/>
            <a:ext cx="188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*</a:t>
            </a:r>
            <a:endParaRPr lang="zh-CN" altLang="en-US" b="1" dirty="0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EEEF5E6-985B-4F96-8936-A7E28C94EEE5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876050" y="2200284"/>
            <a:ext cx="2535402" cy="23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Preorder Iterator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E1A975-3BDA-4552-8224-7F5E1DF77134}"/>
              </a:ext>
            </a:extLst>
          </p:cNvPr>
          <p:cNvSpPr/>
          <p:nvPr/>
        </p:nvSpPr>
        <p:spPr>
          <a:xfrm>
            <a:off x="7411452" y="1945255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6268D-AEC7-4661-A308-E13B8DE9E8FD}"/>
              </a:ext>
            </a:extLst>
          </p:cNvPr>
          <p:cNvSpPr/>
          <p:nvPr/>
        </p:nvSpPr>
        <p:spPr>
          <a:xfrm>
            <a:off x="7411453" y="2751449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B5AA0-222E-4B9D-B361-A1E8FB2CD2D0}"/>
              </a:ext>
            </a:extLst>
          </p:cNvPr>
          <p:cNvSpPr/>
          <p:nvPr/>
        </p:nvSpPr>
        <p:spPr>
          <a:xfrm>
            <a:off x="6699184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A93AE4-E127-4972-BE34-EA0A8CF05EC0}"/>
              </a:ext>
            </a:extLst>
          </p:cNvPr>
          <p:cNvSpPr/>
          <p:nvPr/>
        </p:nvSpPr>
        <p:spPr>
          <a:xfrm>
            <a:off x="8075596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9FE91F-0287-46F9-B8D1-4F8CC42FC59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7767588" y="3261507"/>
            <a:ext cx="664143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7E2B40-7F66-4D09-8533-4EBBA0D8DCDA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7055319" y="3261507"/>
            <a:ext cx="712269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D5E768-516C-425F-9BC8-661B13459A7A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7767587" y="2455313"/>
            <a:ext cx="1" cy="2961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EC5C8A-E350-4470-8A1D-99DFF5557FFC}"/>
              </a:ext>
            </a:extLst>
          </p:cNvPr>
          <p:cNvSpPr txBox="1"/>
          <p:nvPr/>
        </p:nvSpPr>
        <p:spPr>
          <a:xfrm>
            <a:off x="5905100" y="14210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current_ptr</a:t>
            </a:r>
            <a:endParaRPr lang="zh-CN" altLang="en-US" b="1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96AFDD-D2C3-487D-963A-480A77A99DD8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6819500" y="1728795"/>
            <a:ext cx="235819" cy="186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 174">
            <a:extLst>
              <a:ext uri="{FF2B5EF4-FFF2-40B4-BE49-F238E27FC236}">
                <a16:creationId xmlns:a16="http://schemas.microsoft.com/office/drawing/2014/main" id="{BD0E0D00-2CD1-46CA-98B0-FF1567575CEB}"/>
              </a:ext>
            </a:extLst>
          </p:cNvPr>
          <p:cNvGrpSpPr/>
          <p:nvPr/>
        </p:nvGrpSpPr>
        <p:grpSpPr>
          <a:xfrm rot="16200000">
            <a:off x="2917951" y="2316129"/>
            <a:ext cx="2998868" cy="2257119"/>
            <a:chOff x="2084258" y="2182257"/>
            <a:chExt cx="828817" cy="276229"/>
          </a:xfrm>
        </p:grpSpPr>
        <p:cxnSp>
          <p:nvCxnSpPr>
            <p:cNvPr id="22" name="直线连接符 175">
              <a:extLst>
                <a:ext uri="{FF2B5EF4-FFF2-40B4-BE49-F238E27FC236}">
                  <a16:creationId xmlns:a16="http://schemas.microsoft.com/office/drawing/2014/main" id="{4B19D8B1-630C-48B6-9A51-CAE0BB6FE779}"/>
                </a:ext>
              </a:extLst>
            </p:cNvPr>
            <p:cNvCxnSpPr/>
            <p:nvPr/>
          </p:nvCxnSpPr>
          <p:spPr>
            <a:xfrm rot="5400000" flipH="1" flipV="1">
              <a:off x="2493903" y="1772612"/>
              <a:ext cx="9528" cy="82881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6">
              <a:extLst>
                <a:ext uri="{FF2B5EF4-FFF2-40B4-BE49-F238E27FC236}">
                  <a16:creationId xmlns:a16="http://schemas.microsoft.com/office/drawing/2014/main" id="{C041E48B-3849-4D9A-9473-108C4C1F06B3}"/>
                </a:ext>
              </a:extLst>
            </p:cNvPr>
            <p:cNvCxnSpPr/>
            <p:nvPr/>
          </p:nvCxnSpPr>
          <p:spPr>
            <a:xfrm rot="5400000" flipH="1" flipV="1">
              <a:off x="2490713" y="2045677"/>
              <a:ext cx="12703" cy="812915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7">
              <a:extLst>
                <a:ext uri="{FF2B5EF4-FFF2-40B4-BE49-F238E27FC236}">
                  <a16:creationId xmlns:a16="http://schemas.microsoft.com/office/drawing/2014/main" id="{B2A9B6B8-9FD8-4D61-9AFA-9821482A22D1}"/>
                </a:ext>
              </a:extLst>
            </p:cNvPr>
            <p:cNvCxnSpPr/>
            <p:nvPr/>
          </p:nvCxnSpPr>
          <p:spPr>
            <a:xfrm>
              <a:off x="2090609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78">
              <a:extLst>
                <a:ext uri="{FF2B5EF4-FFF2-40B4-BE49-F238E27FC236}">
                  <a16:creationId xmlns:a16="http://schemas.microsoft.com/office/drawing/2014/main" id="{C395CBC9-6F09-4B56-835C-D48F5D6A73F0}"/>
                </a:ext>
              </a:extLst>
            </p:cNvPr>
            <p:cNvCxnSpPr/>
            <p:nvPr/>
          </p:nvCxnSpPr>
          <p:spPr>
            <a:xfrm>
              <a:off x="2309286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A43A237-400B-4FB7-B28A-F8DC3CF50F57}"/>
              </a:ext>
            </a:extLst>
          </p:cNvPr>
          <p:cNvSpPr txBox="1"/>
          <p:nvPr/>
        </p:nvSpPr>
        <p:spPr>
          <a:xfrm>
            <a:off x="3602391" y="4263919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UnaryIterator</a:t>
            </a:r>
            <a:r>
              <a:rPr lang="en-US" altLang="zh-CN" b="1" dirty="0"/>
              <a:t> 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DE411E-46D3-45B9-8D55-060074D1C33F}"/>
              </a:ext>
            </a:extLst>
          </p:cNvPr>
          <p:cNvSpPr txBox="1"/>
          <p:nvPr/>
        </p:nvSpPr>
        <p:spPr>
          <a:xfrm>
            <a:off x="3980048" y="14439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stack</a:t>
            </a:r>
            <a:endParaRPr lang="zh-CN" altLang="en-US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DC6F56-7C4F-407F-8709-FB60C8D45131}"/>
              </a:ext>
            </a:extLst>
          </p:cNvPr>
          <p:cNvSpPr txBox="1"/>
          <p:nvPr/>
        </p:nvSpPr>
        <p:spPr>
          <a:xfrm>
            <a:off x="1260485" y="142101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output</a:t>
            </a:r>
            <a:endParaRPr lang="zh-CN" altLang="en-US" b="1" i="1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A65A052-22EC-4510-93BE-8C9BE68228F8}"/>
              </a:ext>
            </a:extLst>
          </p:cNvPr>
          <p:cNvSpPr/>
          <p:nvPr/>
        </p:nvSpPr>
        <p:spPr>
          <a:xfrm>
            <a:off x="465969" y="1909637"/>
            <a:ext cx="2412067" cy="100102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F5AC53-7722-4414-9E18-A1BD9C0F4AE9}"/>
              </a:ext>
            </a:extLst>
          </p:cNvPr>
          <p:cNvSpPr txBox="1"/>
          <p:nvPr/>
        </p:nvSpPr>
        <p:spPr>
          <a:xfrm>
            <a:off x="719960" y="2200284"/>
            <a:ext cx="188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* 2</a:t>
            </a:r>
            <a:endParaRPr lang="zh-CN" altLang="en-US" b="1" dirty="0"/>
          </a:p>
        </p:txBody>
      </p:sp>
      <p:cxnSp>
        <p:nvCxnSpPr>
          <p:cNvPr id="28" name="直线连接符 178">
            <a:extLst>
              <a:ext uri="{FF2B5EF4-FFF2-40B4-BE49-F238E27FC236}">
                <a16:creationId xmlns:a16="http://schemas.microsoft.com/office/drawing/2014/main" id="{8DE2C82E-B852-426F-8DC1-A25596B6C9B7}"/>
              </a:ext>
            </a:extLst>
          </p:cNvPr>
          <p:cNvCxnSpPr/>
          <p:nvPr/>
        </p:nvCxnSpPr>
        <p:spPr>
          <a:xfrm rot="16200000">
            <a:off x="4436476" y="2325256"/>
            <a:ext cx="0" cy="217925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5E2478-269B-4741-9491-B824AE15B493}"/>
              </a:ext>
            </a:extLst>
          </p:cNvPr>
          <p:cNvSpPr txBox="1"/>
          <p:nvPr/>
        </p:nvSpPr>
        <p:spPr>
          <a:xfrm>
            <a:off x="3530621" y="3431654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OperatorIterator</a:t>
            </a:r>
            <a:r>
              <a:rPr lang="en-US" altLang="zh-CN" b="1" dirty="0"/>
              <a:t> </a:t>
            </a:r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38DB98-C118-4476-A242-44805324D95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894448" y="3851897"/>
            <a:ext cx="1804736" cy="1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1FEEFE-64E3-4284-AD64-998BDF7B9B11}"/>
              </a:ext>
            </a:extLst>
          </p:cNvPr>
          <p:cNvCxnSpPr>
            <a:cxnSpLocks/>
          </p:cNvCxnSpPr>
          <p:nvPr/>
        </p:nvCxnSpPr>
        <p:spPr>
          <a:xfrm flipV="1">
            <a:off x="4876050" y="2200284"/>
            <a:ext cx="2535402" cy="23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589A69-DA91-4036-A6AE-29F71CE60AD4}"/>
              </a:ext>
            </a:extLst>
          </p:cNvPr>
          <p:cNvCxnSpPr>
            <a:cxnSpLocks/>
          </p:cNvCxnSpPr>
          <p:nvPr/>
        </p:nvCxnSpPr>
        <p:spPr>
          <a:xfrm flipV="1">
            <a:off x="5005137" y="3006478"/>
            <a:ext cx="2406316" cy="184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604BD7-EF53-4B2C-B4B0-E42089E38A8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776966" y="3006478"/>
            <a:ext cx="2634487" cy="79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Preorder Iterator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E1A975-3BDA-4552-8224-7F5E1DF77134}"/>
              </a:ext>
            </a:extLst>
          </p:cNvPr>
          <p:cNvSpPr/>
          <p:nvPr/>
        </p:nvSpPr>
        <p:spPr>
          <a:xfrm>
            <a:off x="7411452" y="1945255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6268D-AEC7-4661-A308-E13B8DE9E8FD}"/>
              </a:ext>
            </a:extLst>
          </p:cNvPr>
          <p:cNvSpPr/>
          <p:nvPr/>
        </p:nvSpPr>
        <p:spPr>
          <a:xfrm>
            <a:off x="7411453" y="2751449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B5AA0-222E-4B9D-B361-A1E8FB2CD2D0}"/>
              </a:ext>
            </a:extLst>
          </p:cNvPr>
          <p:cNvSpPr/>
          <p:nvPr/>
        </p:nvSpPr>
        <p:spPr>
          <a:xfrm>
            <a:off x="6699184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A93AE4-E127-4972-BE34-EA0A8CF05EC0}"/>
              </a:ext>
            </a:extLst>
          </p:cNvPr>
          <p:cNvSpPr/>
          <p:nvPr/>
        </p:nvSpPr>
        <p:spPr>
          <a:xfrm>
            <a:off x="8075596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9FE91F-0287-46F9-B8D1-4F8CC42FC59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7767588" y="3261507"/>
            <a:ext cx="664143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7E2B40-7F66-4D09-8533-4EBBA0D8DCDA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7055319" y="3261507"/>
            <a:ext cx="712269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D5E768-516C-425F-9BC8-661B13459A7A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7767587" y="2455313"/>
            <a:ext cx="1" cy="2961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EC5C8A-E350-4470-8A1D-99DFF5557FFC}"/>
              </a:ext>
            </a:extLst>
          </p:cNvPr>
          <p:cNvSpPr txBox="1"/>
          <p:nvPr/>
        </p:nvSpPr>
        <p:spPr>
          <a:xfrm>
            <a:off x="5905100" y="14210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current_ptr</a:t>
            </a:r>
            <a:endParaRPr lang="zh-CN" altLang="en-US" b="1" i="1" dirty="0"/>
          </a:p>
        </p:txBody>
      </p:sp>
      <p:grpSp>
        <p:nvGrpSpPr>
          <p:cNvPr id="21" name="组 174">
            <a:extLst>
              <a:ext uri="{FF2B5EF4-FFF2-40B4-BE49-F238E27FC236}">
                <a16:creationId xmlns:a16="http://schemas.microsoft.com/office/drawing/2014/main" id="{BD0E0D00-2CD1-46CA-98B0-FF1567575CEB}"/>
              </a:ext>
            </a:extLst>
          </p:cNvPr>
          <p:cNvGrpSpPr/>
          <p:nvPr/>
        </p:nvGrpSpPr>
        <p:grpSpPr>
          <a:xfrm rot="16200000">
            <a:off x="2917951" y="2316129"/>
            <a:ext cx="2998868" cy="2257119"/>
            <a:chOff x="2084258" y="2182257"/>
            <a:chExt cx="828817" cy="276229"/>
          </a:xfrm>
        </p:grpSpPr>
        <p:cxnSp>
          <p:nvCxnSpPr>
            <p:cNvPr id="22" name="直线连接符 175">
              <a:extLst>
                <a:ext uri="{FF2B5EF4-FFF2-40B4-BE49-F238E27FC236}">
                  <a16:creationId xmlns:a16="http://schemas.microsoft.com/office/drawing/2014/main" id="{4B19D8B1-630C-48B6-9A51-CAE0BB6FE779}"/>
                </a:ext>
              </a:extLst>
            </p:cNvPr>
            <p:cNvCxnSpPr/>
            <p:nvPr/>
          </p:nvCxnSpPr>
          <p:spPr>
            <a:xfrm rot="5400000" flipH="1" flipV="1">
              <a:off x="2493903" y="1772612"/>
              <a:ext cx="9528" cy="82881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6">
              <a:extLst>
                <a:ext uri="{FF2B5EF4-FFF2-40B4-BE49-F238E27FC236}">
                  <a16:creationId xmlns:a16="http://schemas.microsoft.com/office/drawing/2014/main" id="{C041E48B-3849-4D9A-9473-108C4C1F06B3}"/>
                </a:ext>
              </a:extLst>
            </p:cNvPr>
            <p:cNvCxnSpPr/>
            <p:nvPr/>
          </p:nvCxnSpPr>
          <p:spPr>
            <a:xfrm rot="5400000" flipH="1" flipV="1">
              <a:off x="2490713" y="2045677"/>
              <a:ext cx="12703" cy="812915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7">
              <a:extLst>
                <a:ext uri="{FF2B5EF4-FFF2-40B4-BE49-F238E27FC236}">
                  <a16:creationId xmlns:a16="http://schemas.microsoft.com/office/drawing/2014/main" id="{B2A9B6B8-9FD8-4D61-9AFA-9821482A22D1}"/>
                </a:ext>
              </a:extLst>
            </p:cNvPr>
            <p:cNvCxnSpPr/>
            <p:nvPr/>
          </p:nvCxnSpPr>
          <p:spPr>
            <a:xfrm>
              <a:off x="2090609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78">
              <a:extLst>
                <a:ext uri="{FF2B5EF4-FFF2-40B4-BE49-F238E27FC236}">
                  <a16:creationId xmlns:a16="http://schemas.microsoft.com/office/drawing/2014/main" id="{C395CBC9-6F09-4B56-835C-D48F5D6A73F0}"/>
                </a:ext>
              </a:extLst>
            </p:cNvPr>
            <p:cNvCxnSpPr/>
            <p:nvPr/>
          </p:nvCxnSpPr>
          <p:spPr>
            <a:xfrm>
              <a:off x="2309286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BDE411E-46D3-45B9-8D55-060074D1C33F}"/>
              </a:ext>
            </a:extLst>
          </p:cNvPr>
          <p:cNvSpPr txBox="1"/>
          <p:nvPr/>
        </p:nvSpPr>
        <p:spPr>
          <a:xfrm>
            <a:off x="3980048" y="14439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stack</a:t>
            </a:r>
            <a:endParaRPr lang="zh-CN" altLang="en-US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DC6F56-7C4F-407F-8709-FB60C8D45131}"/>
              </a:ext>
            </a:extLst>
          </p:cNvPr>
          <p:cNvSpPr txBox="1"/>
          <p:nvPr/>
        </p:nvSpPr>
        <p:spPr>
          <a:xfrm>
            <a:off x="1260485" y="142101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output</a:t>
            </a:r>
            <a:endParaRPr lang="zh-CN" altLang="en-US" b="1" i="1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A65A052-22EC-4510-93BE-8C9BE68228F8}"/>
              </a:ext>
            </a:extLst>
          </p:cNvPr>
          <p:cNvSpPr/>
          <p:nvPr/>
        </p:nvSpPr>
        <p:spPr>
          <a:xfrm>
            <a:off x="465969" y="1909637"/>
            <a:ext cx="2412067" cy="100102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F5AC53-7722-4414-9E18-A1BD9C0F4AE9}"/>
              </a:ext>
            </a:extLst>
          </p:cNvPr>
          <p:cNvSpPr txBox="1"/>
          <p:nvPr/>
        </p:nvSpPr>
        <p:spPr>
          <a:xfrm>
            <a:off x="719960" y="2200284"/>
            <a:ext cx="188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* 2</a:t>
            </a:r>
            <a:endParaRPr lang="zh-CN" altLang="en-US" b="1" dirty="0"/>
          </a:p>
        </p:txBody>
      </p:sp>
      <p:cxnSp>
        <p:nvCxnSpPr>
          <p:cNvPr id="28" name="直线连接符 178">
            <a:extLst>
              <a:ext uri="{FF2B5EF4-FFF2-40B4-BE49-F238E27FC236}">
                <a16:creationId xmlns:a16="http://schemas.microsoft.com/office/drawing/2014/main" id="{8DE2C82E-B852-426F-8DC1-A25596B6C9B7}"/>
              </a:ext>
            </a:extLst>
          </p:cNvPr>
          <p:cNvCxnSpPr/>
          <p:nvPr/>
        </p:nvCxnSpPr>
        <p:spPr>
          <a:xfrm rot="16200000">
            <a:off x="4436476" y="2325256"/>
            <a:ext cx="0" cy="217925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78">
            <a:extLst>
              <a:ext uri="{FF2B5EF4-FFF2-40B4-BE49-F238E27FC236}">
                <a16:creationId xmlns:a16="http://schemas.microsoft.com/office/drawing/2014/main" id="{323712BE-1903-4713-9A18-06E816466D4E}"/>
              </a:ext>
            </a:extLst>
          </p:cNvPr>
          <p:cNvCxnSpPr/>
          <p:nvPr/>
        </p:nvCxnSpPr>
        <p:spPr>
          <a:xfrm rot="16200000">
            <a:off x="4400549" y="1582507"/>
            <a:ext cx="0" cy="217925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38B5B2-DEE1-49C0-AD54-9D3D862AC443}"/>
              </a:ext>
            </a:extLst>
          </p:cNvPr>
          <p:cNvSpPr txBox="1"/>
          <p:nvPr/>
        </p:nvSpPr>
        <p:spPr>
          <a:xfrm>
            <a:off x="3486138" y="2710136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NullIterator</a:t>
            </a:r>
            <a:r>
              <a:rPr lang="en-US" altLang="zh-CN" b="1" dirty="0"/>
              <a:t> </a:t>
            </a:r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 = NULL)</a:t>
            </a:r>
            <a:endParaRPr lang="zh-CN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FED704-B41D-421A-890D-FDC92FFCAF3E}"/>
              </a:ext>
            </a:extLst>
          </p:cNvPr>
          <p:cNvSpPr txBox="1"/>
          <p:nvPr/>
        </p:nvSpPr>
        <p:spPr>
          <a:xfrm>
            <a:off x="3602391" y="4263919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UnaryIterator</a:t>
            </a:r>
            <a:r>
              <a:rPr lang="en-US" altLang="zh-CN" b="1" dirty="0"/>
              <a:t> 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03D074-8BF0-4015-B089-B7F5CE0C3FE3}"/>
              </a:ext>
            </a:extLst>
          </p:cNvPr>
          <p:cNvSpPr txBox="1"/>
          <p:nvPr/>
        </p:nvSpPr>
        <p:spPr>
          <a:xfrm>
            <a:off x="3530621" y="3431654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OperatorIterator</a:t>
            </a:r>
            <a:r>
              <a:rPr lang="en-US" altLang="zh-CN" b="1" dirty="0"/>
              <a:t> </a:t>
            </a:r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5923E2-02AC-4EF1-80B9-BB40F1442E52}"/>
              </a:ext>
            </a:extLst>
          </p:cNvPr>
          <p:cNvCxnSpPr>
            <a:cxnSpLocks/>
          </p:cNvCxnSpPr>
          <p:nvPr/>
        </p:nvCxnSpPr>
        <p:spPr>
          <a:xfrm flipV="1">
            <a:off x="4894448" y="3851897"/>
            <a:ext cx="1804736" cy="12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56B02D-A27A-442F-93C7-9EAFD58D2476}"/>
              </a:ext>
            </a:extLst>
          </p:cNvPr>
          <p:cNvCxnSpPr>
            <a:cxnSpLocks/>
          </p:cNvCxnSpPr>
          <p:nvPr/>
        </p:nvCxnSpPr>
        <p:spPr>
          <a:xfrm flipV="1">
            <a:off x="4876050" y="2200284"/>
            <a:ext cx="2535402" cy="23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B35FCB-5FD0-4A5C-9DB7-D670D4C951E2}"/>
              </a:ext>
            </a:extLst>
          </p:cNvPr>
          <p:cNvCxnSpPr>
            <a:cxnSpLocks/>
          </p:cNvCxnSpPr>
          <p:nvPr/>
        </p:nvCxnSpPr>
        <p:spPr>
          <a:xfrm flipV="1">
            <a:off x="5005137" y="3006478"/>
            <a:ext cx="2406316" cy="184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AC206F-A746-468C-92CD-F5D6CF3139F0}"/>
              </a:ext>
            </a:extLst>
          </p:cNvPr>
          <p:cNvCxnSpPr>
            <a:cxnSpLocks/>
          </p:cNvCxnSpPr>
          <p:nvPr/>
        </p:nvCxnSpPr>
        <p:spPr>
          <a:xfrm flipV="1">
            <a:off x="4776966" y="3006478"/>
            <a:ext cx="2634487" cy="79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246114-344F-4C88-8800-3FAF924DDDC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776965" y="3027068"/>
            <a:ext cx="1922219" cy="824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7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Preorder Iterator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E1A975-3BDA-4552-8224-7F5E1DF77134}"/>
              </a:ext>
            </a:extLst>
          </p:cNvPr>
          <p:cNvSpPr/>
          <p:nvPr/>
        </p:nvSpPr>
        <p:spPr>
          <a:xfrm>
            <a:off x="7411452" y="1945255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6268D-AEC7-4661-A308-E13B8DE9E8FD}"/>
              </a:ext>
            </a:extLst>
          </p:cNvPr>
          <p:cNvSpPr/>
          <p:nvPr/>
        </p:nvSpPr>
        <p:spPr>
          <a:xfrm>
            <a:off x="7411453" y="2751449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B5AA0-222E-4B9D-B361-A1E8FB2CD2D0}"/>
              </a:ext>
            </a:extLst>
          </p:cNvPr>
          <p:cNvSpPr/>
          <p:nvPr/>
        </p:nvSpPr>
        <p:spPr>
          <a:xfrm>
            <a:off x="6699184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A93AE4-E127-4972-BE34-EA0A8CF05EC0}"/>
              </a:ext>
            </a:extLst>
          </p:cNvPr>
          <p:cNvSpPr/>
          <p:nvPr/>
        </p:nvSpPr>
        <p:spPr>
          <a:xfrm>
            <a:off x="8075596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9FE91F-0287-46F9-B8D1-4F8CC42FC59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7767588" y="3261507"/>
            <a:ext cx="664143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7E2B40-7F66-4D09-8533-4EBBA0D8DCDA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7055319" y="3261507"/>
            <a:ext cx="712269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D5E768-516C-425F-9BC8-661B13459A7A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7767587" y="2455313"/>
            <a:ext cx="1" cy="2961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EC5C8A-E350-4470-8A1D-99DFF5557FFC}"/>
              </a:ext>
            </a:extLst>
          </p:cNvPr>
          <p:cNvSpPr txBox="1"/>
          <p:nvPr/>
        </p:nvSpPr>
        <p:spPr>
          <a:xfrm>
            <a:off x="5905100" y="14210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current_ptr</a:t>
            </a:r>
            <a:endParaRPr lang="zh-CN" altLang="en-US" b="1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96AFDD-D2C3-487D-963A-480A77A99DD8}"/>
              </a:ext>
            </a:extLst>
          </p:cNvPr>
          <p:cNvCxnSpPr>
            <a:cxnSpLocks/>
            <a:stCxn id="16" idx="2"/>
            <a:endCxn id="8" idx="2"/>
          </p:cNvCxnSpPr>
          <p:nvPr/>
        </p:nvCxnSpPr>
        <p:spPr>
          <a:xfrm>
            <a:off x="6819500" y="1728795"/>
            <a:ext cx="1256096" cy="212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 174">
            <a:extLst>
              <a:ext uri="{FF2B5EF4-FFF2-40B4-BE49-F238E27FC236}">
                <a16:creationId xmlns:a16="http://schemas.microsoft.com/office/drawing/2014/main" id="{BD0E0D00-2CD1-46CA-98B0-FF1567575CEB}"/>
              </a:ext>
            </a:extLst>
          </p:cNvPr>
          <p:cNvGrpSpPr/>
          <p:nvPr/>
        </p:nvGrpSpPr>
        <p:grpSpPr>
          <a:xfrm rot="16200000">
            <a:off x="2917951" y="2316129"/>
            <a:ext cx="2998868" cy="2257119"/>
            <a:chOff x="2084258" y="2182257"/>
            <a:chExt cx="828817" cy="276229"/>
          </a:xfrm>
        </p:grpSpPr>
        <p:cxnSp>
          <p:nvCxnSpPr>
            <p:cNvPr id="22" name="直线连接符 175">
              <a:extLst>
                <a:ext uri="{FF2B5EF4-FFF2-40B4-BE49-F238E27FC236}">
                  <a16:creationId xmlns:a16="http://schemas.microsoft.com/office/drawing/2014/main" id="{4B19D8B1-630C-48B6-9A51-CAE0BB6FE779}"/>
                </a:ext>
              </a:extLst>
            </p:cNvPr>
            <p:cNvCxnSpPr/>
            <p:nvPr/>
          </p:nvCxnSpPr>
          <p:spPr>
            <a:xfrm rot="5400000" flipH="1" flipV="1">
              <a:off x="2493903" y="1772612"/>
              <a:ext cx="9528" cy="82881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6">
              <a:extLst>
                <a:ext uri="{FF2B5EF4-FFF2-40B4-BE49-F238E27FC236}">
                  <a16:creationId xmlns:a16="http://schemas.microsoft.com/office/drawing/2014/main" id="{C041E48B-3849-4D9A-9473-108C4C1F06B3}"/>
                </a:ext>
              </a:extLst>
            </p:cNvPr>
            <p:cNvCxnSpPr/>
            <p:nvPr/>
          </p:nvCxnSpPr>
          <p:spPr>
            <a:xfrm rot="5400000" flipH="1" flipV="1">
              <a:off x="2490713" y="2045677"/>
              <a:ext cx="12703" cy="812915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7">
              <a:extLst>
                <a:ext uri="{FF2B5EF4-FFF2-40B4-BE49-F238E27FC236}">
                  <a16:creationId xmlns:a16="http://schemas.microsoft.com/office/drawing/2014/main" id="{B2A9B6B8-9FD8-4D61-9AFA-9821482A22D1}"/>
                </a:ext>
              </a:extLst>
            </p:cNvPr>
            <p:cNvCxnSpPr/>
            <p:nvPr/>
          </p:nvCxnSpPr>
          <p:spPr>
            <a:xfrm>
              <a:off x="2090609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78">
              <a:extLst>
                <a:ext uri="{FF2B5EF4-FFF2-40B4-BE49-F238E27FC236}">
                  <a16:creationId xmlns:a16="http://schemas.microsoft.com/office/drawing/2014/main" id="{C395CBC9-6F09-4B56-835C-D48F5D6A73F0}"/>
                </a:ext>
              </a:extLst>
            </p:cNvPr>
            <p:cNvCxnSpPr/>
            <p:nvPr/>
          </p:nvCxnSpPr>
          <p:spPr>
            <a:xfrm>
              <a:off x="2309286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BDE411E-46D3-45B9-8D55-060074D1C33F}"/>
              </a:ext>
            </a:extLst>
          </p:cNvPr>
          <p:cNvSpPr txBox="1"/>
          <p:nvPr/>
        </p:nvSpPr>
        <p:spPr>
          <a:xfrm>
            <a:off x="3980048" y="14439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stack</a:t>
            </a:r>
            <a:endParaRPr lang="zh-CN" altLang="en-US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DC6F56-7C4F-407F-8709-FB60C8D45131}"/>
              </a:ext>
            </a:extLst>
          </p:cNvPr>
          <p:cNvSpPr txBox="1"/>
          <p:nvPr/>
        </p:nvSpPr>
        <p:spPr>
          <a:xfrm>
            <a:off x="1260485" y="142101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output</a:t>
            </a:r>
            <a:endParaRPr lang="zh-CN" altLang="en-US" b="1" i="1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A65A052-22EC-4510-93BE-8C9BE68228F8}"/>
              </a:ext>
            </a:extLst>
          </p:cNvPr>
          <p:cNvSpPr/>
          <p:nvPr/>
        </p:nvSpPr>
        <p:spPr>
          <a:xfrm>
            <a:off x="465969" y="1909637"/>
            <a:ext cx="2412067" cy="100102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F5AC53-7722-4414-9E18-A1BD9C0F4AE9}"/>
              </a:ext>
            </a:extLst>
          </p:cNvPr>
          <p:cNvSpPr txBox="1"/>
          <p:nvPr/>
        </p:nvSpPr>
        <p:spPr>
          <a:xfrm>
            <a:off x="719960" y="2200284"/>
            <a:ext cx="188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* 2 3</a:t>
            </a:r>
            <a:endParaRPr lang="zh-CN" altLang="en-US" b="1" dirty="0"/>
          </a:p>
        </p:txBody>
      </p:sp>
      <p:cxnSp>
        <p:nvCxnSpPr>
          <p:cNvPr id="28" name="直线连接符 178">
            <a:extLst>
              <a:ext uri="{FF2B5EF4-FFF2-40B4-BE49-F238E27FC236}">
                <a16:creationId xmlns:a16="http://schemas.microsoft.com/office/drawing/2014/main" id="{8DE2C82E-B852-426F-8DC1-A25596B6C9B7}"/>
              </a:ext>
            </a:extLst>
          </p:cNvPr>
          <p:cNvCxnSpPr/>
          <p:nvPr/>
        </p:nvCxnSpPr>
        <p:spPr>
          <a:xfrm rot="16200000">
            <a:off x="4436476" y="2325256"/>
            <a:ext cx="0" cy="217925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38DB98-C118-4476-A242-44805324D95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876050" y="3851897"/>
            <a:ext cx="3199546" cy="16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D5AAB-73EC-47EB-B999-61942F9BD274}"/>
              </a:ext>
            </a:extLst>
          </p:cNvPr>
          <p:cNvSpPr txBox="1"/>
          <p:nvPr/>
        </p:nvSpPr>
        <p:spPr>
          <a:xfrm>
            <a:off x="3602391" y="4263919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UnaryIterator</a:t>
            </a:r>
            <a:r>
              <a:rPr lang="en-US" altLang="zh-CN" b="1" dirty="0"/>
              <a:t> 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DA8D03-78F2-4F13-9D45-0C54CD0A653D}"/>
              </a:ext>
            </a:extLst>
          </p:cNvPr>
          <p:cNvCxnSpPr>
            <a:cxnSpLocks/>
          </p:cNvCxnSpPr>
          <p:nvPr/>
        </p:nvCxnSpPr>
        <p:spPr>
          <a:xfrm flipV="1">
            <a:off x="4876050" y="2200284"/>
            <a:ext cx="2535402" cy="23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2AC32-57B3-4A63-B33F-909DABC6C6EF}"/>
              </a:ext>
            </a:extLst>
          </p:cNvPr>
          <p:cNvCxnSpPr>
            <a:cxnSpLocks/>
          </p:cNvCxnSpPr>
          <p:nvPr/>
        </p:nvCxnSpPr>
        <p:spPr>
          <a:xfrm flipV="1">
            <a:off x="5005137" y="3006478"/>
            <a:ext cx="2406316" cy="184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459E7D7-7154-4C6D-82E2-1DDC5B401A63}"/>
              </a:ext>
            </a:extLst>
          </p:cNvPr>
          <p:cNvSpPr txBox="1"/>
          <p:nvPr/>
        </p:nvSpPr>
        <p:spPr>
          <a:xfrm>
            <a:off x="3530621" y="3431654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OperatorIterator</a:t>
            </a:r>
            <a:r>
              <a:rPr lang="en-US" altLang="zh-CN" b="1" dirty="0"/>
              <a:t> </a:t>
            </a:r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0A006-6D3E-43AD-A483-AEDD4D66825A}"/>
              </a:ext>
            </a:extLst>
          </p:cNvPr>
          <p:cNvCxnSpPr>
            <a:cxnSpLocks/>
          </p:cNvCxnSpPr>
          <p:nvPr/>
        </p:nvCxnSpPr>
        <p:spPr>
          <a:xfrm flipV="1">
            <a:off x="4776966" y="3006478"/>
            <a:ext cx="2634487" cy="79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9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Preorder Iterator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E1A975-3BDA-4552-8224-7F5E1DF77134}"/>
              </a:ext>
            </a:extLst>
          </p:cNvPr>
          <p:cNvSpPr/>
          <p:nvPr/>
        </p:nvSpPr>
        <p:spPr>
          <a:xfrm>
            <a:off x="7411452" y="1945255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6268D-AEC7-4661-A308-E13B8DE9E8FD}"/>
              </a:ext>
            </a:extLst>
          </p:cNvPr>
          <p:cNvSpPr/>
          <p:nvPr/>
        </p:nvSpPr>
        <p:spPr>
          <a:xfrm>
            <a:off x="7411453" y="2751449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B5AA0-222E-4B9D-B361-A1E8FB2CD2D0}"/>
              </a:ext>
            </a:extLst>
          </p:cNvPr>
          <p:cNvSpPr/>
          <p:nvPr/>
        </p:nvSpPr>
        <p:spPr>
          <a:xfrm>
            <a:off x="6699184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A93AE4-E127-4972-BE34-EA0A8CF05EC0}"/>
              </a:ext>
            </a:extLst>
          </p:cNvPr>
          <p:cNvSpPr/>
          <p:nvPr/>
        </p:nvSpPr>
        <p:spPr>
          <a:xfrm>
            <a:off x="8075596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9FE91F-0287-46F9-B8D1-4F8CC42FC59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7767588" y="3261507"/>
            <a:ext cx="664143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7E2B40-7F66-4D09-8533-4EBBA0D8DCDA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7055319" y="3261507"/>
            <a:ext cx="712269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D5E768-516C-425F-9BC8-661B13459A7A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7767587" y="2455313"/>
            <a:ext cx="1" cy="2961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EC5C8A-E350-4470-8A1D-99DFF5557FFC}"/>
              </a:ext>
            </a:extLst>
          </p:cNvPr>
          <p:cNvSpPr txBox="1"/>
          <p:nvPr/>
        </p:nvSpPr>
        <p:spPr>
          <a:xfrm>
            <a:off x="5905100" y="14210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current_ptr</a:t>
            </a:r>
            <a:endParaRPr lang="zh-CN" altLang="en-US" b="1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96AFDD-D2C3-487D-963A-480A77A99DD8}"/>
              </a:ext>
            </a:extLst>
          </p:cNvPr>
          <p:cNvCxnSpPr>
            <a:cxnSpLocks/>
            <a:stCxn id="16" idx="2"/>
            <a:endCxn id="8" idx="2"/>
          </p:cNvCxnSpPr>
          <p:nvPr/>
        </p:nvCxnSpPr>
        <p:spPr>
          <a:xfrm>
            <a:off x="6819500" y="1728795"/>
            <a:ext cx="1256096" cy="212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 174">
            <a:extLst>
              <a:ext uri="{FF2B5EF4-FFF2-40B4-BE49-F238E27FC236}">
                <a16:creationId xmlns:a16="http://schemas.microsoft.com/office/drawing/2014/main" id="{BD0E0D00-2CD1-46CA-98B0-FF1567575CEB}"/>
              </a:ext>
            </a:extLst>
          </p:cNvPr>
          <p:cNvGrpSpPr/>
          <p:nvPr/>
        </p:nvGrpSpPr>
        <p:grpSpPr>
          <a:xfrm rot="16200000">
            <a:off x="2917951" y="2316129"/>
            <a:ext cx="2998868" cy="2257119"/>
            <a:chOff x="2084258" y="2182257"/>
            <a:chExt cx="828817" cy="276229"/>
          </a:xfrm>
        </p:grpSpPr>
        <p:cxnSp>
          <p:nvCxnSpPr>
            <p:cNvPr id="22" name="直线连接符 175">
              <a:extLst>
                <a:ext uri="{FF2B5EF4-FFF2-40B4-BE49-F238E27FC236}">
                  <a16:creationId xmlns:a16="http://schemas.microsoft.com/office/drawing/2014/main" id="{4B19D8B1-630C-48B6-9A51-CAE0BB6FE779}"/>
                </a:ext>
              </a:extLst>
            </p:cNvPr>
            <p:cNvCxnSpPr/>
            <p:nvPr/>
          </p:nvCxnSpPr>
          <p:spPr>
            <a:xfrm rot="5400000" flipH="1" flipV="1">
              <a:off x="2493903" y="1772612"/>
              <a:ext cx="9528" cy="82881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6">
              <a:extLst>
                <a:ext uri="{FF2B5EF4-FFF2-40B4-BE49-F238E27FC236}">
                  <a16:creationId xmlns:a16="http://schemas.microsoft.com/office/drawing/2014/main" id="{C041E48B-3849-4D9A-9473-108C4C1F06B3}"/>
                </a:ext>
              </a:extLst>
            </p:cNvPr>
            <p:cNvCxnSpPr/>
            <p:nvPr/>
          </p:nvCxnSpPr>
          <p:spPr>
            <a:xfrm rot="5400000" flipH="1" flipV="1">
              <a:off x="2490713" y="2045677"/>
              <a:ext cx="12703" cy="812915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7">
              <a:extLst>
                <a:ext uri="{FF2B5EF4-FFF2-40B4-BE49-F238E27FC236}">
                  <a16:creationId xmlns:a16="http://schemas.microsoft.com/office/drawing/2014/main" id="{B2A9B6B8-9FD8-4D61-9AFA-9821482A22D1}"/>
                </a:ext>
              </a:extLst>
            </p:cNvPr>
            <p:cNvCxnSpPr/>
            <p:nvPr/>
          </p:nvCxnSpPr>
          <p:spPr>
            <a:xfrm>
              <a:off x="2090609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78">
              <a:extLst>
                <a:ext uri="{FF2B5EF4-FFF2-40B4-BE49-F238E27FC236}">
                  <a16:creationId xmlns:a16="http://schemas.microsoft.com/office/drawing/2014/main" id="{C395CBC9-6F09-4B56-835C-D48F5D6A73F0}"/>
                </a:ext>
              </a:extLst>
            </p:cNvPr>
            <p:cNvCxnSpPr/>
            <p:nvPr/>
          </p:nvCxnSpPr>
          <p:spPr>
            <a:xfrm>
              <a:off x="2309286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BDE411E-46D3-45B9-8D55-060074D1C33F}"/>
              </a:ext>
            </a:extLst>
          </p:cNvPr>
          <p:cNvSpPr txBox="1"/>
          <p:nvPr/>
        </p:nvSpPr>
        <p:spPr>
          <a:xfrm>
            <a:off x="3980048" y="14439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stack</a:t>
            </a:r>
            <a:endParaRPr lang="zh-CN" altLang="en-US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DC6F56-7C4F-407F-8709-FB60C8D45131}"/>
              </a:ext>
            </a:extLst>
          </p:cNvPr>
          <p:cNvSpPr txBox="1"/>
          <p:nvPr/>
        </p:nvSpPr>
        <p:spPr>
          <a:xfrm>
            <a:off x="1260485" y="142101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output</a:t>
            </a:r>
            <a:endParaRPr lang="zh-CN" altLang="en-US" b="1" i="1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A65A052-22EC-4510-93BE-8C9BE68228F8}"/>
              </a:ext>
            </a:extLst>
          </p:cNvPr>
          <p:cNvSpPr/>
          <p:nvPr/>
        </p:nvSpPr>
        <p:spPr>
          <a:xfrm>
            <a:off x="465969" y="1909637"/>
            <a:ext cx="2412067" cy="100102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F5AC53-7722-4414-9E18-A1BD9C0F4AE9}"/>
              </a:ext>
            </a:extLst>
          </p:cNvPr>
          <p:cNvSpPr txBox="1"/>
          <p:nvPr/>
        </p:nvSpPr>
        <p:spPr>
          <a:xfrm>
            <a:off x="719960" y="2200284"/>
            <a:ext cx="188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* 2 3</a:t>
            </a:r>
            <a:endParaRPr lang="zh-CN" altLang="en-US" b="1" dirty="0"/>
          </a:p>
        </p:txBody>
      </p:sp>
      <p:cxnSp>
        <p:nvCxnSpPr>
          <p:cNvPr id="28" name="直线连接符 178">
            <a:extLst>
              <a:ext uri="{FF2B5EF4-FFF2-40B4-BE49-F238E27FC236}">
                <a16:creationId xmlns:a16="http://schemas.microsoft.com/office/drawing/2014/main" id="{8DE2C82E-B852-426F-8DC1-A25596B6C9B7}"/>
              </a:ext>
            </a:extLst>
          </p:cNvPr>
          <p:cNvCxnSpPr/>
          <p:nvPr/>
        </p:nvCxnSpPr>
        <p:spPr>
          <a:xfrm rot="16200000">
            <a:off x="4436476" y="2325256"/>
            <a:ext cx="0" cy="217925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D5AAB-73EC-47EB-B999-61942F9BD274}"/>
              </a:ext>
            </a:extLst>
          </p:cNvPr>
          <p:cNvSpPr txBox="1"/>
          <p:nvPr/>
        </p:nvSpPr>
        <p:spPr>
          <a:xfrm>
            <a:off x="3602391" y="4263919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UnaryIterator</a:t>
            </a:r>
            <a:r>
              <a:rPr lang="en-US" altLang="zh-CN" b="1" dirty="0"/>
              <a:t> 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DA8D03-78F2-4F13-9D45-0C54CD0A653D}"/>
              </a:ext>
            </a:extLst>
          </p:cNvPr>
          <p:cNvCxnSpPr>
            <a:cxnSpLocks/>
          </p:cNvCxnSpPr>
          <p:nvPr/>
        </p:nvCxnSpPr>
        <p:spPr>
          <a:xfrm flipV="1">
            <a:off x="4876050" y="2200284"/>
            <a:ext cx="2535402" cy="23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2AC32-57B3-4A63-B33F-909DABC6C6EF}"/>
              </a:ext>
            </a:extLst>
          </p:cNvPr>
          <p:cNvCxnSpPr>
            <a:cxnSpLocks/>
          </p:cNvCxnSpPr>
          <p:nvPr/>
        </p:nvCxnSpPr>
        <p:spPr>
          <a:xfrm flipV="1">
            <a:off x="5005137" y="3006478"/>
            <a:ext cx="2406316" cy="184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459E7D7-7154-4C6D-82E2-1DDC5B401A63}"/>
              </a:ext>
            </a:extLst>
          </p:cNvPr>
          <p:cNvSpPr txBox="1"/>
          <p:nvPr/>
        </p:nvSpPr>
        <p:spPr>
          <a:xfrm>
            <a:off x="3530621" y="3431654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OperatorIterator</a:t>
            </a:r>
            <a:r>
              <a:rPr lang="en-US" altLang="zh-CN" b="1" dirty="0"/>
              <a:t> </a:t>
            </a:r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0A006-6D3E-43AD-A483-AEDD4D66825A}"/>
              </a:ext>
            </a:extLst>
          </p:cNvPr>
          <p:cNvCxnSpPr>
            <a:cxnSpLocks/>
          </p:cNvCxnSpPr>
          <p:nvPr/>
        </p:nvCxnSpPr>
        <p:spPr>
          <a:xfrm flipV="1">
            <a:off x="4776966" y="3006478"/>
            <a:ext cx="2634487" cy="79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9951D-5DB4-4B7C-9A4E-D6823EDEAFD7}"/>
              </a:ext>
            </a:extLst>
          </p:cNvPr>
          <p:cNvSpPr txBox="1"/>
          <p:nvPr/>
        </p:nvSpPr>
        <p:spPr>
          <a:xfrm>
            <a:off x="3486138" y="2710136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NullIterator</a:t>
            </a:r>
            <a:r>
              <a:rPr lang="en-US" altLang="zh-CN" b="1" dirty="0"/>
              <a:t> </a:t>
            </a:r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 = NULL)</a:t>
            </a:r>
            <a:endParaRPr lang="zh-CN" altLang="en-US" b="1" dirty="0"/>
          </a:p>
        </p:txBody>
      </p:sp>
      <p:cxnSp>
        <p:nvCxnSpPr>
          <p:cNvPr id="32" name="直线连接符 178">
            <a:extLst>
              <a:ext uri="{FF2B5EF4-FFF2-40B4-BE49-F238E27FC236}">
                <a16:creationId xmlns:a16="http://schemas.microsoft.com/office/drawing/2014/main" id="{7A4E1389-0043-4779-8C97-8472B9EA7681}"/>
              </a:ext>
            </a:extLst>
          </p:cNvPr>
          <p:cNvCxnSpPr/>
          <p:nvPr/>
        </p:nvCxnSpPr>
        <p:spPr>
          <a:xfrm rot="16200000">
            <a:off x="4400549" y="1582507"/>
            <a:ext cx="0" cy="217925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51BB4C-B408-4C2E-8C39-FC06A7FE57B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776966" y="3006478"/>
            <a:ext cx="3298630" cy="84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1E719F-C394-461C-80A0-9E4D0DC63EC1}"/>
              </a:ext>
            </a:extLst>
          </p:cNvPr>
          <p:cNvCxnSpPr>
            <a:cxnSpLocks/>
          </p:cNvCxnSpPr>
          <p:nvPr/>
        </p:nvCxnSpPr>
        <p:spPr>
          <a:xfrm flipV="1">
            <a:off x="4876050" y="3851897"/>
            <a:ext cx="3199546" cy="16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Preorder Iterator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E1A975-3BDA-4552-8224-7F5E1DF77134}"/>
              </a:ext>
            </a:extLst>
          </p:cNvPr>
          <p:cNvSpPr/>
          <p:nvPr/>
        </p:nvSpPr>
        <p:spPr>
          <a:xfrm>
            <a:off x="7411452" y="1945255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6268D-AEC7-4661-A308-E13B8DE9E8FD}"/>
              </a:ext>
            </a:extLst>
          </p:cNvPr>
          <p:cNvSpPr/>
          <p:nvPr/>
        </p:nvSpPr>
        <p:spPr>
          <a:xfrm>
            <a:off x="7411453" y="2751449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B5AA0-222E-4B9D-B361-A1E8FB2CD2D0}"/>
              </a:ext>
            </a:extLst>
          </p:cNvPr>
          <p:cNvSpPr/>
          <p:nvPr/>
        </p:nvSpPr>
        <p:spPr>
          <a:xfrm>
            <a:off x="6699184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A93AE4-E127-4972-BE34-EA0A8CF05EC0}"/>
              </a:ext>
            </a:extLst>
          </p:cNvPr>
          <p:cNvSpPr/>
          <p:nvPr/>
        </p:nvSpPr>
        <p:spPr>
          <a:xfrm>
            <a:off x="8075596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9FE91F-0287-46F9-B8D1-4F8CC42FC59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7767588" y="3261507"/>
            <a:ext cx="664143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7E2B40-7F66-4D09-8533-4EBBA0D8DCDA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7055319" y="3261507"/>
            <a:ext cx="712269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D5E768-516C-425F-9BC8-661B13459A7A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7767587" y="2455313"/>
            <a:ext cx="1" cy="2961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EC5C8A-E350-4470-8A1D-99DFF5557FFC}"/>
              </a:ext>
            </a:extLst>
          </p:cNvPr>
          <p:cNvSpPr txBox="1"/>
          <p:nvPr/>
        </p:nvSpPr>
        <p:spPr>
          <a:xfrm>
            <a:off x="5905100" y="14210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current_ptr</a:t>
            </a:r>
            <a:endParaRPr lang="zh-CN" altLang="en-US" b="1" i="1" dirty="0"/>
          </a:p>
        </p:txBody>
      </p:sp>
      <p:grpSp>
        <p:nvGrpSpPr>
          <p:cNvPr id="21" name="组 174">
            <a:extLst>
              <a:ext uri="{FF2B5EF4-FFF2-40B4-BE49-F238E27FC236}">
                <a16:creationId xmlns:a16="http://schemas.microsoft.com/office/drawing/2014/main" id="{BD0E0D00-2CD1-46CA-98B0-FF1567575CEB}"/>
              </a:ext>
            </a:extLst>
          </p:cNvPr>
          <p:cNvGrpSpPr/>
          <p:nvPr/>
        </p:nvGrpSpPr>
        <p:grpSpPr>
          <a:xfrm rot="16200000">
            <a:off x="2917951" y="2316129"/>
            <a:ext cx="2998868" cy="2257119"/>
            <a:chOff x="2084258" y="2182257"/>
            <a:chExt cx="828817" cy="276229"/>
          </a:xfrm>
        </p:grpSpPr>
        <p:cxnSp>
          <p:nvCxnSpPr>
            <p:cNvPr id="22" name="直线连接符 175">
              <a:extLst>
                <a:ext uri="{FF2B5EF4-FFF2-40B4-BE49-F238E27FC236}">
                  <a16:creationId xmlns:a16="http://schemas.microsoft.com/office/drawing/2014/main" id="{4B19D8B1-630C-48B6-9A51-CAE0BB6FE779}"/>
                </a:ext>
              </a:extLst>
            </p:cNvPr>
            <p:cNvCxnSpPr/>
            <p:nvPr/>
          </p:nvCxnSpPr>
          <p:spPr>
            <a:xfrm rot="5400000" flipH="1" flipV="1">
              <a:off x="2493903" y="1772612"/>
              <a:ext cx="9528" cy="82881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6">
              <a:extLst>
                <a:ext uri="{FF2B5EF4-FFF2-40B4-BE49-F238E27FC236}">
                  <a16:creationId xmlns:a16="http://schemas.microsoft.com/office/drawing/2014/main" id="{C041E48B-3849-4D9A-9473-108C4C1F06B3}"/>
                </a:ext>
              </a:extLst>
            </p:cNvPr>
            <p:cNvCxnSpPr/>
            <p:nvPr/>
          </p:nvCxnSpPr>
          <p:spPr>
            <a:xfrm rot="5400000" flipH="1" flipV="1">
              <a:off x="2490713" y="2045677"/>
              <a:ext cx="12703" cy="812915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7">
              <a:extLst>
                <a:ext uri="{FF2B5EF4-FFF2-40B4-BE49-F238E27FC236}">
                  <a16:creationId xmlns:a16="http://schemas.microsoft.com/office/drawing/2014/main" id="{B2A9B6B8-9FD8-4D61-9AFA-9821482A22D1}"/>
                </a:ext>
              </a:extLst>
            </p:cNvPr>
            <p:cNvCxnSpPr/>
            <p:nvPr/>
          </p:nvCxnSpPr>
          <p:spPr>
            <a:xfrm>
              <a:off x="2090609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78">
              <a:extLst>
                <a:ext uri="{FF2B5EF4-FFF2-40B4-BE49-F238E27FC236}">
                  <a16:creationId xmlns:a16="http://schemas.microsoft.com/office/drawing/2014/main" id="{C395CBC9-6F09-4B56-835C-D48F5D6A73F0}"/>
                </a:ext>
              </a:extLst>
            </p:cNvPr>
            <p:cNvCxnSpPr/>
            <p:nvPr/>
          </p:nvCxnSpPr>
          <p:spPr>
            <a:xfrm>
              <a:off x="2309286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BDE411E-46D3-45B9-8D55-060074D1C33F}"/>
              </a:ext>
            </a:extLst>
          </p:cNvPr>
          <p:cNvSpPr txBox="1"/>
          <p:nvPr/>
        </p:nvSpPr>
        <p:spPr>
          <a:xfrm>
            <a:off x="3980048" y="14439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stack</a:t>
            </a:r>
            <a:endParaRPr lang="zh-CN" altLang="en-US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DC6F56-7C4F-407F-8709-FB60C8D45131}"/>
              </a:ext>
            </a:extLst>
          </p:cNvPr>
          <p:cNvSpPr txBox="1"/>
          <p:nvPr/>
        </p:nvSpPr>
        <p:spPr>
          <a:xfrm>
            <a:off x="1260485" y="142101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output</a:t>
            </a:r>
            <a:endParaRPr lang="zh-CN" altLang="en-US" b="1" i="1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A65A052-22EC-4510-93BE-8C9BE68228F8}"/>
              </a:ext>
            </a:extLst>
          </p:cNvPr>
          <p:cNvSpPr/>
          <p:nvPr/>
        </p:nvSpPr>
        <p:spPr>
          <a:xfrm>
            <a:off x="465969" y="1909637"/>
            <a:ext cx="2412067" cy="100102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F5AC53-7722-4414-9E18-A1BD9C0F4AE9}"/>
              </a:ext>
            </a:extLst>
          </p:cNvPr>
          <p:cNvSpPr txBox="1"/>
          <p:nvPr/>
        </p:nvSpPr>
        <p:spPr>
          <a:xfrm>
            <a:off x="719960" y="2200284"/>
            <a:ext cx="188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* 2 3</a:t>
            </a:r>
            <a:endParaRPr lang="zh-CN" altLang="en-US" b="1" dirty="0"/>
          </a:p>
        </p:txBody>
      </p:sp>
      <p:cxnSp>
        <p:nvCxnSpPr>
          <p:cNvPr id="28" name="直线连接符 178">
            <a:extLst>
              <a:ext uri="{FF2B5EF4-FFF2-40B4-BE49-F238E27FC236}">
                <a16:creationId xmlns:a16="http://schemas.microsoft.com/office/drawing/2014/main" id="{8DE2C82E-B852-426F-8DC1-A25596B6C9B7}"/>
              </a:ext>
            </a:extLst>
          </p:cNvPr>
          <p:cNvCxnSpPr/>
          <p:nvPr/>
        </p:nvCxnSpPr>
        <p:spPr>
          <a:xfrm rot="16200000">
            <a:off x="4436476" y="2325256"/>
            <a:ext cx="0" cy="2179256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D5AAB-73EC-47EB-B999-61942F9BD274}"/>
              </a:ext>
            </a:extLst>
          </p:cNvPr>
          <p:cNvSpPr txBox="1"/>
          <p:nvPr/>
        </p:nvSpPr>
        <p:spPr>
          <a:xfrm>
            <a:off x="3602391" y="4263919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UnaryIterator</a:t>
            </a:r>
            <a:r>
              <a:rPr lang="en-US" altLang="zh-CN" b="1" dirty="0"/>
              <a:t> 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DA8D03-78F2-4F13-9D45-0C54CD0A653D}"/>
              </a:ext>
            </a:extLst>
          </p:cNvPr>
          <p:cNvCxnSpPr>
            <a:cxnSpLocks/>
          </p:cNvCxnSpPr>
          <p:nvPr/>
        </p:nvCxnSpPr>
        <p:spPr>
          <a:xfrm flipV="1">
            <a:off x="4876050" y="2200284"/>
            <a:ext cx="2535402" cy="23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2AC32-57B3-4A63-B33F-909DABC6C6EF}"/>
              </a:ext>
            </a:extLst>
          </p:cNvPr>
          <p:cNvCxnSpPr>
            <a:cxnSpLocks/>
          </p:cNvCxnSpPr>
          <p:nvPr/>
        </p:nvCxnSpPr>
        <p:spPr>
          <a:xfrm flipV="1">
            <a:off x="5005137" y="3006478"/>
            <a:ext cx="2406316" cy="184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459E7D7-7154-4C6D-82E2-1DDC5B401A63}"/>
              </a:ext>
            </a:extLst>
          </p:cNvPr>
          <p:cNvSpPr txBox="1"/>
          <p:nvPr/>
        </p:nvSpPr>
        <p:spPr>
          <a:xfrm>
            <a:off x="3530621" y="3431654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OperatorIterator</a:t>
            </a:r>
            <a:r>
              <a:rPr lang="en-US" altLang="zh-CN" b="1" dirty="0"/>
              <a:t> </a:t>
            </a:r>
          </a:p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 = NULL)</a:t>
            </a:r>
            <a:endParaRPr lang="zh-CN" altLang="en-US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0A006-6D3E-43AD-A483-AEDD4D66825A}"/>
              </a:ext>
            </a:extLst>
          </p:cNvPr>
          <p:cNvCxnSpPr>
            <a:cxnSpLocks/>
          </p:cNvCxnSpPr>
          <p:nvPr/>
        </p:nvCxnSpPr>
        <p:spPr>
          <a:xfrm flipV="1">
            <a:off x="4776966" y="3006478"/>
            <a:ext cx="2634487" cy="79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15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Preorder Iterator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E1A975-3BDA-4552-8224-7F5E1DF77134}"/>
              </a:ext>
            </a:extLst>
          </p:cNvPr>
          <p:cNvSpPr/>
          <p:nvPr/>
        </p:nvSpPr>
        <p:spPr>
          <a:xfrm>
            <a:off x="7411452" y="1945255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6268D-AEC7-4661-A308-E13B8DE9E8FD}"/>
              </a:ext>
            </a:extLst>
          </p:cNvPr>
          <p:cNvSpPr/>
          <p:nvPr/>
        </p:nvSpPr>
        <p:spPr>
          <a:xfrm>
            <a:off x="7411453" y="2751449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B5AA0-222E-4B9D-B361-A1E8FB2CD2D0}"/>
              </a:ext>
            </a:extLst>
          </p:cNvPr>
          <p:cNvSpPr/>
          <p:nvPr/>
        </p:nvSpPr>
        <p:spPr>
          <a:xfrm>
            <a:off x="6699184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A93AE4-E127-4972-BE34-EA0A8CF05EC0}"/>
              </a:ext>
            </a:extLst>
          </p:cNvPr>
          <p:cNvSpPr/>
          <p:nvPr/>
        </p:nvSpPr>
        <p:spPr>
          <a:xfrm>
            <a:off x="8075596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9FE91F-0287-46F9-B8D1-4F8CC42FC59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7767588" y="3261507"/>
            <a:ext cx="664143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7E2B40-7F66-4D09-8533-4EBBA0D8DCDA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7055319" y="3261507"/>
            <a:ext cx="712269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D5E768-516C-425F-9BC8-661B13459A7A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7767587" y="2455313"/>
            <a:ext cx="1" cy="2961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EC5C8A-E350-4470-8A1D-99DFF5557FFC}"/>
              </a:ext>
            </a:extLst>
          </p:cNvPr>
          <p:cNvSpPr txBox="1"/>
          <p:nvPr/>
        </p:nvSpPr>
        <p:spPr>
          <a:xfrm>
            <a:off x="5905100" y="14210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current_ptr</a:t>
            </a:r>
            <a:endParaRPr lang="zh-CN" altLang="en-US" b="1" i="1" dirty="0"/>
          </a:p>
        </p:txBody>
      </p:sp>
      <p:grpSp>
        <p:nvGrpSpPr>
          <p:cNvPr id="21" name="组 174">
            <a:extLst>
              <a:ext uri="{FF2B5EF4-FFF2-40B4-BE49-F238E27FC236}">
                <a16:creationId xmlns:a16="http://schemas.microsoft.com/office/drawing/2014/main" id="{BD0E0D00-2CD1-46CA-98B0-FF1567575CEB}"/>
              </a:ext>
            </a:extLst>
          </p:cNvPr>
          <p:cNvGrpSpPr/>
          <p:nvPr/>
        </p:nvGrpSpPr>
        <p:grpSpPr>
          <a:xfrm rot="16200000">
            <a:off x="2917951" y="2316129"/>
            <a:ext cx="2998868" cy="2257119"/>
            <a:chOff x="2084258" y="2182257"/>
            <a:chExt cx="828817" cy="276229"/>
          </a:xfrm>
        </p:grpSpPr>
        <p:cxnSp>
          <p:nvCxnSpPr>
            <p:cNvPr id="22" name="直线连接符 175">
              <a:extLst>
                <a:ext uri="{FF2B5EF4-FFF2-40B4-BE49-F238E27FC236}">
                  <a16:creationId xmlns:a16="http://schemas.microsoft.com/office/drawing/2014/main" id="{4B19D8B1-630C-48B6-9A51-CAE0BB6FE779}"/>
                </a:ext>
              </a:extLst>
            </p:cNvPr>
            <p:cNvCxnSpPr/>
            <p:nvPr/>
          </p:nvCxnSpPr>
          <p:spPr>
            <a:xfrm rot="5400000" flipH="1" flipV="1">
              <a:off x="2493903" y="1772612"/>
              <a:ext cx="9528" cy="82881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6">
              <a:extLst>
                <a:ext uri="{FF2B5EF4-FFF2-40B4-BE49-F238E27FC236}">
                  <a16:creationId xmlns:a16="http://schemas.microsoft.com/office/drawing/2014/main" id="{C041E48B-3849-4D9A-9473-108C4C1F06B3}"/>
                </a:ext>
              </a:extLst>
            </p:cNvPr>
            <p:cNvCxnSpPr/>
            <p:nvPr/>
          </p:nvCxnSpPr>
          <p:spPr>
            <a:xfrm rot="5400000" flipH="1" flipV="1">
              <a:off x="2490713" y="2045677"/>
              <a:ext cx="12703" cy="812915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7">
              <a:extLst>
                <a:ext uri="{FF2B5EF4-FFF2-40B4-BE49-F238E27FC236}">
                  <a16:creationId xmlns:a16="http://schemas.microsoft.com/office/drawing/2014/main" id="{B2A9B6B8-9FD8-4D61-9AFA-9821482A22D1}"/>
                </a:ext>
              </a:extLst>
            </p:cNvPr>
            <p:cNvCxnSpPr/>
            <p:nvPr/>
          </p:nvCxnSpPr>
          <p:spPr>
            <a:xfrm>
              <a:off x="2090609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78">
              <a:extLst>
                <a:ext uri="{FF2B5EF4-FFF2-40B4-BE49-F238E27FC236}">
                  <a16:creationId xmlns:a16="http://schemas.microsoft.com/office/drawing/2014/main" id="{C395CBC9-6F09-4B56-835C-D48F5D6A73F0}"/>
                </a:ext>
              </a:extLst>
            </p:cNvPr>
            <p:cNvCxnSpPr/>
            <p:nvPr/>
          </p:nvCxnSpPr>
          <p:spPr>
            <a:xfrm>
              <a:off x="2309286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BDE411E-46D3-45B9-8D55-060074D1C33F}"/>
              </a:ext>
            </a:extLst>
          </p:cNvPr>
          <p:cNvSpPr txBox="1"/>
          <p:nvPr/>
        </p:nvSpPr>
        <p:spPr>
          <a:xfrm>
            <a:off x="3980048" y="14439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stack</a:t>
            </a:r>
            <a:endParaRPr lang="zh-CN" altLang="en-US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DC6F56-7C4F-407F-8709-FB60C8D45131}"/>
              </a:ext>
            </a:extLst>
          </p:cNvPr>
          <p:cNvSpPr txBox="1"/>
          <p:nvPr/>
        </p:nvSpPr>
        <p:spPr>
          <a:xfrm>
            <a:off x="1260485" y="142101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output</a:t>
            </a:r>
            <a:endParaRPr lang="zh-CN" altLang="en-US" b="1" i="1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A65A052-22EC-4510-93BE-8C9BE68228F8}"/>
              </a:ext>
            </a:extLst>
          </p:cNvPr>
          <p:cNvSpPr/>
          <p:nvPr/>
        </p:nvSpPr>
        <p:spPr>
          <a:xfrm>
            <a:off x="465969" y="1909637"/>
            <a:ext cx="2412067" cy="100102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F5AC53-7722-4414-9E18-A1BD9C0F4AE9}"/>
              </a:ext>
            </a:extLst>
          </p:cNvPr>
          <p:cNvSpPr txBox="1"/>
          <p:nvPr/>
        </p:nvSpPr>
        <p:spPr>
          <a:xfrm>
            <a:off x="719960" y="2200284"/>
            <a:ext cx="188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* 2 3</a:t>
            </a:r>
            <a:endParaRPr lang="zh-CN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AD5AAB-73EC-47EB-B999-61942F9BD274}"/>
              </a:ext>
            </a:extLst>
          </p:cNvPr>
          <p:cNvSpPr txBox="1"/>
          <p:nvPr/>
        </p:nvSpPr>
        <p:spPr>
          <a:xfrm>
            <a:off x="3602391" y="4263919"/>
            <a:ext cx="1887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UnaryIterator</a:t>
            </a:r>
            <a:r>
              <a:rPr lang="en-US" altLang="zh-CN" b="1" dirty="0"/>
              <a:t> (</a:t>
            </a:r>
            <a:r>
              <a:rPr lang="en-US" altLang="zh-CN" b="1" dirty="0" err="1"/>
              <a:t>self_ptr</a:t>
            </a:r>
            <a:endParaRPr lang="en-US" altLang="zh-CN" b="1" dirty="0"/>
          </a:p>
          <a:p>
            <a:pPr algn="ctr"/>
            <a:r>
              <a:rPr lang="en-US" altLang="zh-CN" b="1" dirty="0" err="1"/>
              <a:t>current_ptr</a:t>
            </a:r>
            <a:r>
              <a:rPr lang="en-US" altLang="zh-CN" b="1" dirty="0"/>
              <a:t> = NULL)</a:t>
            </a:r>
            <a:endParaRPr lang="zh-CN" alt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DA8D03-78F2-4F13-9D45-0C54CD0A653D}"/>
              </a:ext>
            </a:extLst>
          </p:cNvPr>
          <p:cNvCxnSpPr>
            <a:cxnSpLocks/>
          </p:cNvCxnSpPr>
          <p:nvPr/>
        </p:nvCxnSpPr>
        <p:spPr>
          <a:xfrm flipV="1">
            <a:off x="4876050" y="2200284"/>
            <a:ext cx="2535402" cy="2380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2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Preorder Iterator Class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E1A975-3BDA-4552-8224-7F5E1DF77134}"/>
              </a:ext>
            </a:extLst>
          </p:cNvPr>
          <p:cNvSpPr/>
          <p:nvPr/>
        </p:nvSpPr>
        <p:spPr>
          <a:xfrm>
            <a:off x="7411452" y="1945255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6268D-AEC7-4661-A308-E13B8DE9E8FD}"/>
              </a:ext>
            </a:extLst>
          </p:cNvPr>
          <p:cNvSpPr/>
          <p:nvPr/>
        </p:nvSpPr>
        <p:spPr>
          <a:xfrm>
            <a:off x="7411453" y="2751449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B5AA0-222E-4B9D-B361-A1E8FB2CD2D0}"/>
              </a:ext>
            </a:extLst>
          </p:cNvPr>
          <p:cNvSpPr/>
          <p:nvPr/>
        </p:nvSpPr>
        <p:spPr>
          <a:xfrm>
            <a:off x="6699184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A93AE4-E127-4972-BE34-EA0A8CF05EC0}"/>
              </a:ext>
            </a:extLst>
          </p:cNvPr>
          <p:cNvSpPr/>
          <p:nvPr/>
        </p:nvSpPr>
        <p:spPr>
          <a:xfrm>
            <a:off x="8075596" y="3596868"/>
            <a:ext cx="712269" cy="510058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9FE91F-0287-46F9-B8D1-4F8CC42FC59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7767588" y="3261507"/>
            <a:ext cx="664143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7E2B40-7F66-4D09-8533-4EBBA0D8DCDA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7055319" y="3261507"/>
            <a:ext cx="712269" cy="33536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D5E768-516C-425F-9BC8-661B13459A7A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7767587" y="2455313"/>
            <a:ext cx="1" cy="2961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EC5C8A-E350-4470-8A1D-99DFF5557FFC}"/>
              </a:ext>
            </a:extLst>
          </p:cNvPr>
          <p:cNvSpPr txBox="1"/>
          <p:nvPr/>
        </p:nvSpPr>
        <p:spPr>
          <a:xfrm>
            <a:off x="5905100" y="14210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/>
              <a:t>current_ptr</a:t>
            </a:r>
            <a:endParaRPr lang="zh-CN" altLang="en-US" b="1" i="1" dirty="0"/>
          </a:p>
        </p:txBody>
      </p:sp>
      <p:grpSp>
        <p:nvGrpSpPr>
          <p:cNvPr id="21" name="组 174">
            <a:extLst>
              <a:ext uri="{FF2B5EF4-FFF2-40B4-BE49-F238E27FC236}">
                <a16:creationId xmlns:a16="http://schemas.microsoft.com/office/drawing/2014/main" id="{BD0E0D00-2CD1-46CA-98B0-FF1567575CEB}"/>
              </a:ext>
            </a:extLst>
          </p:cNvPr>
          <p:cNvGrpSpPr/>
          <p:nvPr/>
        </p:nvGrpSpPr>
        <p:grpSpPr>
          <a:xfrm rot="16200000">
            <a:off x="2917951" y="2316129"/>
            <a:ext cx="2998868" cy="2257119"/>
            <a:chOff x="2084258" y="2182257"/>
            <a:chExt cx="828817" cy="276229"/>
          </a:xfrm>
        </p:grpSpPr>
        <p:cxnSp>
          <p:nvCxnSpPr>
            <p:cNvPr id="22" name="直线连接符 175">
              <a:extLst>
                <a:ext uri="{FF2B5EF4-FFF2-40B4-BE49-F238E27FC236}">
                  <a16:creationId xmlns:a16="http://schemas.microsoft.com/office/drawing/2014/main" id="{4B19D8B1-630C-48B6-9A51-CAE0BB6FE779}"/>
                </a:ext>
              </a:extLst>
            </p:cNvPr>
            <p:cNvCxnSpPr/>
            <p:nvPr/>
          </p:nvCxnSpPr>
          <p:spPr>
            <a:xfrm rot="5400000" flipH="1" flipV="1">
              <a:off x="2493903" y="1772612"/>
              <a:ext cx="9528" cy="828817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76">
              <a:extLst>
                <a:ext uri="{FF2B5EF4-FFF2-40B4-BE49-F238E27FC236}">
                  <a16:creationId xmlns:a16="http://schemas.microsoft.com/office/drawing/2014/main" id="{C041E48B-3849-4D9A-9473-108C4C1F06B3}"/>
                </a:ext>
              </a:extLst>
            </p:cNvPr>
            <p:cNvCxnSpPr/>
            <p:nvPr/>
          </p:nvCxnSpPr>
          <p:spPr>
            <a:xfrm rot="5400000" flipH="1" flipV="1">
              <a:off x="2490713" y="2045677"/>
              <a:ext cx="12703" cy="812915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7">
              <a:extLst>
                <a:ext uri="{FF2B5EF4-FFF2-40B4-BE49-F238E27FC236}">
                  <a16:creationId xmlns:a16="http://schemas.microsoft.com/office/drawing/2014/main" id="{B2A9B6B8-9FD8-4D61-9AFA-9821482A22D1}"/>
                </a:ext>
              </a:extLst>
            </p:cNvPr>
            <p:cNvCxnSpPr/>
            <p:nvPr/>
          </p:nvCxnSpPr>
          <p:spPr>
            <a:xfrm>
              <a:off x="2090609" y="2191782"/>
              <a:ext cx="0" cy="26670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BDE411E-46D3-45B9-8D55-060074D1C33F}"/>
              </a:ext>
            </a:extLst>
          </p:cNvPr>
          <p:cNvSpPr txBox="1"/>
          <p:nvPr/>
        </p:nvSpPr>
        <p:spPr>
          <a:xfrm>
            <a:off x="3980048" y="14439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stack</a:t>
            </a:r>
            <a:endParaRPr lang="zh-CN" altLang="en-US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DC6F56-7C4F-407F-8709-FB60C8D45131}"/>
              </a:ext>
            </a:extLst>
          </p:cNvPr>
          <p:cNvSpPr txBox="1"/>
          <p:nvPr/>
        </p:nvSpPr>
        <p:spPr>
          <a:xfrm>
            <a:off x="1260485" y="142101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output</a:t>
            </a:r>
            <a:endParaRPr lang="zh-CN" altLang="en-US" b="1" i="1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A65A052-22EC-4510-93BE-8C9BE68228F8}"/>
              </a:ext>
            </a:extLst>
          </p:cNvPr>
          <p:cNvSpPr/>
          <p:nvPr/>
        </p:nvSpPr>
        <p:spPr>
          <a:xfrm>
            <a:off x="465969" y="1909637"/>
            <a:ext cx="2412067" cy="100102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F5AC53-7722-4414-9E18-A1BD9C0F4AE9}"/>
              </a:ext>
            </a:extLst>
          </p:cNvPr>
          <p:cNvSpPr txBox="1"/>
          <p:nvPr/>
        </p:nvSpPr>
        <p:spPr>
          <a:xfrm>
            <a:off x="719960" y="2200284"/>
            <a:ext cx="188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* 2 3</a:t>
            </a:r>
            <a:endParaRPr lang="zh-CN" altLang="en-US" b="1" dirty="0"/>
          </a:p>
        </p:txBody>
      </p:sp>
      <p:sp>
        <p:nvSpPr>
          <p:cNvPr id="27" name="Oval Callout 9">
            <a:extLst>
              <a:ext uri="{FF2B5EF4-FFF2-40B4-BE49-F238E27FC236}">
                <a16:creationId xmlns:a16="http://schemas.microsoft.com/office/drawing/2014/main" id="{46889A21-4922-435D-86F0-16B11F685D32}"/>
              </a:ext>
            </a:extLst>
          </p:cNvPr>
          <p:cNvSpPr/>
          <p:nvPr/>
        </p:nvSpPr>
        <p:spPr>
          <a:xfrm>
            <a:off x="1423313" y="3502121"/>
            <a:ext cx="1558140" cy="699551"/>
          </a:xfrm>
          <a:prstGeom prst="wedgeEllipseCallout">
            <a:avLst>
              <a:gd name="adj1" fmla="val 70266"/>
              <a:gd name="adj2" fmla="val 8617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31032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5"/>
            <a:ext cx="7030500" cy="1389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Since there are starter codes in your </a:t>
            </a:r>
            <a:r>
              <a:rPr lang="en-US" sz="18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repository, you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only need to implement “</a:t>
            </a:r>
            <a:r>
              <a:rPr lang="en-US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iterator.h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” and “iterator.cpp”</a:t>
            </a:r>
          </a:p>
          <a:p>
            <a:pPr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You don’t need to change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“test.cpp”</a:t>
            </a:r>
            <a:endParaRPr lang="en-US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Output Result for example in </a:t>
            </a: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“test.cpp”: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- + 3 4 ^2 2</a:t>
            </a: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1673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1117724" y="1076774"/>
            <a:ext cx="78345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Before </a:t>
            </a:r>
            <a:r>
              <a:rPr lang="en-US" sz="1800" dirty="0"/>
              <a:t>introducing </a:t>
            </a:r>
            <a:r>
              <a:rPr lang="en" sz="1800" dirty="0"/>
              <a:t>the lab, please pay attention to the following issues: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1, </a:t>
            </a:r>
            <a:r>
              <a:rPr lang="en" sz="1600" b="1" dirty="0"/>
              <a:t>sign in</a:t>
            </a:r>
            <a:r>
              <a:rPr lang="en" sz="1600" dirty="0"/>
              <a:t> the attendance sheet (20% </a:t>
            </a:r>
            <a:r>
              <a:rPr lang="en-US" sz="1600" dirty="0"/>
              <a:t>point deduction for absence)</a:t>
            </a:r>
            <a:r>
              <a:rPr lang="en" sz="1600" dirty="0"/>
              <a:t>;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2, </a:t>
            </a:r>
            <a:r>
              <a:rPr lang="en" sz="1600" b="1" dirty="0"/>
              <a:t>the due</a:t>
            </a:r>
            <a:r>
              <a:rPr lang="en" sz="1600" dirty="0"/>
              <a:t> (03/07/2018);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3, </a:t>
            </a:r>
            <a:r>
              <a:rPr lang="en-US" sz="1600" b="1" dirty="0"/>
              <a:t>demo</a:t>
            </a:r>
            <a:r>
              <a:rPr lang="en-US" sz="1600" dirty="0"/>
              <a:t>: any labs or office hours </a:t>
            </a:r>
            <a:r>
              <a:rPr lang="en-US" sz="1600" b="1" dirty="0"/>
              <a:t>before the deadline </a:t>
            </a:r>
            <a:r>
              <a:rPr lang="en-US" sz="1600" dirty="0"/>
              <a:t>(</a:t>
            </a:r>
            <a:r>
              <a:rPr lang="en-US" sz="1600" dirty="0" err="1"/>
              <a:t>redemo</a:t>
            </a:r>
            <a:r>
              <a:rPr lang="en-US" sz="1600" dirty="0"/>
              <a:t> is okay); our next lab (03/08/2018) (</a:t>
            </a:r>
            <a:r>
              <a:rPr lang="en-US" sz="1600" dirty="0" err="1"/>
              <a:t>redemo</a:t>
            </a:r>
            <a:r>
              <a:rPr lang="en-US" sz="1600" dirty="0"/>
              <a:t> </a:t>
            </a:r>
            <a:r>
              <a:rPr lang="en-US" sz="1600"/>
              <a:t>is </a:t>
            </a:r>
            <a:r>
              <a:rPr lang="en-US" sz="1600" dirty="0"/>
              <a:t>not allowed)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4, </a:t>
            </a:r>
            <a:r>
              <a:rPr lang="en-US" altLang="zh-CN" sz="1600" b="1" dirty="0"/>
              <a:t>office hour: </a:t>
            </a:r>
            <a:r>
              <a:rPr lang="en-US" altLang="zh-CN" sz="1600" dirty="0"/>
              <a:t>Monday 1:00 – 2:00 P.M Tuesday 3:00 – 4:00 P.M</a:t>
            </a:r>
            <a:endParaRPr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lvl="0"/>
            <a:r>
              <a:rPr lang="en" sz="1600" dirty="0"/>
              <a:t>5, </a:t>
            </a:r>
            <a:r>
              <a:rPr lang="en-US" altLang="zh-CN" sz="1600" b="1" dirty="0"/>
              <a:t>submission</a:t>
            </a:r>
            <a:r>
              <a:rPr lang="en-US" altLang="zh-CN" sz="1600" dirty="0"/>
              <a:t>: push code on </a:t>
            </a:r>
            <a:r>
              <a:rPr lang="en-US" altLang="zh-CN" sz="1600" dirty="0" err="1"/>
              <a:t>Github</a:t>
            </a:r>
            <a:r>
              <a:rPr lang="en-US" altLang="zh-CN" sz="1600" dirty="0"/>
              <a:t> repo, </a:t>
            </a:r>
            <a:r>
              <a:rPr lang="en-US" altLang="zh-CN" sz="1600" b="1" dirty="0"/>
              <a:t>screenshot</a:t>
            </a:r>
            <a:r>
              <a:rPr lang="en-US" altLang="zh-CN" sz="1600" dirty="0"/>
              <a:t> of your </a:t>
            </a:r>
            <a:r>
              <a:rPr lang="en-US" altLang="zh-CN" sz="1600" dirty="0" err="1"/>
              <a:t>Github</a:t>
            </a:r>
            <a:r>
              <a:rPr lang="en-US" altLang="zh-CN" sz="1600" dirty="0"/>
              <a:t> on </a:t>
            </a:r>
            <a:r>
              <a:rPr lang="en-US" altLang="zh-CN" sz="1600" dirty="0" err="1"/>
              <a:t>iLearn</a:t>
            </a:r>
            <a:endParaRPr lang="en-US" altLang="zh-CN" sz="1600" dirty="0"/>
          </a:p>
          <a:p>
            <a:pPr lvl="0"/>
            <a:endParaRPr lang="en" altLang="zh-CN" sz="1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600" dirty="0"/>
              <a:t>6, </a:t>
            </a:r>
            <a:r>
              <a:rPr lang="en-US" altLang="zh-CN" sz="1600" dirty="0"/>
              <a:t>introduce: </a:t>
            </a:r>
            <a:r>
              <a:rPr lang="en-US" altLang="zh-CN" sz="1600" b="1" dirty="0"/>
              <a:t>Iterator Pattern, </a:t>
            </a:r>
            <a:r>
              <a:rPr lang="en-US" altLang="zh-CN" sz="1600" dirty="0"/>
              <a:t>implement based on </a:t>
            </a:r>
            <a:r>
              <a:rPr lang="en-US" altLang="zh-CN" sz="1600" b="1" dirty="0"/>
              <a:t>Composite Pattern </a:t>
            </a:r>
            <a:r>
              <a:rPr lang="en-US" altLang="zh-CN" sz="1600" dirty="0"/>
              <a:t>(you can use </a:t>
            </a:r>
            <a:r>
              <a:rPr lang="en-US" altLang="zh-CN" sz="1600" b="1" dirty="0"/>
              <a:t>starter code </a:t>
            </a:r>
            <a:r>
              <a:rPr lang="en-US" altLang="zh-CN" sz="1600" dirty="0"/>
              <a:t>in </a:t>
            </a:r>
            <a:r>
              <a:rPr lang="en-US" altLang="zh-CN" sz="1600" dirty="0" err="1"/>
              <a:t>Github</a:t>
            </a:r>
            <a:r>
              <a:rPr lang="en-US" altLang="zh-CN" sz="1600" dirty="0"/>
              <a:t> repository)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Iterator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4"/>
            <a:ext cx="7030500" cy="336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Implement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several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iterators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to fully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iterate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composite system </a:t>
            </a:r>
            <a:r>
              <a:rPr 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implement functions defined in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iterator.h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Iterator Class – Base Class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private data members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Base* </a:t>
            </a: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self_ptr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root node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of the tree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Base* </a:t>
            </a: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current_ptr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current node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it iterates</a:t>
            </a:r>
            <a:endParaRPr lang="en-US" altLang="zh-CN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6482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Iterator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4"/>
            <a:ext cx="7030500" cy="336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AutoNum type="arabicPeriod" startAt="2"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Four functions: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void first():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set the iterator to the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start position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at beginning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void next():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move </a:t>
            </a:r>
            <a:r>
              <a:rPr lang="en-US" sz="1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the iterator onto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next element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bool </a:t>
            </a: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is_done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checks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whether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all elements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have been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iterated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current_ptr</a:t>
            </a:r>
            <a:r>
              <a:rPr lang="en-US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is NULL)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None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Base* current():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returns the element the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iterator is currently at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Clr>
                <a:srgbClr val="24292E"/>
              </a:buClr>
              <a:buSzPts val="1800"/>
              <a:buAutoNum type="arabicPeriod"/>
            </a:pPr>
            <a:endParaRPr lang="en-US" sz="16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lnSpc>
                <a:spcPct val="150000"/>
              </a:lnSpc>
              <a:buClr>
                <a:srgbClr val="24292E"/>
              </a:buClr>
              <a:buSzPts val="1800"/>
              <a:buNone/>
            </a:pPr>
            <a:endParaRPr lang="en-US" altLang="zh-CN" sz="18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1041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Basic Iterator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4"/>
            <a:ext cx="7030500" cy="336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OperatorIterator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iterate a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composite node with two children</a:t>
            </a: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first(): </a:t>
            </a:r>
            <a:r>
              <a:rPr lang="en-US" sz="16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current_ptr</a:t>
            </a:r>
            <a:r>
              <a:rPr lang="en-US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points to left child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of the node</a:t>
            </a: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next(): </a:t>
            </a:r>
            <a:r>
              <a:rPr lang="en-US" sz="16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current_ptr</a:t>
            </a:r>
            <a:r>
              <a:rPr lang="en-US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points to right child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of the node for the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first time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points to NULL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26113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Basic Iterator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4"/>
            <a:ext cx="7030500" cy="336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UnaryIterator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iterate a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composite node with one children</a:t>
            </a: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first(): </a:t>
            </a:r>
            <a:r>
              <a:rPr lang="en-US" sz="16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current_ptr</a:t>
            </a:r>
            <a:r>
              <a:rPr lang="en-US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points to child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of the node</a:t>
            </a: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next(): </a:t>
            </a:r>
            <a:r>
              <a:rPr lang="en-US" sz="16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current_ptr</a:t>
            </a:r>
            <a:r>
              <a:rPr lang="en-US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points to NULL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089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Basic Iterator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4"/>
            <a:ext cx="7030500" cy="336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altLang="zh-CN" sz="18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NullIterator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: iterate a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first(): </a:t>
            </a:r>
            <a:r>
              <a:rPr lang="en-US" sz="16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current_ptr</a:t>
            </a:r>
            <a:r>
              <a:rPr lang="en-US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points to NULL</a:t>
            </a:r>
            <a:endParaRPr lang="en-US" sz="16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next(): </a:t>
            </a:r>
            <a:r>
              <a:rPr lang="en-US" sz="1600" i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current_ptr</a:t>
            </a:r>
            <a:r>
              <a:rPr lang="en-US" sz="1600" i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points to NULL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14737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Basic Iterator Classes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1382250" y="1267124"/>
            <a:ext cx="7030500" cy="336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None/>
            </a:pP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“composite.cpp”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adds two </a:t>
            </a:r>
            <a:r>
              <a:rPr lang="en-US" altLang="zh-CN" sz="18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extra functions </a:t>
            </a:r>
            <a:r>
              <a:rPr lang="en-US" altLang="zh-CN" sz="18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in each child class of Base</a:t>
            </a: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Iterator* </a:t>
            </a: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create_iterator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():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returns a relevant iterator for each child class of Base</a:t>
            </a:r>
          </a:p>
          <a:p>
            <a:pPr lvl="1" indent="-342900">
              <a:lnSpc>
                <a:spcPct val="150000"/>
              </a:lnSpc>
              <a:spcBef>
                <a:spcPts val="1800"/>
              </a:spcBef>
              <a:buClr>
                <a:srgbClr val="24292E"/>
              </a:buClr>
              <a:buSzPts val="1800"/>
              <a:buFont typeface="Arial"/>
              <a:buAutoNum type="arabicPeriod"/>
            </a:pP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print():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Add, Sub, </a:t>
            </a: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Mul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Sqr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6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value for Op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072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endParaRPr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D96CE-3946-4BC6-9F38-1CCF852F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491916"/>
            <a:ext cx="6179419" cy="32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36083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746</Words>
  <Application>Microsoft Office PowerPoint</Application>
  <PresentationFormat>On-screen Show (16:9)</PresentationFormat>
  <Paragraphs>163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Nunito</vt:lpstr>
      <vt:lpstr>Arial</vt:lpstr>
      <vt:lpstr>Maven Pro</vt:lpstr>
      <vt:lpstr>宋体</vt:lpstr>
      <vt:lpstr>Momentum</vt:lpstr>
      <vt:lpstr>Lab 6 Iterator Pattern</vt:lpstr>
      <vt:lpstr>PowerPoint Presentation</vt:lpstr>
      <vt:lpstr>Iterator Classes</vt:lpstr>
      <vt:lpstr>Iterator Classes</vt:lpstr>
      <vt:lpstr>Other Basic Iterator Classes</vt:lpstr>
      <vt:lpstr>Other Basic Iterator Classes</vt:lpstr>
      <vt:lpstr>Other Basic Iterator Classes</vt:lpstr>
      <vt:lpstr>Other Basic Iterator Classes</vt:lpstr>
      <vt:lpstr>UML</vt:lpstr>
      <vt:lpstr>Preorder Iterator Class</vt:lpstr>
      <vt:lpstr>Preorder Iterator Class</vt:lpstr>
      <vt:lpstr>Preorder Iterator Class</vt:lpstr>
      <vt:lpstr>Preorder Iterator Class</vt:lpstr>
      <vt:lpstr>Preorder Iterator Class</vt:lpstr>
      <vt:lpstr>Preorder Iterator Class</vt:lpstr>
      <vt:lpstr>Preorder Iterator Class</vt:lpstr>
      <vt:lpstr>Preorder Iterator Class</vt:lpstr>
      <vt:lpstr>Preorder Iterator Class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Composite, Strategy and Decorator Patterns</dc:title>
  <cp:lastModifiedBy>Lin Jiang</cp:lastModifiedBy>
  <cp:revision>378</cp:revision>
  <dcterms:modified xsi:type="dcterms:W3CDTF">2018-02-28T23:30:21Z</dcterms:modified>
</cp:coreProperties>
</file>