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315" r:id="rId4"/>
    <p:sldId id="312" r:id="rId5"/>
    <p:sldId id="313" r:id="rId6"/>
    <p:sldId id="314" r:id="rId7"/>
    <p:sldId id="275" r:id="rId8"/>
  </p:sldIdLst>
  <p:sldSz cx="9144000" cy="5143500" type="screen16x9"/>
  <p:notesSz cx="6858000" cy="9144000"/>
  <p:embeddedFontLst>
    <p:embeddedFont>
      <p:font typeface="Maven Pro" panose="02010600030101010101" charset="0"/>
      <p:regular r:id="rId10"/>
      <p:bold r:id="rId11"/>
    </p:embeddedFont>
    <p:embeddedFont>
      <p:font typeface="Nunito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in" initials="J" lastIdx="1" clrIdx="0">
    <p:extLst>
      <p:ext uri="{19B8F6BF-5375-455C-9EA6-DF929625EA0E}">
        <p15:presenceInfo xmlns:p15="http://schemas.microsoft.com/office/powerpoint/2012/main" userId="Jiang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74133" autoAdjust="0"/>
  </p:normalViewPr>
  <p:slideViewPr>
    <p:cSldViewPr snapToGrid="0">
      <p:cViewPr varScale="1">
        <p:scale>
          <a:sx n="66" d="100"/>
          <a:sy n="66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4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34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51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59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81708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7 </a:t>
            </a:r>
            <a:r>
              <a:rPr lang="en-US" dirty="0"/>
              <a:t>Visitor Pattern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234850" y="3089600"/>
            <a:ext cx="6677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download the corresponding materials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309500" y="979078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</a:t>
            </a:r>
            <a:r>
              <a:rPr lang="en-US" sz="1800" dirty="0"/>
              <a:t>introducing </a:t>
            </a:r>
            <a:r>
              <a:rPr lang="en" sz="1800" dirty="0"/>
              <a:t>the lab, please pay attention to the following issues: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1, </a:t>
            </a:r>
            <a:r>
              <a:rPr lang="en" sz="1600" b="1" dirty="0"/>
              <a:t>the due</a:t>
            </a:r>
            <a:r>
              <a:rPr lang="en" sz="1600" dirty="0"/>
              <a:t> (03/14/2018);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altLang="zh-CN" sz="1600" dirty="0"/>
          </a:p>
          <a:p>
            <a:r>
              <a:rPr lang="en-US" altLang="zh-CN" sz="1600" dirty="0"/>
              <a:t>2, </a:t>
            </a:r>
            <a:r>
              <a:rPr lang="en-US" altLang="zh-CN" sz="1600" b="1" dirty="0"/>
              <a:t>next week: </a:t>
            </a:r>
            <a:r>
              <a:rPr lang="en-US" altLang="zh-CN" sz="1600" dirty="0"/>
              <a:t>no lab    </a:t>
            </a:r>
          </a:p>
          <a:p>
            <a:endParaRPr lang="en-US" altLang="zh-CN" sz="1600" b="1" dirty="0"/>
          </a:p>
          <a:p>
            <a:r>
              <a:rPr lang="en-US" altLang="zh-CN" sz="1600" dirty="0"/>
              <a:t>3, </a:t>
            </a:r>
            <a:r>
              <a:rPr lang="en-US" altLang="zh-CN" sz="1600" b="1" dirty="0"/>
              <a:t>office hour next week: </a:t>
            </a:r>
            <a:endParaRPr lang="en-US" altLang="zh-CN" sz="1600" dirty="0"/>
          </a:p>
          <a:p>
            <a:r>
              <a:rPr lang="en-US" altLang="zh-CN" sz="1600" dirty="0"/>
              <a:t>    Monday 1-2 P.M (WCH 110), Tuesday 2:30-4 P.M (WCH 110), </a:t>
            </a:r>
          </a:p>
          <a:p>
            <a:r>
              <a:rPr lang="en-US" altLang="zh-CN" sz="1600" dirty="0"/>
              <a:t>    Thursday 2:30-4:30 P.M (WCH 135) or by appointment (email)</a:t>
            </a:r>
          </a:p>
          <a:p>
            <a:r>
              <a:rPr lang="en-US" altLang="zh-CN" sz="1600" dirty="0"/>
              <a:t>    no regular office hour in the final week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4, </a:t>
            </a:r>
            <a:r>
              <a:rPr lang="en-US" altLang="zh-CN" sz="1600" b="1" dirty="0"/>
              <a:t>gradings for all previous labs (except lab 6) </a:t>
            </a:r>
            <a:r>
              <a:rPr lang="en-US" altLang="zh-CN" sz="1600" dirty="0"/>
              <a:t>have been </a:t>
            </a:r>
            <a:r>
              <a:rPr lang="en-US" altLang="zh-CN" sz="1600" b="1" dirty="0"/>
              <a:t>posted</a:t>
            </a:r>
            <a:r>
              <a:rPr lang="en-US" altLang="zh-CN" sz="1600" dirty="0"/>
              <a:t> in our </a:t>
            </a:r>
            <a:r>
              <a:rPr lang="en-US" altLang="zh-CN" sz="1600" b="1" dirty="0"/>
              <a:t>main lecture section on </a:t>
            </a:r>
            <a:r>
              <a:rPr lang="en-US" altLang="zh-CN" sz="1600" b="1" dirty="0" err="1"/>
              <a:t>iLearn</a:t>
            </a:r>
            <a:endParaRPr lang="en-US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/>
          </a:p>
          <a:p>
            <a:r>
              <a:rPr lang="en-US" altLang="zh-CN" sz="1600" dirty="0"/>
              <a:t>5, </a:t>
            </a:r>
            <a:r>
              <a:rPr lang="en-US" altLang="zh-CN" sz="1600" b="1" dirty="0">
                <a:solidFill>
                  <a:srgbClr val="FF0000"/>
                </a:solidFill>
              </a:rPr>
              <a:t>demo will not be accepted </a:t>
            </a:r>
            <a:r>
              <a:rPr lang="en-US" altLang="zh-CN" sz="1600" dirty="0"/>
              <a:t>after </a:t>
            </a:r>
            <a:r>
              <a:rPr lang="en-US" altLang="zh-CN" sz="1600" b="1" dirty="0">
                <a:solidFill>
                  <a:srgbClr val="FF0000"/>
                </a:solidFill>
              </a:rPr>
              <a:t>next Friday 5 </a:t>
            </a:r>
            <a:r>
              <a:rPr lang="en-US" altLang="zh-CN" sz="1600" b="1" dirty="0" err="1">
                <a:solidFill>
                  <a:srgbClr val="FF0000"/>
                </a:solidFill>
              </a:rPr>
              <a:t>p.m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(03/16/2018), </a:t>
            </a:r>
            <a:r>
              <a:rPr lang="en-US" altLang="zh-CN" sz="1600" b="1" dirty="0">
                <a:solidFill>
                  <a:srgbClr val="FF0000"/>
                </a:solidFill>
              </a:rPr>
              <a:t>no credits will be given after that deadline (for all labs)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lvl="0"/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309500" y="1190834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600" dirty="0"/>
              <a:t>6, </a:t>
            </a:r>
            <a:r>
              <a:rPr lang="en-US" altLang="zh-CN" sz="1600" b="1" dirty="0">
                <a:solidFill>
                  <a:srgbClr val="FF0000"/>
                </a:solidFill>
              </a:rPr>
              <a:t>assignment will not be accepted </a:t>
            </a:r>
            <a:r>
              <a:rPr lang="en-US" altLang="zh-CN" sz="1600" dirty="0">
                <a:solidFill>
                  <a:schemeClr val="bg2"/>
                </a:solidFill>
              </a:rPr>
              <a:t>after</a:t>
            </a:r>
            <a:r>
              <a:rPr lang="en-US" altLang="zh-CN" sz="1600" b="1" dirty="0">
                <a:solidFill>
                  <a:srgbClr val="FF0000"/>
                </a:solidFill>
              </a:rPr>
              <a:t> next Friday 11:59 </a:t>
            </a:r>
            <a:r>
              <a:rPr lang="en-US" altLang="zh-CN" sz="1600" b="1" dirty="0" err="1">
                <a:solidFill>
                  <a:srgbClr val="FF0000"/>
                </a:solidFill>
              </a:rPr>
              <a:t>p.m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(03/16/2018), </a:t>
            </a:r>
            <a:r>
              <a:rPr lang="en-US" altLang="zh-CN" sz="1600" b="1" dirty="0">
                <a:solidFill>
                  <a:srgbClr val="FF0000"/>
                </a:solidFill>
              </a:rPr>
              <a:t>no credits will be given after that deadline (for all assignments)</a:t>
            </a:r>
            <a:endParaRPr lang="en" altLang="zh-CN" sz="1600" dirty="0"/>
          </a:p>
          <a:p>
            <a:endParaRPr lang="en" altLang="zh-CN" sz="1600" dirty="0"/>
          </a:p>
          <a:p>
            <a:r>
              <a:rPr lang="en" altLang="zh-CN" sz="1600" dirty="0"/>
              <a:t>7, </a:t>
            </a:r>
            <a:r>
              <a:rPr lang="en-US" altLang="zh-CN" sz="1600" b="1" dirty="0"/>
              <a:t>demo for lab 7</a:t>
            </a:r>
            <a:r>
              <a:rPr lang="en-US" altLang="zh-CN" sz="1600" dirty="0"/>
              <a:t>: any labs or office hours </a:t>
            </a:r>
            <a:r>
              <a:rPr lang="en-US" altLang="zh-CN" sz="1600" b="1" dirty="0"/>
              <a:t>before the deadline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redemo</a:t>
            </a:r>
            <a:r>
              <a:rPr lang="en-US" altLang="zh-CN" sz="1600" dirty="0"/>
              <a:t> is okay); office hours between </a:t>
            </a:r>
            <a:r>
              <a:rPr lang="en-US" altLang="zh-CN" sz="1600" b="1" dirty="0"/>
              <a:t>deadline for this lab </a:t>
            </a:r>
            <a:r>
              <a:rPr lang="en-US" altLang="zh-CN" sz="1600" dirty="0"/>
              <a:t>and </a:t>
            </a:r>
            <a:r>
              <a:rPr lang="en-US" altLang="zh-CN" sz="1600" b="1" dirty="0"/>
              <a:t>last deadline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redemo</a:t>
            </a:r>
            <a:r>
              <a:rPr lang="en-US" altLang="zh-CN" sz="1600" dirty="0"/>
              <a:t> is not allowed)</a:t>
            </a:r>
            <a:endParaRPr sz="1600" b="1" dirty="0"/>
          </a:p>
          <a:p>
            <a:pPr lvl="0"/>
            <a:endParaRPr lang="en" sz="1600" dirty="0"/>
          </a:p>
          <a:p>
            <a:pPr lvl="0"/>
            <a:r>
              <a:rPr lang="en" sz="1600" dirty="0"/>
              <a:t>8, </a:t>
            </a:r>
            <a:r>
              <a:rPr lang="en-US" altLang="zh-CN" sz="1600" b="1" dirty="0"/>
              <a:t>submission for lab 7</a:t>
            </a:r>
            <a:r>
              <a:rPr lang="en-US" altLang="zh-CN" sz="1600" dirty="0"/>
              <a:t>: push code on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repo, </a:t>
            </a:r>
            <a:r>
              <a:rPr lang="en-US" altLang="zh-CN" sz="1600" b="1" dirty="0"/>
              <a:t>screenshot</a:t>
            </a:r>
            <a:r>
              <a:rPr lang="en-US" altLang="zh-CN" sz="1600" dirty="0"/>
              <a:t> of your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on </a:t>
            </a:r>
            <a:r>
              <a:rPr lang="en-US" altLang="zh-CN" sz="1600" dirty="0" err="1"/>
              <a:t>iLearn</a:t>
            </a:r>
            <a:endParaRPr lang="en-US" altLang="zh-CN" sz="1600" dirty="0"/>
          </a:p>
          <a:p>
            <a:pPr lvl="0"/>
            <a:endParaRPr lang="en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600" dirty="0"/>
              <a:t>9, </a:t>
            </a:r>
            <a:r>
              <a:rPr lang="en-US" altLang="zh-CN" sz="1600" dirty="0"/>
              <a:t>introduce: </a:t>
            </a:r>
            <a:r>
              <a:rPr lang="en-US" altLang="zh-CN" sz="1600" b="1" dirty="0"/>
              <a:t>Visitor Pattern, </a:t>
            </a:r>
            <a:r>
              <a:rPr lang="en-US" altLang="zh-CN" sz="1600" dirty="0"/>
              <a:t>implement based on </a:t>
            </a:r>
            <a:r>
              <a:rPr lang="en-US" altLang="zh-CN" sz="1600" b="1" dirty="0"/>
              <a:t>Iterator Pattern </a:t>
            </a:r>
            <a:r>
              <a:rPr lang="en-US" altLang="zh-CN" sz="1600" b="1" dirty="0">
                <a:solidFill>
                  <a:srgbClr val="FF0000"/>
                </a:solidFill>
              </a:rPr>
              <a:t>(use your code in Lab 6)</a:t>
            </a:r>
            <a:endParaRPr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9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 visitor class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collect information on each node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iterator visits for printing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Visitor Class – Base Class</a:t>
            </a:r>
          </a:p>
          <a:p>
            <a:pPr lvl="0"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PrintVisitor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– Child Class</a:t>
            </a:r>
            <a:endParaRPr lang="en-US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private data member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::string output: save the output information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82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49" y="1267124"/>
            <a:ext cx="7559619" cy="368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AutoNum type="arabicPeriod" startAt="2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Important functions: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rootNode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visiting a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node (do nothing)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sqrNode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visiting a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node (record “^” into output)</a:t>
            </a: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multNode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visiting a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multiply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node (record “*” into output)</a:t>
            </a: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altLang="zh-CN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subNode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visiting a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subtraction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node (record “-” into output)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altLang="zh-CN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addNode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visiting an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node (record “+” into output)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altLang="zh-CN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opNode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(Op* op):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visiting a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node (record the value into output)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execute(): print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out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all visited nodes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print out output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AutoNum type="arabicPeriod"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104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accept(Visitor*)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composite classes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Add, Sub, Multi, </a:t>
            </a:r>
            <a:r>
              <a:rPr lang="en-US" altLang="zh-CN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Sqr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Op, Node </a:t>
            </a:r>
            <a:r>
              <a:rPr lang="en-US" altLang="zh-CN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-- Inside this function,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each class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calls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relevant functions in Visitor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calls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addNode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calls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opNode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6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-- This function can be used to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buffer the node information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during iteration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6113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89">
            <a:extLst>
              <a:ext uri="{FF2B5EF4-FFF2-40B4-BE49-F238E27FC236}">
                <a16:creationId xmlns:a16="http://schemas.microsoft.com/office/drawing/2014/main" id="{CEBEF039-605C-4761-9F00-996D4A943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3445844"/>
            <a:ext cx="7339686" cy="1203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You may need to use </a:t>
            </a:r>
            <a:r>
              <a:rPr lang="en-US" sz="1800" b="1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 b="1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800" b="1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en-US" sz="1800" b="1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option to compile your program</a:t>
            </a:r>
          </a:p>
          <a:p>
            <a:pPr lvl="0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result should be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similar as lab 6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11537-218D-440D-8361-CE6F4396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491916"/>
            <a:ext cx="7030500" cy="19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180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482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Maven Pro</vt:lpstr>
      <vt:lpstr>Arial</vt:lpstr>
      <vt:lpstr>Nunito</vt:lpstr>
      <vt:lpstr>Momentum</vt:lpstr>
      <vt:lpstr>Lab 7 Visitor Pattern</vt:lpstr>
      <vt:lpstr>PowerPoint Presentation</vt:lpstr>
      <vt:lpstr>PowerPoint Presentation</vt:lpstr>
      <vt:lpstr>Visitor Classes</vt:lpstr>
      <vt:lpstr>Visitor Classes</vt:lpstr>
      <vt:lpstr>Composite Classes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Composite, Strategy and Decorator Patterns</dc:title>
  <cp:lastModifiedBy>Lin Jiang</cp:lastModifiedBy>
  <cp:revision>466</cp:revision>
  <dcterms:modified xsi:type="dcterms:W3CDTF">2018-03-06T22:16:41Z</dcterms:modified>
</cp:coreProperties>
</file>