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9753600" cx="130048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CA" sz="1100" u="none" cap="none" strike="noStrike"/>
              <a:t>Examples if they need help getting started</a:t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-CA" sz="1100" u="none" cap="none" strike="noStrike"/>
              <a:t>Examples if they need help getting started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921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42526E"/>
                </a:solidFill>
              </a:rPr>
              <a:t>EPIC</a:t>
            </a:r>
            <a:endParaRPr>
              <a:solidFill>
                <a:srgbClr val="42526E"/>
              </a:solidFill>
            </a:endParaRPr>
          </a:p>
          <a:p>
            <a:pPr indent="0" lvl="0" marL="292100" rtl="0">
              <a:lnSpc>
                <a:spcPct val="155556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091E42"/>
                </a:solidFill>
                <a:latin typeface="Roboto"/>
                <a:ea typeface="Roboto"/>
                <a:cs typeface="Roboto"/>
                <a:sym typeface="Roboto"/>
              </a:rPr>
              <a:t>Large body of work, contains stories</a:t>
            </a:r>
            <a:endParaRPr>
              <a:solidFill>
                <a:srgbClr val="091E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921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42526E"/>
                </a:solidFill>
              </a:rPr>
              <a:t>STORIES</a:t>
            </a:r>
            <a:endParaRPr>
              <a:solidFill>
                <a:srgbClr val="42526E"/>
              </a:solidFill>
            </a:endParaRPr>
          </a:p>
          <a:p>
            <a:pPr indent="0" lvl="0" marL="292100" rtl="0">
              <a:lnSpc>
                <a:spcPct val="155556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091E42"/>
                </a:solidFill>
                <a:latin typeface="Roboto"/>
                <a:ea typeface="Roboto"/>
                <a:cs typeface="Roboto"/>
                <a:sym typeface="Roboto"/>
              </a:rPr>
              <a:t>Smallest unit of work, also known as a task</a:t>
            </a:r>
            <a:endParaRPr>
              <a:solidFill>
                <a:srgbClr val="091E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921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42526E"/>
                </a:solidFill>
              </a:rPr>
              <a:t>VERSION</a:t>
            </a:r>
            <a:endParaRPr>
              <a:solidFill>
                <a:srgbClr val="42526E"/>
              </a:solidFill>
            </a:endParaRPr>
          </a:p>
          <a:p>
            <a:pPr indent="0" lvl="0" marL="292100" rtl="0">
              <a:lnSpc>
                <a:spcPct val="155556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091E42"/>
                </a:solidFill>
                <a:latin typeface="Roboto"/>
                <a:ea typeface="Roboto"/>
                <a:cs typeface="Roboto"/>
                <a:sym typeface="Roboto"/>
              </a:rPr>
              <a:t>The release of software to the customer</a:t>
            </a:r>
            <a:endParaRPr>
              <a:solidFill>
                <a:srgbClr val="091E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921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42526E"/>
                </a:solidFill>
              </a:rPr>
              <a:t>SPRINT</a:t>
            </a:r>
            <a:endParaRPr>
              <a:solidFill>
                <a:srgbClr val="42526E"/>
              </a:solidFill>
            </a:endParaRPr>
          </a:p>
          <a:p>
            <a:pPr indent="0" lvl="0" marL="292100" rtl="0">
              <a:lnSpc>
                <a:spcPct val="155556"/>
              </a:lnSpc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>
                <a:solidFill>
                  <a:srgbClr val="091E42"/>
                </a:solidFill>
                <a:latin typeface="Roboto"/>
                <a:ea typeface="Roboto"/>
                <a:cs typeface="Roboto"/>
                <a:sym typeface="Roboto"/>
              </a:rPr>
              <a:t>Iteration where team does the work</a:t>
            </a:r>
            <a:endParaRPr>
              <a:solidFill>
                <a:srgbClr val="091E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CA"/>
              <a:t>Ref: https://www.atlassian.com/agile/project-management/epics-stories-themes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43307" y="8022424"/>
            <a:ext cx="85317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43307" y="2097541"/>
            <a:ext cx="121182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b="0" i="0" sz="19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0"/>
              <a:buFont typeface="Arial"/>
              <a:buNone/>
              <a:defRPr sz="19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43307" y="5977553"/>
            <a:ext cx="121182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ctr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ctr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43307" y="4078649"/>
            <a:ext cx="121182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97244" y="853618"/>
            <a:ext cx="9056400" cy="7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  <a:defRPr sz="7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502400" y="47"/>
            <a:ext cx="650250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377600" y="2338465"/>
            <a:ext cx="57531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377600" y="5315461"/>
            <a:ext cx="57531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7025067" y="1373298"/>
            <a:ext cx="5457000" cy="70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lt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133600" y="3695700"/>
            <a:ext cx="931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Writing User Stories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9900" y="5080000"/>
            <a:ext cx="208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CA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Funtivity!!!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an epic into manageable stories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l">
              <a:lnSpc>
                <a:spcPct val="11914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stories:</a:t>
            </a:r>
            <a:endParaRPr/>
          </a:p>
          <a:p>
            <a:pPr indent="-381000" lvl="0" marL="457200" marR="0" rtl="0" algn="l">
              <a:lnSpc>
                <a:spcPct val="11914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power user, I can specify files or folders to backup	based on file size, date created, and date modified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(Implement a file viewer and sorting based on multiple criteria)</a:t>
            </a:r>
            <a:endParaRPr/>
          </a:p>
          <a:p>
            <a:pPr indent="-381000" lvl="0" marL="457200" marR="0" rtl="0" algn="l">
              <a:lnSpc>
                <a:spcPct val="11914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user, I can indicate folders not to backup so that my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backup drive isn’t filled up with things I don’t need saved</a:t>
            </a:r>
            <a:endParaRPr/>
          </a:p>
          <a:p>
            <a:pPr indent="-355600" lvl="1" marL="9144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(Implement a save/don’t save system that can be read by</a:t>
            </a:r>
            <a:r>
              <a:rPr b="0" i="0" lang="en-CA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the backup software)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755" y="2185425"/>
            <a:ext cx="3720300" cy="24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1575" y="3268257"/>
            <a:ext cx="4014800" cy="26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4730" y="4441975"/>
            <a:ext cx="3802395" cy="24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306" y="5629731"/>
            <a:ext cx="3928212" cy="26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1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it’s your turn!</a:t>
            </a:r>
            <a:endParaRPr/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-228600" lvl="0" marL="457200" marR="0" rtl="0" algn="ctr">
              <a:lnSpc>
                <a:spcPct val="11471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9"/>
              <a:buFont typeface="Arial"/>
              <a:buNone/>
            </a:pPr>
            <a:r>
              <a:rPr b="0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 a group of 2 or 3 with people sitting next to you</a:t>
            </a:r>
            <a:endParaRPr/>
          </a:p>
          <a:p>
            <a:pPr indent="0" lvl="0" marL="0" marR="0" rtl="0" algn="ctr">
              <a:lnSpc>
                <a:spcPct val="11471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9"/>
              <a:buFont typeface="Arial"/>
              <a:buNone/>
            </a:pPr>
            <a:r>
              <a:t/>
            </a:r>
            <a:endParaRPr b="0" i="0" sz="360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471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9"/>
              <a:buFont typeface="Arial"/>
              <a:buNone/>
            </a:pPr>
            <a:r>
              <a:rPr b="0" i="0" lang="en-CA" sz="360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Try to work with someone you’ve never met</a:t>
            </a:r>
            <a:endParaRPr/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461650" y="3002575"/>
            <a:ext cx="100815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8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7"/>
              <a:buFont typeface="Arial"/>
              <a:buNone/>
            </a:pPr>
            <a:r>
              <a:rPr b="1" i="0" lang="en-CA" sz="750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better iLearn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(that shouldn’t be too challenging)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079500" y="5829300"/>
            <a:ext cx="88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 15 minutes to write a couple of epics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Epic</a:t>
            </a:r>
            <a:endParaRPr/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professor, I should be able to grade assignments so students have updated grades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5702300" y="1638300"/>
            <a:ext cx="73025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148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10"/>
              <a:buFont typeface="Arial"/>
              <a:buNone/>
            </a:pPr>
            <a:r>
              <a:rPr b="1" i="0" lang="en-CA" sz="60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Epic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student, I should be able to upload assignments so I don’t have to turn in hard copies.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1600200" y="3378200"/>
            <a:ext cx="11404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8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7"/>
              <a:buFont typeface="Arial"/>
              <a:buNone/>
            </a:pPr>
            <a:r>
              <a:rPr b="1" i="0" lang="en-CA" sz="750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better iLearn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559300" y="4521200"/>
            <a:ext cx="8445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(that shouldn’t be too challenging)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320800" y="5829300"/>
            <a:ext cx="1168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 15 minutes to turn your epics into user stories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443325" y="3681081"/>
            <a:ext cx="121182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professor, I should be able to view PDF documents uploaded to the system for grading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professor, I should be able to assign a grade to a particular uploaded document/assignment so students can have digital grades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student, I should be able to upload plain text essays so I don’t have to turn in hard copies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 a student, I should be able to upload PDF documents so I don’t have to turn in hard copies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765300" y="939800"/>
            <a:ext cx="9891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Things to Remember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003300" y="3035300"/>
            <a:ext cx="106533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-CA" sz="3600">
                <a:solidFill>
                  <a:srgbClr val="FFFFFF"/>
                </a:solidFill>
              </a:rPr>
              <a:t>Epic: Captures the larger body of user stories.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○"/>
            </a:pPr>
            <a:r>
              <a:rPr lang="en-CA" sz="3600">
                <a:solidFill>
                  <a:srgbClr val="FFFFFF"/>
                </a:solidFill>
              </a:rPr>
              <a:t> It can be broken into several small user stories</a:t>
            </a:r>
            <a:endParaRPr/>
          </a:p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-CA" sz="3600">
                <a:solidFill>
                  <a:srgbClr val="FFFFFF"/>
                </a:solidFill>
              </a:rPr>
              <a:t> User Story: Smallest unit of works(known as task)</a:t>
            </a:r>
            <a:endParaRPr sz="3600"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-CA" sz="3600">
                <a:solidFill>
                  <a:srgbClr val="FFFFFF"/>
                </a:solidFill>
              </a:rPr>
              <a:t> Version: The release of software to the customer</a:t>
            </a:r>
            <a:endParaRPr sz="3600"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lang="en-CA" sz="3600">
                <a:solidFill>
                  <a:srgbClr val="FFFFFF"/>
                </a:solidFill>
              </a:rPr>
              <a:t> Sprint : Iteration where team does the work</a:t>
            </a:r>
            <a:endParaRPr sz="3600">
              <a:solidFill>
                <a:srgbClr val="FFFFFF"/>
              </a:solidFill>
            </a:endParaRPr>
          </a:p>
          <a:p>
            <a:pPr indent="-228600" lvl="1" marL="9144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○"/>
            </a:pPr>
            <a:r>
              <a:rPr lang="en-CA" sz="3600">
                <a:solidFill>
                  <a:srgbClr val="FFFFFF"/>
                </a:solidFill>
              </a:rPr>
              <a:t> 2 weeks/4 weeks</a:t>
            </a:r>
            <a:endParaRPr sz="3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t/>
            </a:r>
            <a:endParaRPr b="0" i="0" sz="35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00200" y="3378200"/>
            <a:ext cx="11404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8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7"/>
              <a:buFont typeface="Arial"/>
              <a:buNone/>
            </a:pPr>
            <a:r>
              <a:rPr b="1" i="0" lang="en-CA" sz="750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better iLearn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559300" y="4521200"/>
            <a:ext cx="8445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b="0" i="0" lang="en-CA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(that shouldn’t be too challenging)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81000" y="5829300"/>
            <a:ext cx="12623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 15 minutes to add details and tests to your user stories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5257800" y="342900"/>
            <a:ext cx="77470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8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3"/>
              <a:buFont typeface="Arial"/>
              <a:buNone/>
            </a:pPr>
            <a:r>
              <a:rPr b="1" i="0" lang="en-CA" sz="60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68300" y="1473200"/>
            <a:ext cx="12052199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408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25"/>
              <a:buFont typeface="Arial"/>
              <a:buNone/>
            </a:pPr>
            <a:r>
              <a:rPr b="0" i="0" lang="en-CA" sz="49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As a professor, I should be able to view PDF</a:t>
            </a:r>
            <a:r>
              <a:rPr b="0" i="0" lang="en-CA" sz="49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49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documents uploaded to the system for grading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1270000" y="4711700"/>
            <a:ext cx="97482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Open a PDF within the program and assign it a grade directly</a:t>
            </a:r>
            <a:endParaRPr/>
          </a:p>
          <a:p>
            <a:pPr indent="-4572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Download a PDF document from the program</a:t>
            </a:r>
            <a:r>
              <a:rPr b="0" i="0" lang="en-CA" sz="36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for grading a hard copy</a:t>
            </a:r>
            <a:endParaRPr/>
          </a:p>
          <a:p>
            <a:pPr indent="-4572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Batch download all students program for grading hard copies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257800" y="342900"/>
            <a:ext cx="77470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8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3"/>
              <a:buFont typeface="Arial"/>
              <a:buNone/>
            </a:pPr>
            <a:r>
              <a:rPr b="1" i="0" lang="en-CA" sz="60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77800" y="1473200"/>
            <a:ext cx="12827000" cy="2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408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25"/>
              <a:buFont typeface="Arial"/>
              <a:buNone/>
            </a:pPr>
            <a:r>
              <a:rPr b="0" i="0" lang="en-CA" sz="49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As a student, I should be able to upload plain</a:t>
            </a:r>
            <a:br>
              <a:rPr b="0" i="0" lang="en-CA" sz="49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49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text essays so I don’t have to turn in hard</a:t>
            </a:r>
            <a:br>
              <a:rPr b="0" i="0" lang="en-CA" sz="49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49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	copies</a:t>
            </a:r>
            <a:endParaRPr/>
          </a:p>
          <a:p>
            <a:pPr indent="0" lvl="0" marL="0" marR="0" rtl="0" algn="l">
              <a:lnSpc>
                <a:spcPct val="1204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68400" y="5156200"/>
            <a:ext cx="100626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Copy and paste text into the input field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Have bold, italics, and underline option for text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Have basic paragraph formatting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Arial"/>
              <a:buAutoNum type="arabicPeriod"/>
            </a:pPr>
            <a:r>
              <a:rPr b="0" i="0" lang="en-CA" sz="3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Allow for bullets, dashes, and numbered lists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1748950"/>
            <a:ext cx="11430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1765300" y="939800"/>
            <a:ext cx="9891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CA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Things to Remember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003300" y="3035300"/>
            <a:ext cx="10653300" cy="4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 are usually written in the form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○"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“As a [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], I want to [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something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so that I</a:t>
            </a:r>
            <a:r>
              <a:rPr b="0" i="0" lang="en-CA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[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derive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]”</a:t>
            </a:r>
            <a:endParaRPr/>
          </a:p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CA" sz="3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broad, not </a:t>
            </a:r>
            <a:r>
              <a:rPr b="0" i="0" lang="en-CA" sz="3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</a:t>
            </a: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specific...Juuuuust right!</a:t>
            </a:r>
            <a:endParaRPr/>
          </a:p>
          <a:p>
            <a:pPr indent="0" lvl="0" marL="0" marR="0" rtl="0" algn="l">
              <a:lnSpc>
                <a:spcPct val="115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t/>
            </a:r>
            <a:endParaRPr b="0" i="0" sz="358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4775200" y="939800"/>
            <a:ext cx="368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rPr b="0" i="0" lang="en-CA" sz="7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003300" y="2692400"/>
            <a:ext cx="104280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6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4"/>
              <a:buFont typeface="Arial"/>
              <a:buNone/>
            </a:pPr>
            <a:r>
              <a:rPr b="0" i="0" lang="en-CA" sz="23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All user stories should be: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ndependent (of all others)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egotiable (not a specific contract for features)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aluable (to the product)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stimable (to a good approximation)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mall (so as to fit within an iteration)</a:t>
            </a:r>
            <a:endParaRPr/>
          </a:p>
          <a:p>
            <a:pPr indent="-228600" lvl="0" marL="914400" marR="0" rtl="0" algn="l">
              <a:lnSpc>
                <a:spcPct val="1139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78"/>
              <a:buFont typeface="Arial"/>
              <a:buChar char="●"/>
            </a:pPr>
            <a:r>
              <a:rPr b="1" i="0" lang="en-CA" sz="31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CA" sz="316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estable (in principle, even if there isn’t a test for it)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53723" l="6647" r="6801" t="3475"/>
          <a:stretch/>
        </p:blipFill>
        <p:spPr>
          <a:xfrm>
            <a:off x="863925" y="338050"/>
            <a:ext cx="11256000" cy="41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346200" y="4787900"/>
            <a:ext cx="5143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77800" lvl="0" marL="0" marR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student I want to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purchase a parking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 so that I can drive to school</a:t>
            </a:r>
            <a:endParaRPr/>
          </a:p>
          <a:p>
            <a:pPr indent="342900" lvl="0" marL="0" marR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(don’t worry about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priority and estimates right now)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604000" y="4559300"/>
            <a:ext cx="5353200" cy="4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➔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pass for one month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issued at a time</a:t>
            </a:r>
            <a:endParaRPr/>
          </a:p>
          <a:p>
            <a:pPr indent="-38100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➔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student will not receive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pass if the payment isn’t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sufficient</a:t>
            </a:r>
            <a:endParaRPr/>
          </a:p>
          <a:p>
            <a:pPr indent="-38100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➔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person buying the pass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a currently enrolled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-38100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➔"/>
            </a:pP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student may only buy</a:t>
            </a:r>
            <a:br>
              <a:rPr b="0" i="0" lang="en-CA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pass per month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443300" y="550906"/>
            <a:ext cx="121182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</a:pPr>
            <a:r>
              <a:rPr b="0" i="0" lang="en-CA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EPIC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650" y="2343150"/>
            <a:ext cx="66675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147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CA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user, I can backup my entire hard drive</a:t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443307" y="5374341"/>
            <a:ext cx="12118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Epic?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443319" y="1411935"/>
            <a:ext cx="12118200" cy="3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44475" lIns="144475" spcFirstLastPara="1" rIns="144475" wrap="square" tIns="144475">
            <a:noAutofit/>
          </a:bodyPr>
          <a:lstStyle/>
          <a:p>
            <a:pPr indent="0" lvl="0" marL="0" marR="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an epic, it is too large to complete in a single sprint</a:t>
            </a:r>
            <a:br>
              <a:rPr b="0" i="0" lang="en-CA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(usually two weeks) because there are so many possible</a:t>
            </a:r>
            <a:br>
              <a:rPr b="0" i="0" lang="en-CA" sz="3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features that could go under this umbrella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400" y="5304136"/>
            <a:ext cx="3912000" cy="40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