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77F7E3-9BB8-4863-836F-49DD6D8FC41B}">
  <a:tblStyle styleId="{C777F7E3-9BB8-4863-836F-49DD6D8FC4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Constructors and Destructors should still be declared, and defined, within the abstract base class. It should be responsible for its own data members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Scoping of an overridden function using the base class implementation (shown on previous slide)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Constructors using the constructor of the supertype: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UCR_professor(int a,string b,int c,string d) : UCR_person(a,b) { … }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Class patterns deal with relationships between classes and their subclasses, established through inheritance and so are static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Object patterns deal with object relationships which are more dynamic and can be altered during run-time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This merely describes the focus, most patterns will deal with both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May want to move this to a review slide at the end of the quarter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May want to move this to a review slide at the end of the quarter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/>
              <a:t>Institutional memory...patterns happen without us even realizing. 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/>
              <a:t>Copy and paste is simply not effective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/>
              <a:t>If every car company had to reinvent the wheel we would never get anywhere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/>
              <a:t>Imagine CS012 without the STL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https://api.github.com/users/octocat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pp.sh/5lhuc" TargetMode="External"/><Relationship Id="rId4" Type="http://schemas.openxmlformats.org/officeDocument/2006/relationships/hyperlink" Target="http://cpp.sh/3s7nb" TargetMode="External"/><Relationship Id="rId5" Type="http://schemas.openxmlformats.org/officeDocument/2006/relationships/hyperlink" Target="http://cpp.sh/2wyfj" TargetMode="External"/><Relationship Id="rId6" Type="http://schemas.openxmlformats.org/officeDocument/2006/relationships/hyperlink" Target="http://cpp.sh/4o5e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Patterns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hierarchy</a:t>
            </a:r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3108625" y="1287238"/>
            <a:ext cx="5687100" cy="2375100"/>
            <a:chOff x="1728450" y="1709150"/>
            <a:chExt cx="5687100" cy="2375100"/>
          </a:xfrm>
        </p:grpSpPr>
        <p:sp>
          <p:nvSpPr>
            <p:cNvPr id="115" name="Shape 115"/>
            <p:cNvSpPr/>
            <p:nvPr/>
          </p:nvSpPr>
          <p:spPr>
            <a:xfrm>
              <a:off x="3624150" y="1709150"/>
              <a:ext cx="1895700" cy="7944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UCR_person</a:t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728450" y="3289850"/>
              <a:ext cx="1895700" cy="7944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UCR_</a:t>
              </a:r>
              <a:r>
                <a:rPr lang="en">
                  <a:solidFill>
                    <a:schemeClr val="accent4"/>
                  </a:solidFill>
                </a:rPr>
                <a:t>instructor</a:t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519850" y="3289850"/>
              <a:ext cx="1895700" cy="7944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UCR_student</a:t>
              </a:r>
              <a:endParaRPr/>
            </a:p>
          </p:txBody>
        </p:sp>
        <p:cxnSp>
          <p:nvCxnSpPr>
            <p:cNvPr id="118" name="Shape 118"/>
            <p:cNvCxnSpPr>
              <a:stCxn id="116" idx="0"/>
              <a:endCxn id="115" idx="2"/>
            </p:cNvCxnSpPr>
            <p:nvPr/>
          </p:nvCxnSpPr>
          <p:spPr>
            <a:xfrm rot="-5400000">
              <a:off x="3231000" y="1948850"/>
              <a:ext cx="786300" cy="1895700"/>
            </a:xfrm>
            <a:prstGeom prst="bentConnector3">
              <a:avLst>
                <a:gd fmla="val -3658" name="adj1"/>
              </a:avLst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19" name="Shape 119"/>
            <p:cNvCxnSpPr>
              <a:stCxn id="117" idx="0"/>
              <a:endCxn id="115" idx="2"/>
            </p:cNvCxnSpPr>
            <p:nvPr/>
          </p:nvCxnSpPr>
          <p:spPr>
            <a:xfrm flipH="1" rot="5400000">
              <a:off x="5126700" y="1948850"/>
              <a:ext cx="786300" cy="1895700"/>
            </a:xfrm>
            <a:prstGeom prst="bentConnector3">
              <a:avLst>
                <a:gd fmla="val -3658" name="adj1"/>
              </a:avLst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120" name="Shape 120"/>
          <p:cNvSpPr txBox="1"/>
          <p:nvPr/>
        </p:nvSpPr>
        <p:spPr>
          <a:xfrm>
            <a:off x="311700" y="1235725"/>
            <a:ext cx="3620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UCR_person contains: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data members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methods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Change_address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hierarchy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004325" y="1287238"/>
            <a:ext cx="1895700" cy="794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UCR_person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108625" y="2867938"/>
            <a:ext cx="1895700" cy="794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</a:t>
            </a:r>
            <a:r>
              <a:rPr lang="en">
                <a:solidFill>
                  <a:schemeClr val="accent4"/>
                </a:solidFill>
              </a:rPr>
              <a:t>instructor</a:t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900025" y="2867938"/>
            <a:ext cx="1895700" cy="794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UCR_student</a:t>
            </a:r>
            <a:endParaRPr/>
          </a:p>
        </p:txBody>
      </p:sp>
      <p:cxnSp>
        <p:nvCxnSpPr>
          <p:cNvPr id="129" name="Shape 129"/>
          <p:cNvCxnSpPr>
            <a:stCxn id="128" idx="0"/>
            <a:endCxn id="126" idx="2"/>
          </p:cNvCxnSpPr>
          <p:nvPr/>
        </p:nvCxnSpPr>
        <p:spPr>
          <a:xfrm flipH="1" rot="5400000">
            <a:off x="6506875" y="1526938"/>
            <a:ext cx="786300" cy="1895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0" name="Shape 130"/>
          <p:cNvCxnSpPr>
            <a:stCxn id="127" idx="0"/>
            <a:endCxn id="126" idx="2"/>
          </p:cNvCxnSpPr>
          <p:nvPr/>
        </p:nvCxnSpPr>
        <p:spPr>
          <a:xfrm rot="-5400000">
            <a:off x="4611175" y="1526938"/>
            <a:ext cx="786300" cy="1895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311700" y="1235725"/>
            <a:ext cx="3620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</a:t>
            </a:r>
            <a:r>
              <a:rPr lang="en">
                <a:solidFill>
                  <a:srgbClr val="FFFFFF"/>
                </a:solidFill>
              </a:rPr>
              <a:t>instructor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data members and methods from UCR_person. Then UCR_</a:t>
            </a:r>
            <a:r>
              <a:rPr lang="en">
                <a:solidFill>
                  <a:srgbClr val="FFFFFF"/>
                </a:solidFill>
              </a:rPr>
              <a:t>instructor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UCR_person: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data members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Rank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methods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add_class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change_rank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hierarchy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004325" y="1287238"/>
            <a:ext cx="1895700" cy="794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UCR_person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108625" y="2867938"/>
            <a:ext cx="1895700" cy="794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UCR_professor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900025" y="2867938"/>
            <a:ext cx="1895700" cy="794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UCR_student</a:t>
            </a:r>
            <a:endParaRPr/>
          </a:p>
        </p:txBody>
      </p:sp>
      <p:cxnSp>
        <p:nvCxnSpPr>
          <p:cNvPr id="140" name="Shape 140"/>
          <p:cNvCxnSpPr>
            <a:stCxn id="138" idx="0"/>
            <a:endCxn id="137" idx="2"/>
          </p:cNvCxnSpPr>
          <p:nvPr/>
        </p:nvCxnSpPr>
        <p:spPr>
          <a:xfrm rot="-5400000">
            <a:off x="4611175" y="1526938"/>
            <a:ext cx="786300" cy="1895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1" name="Shape 141"/>
          <p:cNvCxnSpPr>
            <a:stCxn id="139" idx="0"/>
            <a:endCxn id="137" idx="2"/>
          </p:cNvCxnSpPr>
          <p:nvPr/>
        </p:nvCxnSpPr>
        <p:spPr>
          <a:xfrm flipH="1" rot="5400000">
            <a:off x="6506875" y="1526938"/>
            <a:ext cx="786300" cy="1895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311700" y="1235725"/>
            <a:ext cx="3620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UCR_student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data members and methods from UCR_person. Then UCR_student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UCR_person: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data members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major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taken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methods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change_major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change_course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Access Control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Accessible by anyone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Private: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Accessible only inside the class, </a:t>
            </a:r>
            <a:r>
              <a:rPr b="1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by subclasses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Protected: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Accessible inside the class and from all subclasses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Base Class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When it doesn’t make sense to have an object of that class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C++ use </a:t>
            </a:r>
            <a:r>
              <a:rPr b="1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pure virtual functions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; virtual functions without implementation in the base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class UCR_person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virtual void display()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633475" y="3057175"/>
            <a:ext cx="3415350" cy="1280775"/>
            <a:chOff x="633475" y="3057175"/>
            <a:chExt cx="3415350" cy="1280775"/>
          </a:xfrm>
        </p:grpSpPr>
        <p:sp>
          <p:nvSpPr>
            <p:cNvPr id="156" name="Shape 156"/>
            <p:cNvSpPr/>
            <p:nvPr/>
          </p:nvSpPr>
          <p:spPr>
            <a:xfrm>
              <a:off x="633475" y="3057175"/>
              <a:ext cx="909000" cy="495900"/>
            </a:xfrm>
            <a:prstGeom prst="flowChartConnector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Shape 157"/>
            <p:cNvCxnSpPr>
              <a:endCxn id="156" idx="4"/>
            </p:cNvCxnSpPr>
            <p:nvPr/>
          </p:nvCxnSpPr>
          <p:spPr>
            <a:xfrm rot="10800000">
              <a:off x="1087975" y="3553075"/>
              <a:ext cx="344100" cy="3165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58" name="Shape 158"/>
            <p:cNvSpPr txBox="1"/>
            <p:nvPr/>
          </p:nvSpPr>
          <p:spPr>
            <a:xfrm>
              <a:off x="1088125" y="3842050"/>
              <a:ext cx="296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Display is declared </a:t>
              </a:r>
              <a:r>
                <a:rPr b="1" i="0" lang="en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virtual</a:t>
              </a:r>
              <a:endParaRPr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2603650" y="2451275"/>
            <a:ext cx="4516825" cy="1101800"/>
            <a:chOff x="633475" y="2451275"/>
            <a:chExt cx="4516825" cy="1101800"/>
          </a:xfrm>
        </p:grpSpPr>
        <p:sp>
          <p:nvSpPr>
            <p:cNvPr id="160" name="Shape 160"/>
            <p:cNvSpPr/>
            <p:nvPr/>
          </p:nvSpPr>
          <p:spPr>
            <a:xfrm>
              <a:off x="633475" y="3057175"/>
              <a:ext cx="909000" cy="495900"/>
            </a:xfrm>
            <a:prstGeom prst="flowChartConnector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Shape 161"/>
            <p:cNvCxnSpPr>
              <a:stCxn id="162" idx="1"/>
              <a:endCxn id="160" idx="7"/>
            </p:cNvCxnSpPr>
            <p:nvPr/>
          </p:nvCxnSpPr>
          <p:spPr>
            <a:xfrm flipH="1">
              <a:off x="1409300" y="2830025"/>
              <a:ext cx="780300" cy="2997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62" name="Shape 162"/>
            <p:cNvSpPr txBox="1"/>
            <p:nvPr/>
          </p:nvSpPr>
          <p:spPr>
            <a:xfrm>
              <a:off x="2189600" y="2451275"/>
              <a:ext cx="2960700" cy="7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Indicates that display is </a:t>
              </a:r>
              <a:r>
                <a:rPr b="1" i="0" lang="en" sz="1800" u="sng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pure</a:t>
              </a:r>
              <a:r>
                <a:rPr b="0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(no implementation)</a:t>
              </a:r>
              <a:endParaRPr/>
            </a:p>
          </p:txBody>
        </p:sp>
      </p:grpSp>
      <p:sp>
        <p:nvSpPr>
          <p:cNvPr id="163" name="Shape 163"/>
          <p:cNvSpPr txBox="1"/>
          <p:nvPr/>
        </p:nvSpPr>
        <p:spPr>
          <a:xfrm>
            <a:off x="440675" y="4227725"/>
            <a:ext cx="61143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UCR_person can no longer be instantiated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I need to implement a design pattern?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Encapsulation - Objects </a:t>
            </a:r>
            <a:r>
              <a:rPr lang="en"/>
              <a:t>binds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and procedures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cpp.sh/5lhuc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Inheritance/Interfacing - Multiple objects can be used and referenced interchangeably 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cpp.sh/3s7nb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Polymorphism - Dynamic binding of requests to objects based on ruon-time type (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cpp.sh/2wyfj</a:t>
            </a:r>
            <a:r>
              <a:rPr lang="en" sz="1800"/>
              <a:t> - Polymorphic using virtual function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 sz="1800"/>
              <a:t>Pure Virtual function and Abstract class(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cpp.sh/4o5eb</a:t>
            </a:r>
            <a:r>
              <a:rPr lang="en" sz="1800"/>
              <a:t>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Composition - Objects are </a:t>
            </a:r>
            <a:r>
              <a:rPr b="0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composed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or formed together into a single object, to create new functionalit</a:t>
            </a:r>
            <a:r>
              <a:rPr lang="en"/>
              <a:t>y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“Program to an interface, not an implementation”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-- Erich Gamma, Richard Helm, Ralph Johnson, John Vlissides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vs. Object Composition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Inheritance is considered </a:t>
            </a:r>
            <a:r>
              <a:rPr b="1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white-box reuse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Internals of parent class are visible to children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Redesign of parent causes redesign of children classes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Statically determined at compile time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Object composition is </a:t>
            </a:r>
            <a:r>
              <a:rPr b="1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black-box reuse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Internals of object in the composition are hidden from other objects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Redesign of internals of an object don’t require redesign of other objects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Redesign of interface of an object requires redesign of other objects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Dynamically determined at run-time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20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design patterns (Example)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27475"/>
            <a:ext cx="425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Pattern Name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68400" y="1127475"/>
            <a:ext cx="425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Code treats primitive and container objects differently, even if the user treats them similarly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 abstract class the represents </a:t>
            </a:r>
            <a:r>
              <a:rPr b="0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primitives and containers with the same </a:t>
            </a:r>
            <a:r>
              <a:rPr b="0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Makes the client simple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Defines class hierarchies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Makes adding new components easy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 Classification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Creational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Concerned with object creation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Composition of classes or objects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Behavioral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Characterize interactions of classes or objects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Pattern applies primarily to classes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Pattern applies primarily to objects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 Classification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Shape 195"/>
          <p:cNvGraphicFramePr/>
          <p:nvPr/>
        </p:nvGraphicFramePr>
        <p:xfrm>
          <a:off x="210113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{C777F7E3-9BB8-4863-836F-49DD6D8FC41B}</a:tableStyleId>
              </a:tblPr>
              <a:tblGrid>
                <a:gridCol w="1012525"/>
                <a:gridCol w="893425"/>
                <a:gridCol w="2101100"/>
                <a:gridCol w="2001200"/>
                <a:gridCol w="2715525"/>
              </a:tblGrid>
              <a:tr h="381000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Purpose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Creational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Structural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Behavioral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Scope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Factory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Adapter (class)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Interpreter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Template Method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Object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b="1" lang="en" sz="1400" u="sng" cap="none" strike="noStrike">
                          <a:solidFill>
                            <a:srgbClr val="FFFFFF"/>
                          </a:solidFill>
                        </a:rPr>
                        <a:t>Abstract Factory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Builder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Prototype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Singleton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Adapter (object)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Bridge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b="1" lang="en" sz="1400" u="sng" cap="none" strike="noStrike">
                          <a:solidFill>
                            <a:srgbClr val="FFFFFF"/>
                          </a:solidFill>
                        </a:rPr>
                        <a:t>Composite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b="1" lang="en" sz="1400" u="sng" cap="none" strike="noStrike">
                          <a:solidFill>
                            <a:srgbClr val="FFFFFF"/>
                          </a:solidFill>
                        </a:rPr>
                        <a:t>Decorator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Facade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Flyweight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Proxy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Chain of Responsibility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b="1" lang="en" sz="1400" u="sng" cap="none" strike="noStrike">
                          <a:solidFill>
                            <a:srgbClr val="FFFFFF"/>
                          </a:solidFill>
                        </a:rPr>
                        <a:t>Command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b="1" lang="en" sz="1400" u="sng" cap="none" strike="noStrike">
                          <a:solidFill>
                            <a:srgbClr val="FFFFFF"/>
                          </a:solidFill>
                        </a:rPr>
                        <a:t>Iterator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Mediator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Memento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Observer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State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b="1" lang="en" sz="1400" u="sng" cap="none" strike="noStrike">
                          <a:solidFill>
                            <a:srgbClr val="FFFFFF"/>
                          </a:solidFill>
                        </a:rPr>
                        <a:t>Strategy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b="1" lang="en" sz="1400" u="sng" cap="none" strike="noStrike">
                          <a:solidFill>
                            <a:srgbClr val="FFFFFF"/>
                          </a:solidFill>
                        </a:rPr>
                        <a:t>Visitor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27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Design Patterns are not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04075"/>
            <a:ext cx="85206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are not one size fits all solutions to a particular problem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do not solve the particular details of your particular problem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are not blocks that, when composed exactly right, can solve any and all software problems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1458300"/>
            <a:ext cx="42381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0853" y="0"/>
            <a:ext cx="45131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select a design pattern?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Consider how design patterns solve design problems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Review the </a:t>
            </a:r>
            <a:r>
              <a:rPr b="1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intent</a:t>
            </a:r>
            <a:r>
              <a:rPr b="0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of the design pattern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Review how the patterns relate to one another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b="0" i="1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Select a pattern or a group of patterns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Review similar patterns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might cause you to redesign your system?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1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do you want to be easy to change in your syst.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265500" y="2803075"/>
            <a:ext cx="4045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Creational Patterns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0853" y="0"/>
            <a:ext cx="45131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6218750" y="585775"/>
            <a:ext cx="818400" cy="473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152525" y="1147400"/>
            <a:ext cx="818400" cy="473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7077225" y="1821375"/>
            <a:ext cx="818400" cy="473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886550" y="2583600"/>
            <a:ext cx="818400" cy="473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265500" y="3322075"/>
            <a:ext cx="4045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CFE2F3"/>
                </a:solidFill>
                <a:latin typeface="Arial"/>
                <a:ea typeface="Arial"/>
                <a:cs typeface="Arial"/>
                <a:sym typeface="Arial"/>
              </a:rPr>
              <a:t>Structural Patterns</a:t>
            </a:r>
            <a:endParaRPr/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265500" y="3841075"/>
            <a:ext cx="4045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Behavioral Patterns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058325" y="1347975"/>
            <a:ext cx="818400" cy="473400"/>
          </a:xfrm>
          <a:prstGeom prst="ellipse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775313" y="1492350"/>
            <a:ext cx="818400" cy="473400"/>
          </a:xfrm>
          <a:prstGeom prst="ellipse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737250" y="3955725"/>
            <a:ext cx="1091400" cy="519000"/>
          </a:xfrm>
          <a:prstGeom prst="ellipse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Design Patterns are</a:t>
            </a:r>
            <a:endParaRPr/>
          </a:p>
        </p:txBody>
      </p:sp>
      <p:sp>
        <p:nvSpPr>
          <p:cNvPr id="66" name="Shape 66"/>
          <p:cNvSpPr txBox="1"/>
          <p:nvPr>
            <p:ph idx="4294967295" type="body"/>
          </p:nvPr>
        </p:nvSpPr>
        <p:spPr>
          <a:xfrm>
            <a:off x="311700" y="1152475"/>
            <a:ext cx="85206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are reusable blueprints for software development.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are good places to start when solving a well known software interaction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are a good structure for thinking about how to develop a large software system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They are filled with tradeoffs and answers that involve “it depends”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actal.jpg"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288" y="12023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6813" y="2784313"/>
            <a:ext cx="26193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 in the world around us</a:t>
            </a:r>
            <a:endParaRPr/>
          </a:p>
        </p:txBody>
      </p:sp>
      <p:pic>
        <p:nvPicPr>
          <p:cNvPr descr="cookieCutterHouses.jpg" id="74" name="Shape 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0750" y="1152463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0059" y="582450"/>
            <a:ext cx="3616325" cy="36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design pattern?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design pattern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systematically names, explains, and evaluates an important and recurring design in object-oriented systems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Christopher Alexander says, "Each pattern describes a problem which occurs over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 over again in our environment, and then describes the core of the solution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that problem, in such a way that you can use this solution a million times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over, without ever doing it the same way twice"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help a designer get a design “right” faster.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are design patterns so important?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97350"/>
            <a:ext cx="85206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Useful Abstractions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Coding to an interface allows people to use a system without having to worry about the details, increasing reuse, decreasing development time, and allowing teams to work independently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Maximize Reuse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Write modular code that can be used in many different places, saves on re-writing or copy-pasting code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Minimizing Maintenance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Reused code creates a single reference, any code changes or bug fixes will then propagate to all references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Maximize Extensibility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Create code that is easy to add new features to without changing what has already been made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I need to implement a design pattern?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Encapsulation - Objects </a:t>
            </a:r>
            <a:r>
              <a:rPr lang="en"/>
              <a:t>binds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and procedures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Inheritance/Interfacing - Multiple objects can be used and referenced interchangeably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Polymorphism - Dynamic binding of requests to objects based on run-time type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Composition - Objects are </a:t>
            </a:r>
            <a:r>
              <a:rPr b="0" i="0" lang="en" sz="1800" u="sng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composed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or formed together into a single object, to create new functionalit</a:t>
            </a:r>
            <a:r>
              <a:rPr lang="en"/>
              <a:t>y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“Program to an interface, not an implementation”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-- Erich Gamma, Richard Helm, Ralph Johnson, John Vlissides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29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Inheritance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335825" y="1266925"/>
            <a:ext cx="6128100" cy="2878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084725" y="4213950"/>
            <a:ext cx="2988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People at UCR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465000" y="1983025"/>
            <a:ext cx="1817700" cy="1039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Instructors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421425" y="2602725"/>
            <a:ext cx="1817700" cy="1156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250825" y="445025"/>
            <a:ext cx="29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659475" y="445025"/>
            <a:ext cx="29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