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9753600" cx="1300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8DC5C8-75FD-45E2-B15B-757A03079BA8}">
  <a:tblStyle styleId="{BC8DC5C8-75FD-45E2-B15B-757A03079BA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43307" y="8022424"/>
            <a:ext cx="85317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43307" y="2097541"/>
            <a:ext cx="12118200" cy="3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b="0" i="0" sz="19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43307" y="5977553"/>
            <a:ext cx="12118200" cy="24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ctr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43307" y="2185434"/>
            <a:ext cx="56886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6872747" y="2185434"/>
            <a:ext cx="56886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43307" y="4078649"/>
            <a:ext cx="121182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43307" y="1053582"/>
            <a:ext cx="39936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43307" y="2635093"/>
            <a:ext cx="3993600" cy="6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97244" y="853618"/>
            <a:ext cx="9056400" cy="77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502400" y="47"/>
            <a:ext cx="6502500" cy="97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377600" y="2338465"/>
            <a:ext cx="57531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377600" y="5315461"/>
            <a:ext cx="5753100" cy="2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7025067" y="1373298"/>
            <a:ext cx="5457000" cy="70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pp.sh/4ssjc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</a:pPr>
            <a:r>
              <a:rPr b="0" i="0" lang="en-CA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Behavioral, Object focused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Formatting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43303" y="2185425"/>
            <a:ext cx="60591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Let’s define a separate class hierarchy for formatting algorithms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root (compositor) will define the interface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Subclasses implement a specific algorithm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Glyph subclass can structure its children for the given algorithm object</a:t>
            </a:r>
            <a:endParaRPr/>
          </a:p>
        </p:txBody>
      </p:sp>
      <p:pic>
        <p:nvPicPr>
          <p:cNvPr descr="compositorClass.png"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7725" y="2185413"/>
            <a:ext cx="18288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ositorInheritance.png" id="114" name="Shape 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8000" y="3343275"/>
            <a:ext cx="484822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lyphSubclass.png" id="115" name="Shape 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0513" y="4355800"/>
            <a:ext cx="27432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Compositor and Composition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CA" sz="36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Compositor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class encapsulates the formatting algorithm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interface lets the compositor know </a:t>
            </a:r>
            <a:r>
              <a:rPr b="1" i="1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glyphs to format and </a:t>
            </a:r>
            <a:r>
              <a:rPr b="1" i="1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to do the formatting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glyphs formatted are children of the special </a:t>
            </a:r>
            <a:r>
              <a:rPr b="1" i="0" lang="en-CA" sz="36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Composition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glyph subclass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ositorComposition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6113" y="1107525"/>
            <a:ext cx="6886575" cy="4438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Shape 127"/>
          <p:cNvGraphicFramePr/>
          <p:nvPr/>
        </p:nvGraphicFramePr>
        <p:xfrm>
          <a:off x="792475" y="58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{BC8DC5C8-75FD-45E2-B15B-757A03079BA8}</a:tableStyleId>
              </a:tblPr>
              <a:tblGrid>
                <a:gridCol w="3442000"/>
                <a:gridCol w="785187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CA" sz="3000" u="none" cap="none" strike="noStrike">
                          <a:solidFill>
                            <a:srgbClr val="FFFFFF"/>
                          </a:solidFill>
                        </a:rPr>
                        <a:t>Basic Compositor Interface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CA" sz="3000" u="none" cap="none" strike="noStrike">
                          <a:solidFill>
                            <a:srgbClr val="FFFFFF"/>
                          </a:solidFill>
                        </a:rPr>
                        <a:t>Responsibility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CA" sz="3000" u="none" cap="none" strike="noStrike">
                          <a:solidFill>
                            <a:srgbClr val="FFFFFF"/>
                          </a:solidFill>
                        </a:rPr>
                        <a:t>Operations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  <a:buNone/>
                      </a:pPr>
                      <a:r>
                        <a:rPr lang="en-CA" sz="3000" u="none" cap="none" strike="noStrike">
                          <a:solidFill>
                            <a:srgbClr val="FFFFFF"/>
                          </a:solidFill>
                        </a:rPr>
                        <a:t>What to format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CA" sz="30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SetComposition(Composition*)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  <a:buNone/>
                      </a:pPr>
                      <a:r>
                        <a:rPr lang="en-CA" sz="3000" u="none" cap="none" strike="noStrike">
                          <a:solidFill>
                            <a:srgbClr val="FFFFFF"/>
                          </a:solidFill>
                        </a:rPr>
                        <a:t>How to format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CA" sz="30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virtual void Compose()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use the Composition and Compositor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AutoNum type="arabicPeriod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Composition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gets an instance of a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Compositor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subclass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AutoNum type="alphaLcPeriod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compositor subclass implements a specific formatting algorithm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AutoNum type="arabicPeriod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unformatted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Composition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object contains only visible glyphs making up the document’s content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AutoNum type="arabicPeriod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Glyphs determining the physical structure (Row and Column) are not contained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AutoNum type="arabicPeriod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 format, the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Composition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calls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compositor.Compose()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AutoNum type="arabicPeriod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Compositor</a:t>
            </a:r>
            <a:r>
              <a:rPr b="1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iterates through the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Compositions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children and inserts new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glyphs according to the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Compositor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algorithm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ositorsRelationship.png"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3350" y="2655563"/>
            <a:ext cx="5667375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use the Composition and Compositor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43307" y="2185434"/>
            <a:ext cx="56886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Compositor</a:t>
            </a:r>
            <a:r>
              <a:rPr b="1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iterates through the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Compositions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children and inserts new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glyphs according to the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Compositor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algorithm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Compositor-Composition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class split ensures a separation between code for the physical structure, and formatting algorithm code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Adding a new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Compositor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subclass does not affect the glyph classes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Adding a new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Glyph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subclass does not affect the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Compositor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classes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Using dynamic binding, the line-breaking algorithm can be changed at run-time through the </a:t>
            </a:r>
            <a:r>
              <a:rPr b="1" i="0" lang="en-CA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SetCompositor()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operation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Pattern Review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Encapsulating an algorithm in an object is the intent of the </a:t>
            </a:r>
            <a:r>
              <a:rPr b="1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key participants in the pattern are </a:t>
            </a:r>
            <a:r>
              <a:rPr b="1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Strategy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objects (compositor) and the </a:t>
            </a:r>
            <a:r>
              <a:rPr b="1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in which they operate (composition)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key to applying the Strategy pattern is designing interfaces for the strategy and its context that are general enough to support a range of algorithms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Follow the Three Strikes and Refactor rule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Example on hand(Age of empires)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CA"/>
              <a:t>Soldier class(Main class)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CA"/>
              <a:t>subclass: spearman,archar, gunman, </a:t>
            </a:r>
            <a:r>
              <a:rPr lang="en-CA"/>
              <a:t>paladin</a:t>
            </a:r>
            <a:r>
              <a:rPr lang="en-CA"/>
              <a:t>, robot, ironman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CA"/>
              <a:t>Refill and repair functionality, different in different class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CA"/>
              <a:t>Refill: when empty(archar) or certain time(gunman), no-refill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CA"/>
              <a:t>Repair: internal(ironman) or external(robot), no-repair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CA"/>
              <a:t>Strategy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Example on hand(Age of empires)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CA"/>
              <a:t>Soldier class(Main class)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CA"/>
              <a:t>subclass: spearman,archar, gunman, paladin, robot, ironman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CA"/>
              <a:t>Refill and repair functionality, different in different class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CA"/>
              <a:t>Refill: when empty(archar) or certain time(gunman), no-refill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CA"/>
              <a:t>Repair: internal(ironman) or external(robot), no-repair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CA"/>
              <a:t>Strategy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CA"/>
              <a:t>Inheritance- problem some class don’t need functionality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CA"/>
              <a:t>Interface - code reuse- duplication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CA"/>
              <a:t>strategy pattern - Always program in super type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CA"/>
              <a:t>a family of algorithms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CA"/>
              <a:t>encapsulates their behaviour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CA"/>
              <a:t>Makes the algorithm </a:t>
            </a:r>
            <a:r>
              <a:rPr lang="en-CA"/>
              <a:t>interchangeable</a:t>
            </a:r>
            <a:r>
              <a:rPr lang="en-CA"/>
              <a:t> with that family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Many possible algorithms exist to solve every problem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Hard-wiring each algorithm into each instance becomes intractable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 example, line wrapping in different documents can use the same algorithms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Different algorithms may be appropriate in different situations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Difficult to integrate new algorithms if code is hard-wired</a:t>
            </a:r>
            <a:endParaRPr/>
          </a:p>
        </p:txBody>
      </p:sp>
      <p:pic>
        <p:nvPicPr>
          <p:cNvPr descr="strategyMotivation.png"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0613" y="4133850"/>
            <a:ext cx="57435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Define classes that </a:t>
            </a:r>
            <a:r>
              <a:rPr b="0" i="0" lang="en-CA" sz="28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encapsulate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different algorithms (e.g. linebreaking)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 algorithm encapsulated this way is called a </a:t>
            </a:r>
            <a:r>
              <a:rPr b="1" i="0" lang="en-CA" sz="28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strategy</a:t>
            </a:r>
            <a:endParaRPr/>
          </a:p>
        </p:txBody>
      </p:sp>
      <p:pic>
        <p:nvPicPr>
          <p:cNvPr descr="strategyPattern.png"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1975" y="4237863"/>
            <a:ext cx="68008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CA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(Example: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cpp.sh/4ssjc</a:t>
            </a:r>
            <a:r>
              <a:rPr b="0" i="0" lang="en-CA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1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Strategy (compositor) 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Declares common interface for all supported algorithms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1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Concrete Strategy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Implements the algorithms using the strategy interface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1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Context (composition)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Configured with a concrete strategy object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Maintains reference to strategy object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May define interface to allow strategy to access its data</a:t>
            </a:r>
            <a:endParaRPr/>
          </a:p>
        </p:txBody>
      </p:sp>
      <p:pic>
        <p:nvPicPr>
          <p:cNvPr descr="strategyStructure.png"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8650" y="5923763"/>
            <a:ext cx="64674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Consequences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Families of related algorithms </a:t>
            </a:r>
            <a:endParaRPr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Inheritance factors out common functionality of algorithms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Alternative to subclassing</a:t>
            </a:r>
            <a:endParaRPr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Allows varying the algorithm independently from the context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Strategies eliminate conditional statements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Offers different implementation of the </a:t>
            </a:r>
            <a:r>
              <a:rPr b="0" i="1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behavior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Incurs communication overhead between algorithm and context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Increases the number of objects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43307" y="2322773"/>
            <a:ext cx="12118200" cy="5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from “Design Patterns: Elements of Reusable Object-Oriented Software”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CA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Erich Gamma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CA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Richard Helm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CA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Ralph Johnson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CA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 Vlissides</a:t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Self study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Formatting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CA" sz="28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Breaking a collection of glyphs into lines, lines into columns, and columns onto pages.</a:t>
            </a:r>
            <a:endParaRPr/>
          </a:p>
          <a:p>
            <a:pPr indent="-406400" lvl="0" marL="914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Many, many </a:t>
            </a:r>
            <a:r>
              <a:rPr b="0" i="0" lang="en-CA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b="1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methods (algorithms) exist for formatting</a:t>
            </a:r>
            <a:endParaRPr/>
          </a:p>
          <a:p>
            <a:pPr indent="-406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want to keep them </a:t>
            </a:r>
            <a:r>
              <a:rPr b="0" i="0" lang="en-CA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1" i="0" lang="en-CA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CA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contained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CA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b="0" i="0" lang="en-CA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of the document structure</a:t>
            </a:r>
            <a:endParaRPr/>
          </a:p>
          <a:p>
            <a:pPr indent="-3683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</a:pP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Adding a new Glyph should not affect the code (</a:t>
            </a:r>
            <a:r>
              <a:rPr b="0" i="1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black-box reuse</a:t>
            </a:r>
            <a:r>
              <a:rPr b="0" i="0" lang="en-CA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0" i="0" lang="en-CA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is done by ISOLATING and ENCAPSULATING the algorithm in an object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