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81" r:id="rId4"/>
    <p:sldId id="259" r:id="rId5"/>
    <p:sldId id="283" r:id="rId6"/>
    <p:sldId id="303" r:id="rId7"/>
    <p:sldId id="313" r:id="rId8"/>
    <p:sldId id="304" r:id="rId9"/>
    <p:sldId id="294" r:id="rId10"/>
    <p:sldId id="305" r:id="rId11"/>
    <p:sldId id="306" r:id="rId12"/>
    <p:sldId id="308" r:id="rId13"/>
    <p:sldId id="296" r:id="rId14"/>
    <p:sldId id="307" r:id="rId15"/>
    <p:sldId id="309" r:id="rId16"/>
    <p:sldId id="310" r:id="rId17"/>
    <p:sldId id="311" r:id="rId18"/>
    <p:sldId id="298" r:id="rId19"/>
    <p:sldId id="312" r:id="rId20"/>
    <p:sldId id="314" r:id="rId21"/>
    <p:sldId id="282"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43" autoAdjust="0"/>
  </p:normalViewPr>
  <p:slideViewPr>
    <p:cSldViewPr>
      <p:cViewPr varScale="1">
        <p:scale>
          <a:sx n="56" d="100"/>
          <a:sy n="56" d="100"/>
        </p:scale>
        <p:origin x="180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simulation%20project\exp-road-ex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simulation%20project\exp-road-ex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simulation%20project\exp-road-ex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tx>
            <c:v>minimum</c:v>
          </c:tx>
          <c:marker>
            <c:symbol val="none"/>
          </c:marker>
          <c:cat>
            <c:numRef>
              <c:f>Sheet1!$B$21:$B$35</c:f>
              <c:numCache>
                <c:formatCode>General</c:formatCode>
                <c:ptCount val="15"/>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numCache>
            </c:numRef>
          </c:cat>
          <c:val>
            <c:numRef>
              <c:f>Sheet1!$C$21:$C$35</c:f>
              <c:numCache>
                <c:formatCode>General</c:formatCode>
                <c:ptCount val="15"/>
                <c:pt idx="0">
                  <c:v>0.56000000000000005</c:v>
                </c:pt>
                <c:pt idx="1">
                  <c:v>1.08</c:v>
                </c:pt>
                <c:pt idx="2">
                  <c:v>1.6300000000000001</c:v>
                </c:pt>
                <c:pt idx="3">
                  <c:v>2.1</c:v>
                </c:pt>
                <c:pt idx="4">
                  <c:v>2.63</c:v>
                </c:pt>
                <c:pt idx="5">
                  <c:v>3.09</c:v>
                </c:pt>
                <c:pt idx="6">
                  <c:v>3.54</c:v>
                </c:pt>
                <c:pt idx="7">
                  <c:v>3.9899999999999998</c:v>
                </c:pt>
                <c:pt idx="8">
                  <c:v>4.3</c:v>
                </c:pt>
                <c:pt idx="9">
                  <c:v>4.57</c:v>
                </c:pt>
                <c:pt idx="10">
                  <c:v>4.8099999999999996</c:v>
                </c:pt>
                <c:pt idx="11">
                  <c:v>5.05</c:v>
                </c:pt>
                <c:pt idx="12">
                  <c:v>5.13</c:v>
                </c:pt>
                <c:pt idx="13">
                  <c:v>5.08</c:v>
                </c:pt>
                <c:pt idx="14">
                  <c:v>5.25</c:v>
                </c:pt>
              </c:numCache>
            </c:numRef>
          </c:val>
          <c:smooth val="0"/>
        </c:ser>
        <c:ser>
          <c:idx val="1"/>
          <c:order val="1"/>
          <c:tx>
            <c:v>average</c:v>
          </c:tx>
          <c:marker>
            <c:symbol val="none"/>
          </c:marker>
          <c:cat>
            <c:numRef>
              <c:f>Sheet1!$B$21:$B$35</c:f>
              <c:numCache>
                <c:formatCode>General</c:formatCode>
                <c:ptCount val="15"/>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numCache>
            </c:numRef>
          </c:cat>
          <c:val>
            <c:numRef>
              <c:f>Sheet1!$D$21:$D$35</c:f>
              <c:numCache>
                <c:formatCode>General</c:formatCode>
                <c:ptCount val="15"/>
                <c:pt idx="0">
                  <c:v>0.64000000000000024</c:v>
                </c:pt>
                <c:pt idx="1">
                  <c:v>1.21</c:v>
                </c:pt>
                <c:pt idx="2">
                  <c:v>1.7700000000000002</c:v>
                </c:pt>
                <c:pt idx="3">
                  <c:v>2.27</c:v>
                </c:pt>
                <c:pt idx="4">
                  <c:v>2.82</c:v>
                </c:pt>
                <c:pt idx="5">
                  <c:v>3.2800000000000002</c:v>
                </c:pt>
                <c:pt idx="6">
                  <c:v>3.73</c:v>
                </c:pt>
                <c:pt idx="7">
                  <c:v>4.18</c:v>
                </c:pt>
                <c:pt idx="8">
                  <c:v>4.4800000000000004</c:v>
                </c:pt>
                <c:pt idx="9">
                  <c:v>4.71</c:v>
                </c:pt>
                <c:pt idx="10">
                  <c:v>4.96</c:v>
                </c:pt>
                <c:pt idx="11">
                  <c:v>5.2</c:v>
                </c:pt>
                <c:pt idx="12">
                  <c:v>5.28</c:v>
                </c:pt>
                <c:pt idx="13">
                  <c:v>5.22</c:v>
                </c:pt>
                <c:pt idx="14">
                  <c:v>5.39</c:v>
                </c:pt>
              </c:numCache>
            </c:numRef>
          </c:val>
          <c:smooth val="0"/>
        </c:ser>
        <c:ser>
          <c:idx val="2"/>
          <c:order val="2"/>
          <c:tx>
            <c:v>maximum</c:v>
          </c:tx>
          <c:marker>
            <c:symbol val="none"/>
          </c:marker>
          <c:cat>
            <c:numRef>
              <c:f>Sheet1!$B$21:$B$35</c:f>
              <c:numCache>
                <c:formatCode>General</c:formatCode>
                <c:ptCount val="15"/>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numCache>
            </c:numRef>
          </c:cat>
          <c:val>
            <c:numRef>
              <c:f>Sheet1!$E$21:$E$35</c:f>
              <c:numCache>
                <c:formatCode>General</c:formatCode>
                <c:ptCount val="15"/>
                <c:pt idx="0">
                  <c:v>0.7200000000000002</c:v>
                </c:pt>
                <c:pt idx="1">
                  <c:v>1.33</c:v>
                </c:pt>
                <c:pt idx="2">
                  <c:v>1.9200000000000002</c:v>
                </c:pt>
                <c:pt idx="3">
                  <c:v>2.4499999999999997</c:v>
                </c:pt>
                <c:pt idx="4">
                  <c:v>3.01</c:v>
                </c:pt>
                <c:pt idx="5">
                  <c:v>3.4699999999999998</c:v>
                </c:pt>
                <c:pt idx="6">
                  <c:v>3.9099999999999997</c:v>
                </c:pt>
                <c:pt idx="7">
                  <c:v>4.37</c:v>
                </c:pt>
                <c:pt idx="8">
                  <c:v>4.6599999999999984</c:v>
                </c:pt>
                <c:pt idx="9">
                  <c:v>4.9400000000000004</c:v>
                </c:pt>
                <c:pt idx="10">
                  <c:v>5.1199999999999983</c:v>
                </c:pt>
                <c:pt idx="11">
                  <c:v>5.35</c:v>
                </c:pt>
                <c:pt idx="12">
                  <c:v>5.42</c:v>
                </c:pt>
                <c:pt idx="13">
                  <c:v>5.3599999999999985</c:v>
                </c:pt>
                <c:pt idx="14">
                  <c:v>5.52</c:v>
                </c:pt>
              </c:numCache>
            </c:numRef>
          </c:val>
          <c:smooth val="0"/>
        </c:ser>
        <c:dLbls>
          <c:showLegendKey val="0"/>
          <c:showVal val="0"/>
          <c:showCatName val="0"/>
          <c:showSerName val="0"/>
          <c:showPercent val="0"/>
          <c:showBubbleSize val="0"/>
        </c:dLbls>
        <c:smooth val="0"/>
        <c:axId val="440389704"/>
        <c:axId val="440390096"/>
      </c:lineChart>
      <c:catAx>
        <c:axId val="440389704"/>
        <c:scaling>
          <c:orientation val="minMax"/>
        </c:scaling>
        <c:delete val="0"/>
        <c:axPos val="b"/>
        <c:title>
          <c:tx>
            <c:rich>
              <a:bodyPr/>
              <a:lstStyle/>
              <a:p>
                <a:pPr>
                  <a:defRPr/>
                </a:pPr>
                <a:r>
                  <a:rPr lang="en-US">
                    <a:solidFill>
                      <a:schemeClr val="bg2">
                        <a:lumMod val="75000"/>
                      </a:schemeClr>
                    </a:solidFill>
                  </a:rPr>
                  <a:t>Increasing</a:t>
                </a:r>
                <a:r>
                  <a:rPr lang="en-US" baseline="0">
                    <a:solidFill>
                      <a:schemeClr val="bg2">
                        <a:lumMod val="75000"/>
                      </a:schemeClr>
                    </a:solidFill>
                  </a:rPr>
                  <a:t> number of cars</a:t>
                </a:r>
                <a:endParaRPr lang="en-US">
                  <a:solidFill>
                    <a:schemeClr val="bg2">
                      <a:lumMod val="75000"/>
                    </a:schemeClr>
                  </a:solidFill>
                </a:endParaRPr>
              </a:p>
            </c:rich>
          </c:tx>
          <c:overlay val="0"/>
        </c:title>
        <c:numFmt formatCode="General" sourceLinked="1"/>
        <c:majorTickMark val="out"/>
        <c:minorTickMark val="none"/>
        <c:tickLblPos val="nextTo"/>
        <c:crossAx val="440390096"/>
        <c:crosses val="autoZero"/>
        <c:auto val="1"/>
        <c:lblAlgn val="ctr"/>
        <c:lblOffset val="100"/>
        <c:noMultiLvlLbl val="0"/>
      </c:catAx>
      <c:valAx>
        <c:axId val="440390096"/>
        <c:scaling>
          <c:orientation val="minMax"/>
        </c:scaling>
        <c:delete val="0"/>
        <c:axPos val="l"/>
        <c:majorGridlines/>
        <c:title>
          <c:tx>
            <c:rich>
              <a:bodyPr rot="0" vert="wordArtVert"/>
              <a:lstStyle/>
              <a:p>
                <a:pPr>
                  <a:defRPr/>
                </a:pPr>
                <a:r>
                  <a:rPr lang="en-US"/>
                  <a:t>queue length</a:t>
                </a:r>
              </a:p>
            </c:rich>
          </c:tx>
          <c:overlay val="0"/>
        </c:title>
        <c:numFmt formatCode="General" sourceLinked="1"/>
        <c:majorTickMark val="out"/>
        <c:minorTickMark val="none"/>
        <c:tickLblPos val="nextTo"/>
        <c:crossAx val="440389704"/>
        <c:crosses val="autoZero"/>
        <c:crossBetween val="between"/>
      </c:valAx>
    </c:plotArea>
    <c:legend>
      <c:legendPos val="r"/>
      <c:overlay val="0"/>
    </c:legend>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tx>
            <c:v>minimum</c:v>
          </c:tx>
          <c:marker>
            <c:symbol val="none"/>
          </c:marker>
          <c:cat>
            <c:numRef>
              <c:f>Sheet1!$B$4:$B$18</c:f>
              <c:numCache>
                <c:formatCode>General</c:formatCode>
                <c:ptCount val="15"/>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numCache>
            </c:numRef>
          </c:cat>
          <c:val>
            <c:numRef>
              <c:f>Sheet1!$C$4:$C$18</c:f>
              <c:numCache>
                <c:formatCode>General</c:formatCode>
                <c:ptCount val="15"/>
                <c:pt idx="0">
                  <c:v>1.56</c:v>
                </c:pt>
                <c:pt idx="1">
                  <c:v>2.4099999999999997</c:v>
                </c:pt>
                <c:pt idx="2">
                  <c:v>3.15</c:v>
                </c:pt>
                <c:pt idx="3">
                  <c:v>3.8699999999999997</c:v>
                </c:pt>
                <c:pt idx="4">
                  <c:v>4.55</c:v>
                </c:pt>
                <c:pt idx="5">
                  <c:v>4.9300000000000015</c:v>
                </c:pt>
                <c:pt idx="6">
                  <c:v>5.2</c:v>
                </c:pt>
                <c:pt idx="7">
                  <c:v>5.39</c:v>
                </c:pt>
                <c:pt idx="8">
                  <c:v>5.55</c:v>
                </c:pt>
                <c:pt idx="9">
                  <c:v>5.6499999999999995</c:v>
                </c:pt>
                <c:pt idx="10">
                  <c:v>5.83</c:v>
                </c:pt>
                <c:pt idx="11">
                  <c:v>5.79</c:v>
                </c:pt>
                <c:pt idx="12">
                  <c:v>5.9</c:v>
                </c:pt>
                <c:pt idx="13">
                  <c:v>5.9300000000000015</c:v>
                </c:pt>
                <c:pt idx="14">
                  <c:v>5.98</c:v>
                </c:pt>
              </c:numCache>
            </c:numRef>
          </c:val>
          <c:smooth val="0"/>
        </c:ser>
        <c:ser>
          <c:idx val="1"/>
          <c:order val="1"/>
          <c:tx>
            <c:v>average</c:v>
          </c:tx>
          <c:marker>
            <c:symbol val="none"/>
          </c:marker>
          <c:cat>
            <c:numRef>
              <c:f>Sheet1!$B$4:$B$18</c:f>
              <c:numCache>
                <c:formatCode>General</c:formatCode>
                <c:ptCount val="15"/>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numCache>
            </c:numRef>
          </c:cat>
          <c:val>
            <c:numRef>
              <c:f>Sheet1!$D$4:$D$18</c:f>
              <c:numCache>
                <c:formatCode>General</c:formatCode>
                <c:ptCount val="15"/>
                <c:pt idx="0">
                  <c:v>1.71</c:v>
                </c:pt>
                <c:pt idx="1">
                  <c:v>2.58</c:v>
                </c:pt>
                <c:pt idx="2">
                  <c:v>3.34</c:v>
                </c:pt>
                <c:pt idx="3">
                  <c:v>4.07</c:v>
                </c:pt>
                <c:pt idx="4">
                  <c:v>4.74</c:v>
                </c:pt>
                <c:pt idx="5">
                  <c:v>5.1099999999999985</c:v>
                </c:pt>
                <c:pt idx="6">
                  <c:v>5.35</c:v>
                </c:pt>
                <c:pt idx="7">
                  <c:v>5.44</c:v>
                </c:pt>
                <c:pt idx="8">
                  <c:v>5.6899999999999995</c:v>
                </c:pt>
                <c:pt idx="9">
                  <c:v>5.78</c:v>
                </c:pt>
                <c:pt idx="10">
                  <c:v>5.95</c:v>
                </c:pt>
                <c:pt idx="11">
                  <c:v>5.91</c:v>
                </c:pt>
                <c:pt idx="12">
                  <c:v>6.01</c:v>
                </c:pt>
                <c:pt idx="13">
                  <c:v>6.03</c:v>
                </c:pt>
                <c:pt idx="14">
                  <c:v>6.08</c:v>
                </c:pt>
              </c:numCache>
            </c:numRef>
          </c:val>
          <c:smooth val="0"/>
        </c:ser>
        <c:ser>
          <c:idx val="2"/>
          <c:order val="2"/>
          <c:tx>
            <c:v>maximum</c:v>
          </c:tx>
          <c:marker>
            <c:symbol val="none"/>
          </c:marker>
          <c:cat>
            <c:numRef>
              <c:f>Sheet1!$B$4:$B$18</c:f>
              <c:numCache>
                <c:formatCode>General</c:formatCode>
                <c:ptCount val="15"/>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numCache>
            </c:numRef>
          </c:cat>
          <c:val>
            <c:numRef>
              <c:f>Sheet1!$E$4:$E$18</c:f>
              <c:numCache>
                <c:formatCode>General</c:formatCode>
                <c:ptCount val="15"/>
                <c:pt idx="0">
                  <c:v>1.85</c:v>
                </c:pt>
                <c:pt idx="1">
                  <c:v>2.7600000000000002</c:v>
                </c:pt>
                <c:pt idx="2">
                  <c:v>3.53</c:v>
                </c:pt>
                <c:pt idx="3">
                  <c:v>4.26</c:v>
                </c:pt>
                <c:pt idx="4">
                  <c:v>4.92</c:v>
                </c:pt>
                <c:pt idx="5">
                  <c:v>5.28</c:v>
                </c:pt>
                <c:pt idx="6">
                  <c:v>5.51</c:v>
                </c:pt>
                <c:pt idx="7">
                  <c:v>5.6899999999999995</c:v>
                </c:pt>
                <c:pt idx="8">
                  <c:v>5.83</c:v>
                </c:pt>
                <c:pt idx="9">
                  <c:v>5.91</c:v>
                </c:pt>
                <c:pt idx="10">
                  <c:v>6.07</c:v>
                </c:pt>
                <c:pt idx="11">
                  <c:v>6.03</c:v>
                </c:pt>
                <c:pt idx="12">
                  <c:v>6.1199999999999983</c:v>
                </c:pt>
                <c:pt idx="13">
                  <c:v>6.14</c:v>
                </c:pt>
                <c:pt idx="14">
                  <c:v>6.18</c:v>
                </c:pt>
              </c:numCache>
            </c:numRef>
          </c:val>
          <c:smooth val="0"/>
        </c:ser>
        <c:dLbls>
          <c:showLegendKey val="0"/>
          <c:showVal val="0"/>
          <c:showCatName val="0"/>
          <c:showSerName val="0"/>
          <c:showPercent val="0"/>
          <c:showBubbleSize val="0"/>
        </c:dLbls>
        <c:smooth val="0"/>
        <c:axId val="440386872"/>
        <c:axId val="440387264"/>
      </c:lineChart>
      <c:catAx>
        <c:axId val="440386872"/>
        <c:scaling>
          <c:orientation val="minMax"/>
        </c:scaling>
        <c:delete val="0"/>
        <c:axPos val="b"/>
        <c:title>
          <c:tx>
            <c:rich>
              <a:bodyPr/>
              <a:lstStyle/>
              <a:p>
                <a:pPr>
                  <a:defRPr/>
                </a:pPr>
                <a:r>
                  <a:rPr lang="en-US">
                    <a:solidFill>
                      <a:schemeClr val="bg2">
                        <a:lumMod val="75000"/>
                      </a:schemeClr>
                    </a:solidFill>
                  </a:rPr>
                  <a:t>Increasing</a:t>
                </a:r>
                <a:r>
                  <a:rPr lang="en-US" baseline="0">
                    <a:solidFill>
                      <a:schemeClr val="bg2">
                        <a:lumMod val="75000"/>
                      </a:schemeClr>
                    </a:solidFill>
                  </a:rPr>
                  <a:t> number of cars</a:t>
                </a:r>
                <a:endParaRPr lang="en-US">
                  <a:solidFill>
                    <a:schemeClr val="bg2">
                      <a:lumMod val="75000"/>
                    </a:schemeClr>
                  </a:solidFill>
                </a:endParaRPr>
              </a:p>
            </c:rich>
          </c:tx>
          <c:overlay val="0"/>
        </c:title>
        <c:numFmt formatCode="General" sourceLinked="1"/>
        <c:majorTickMark val="out"/>
        <c:minorTickMark val="none"/>
        <c:tickLblPos val="nextTo"/>
        <c:crossAx val="440387264"/>
        <c:crosses val="autoZero"/>
        <c:auto val="1"/>
        <c:lblAlgn val="ctr"/>
        <c:lblOffset val="100"/>
        <c:noMultiLvlLbl val="0"/>
      </c:catAx>
      <c:valAx>
        <c:axId val="440387264"/>
        <c:scaling>
          <c:orientation val="minMax"/>
        </c:scaling>
        <c:delete val="0"/>
        <c:axPos val="l"/>
        <c:majorGridlines/>
        <c:title>
          <c:tx>
            <c:rich>
              <a:bodyPr rot="0" vert="wordArtVert"/>
              <a:lstStyle/>
              <a:p>
                <a:pPr>
                  <a:defRPr/>
                </a:pPr>
                <a:r>
                  <a:rPr lang="en-US" b="1">
                    <a:solidFill>
                      <a:schemeClr val="bg2">
                        <a:lumMod val="75000"/>
                      </a:schemeClr>
                    </a:solidFill>
                  </a:rPr>
                  <a:t>queuelength </a:t>
                </a:r>
              </a:p>
            </c:rich>
          </c:tx>
          <c:overlay val="0"/>
        </c:title>
        <c:numFmt formatCode="General" sourceLinked="1"/>
        <c:majorTickMark val="out"/>
        <c:minorTickMark val="none"/>
        <c:tickLblPos val="nextTo"/>
        <c:crossAx val="440386872"/>
        <c:crosses val="autoZero"/>
        <c:crossBetween val="between"/>
      </c:valAx>
    </c:plotArea>
    <c:legend>
      <c:legendPos val="r"/>
      <c:overlay val="0"/>
    </c:legend>
    <c:plotVisOnly val="1"/>
    <c:dispBlanksAs val="zero"/>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tx>
            <c:v>minimum</c:v>
          </c:tx>
          <c:marker>
            <c:symbol val="none"/>
          </c:marker>
          <c:cat>
            <c:numRef>
              <c:f>Sheet1!$B$39:$B$53</c:f>
              <c:numCache>
                <c:formatCode>General</c:formatCode>
                <c:ptCount val="15"/>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numCache>
            </c:numRef>
          </c:cat>
          <c:val>
            <c:numRef>
              <c:f>Sheet1!$C$39:$C$53</c:f>
              <c:numCache>
                <c:formatCode>General</c:formatCode>
                <c:ptCount val="15"/>
                <c:pt idx="0">
                  <c:v>0.8500000000000002</c:v>
                </c:pt>
                <c:pt idx="1">
                  <c:v>1.49</c:v>
                </c:pt>
                <c:pt idx="2">
                  <c:v>2.19</c:v>
                </c:pt>
                <c:pt idx="3">
                  <c:v>2.84</c:v>
                </c:pt>
                <c:pt idx="4">
                  <c:v>3.66</c:v>
                </c:pt>
                <c:pt idx="5">
                  <c:v>4.4000000000000004</c:v>
                </c:pt>
                <c:pt idx="6">
                  <c:v>4.8899999999999997</c:v>
                </c:pt>
                <c:pt idx="7">
                  <c:v>5.28</c:v>
                </c:pt>
                <c:pt idx="8">
                  <c:v>5.63</c:v>
                </c:pt>
                <c:pt idx="9">
                  <c:v>5.79</c:v>
                </c:pt>
                <c:pt idx="10">
                  <c:v>5.9300000000000015</c:v>
                </c:pt>
                <c:pt idx="11">
                  <c:v>5.9700000000000015</c:v>
                </c:pt>
                <c:pt idx="12">
                  <c:v>6.04</c:v>
                </c:pt>
                <c:pt idx="13">
                  <c:v>6.07</c:v>
                </c:pt>
                <c:pt idx="14">
                  <c:v>6.13</c:v>
                </c:pt>
              </c:numCache>
            </c:numRef>
          </c:val>
          <c:smooth val="0"/>
        </c:ser>
        <c:ser>
          <c:idx val="1"/>
          <c:order val="1"/>
          <c:tx>
            <c:v>average</c:v>
          </c:tx>
          <c:marker>
            <c:symbol val="none"/>
          </c:marker>
          <c:cat>
            <c:numRef>
              <c:f>Sheet1!$B$39:$B$53</c:f>
              <c:numCache>
                <c:formatCode>General</c:formatCode>
                <c:ptCount val="15"/>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numCache>
            </c:numRef>
          </c:cat>
          <c:val>
            <c:numRef>
              <c:f>Sheet1!$D$39:$D$53</c:f>
              <c:numCache>
                <c:formatCode>General</c:formatCode>
                <c:ptCount val="15"/>
                <c:pt idx="0">
                  <c:v>0.95000000000000018</c:v>
                </c:pt>
                <c:pt idx="1">
                  <c:v>1.62</c:v>
                </c:pt>
                <c:pt idx="2">
                  <c:v>2.3499999999999992</c:v>
                </c:pt>
                <c:pt idx="3">
                  <c:v>3.03</c:v>
                </c:pt>
                <c:pt idx="4">
                  <c:v>3.84</c:v>
                </c:pt>
                <c:pt idx="5">
                  <c:v>4.58</c:v>
                </c:pt>
                <c:pt idx="6">
                  <c:v>5.05</c:v>
                </c:pt>
                <c:pt idx="7">
                  <c:v>5.42</c:v>
                </c:pt>
                <c:pt idx="8">
                  <c:v>5.74</c:v>
                </c:pt>
                <c:pt idx="9">
                  <c:v>5.9</c:v>
                </c:pt>
                <c:pt idx="10">
                  <c:v>6.02</c:v>
                </c:pt>
                <c:pt idx="11">
                  <c:v>6.07</c:v>
                </c:pt>
                <c:pt idx="12">
                  <c:v>6.1199999999999983</c:v>
                </c:pt>
                <c:pt idx="13">
                  <c:v>6.1499999999999995</c:v>
                </c:pt>
                <c:pt idx="14">
                  <c:v>6.21</c:v>
                </c:pt>
              </c:numCache>
            </c:numRef>
          </c:val>
          <c:smooth val="0"/>
        </c:ser>
        <c:ser>
          <c:idx val="2"/>
          <c:order val="2"/>
          <c:tx>
            <c:v>maximum</c:v>
          </c:tx>
          <c:marker>
            <c:symbol val="none"/>
          </c:marker>
          <c:cat>
            <c:numRef>
              <c:f>Sheet1!$B$39:$B$53</c:f>
              <c:numCache>
                <c:formatCode>General</c:formatCode>
                <c:ptCount val="15"/>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numCache>
            </c:numRef>
          </c:cat>
          <c:val>
            <c:numRef>
              <c:f>Sheet1!$E$39:$E$53</c:f>
              <c:numCache>
                <c:formatCode>General</c:formatCode>
                <c:ptCount val="15"/>
                <c:pt idx="0">
                  <c:v>1.05</c:v>
                </c:pt>
                <c:pt idx="1">
                  <c:v>1.76</c:v>
                </c:pt>
                <c:pt idx="2">
                  <c:v>2.52</c:v>
                </c:pt>
                <c:pt idx="3">
                  <c:v>3.21</c:v>
                </c:pt>
                <c:pt idx="4">
                  <c:v>3.7800000000000002</c:v>
                </c:pt>
                <c:pt idx="5">
                  <c:v>4.76</c:v>
                </c:pt>
                <c:pt idx="6">
                  <c:v>5.2</c:v>
                </c:pt>
                <c:pt idx="7">
                  <c:v>5.56</c:v>
                </c:pt>
                <c:pt idx="8">
                  <c:v>5.8599999999999985</c:v>
                </c:pt>
                <c:pt idx="9">
                  <c:v>6.01</c:v>
                </c:pt>
                <c:pt idx="10">
                  <c:v>6.1099999999999985</c:v>
                </c:pt>
                <c:pt idx="11">
                  <c:v>6.1599999999999984</c:v>
                </c:pt>
                <c:pt idx="12">
                  <c:v>6.21</c:v>
                </c:pt>
                <c:pt idx="13">
                  <c:v>6.23</c:v>
                </c:pt>
                <c:pt idx="14">
                  <c:v>6.29</c:v>
                </c:pt>
              </c:numCache>
            </c:numRef>
          </c:val>
          <c:smooth val="0"/>
        </c:ser>
        <c:dLbls>
          <c:showLegendKey val="0"/>
          <c:showVal val="0"/>
          <c:showCatName val="0"/>
          <c:showSerName val="0"/>
          <c:showPercent val="0"/>
          <c:showBubbleSize val="0"/>
        </c:dLbls>
        <c:smooth val="0"/>
        <c:axId val="440388048"/>
        <c:axId val="434900552"/>
      </c:lineChart>
      <c:catAx>
        <c:axId val="440388048"/>
        <c:scaling>
          <c:orientation val="minMax"/>
        </c:scaling>
        <c:delete val="0"/>
        <c:axPos val="b"/>
        <c:title>
          <c:tx>
            <c:rich>
              <a:bodyPr/>
              <a:lstStyle/>
              <a:p>
                <a:pPr>
                  <a:defRPr/>
                </a:pPr>
                <a:r>
                  <a:rPr lang="en-US">
                    <a:solidFill>
                      <a:schemeClr val="bg2">
                        <a:lumMod val="75000"/>
                      </a:schemeClr>
                    </a:solidFill>
                  </a:rPr>
                  <a:t>Increasing number</a:t>
                </a:r>
                <a:r>
                  <a:rPr lang="en-US" baseline="0">
                    <a:solidFill>
                      <a:schemeClr val="bg2">
                        <a:lumMod val="75000"/>
                      </a:schemeClr>
                    </a:solidFill>
                  </a:rPr>
                  <a:t> of cars</a:t>
                </a:r>
                <a:endParaRPr lang="en-US">
                  <a:solidFill>
                    <a:schemeClr val="bg2">
                      <a:lumMod val="75000"/>
                    </a:schemeClr>
                  </a:solidFill>
                </a:endParaRPr>
              </a:p>
            </c:rich>
          </c:tx>
          <c:overlay val="0"/>
        </c:title>
        <c:numFmt formatCode="General" sourceLinked="1"/>
        <c:majorTickMark val="out"/>
        <c:minorTickMark val="none"/>
        <c:tickLblPos val="nextTo"/>
        <c:crossAx val="434900552"/>
        <c:crosses val="autoZero"/>
        <c:auto val="1"/>
        <c:lblAlgn val="ctr"/>
        <c:lblOffset val="100"/>
        <c:noMultiLvlLbl val="0"/>
      </c:catAx>
      <c:valAx>
        <c:axId val="434900552"/>
        <c:scaling>
          <c:orientation val="minMax"/>
        </c:scaling>
        <c:delete val="0"/>
        <c:axPos val="l"/>
        <c:majorGridlines/>
        <c:title>
          <c:tx>
            <c:rich>
              <a:bodyPr rot="0" vert="wordArtVert"/>
              <a:lstStyle/>
              <a:p>
                <a:pPr>
                  <a:defRPr>
                    <a:solidFill>
                      <a:schemeClr val="bg2">
                        <a:lumMod val="75000"/>
                      </a:schemeClr>
                    </a:solidFill>
                  </a:defRPr>
                </a:pPr>
                <a:r>
                  <a:rPr lang="en-US">
                    <a:solidFill>
                      <a:schemeClr val="bg2">
                        <a:lumMod val="75000"/>
                      </a:schemeClr>
                    </a:solidFill>
                  </a:rPr>
                  <a:t>queue length</a:t>
                </a:r>
              </a:p>
            </c:rich>
          </c:tx>
          <c:overlay val="0"/>
        </c:title>
        <c:numFmt formatCode="General" sourceLinked="1"/>
        <c:majorTickMark val="out"/>
        <c:minorTickMark val="none"/>
        <c:tickLblPos val="nextTo"/>
        <c:crossAx val="440388048"/>
        <c:crosses val="autoZero"/>
        <c:crossBetween val="between"/>
      </c:valAx>
    </c:plotArea>
    <c:legend>
      <c:legendPos val="r"/>
      <c:overlay val="0"/>
    </c:legend>
    <c:plotVisOnly val="1"/>
    <c:dispBlanksAs val="zero"/>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D9217B-AFEE-44E7-8E50-F4F22B1A69BC}" type="datetimeFigureOut">
              <a:rPr lang="en-US" smtClean="0"/>
              <a:pPr/>
              <a:t>3/30/2017</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55CCF95-E9BA-4F13-BDE9-B3E7C66B3588}" type="slidenum">
              <a:rPr lang="en-US" smtClean="0"/>
              <a:pPr/>
              <a:t>‹#›</a:t>
            </a:fld>
            <a:endParaRPr lang="en-US"/>
          </a:p>
        </p:txBody>
      </p:sp>
    </p:spTree>
    <p:extLst>
      <p:ext uri="{BB962C8B-B14F-4D97-AF65-F5344CB8AC3E}">
        <p14:creationId xmlns:p14="http://schemas.microsoft.com/office/powerpoint/2010/main" val="3956429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every body, My name is </a:t>
            </a:r>
            <a:r>
              <a:rPr lang="en-US" dirty="0" err="1" smtClean="0"/>
              <a:t>jyothsna</a:t>
            </a:r>
            <a:r>
              <a:rPr lang="en-US" baseline="0" dirty="0" smtClean="0"/>
              <a:t> </a:t>
            </a:r>
            <a:r>
              <a:rPr lang="en-US" baseline="0" dirty="0" err="1" smtClean="0"/>
              <a:t>Boni</a:t>
            </a:r>
            <a:r>
              <a:rPr lang="en-US" baseline="0" dirty="0" smtClean="0"/>
              <a:t> and I am here to give </a:t>
            </a:r>
            <a:endParaRPr lang="en-US" dirty="0"/>
          </a:p>
        </p:txBody>
      </p:sp>
      <p:sp>
        <p:nvSpPr>
          <p:cNvPr id="4" name="Slide Number Placeholder 3"/>
          <p:cNvSpPr>
            <a:spLocks noGrp="1"/>
          </p:cNvSpPr>
          <p:nvPr>
            <p:ph type="sldNum" sz="quarter" idx="10"/>
          </p:nvPr>
        </p:nvSpPr>
        <p:spPr/>
        <p:txBody>
          <a:bodyPr/>
          <a:lstStyle/>
          <a:p>
            <a:fld id="{B55CCF95-E9BA-4F13-BDE9-B3E7C66B3588}" type="slidenum">
              <a:rPr lang="en-US" smtClean="0"/>
              <a:pPr/>
              <a:t>1</a:t>
            </a:fld>
            <a:endParaRPr lang="en-US"/>
          </a:p>
        </p:txBody>
      </p:sp>
    </p:spTree>
    <p:extLst>
      <p:ext uri="{BB962C8B-B14F-4D97-AF65-F5344CB8AC3E}">
        <p14:creationId xmlns:p14="http://schemas.microsoft.com/office/powerpoint/2010/main" val="229671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Goob</a:t>
            </a:r>
            <a:r>
              <a:rPr lang="en-US" dirty="0" smtClean="0"/>
              <a:t> morning everybody</a:t>
            </a:r>
            <a:r>
              <a:rPr lang="en-US" baseline="0" dirty="0" smtClean="0"/>
              <a:t> my name is </a:t>
            </a:r>
            <a:r>
              <a:rPr lang="en-US" baseline="0" dirty="0" err="1" smtClean="0"/>
              <a:t>Jyothsna</a:t>
            </a:r>
            <a:r>
              <a:rPr lang="en-US" baseline="0" dirty="0" smtClean="0"/>
              <a:t> </a:t>
            </a:r>
            <a:r>
              <a:rPr lang="en-US" baseline="0" dirty="0" err="1" smtClean="0"/>
              <a:t>Boni</a:t>
            </a:r>
            <a:r>
              <a:rPr lang="en-US" baseline="0" dirty="0" smtClean="0"/>
              <a:t>. I along with my team mate </a:t>
            </a:r>
            <a:r>
              <a:rPr lang="en-US" baseline="0" dirty="0" err="1" smtClean="0"/>
              <a:t>naga</a:t>
            </a:r>
            <a:r>
              <a:rPr lang="en-US" baseline="0" dirty="0" smtClean="0"/>
              <a:t> </a:t>
            </a:r>
            <a:r>
              <a:rPr lang="en-US" baseline="0" dirty="0" err="1" smtClean="0"/>
              <a:t>sai</a:t>
            </a:r>
            <a:r>
              <a:rPr lang="en-US" baseline="0" dirty="0" smtClean="0"/>
              <a:t> are going to give a presentation of our project on behalf of our team. Our team name is </a:t>
            </a:r>
            <a:r>
              <a:rPr lang="en-US" baseline="0" dirty="0" err="1" smtClean="0"/>
              <a:t>simgems</a:t>
            </a:r>
            <a:r>
              <a:rPr lang="en-US" baseline="0" dirty="0" smtClean="0"/>
              <a:t> . These are our team members. Our project is supervised by Prof Claudia </a:t>
            </a:r>
            <a:r>
              <a:rPr lang="en-US" baseline="0" dirty="0" err="1" smtClean="0"/>
              <a:t>Krull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55CCF95-E9BA-4F13-BDE9-B3E7C66B3588}" type="slidenum">
              <a:rPr lang="en-US" smtClean="0"/>
              <a:pPr/>
              <a:t>2</a:t>
            </a:fld>
            <a:endParaRPr lang="en-US"/>
          </a:p>
        </p:txBody>
      </p:sp>
    </p:spTree>
    <p:extLst>
      <p:ext uri="{BB962C8B-B14F-4D97-AF65-F5344CB8AC3E}">
        <p14:creationId xmlns:p14="http://schemas.microsoft.com/office/powerpoint/2010/main" val="2834633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Coming to the project goal, we have taken the Elbe Schwimmhalle</a:t>
            </a:r>
            <a:r>
              <a:rPr lang="en-US" baseline="0" dirty="0" smtClean="0"/>
              <a:t> road network. The particular road under consideration has many improvement options, like a dead end lane which can be connected to our main road. And the road has two waiting points because of the pedestrian crossing. The signals will be activated only when there are pedestrians. The main aim of our project is to overcome as many problems as possible so that we can improve the real time system. </a:t>
            </a:r>
            <a:endParaRPr lang="en-US" dirty="0"/>
          </a:p>
        </p:txBody>
      </p:sp>
      <p:sp>
        <p:nvSpPr>
          <p:cNvPr id="4" name="Slide Number Placeholder 3"/>
          <p:cNvSpPr>
            <a:spLocks noGrp="1"/>
          </p:cNvSpPr>
          <p:nvPr>
            <p:ph type="sldNum" sz="quarter" idx="10"/>
          </p:nvPr>
        </p:nvSpPr>
        <p:spPr/>
        <p:txBody>
          <a:bodyPr/>
          <a:lstStyle/>
          <a:p>
            <a:fld id="{B55CCF95-E9BA-4F13-BDE9-B3E7C66B3588}" type="slidenum">
              <a:rPr lang="en-US" smtClean="0"/>
              <a:pPr/>
              <a:t>3</a:t>
            </a:fld>
            <a:endParaRPr lang="en-US"/>
          </a:p>
        </p:txBody>
      </p:sp>
    </p:spTree>
    <p:extLst>
      <p:ext uri="{BB962C8B-B14F-4D97-AF65-F5344CB8AC3E}">
        <p14:creationId xmlns:p14="http://schemas.microsoft.com/office/powerpoint/2010/main" val="2536565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Coming</a:t>
            </a:r>
            <a:r>
              <a:rPr lang="en-US" baseline="0" dirty="0" smtClean="0"/>
              <a:t> to the agenda of our project. These are the steps that we have followed in our simulation project. Initially we have observed the real time system and then created a pictorial representation of it. To create the conceptual model we have used the </a:t>
            </a:r>
            <a:r>
              <a:rPr lang="en-US" baseline="0" dirty="0" err="1" smtClean="0"/>
              <a:t>petrinets</a:t>
            </a:r>
            <a:r>
              <a:rPr lang="en-US" baseline="0" dirty="0" smtClean="0"/>
              <a:t>.  Then we have data analysis phase where we have collected the input and output data for our simulation model. Finally using the representation in the conceptual model, we have created an exact representation of the road system using </a:t>
            </a:r>
            <a:r>
              <a:rPr lang="en-US" baseline="0" dirty="0" err="1" smtClean="0"/>
              <a:t>anylogic</a:t>
            </a:r>
            <a:r>
              <a:rPr lang="en-US" baseline="0" dirty="0" smtClean="0"/>
              <a:t> software. Then we have verified and validated the simulated model against the real time system. Finally we have performed some experiments which can show certain improvements in the system if implemented.</a:t>
            </a:r>
            <a:endParaRPr lang="en-US" dirty="0"/>
          </a:p>
        </p:txBody>
      </p:sp>
      <p:sp>
        <p:nvSpPr>
          <p:cNvPr id="4" name="Slide Number Placeholder 3"/>
          <p:cNvSpPr>
            <a:spLocks noGrp="1"/>
          </p:cNvSpPr>
          <p:nvPr>
            <p:ph type="sldNum" sz="quarter" idx="10"/>
          </p:nvPr>
        </p:nvSpPr>
        <p:spPr/>
        <p:txBody>
          <a:bodyPr/>
          <a:lstStyle/>
          <a:p>
            <a:fld id="{B55CCF95-E9BA-4F13-BDE9-B3E7C66B3588}" type="slidenum">
              <a:rPr lang="en-US" smtClean="0"/>
              <a:pPr/>
              <a:t>4</a:t>
            </a:fld>
            <a:endParaRPr lang="en-US"/>
          </a:p>
        </p:txBody>
      </p:sp>
    </p:spTree>
    <p:extLst>
      <p:ext uri="{BB962C8B-B14F-4D97-AF65-F5344CB8AC3E}">
        <p14:creationId xmlns:p14="http://schemas.microsoft.com/office/powerpoint/2010/main" val="220142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diagram</a:t>
            </a:r>
            <a:r>
              <a:rPr lang="en-US" baseline="0" dirty="0" smtClean="0"/>
              <a:t> here shows the pictorial representation of the real time system. We have clearly mentioned </a:t>
            </a:r>
            <a:r>
              <a:rPr lang="en-US" baseline="0" dirty="0" err="1" smtClean="0"/>
              <a:t>erzberger</a:t>
            </a:r>
            <a:r>
              <a:rPr lang="en-US" baseline="0" dirty="0" smtClean="0"/>
              <a:t> </a:t>
            </a:r>
            <a:r>
              <a:rPr lang="en-US" baseline="0" dirty="0" err="1" smtClean="0"/>
              <a:t>strasse</a:t>
            </a:r>
            <a:r>
              <a:rPr lang="en-US" baseline="0" dirty="0" smtClean="0"/>
              <a:t> and Otto Von </a:t>
            </a:r>
            <a:r>
              <a:rPr lang="en-US" baseline="0" dirty="0" err="1" smtClean="0"/>
              <a:t>geurike</a:t>
            </a:r>
            <a:r>
              <a:rPr lang="en-US" baseline="0" dirty="0" smtClean="0"/>
              <a:t> </a:t>
            </a:r>
            <a:r>
              <a:rPr lang="en-US" baseline="0" dirty="0" err="1" smtClean="0"/>
              <a:t>strasse</a:t>
            </a:r>
            <a:r>
              <a:rPr lang="en-US" baseline="0" dirty="0" smtClean="0"/>
              <a:t> roads along with the number of lanes on each road. There are two wait points in the system which are activated by the pedestrian crossing signals. In the real time system, the two roads have different activation points when the pedestrians cross the road. Since there is a minute difference in both the signal activation, we have considered as a single activation point for both the roads in our simulated model. Additional information for the model is , there are junctions before and after the road which gives a wave like input of cars into the system. </a:t>
            </a:r>
            <a:endParaRPr lang="en-US" dirty="0"/>
          </a:p>
        </p:txBody>
      </p:sp>
      <p:sp>
        <p:nvSpPr>
          <p:cNvPr id="4" name="Slide Number Placeholder 3"/>
          <p:cNvSpPr>
            <a:spLocks noGrp="1"/>
          </p:cNvSpPr>
          <p:nvPr>
            <p:ph type="sldNum" sz="quarter" idx="10"/>
          </p:nvPr>
        </p:nvSpPr>
        <p:spPr/>
        <p:txBody>
          <a:bodyPr/>
          <a:lstStyle/>
          <a:p>
            <a:fld id="{B55CCF95-E9BA-4F13-BDE9-B3E7C66B3588}" type="slidenum">
              <a:rPr lang="en-US" smtClean="0"/>
              <a:pPr/>
              <a:t>5</a:t>
            </a:fld>
            <a:endParaRPr lang="en-US"/>
          </a:p>
        </p:txBody>
      </p:sp>
    </p:spTree>
    <p:extLst>
      <p:ext uri="{BB962C8B-B14F-4D97-AF65-F5344CB8AC3E}">
        <p14:creationId xmlns:p14="http://schemas.microsoft.com/office/powerpoint/2010/main" val="151086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the conceptual model, we have collected required data for the input and out put for  our simulation program. Then using the collected data we have estimated the distribution function and with that we got the input parameters for the simulated program. To know whether the estimated data is correct, we have performed tests to check similarity.</a:t>
            </a:r>
            <a:endParaRPr lang="en-US" dirty="0"/>
          </a:p>
        </p:txBody>
      </p:sp>
      <p:sp>
        <p:nvSpPr>
          <p:cNvPr id="4" name="Slide Number Placeholder 3"/>
          <p:cNvSpPr>
            <a:spLocks noGrp="1"/>
          </p:cNvSpPr>
          <p:nvPr>
            <p:ph type="sldNum" sz="quarter" idx="10"/>
          </p:nvPr>
        </p:nvSpPr>
        <p:spPr/>
        <p:txBody>
          <a:bodyPr/>
          <a:lstStyle/>
          <a:p>
            <a:fld id="{B55CCF95-E9BA-4F13-BDE9-B3E7C66B3588}" type="slidenum">
              <a:rPr lang="en-US" smtClean="0"/>
              <a:pPr/>
              <a:t>6</a:t>
            </a:fld>
            <a:endParaRPr lang="en-US"/>
          </a:p>
        </p:txBody>
      </p:sp>
    </p:spTree>
    <p:extLst>
      <p:ext uri="{BB962C8B-B14F-4D97-AF65-F5344CB8AC3E}">
        <p14:creationId xmlns:p14="http://schemas.microsoft.com/office/powerpoint/2010/main" val="2268073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estimate input for the simulated program, we have collected inter arrival times and to check the correctness of the output, we have collected the queue lengths and calculated the average queue length. In addition we have collected signal times to check the difference between both the signal activation times. Using the histograms between inter arrival times and number of cars, we have estimated the distribution function which is lognormal distribution. And the estimated parameters for input are as shown in the table. To check the similarity between the guessed data and the real data, we have performed chi square test. And the hypothesis is proven which states that the guessed data is not wrong. My team mate </a:t>
            </a:r>
            <a:r>
              <a:rPr lang="en-US" baseline="0" dirty="0" err="1" smtClean="0"/>
              <a:t>nagasai</a:t>
            </a:r>
            <a:r>
              <a:rPr lang="en-US" baseline="0" dirty="0" smtClean="0"/>
              <a:t> will take over the presentation from here. </a:t>
            </a:r>
            <a:endParaRPr lang="en-US" dirty="0"/>
          </a:p>
        </p:txBody>
      </p:sp>
      <p:sp>
        <p:nvSpPr>
          <p:cNvPr id="4" name="Slide Number Placeholder 3"/>
          <p:cNvSpPr>
            <a:spLocks noGrp="1"/>
          </p:cNvSpPr>
          <p:nvPr>
            <p:ph type="sldNum" sz="quarter" idx="10"/>
          </p:nvPr>
        </p:nvSpPr>
        <p:spPr/>
        <p:txBody>
          <a:bodyPr/>
          <a:lstStyle/>
          <a:p>
            <a:fld id="{B55CCF95-E9BA-4F13-BDE9-B3E7C66B3588}" type="slidenum">
              <a:rPr lang="en-US" smtClean="0"/>
              <a:pPr/>
              <a:t>7</a:t>
            </a:fld>
            <a:endParaRPr lang="en-US"/>
          </a:p>
        </p:txBody>
      </p:sp>
    </p:spTree>
    <p:extLst>
      <p:ext uri="{BB962C8B-B14F-4D97-AF65-F5344CB8AC3E}">
        <p14:creationId xmlns:p14="http://schemas.microsoft.com/office/powerpoint/2010/main" val="347155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Times New Roman"/>
                <a:cs typeface="Times New Roman"/>
              </a:defRPr>
            </a:lvl1pPr>
          </a:lstStyle>
          <a:p>
            <a:pPr marL="12700">
              <a:lnSpc>
                <a:spcPts val="1910"/>
              </a:lnSpc>
            </a:pPr>
            <a:r>
              <a:rPr lang="en-US" smtClean="0"/>
              <a:t>Inter Disciplinary Project-Simulation</a:t>
            </a:r>
            <a:endParaRPr dirty="0"/>
          </a:p>
        </p:txBody>
      </p:sp>
      <p:sp>
        <p:nvSpPr>
          <p:cNvPr id="5" name="Holder 5"/>
          <p:cNvSpPr>
            <a:spLocks noGrp="1"/>
          </p:cNvSpPr>
          <p:nvPr>
            <p:ph type="dt" sz="half" idx="6"/>
          </p:nvPr>
        </p:nvSpPr>
        <p:spPr/>
        <p:txBody>
          <a:bodyPr lIns="0" tIns="0" rIns="0" bIns="0"/>
          <a:lstStyle>
            <a:lvl1pPr>
              <a:defRPr sz="1800" b="0" i="0">
                <a:solidFill>
                  <a:schemeClr val="tx1"/>
                </a:solidFill>
                <a:latin typeface="Times New Roman"/>
                <a:cs typeface="Times New Roman"/>
              </a:defRPr>
            </a:lvl1pPr>
          </a:lstStyle>
          <a:p>
            <a:pPr marL="12700">
              <a:lnSpc>
                <a:spcPts val="1910"/>
              </a:lnSpc>
            </a:pPr>
            <a:fld id="{0BFAE05D-167C-473F-81D2-AB656D785717}" type="datetime1">
              <a:rPr lang="en-US" spc="-15" smtClean="0"/>
              <a:t>3/30/2017</a:t>
            </a:fld>
            <a:endParaRPr spc="-1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ct val="100000"/>
              </a:lnSpc>
              <a:spcBef>
                <a:spcPts val="305"/>
              </a:spcBef>
            </a:pPr>
            <a:fld id="{81D60167-4931-47E6-BA6A-407CBD079E47}" type="slidenum">
              <a:rPr dirty="0"/>
              <a:pPr marL="25400">
                <a:lnSpc>
                  <a:spcPct val="100000"/>
                </a:lnSpc>
                <a:spcBef>
                  <a:spcPts val="305"/>
                </a:spcBef>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Times New Roman"/>
                <a:cs typeface="Times New Roman"/>
              </a:defRPr>
            </a:lvl1pPr>
          </a:lstStyle>
          <a:p>
            <a:pPr marL="12700">
              <a:lnSpc>
                <a:spcPts val="1910"/>
              </a:lnSpc>
            </a:pPr>
            <a:r>
              <a:rPr lang="en-US" smtClean="0"/>
              <a:t>Inter Disciplinary Project-Simulation</a:t>
            </a:r>
            <a:endParaRPr dirty="0"/>
          </a:p>
        </p:txBody>
      </p:sp>
      <p:sp>
        <p:nvSpPr>
          <p:cNvPr id="5" name="Holder 5"/>
          <p:cNvSpPr>
            <a:spLocks noGrp="1"/>
          </p:cNvSpPr>
          <p:nvPr>
            <p:ph type="dt" sz="half" idx="6"/>
          </p:nvPr>
        </p:nvSpPr>
        <p:spPr/>
        <p:txBody>
          <a:bodyPr lIns="0" tIns="0" rIns="0" bIns="0"/>
          <a:lstStyle>
            <a:lvl1pPr>
              <a:defRPr sz="1800" b="0" i="0">
                <a:solidFill>
                  <a:schemeClr val="tx1"/>
                </a:solidFill>
                <a:latin typeface="Times New Roman"/>
                <a:cs typeface="Times New Roman"/>
              </a:defRPr>
            </a:lvl1pPr>
          </a:lstStyle>
          <a:p>
            <a:pPr marL="12700">
              <a:lnSpc>
                <a:spcPts val="1910"/>
              </a:lnSpc>
            </a:pPr>
            <a:fld id="{E3703086-D201-413E-A8BD-75C008EE0483}" type="datetime1">
              <a:rPr lang="en-US" spc="-15" smtClean="0"/>
              <a:t>3/30/2017</a:t>
            </a:fld>
            <a:endParaRPr spc="-1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ct val="100000"/>
              </a:lnSpc>
              <a:spcBef>
                <a:spcPts val="305"/>
              </a:spcBef>
            </a:pPr>
            <a:fld id="{81D60167-4931-47E6-BA6A-407CBD079E47}" type="slidenum">
              <a:rPr dirty="0"/>
              <a:pPr marL="25400">
                <a:lnSpc>
                  <a:spcPct val="100000"/>
                </a:lnSpc>
                <a:spcBef>
                  <a:spcPts val="305"/>
                </a:spcBef>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Lucida Sans Unicode"/>
                <a:cs typeface="Lucida Sans Unicode"/>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tx1"/>
                </a:solidFill>
                <a:latin typeface="Times New Roman"/>
                <a:cs typeface="Times New Roman"/>
              </a:defRPr>
            </a:lvl1pPr>
          </a:lstStyle>
          <a:p>
            <a:pPr marL="12700">
              <a:lnSpc>
                <a:spcPts val="1910"/>
              </a:lnSpc>
            </a:pPr>
            <a:r>
              <a:rPr lang="en-US" smtClean="0"/>
              <a:t>Inter Disciplinary Project-Simulation</a:t>
            </a:r>
            <a:endParaRPr dirty="0"/>
          </a:p>
        </p:txBody>
      </p:sp>
      <p:sp>
        <p:nvSpPr>
          <p:cNvPr id="6" name="Holder 6"/>
          <p:cNvSpPr>
            <a:spLocks noGrp="1"/>
          </p:cNvSpPr>
          <p:nvPr>
            <p:ph type="dt" sz="half" idx="6"/>
          </p:nvPr>
        </p:nvSpPr>
        <p:spPr/>
        <p:txBody>
          <a:bodyPr lIns="0" tIns="0" rIns="0" bIns="0"/>
          <a:lstStyle>
            <a:lvl1pPr>
              <a:defRPr sz="1800" b="0" i="0">
                <a:solidFill>
                  <a:schemeClr val="tx1"/>
                </a:solidFill>
                <a:latin typeface="Times New Roman"/>
                <a:cs typeface="Times New Roman"/>
              </a:defRPr>
            </a:lvl1pPr>
          </a:lstStyle>
          <a:p>
            <a:pPr marL="12700">
              <a:lnSpc>
                <a:spcPts val="1910"/>
              </a:lnSpc>
            </a:pPr>
            <a:fld id="{7A857931-EA2E-4FE6-B6AB-A262A6351005}" type="datetime1">
              <a:rPr lang="en-US" spc="-15" smtClean="0"/>
              <a:t>3/30/2017</a:t>
            </a:fld>
            <a:endParaRPr spc="-1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ct val="100000"/>
              </a:lnSpc>
              <a:spcBef>
                <a:spcPts val="305"/>
              </a:spcBef>
            </a:pPr>
            <a:fld id="{81D60167-4931-47E6-BA6A-407CBD079E47}" type="slidenum">
              <a:rPr dirty="0"/>
              <a:pPr marL="25400">
                <a:lnSpc>
                  <a:spcPct val="100000"/>
                </a:lnSpc>
                <a:spcBef>
                  <a:spcPts val="305"/>
                </a:spcBef>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tx1"/>
                </a:solidFill>
                <a:latin typeface="Times New Roman"/>
                <a:cs typeface="Times New Roman"/>
              </a:defRPr>
            </a:lvl1pPr>
          </a:lstStyle>
          <a:p>
            <a:pPr marL="12700">
              <a:lnSpc>
                <a:spcPts val="1910"/>
              </a:lnSpc>
            </a:pPr>
            <a:r>
              <a:rPr lang="en-US" smtClean="0"/>
              <a:t>Inter Disciplinary Project-Simulation</a:t>
            </a:r>
            <a:endParaRPr dirty="0"/>
          </a:p>
        </p:txBody>
      </p:sp>
      <p:sp>
        <p:nvSpPr>
          <p:cNvPr id="4" name="Holder 4"/>
          <p:cNvSpPr>
            <a:spLocks noGrp="1"/>
          </p:cNvSpPr>
          <p:nvPr>
            <p:ph type="dt" sz="half" idx="6"/>
          </p:nvPr>
        </p:nvSpPr>
        <p:spPr/>
        <p:txBody>
          <a:bodyPr lIns="0" tIns="0" rIns="0" bIns="0"/>
          <a:lstStyle>
            <a:lvl1pPr>
              <a:defRPr sz="1800" b="0" i="0">
                <a:solidFill>
                  <a:schemeClr val="tx1"/>
                </a:solidFill>
                <a:latin typeface="Times New Roman"/>
                <a:cs typeface="Times New Roman"/>
              </a:defRPr>
            </a:lvl1pPr>
          </a:lstStyle>
          <a:p>
            <a:pPr marL="12700">
              <a:lnSpc>
                <a:spcPts val="1910"/>
              </a:lnSpc>
            </a:pPr>
            <a:fld id="{58AA8D80-775E-40F2-897B-DBDDEE241E3C}" type="datetime1">
              <a:rPr lang="en-US" spc="-15" smtClean="0"/>
              <a:t>3/30/2017</a:t>
            </a:fld>
            <a:endParaRPr spc="-1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ct val="100000"/>
              </a:lnSpc>
              <a:spcBef>
                <a:spcPts val="305"/>
              </a:spcBef>
            </a:pPr>
            <a:fld id="{81D60167-4931-47E6-BA6A-407CBD079E47}" type="slidenum">
              <a:rPr dirty="0"/>
              <a:pPr marL="25400">
                <a:lnSpc>
                  <a:spcPct val="100000"/>
                </a:lnSpc>
                <a:spcBef>
                  <a:spcPts val="305"/>
                </a:spcBef>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8352" y="100202"/>
            <a:ext cx="4140962" cy="71297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243" y="918463"/>
            <a:ext cx="9115425" cy="0"/>
          </a:xfrm>
          <a:custGeom>
            <a:avLst/>
            <a:gdLst/>
            <a:ahLst/>
            <a:cxnLst/>
            <a:rect l="l" t="t" r="r" b="b"/>
            <a:pathLst>
              <a:path w="9115425">
                <a:moveTo>
                  <a:pt x="0" y="0"/>
                </a:moveTo>
                <a:lnTo>
                  <a:pt x="9115055" y="0"/>
                </a:lnTo>
              </a:path>
            </a:pathLst>
          </a:custGeom>
          <a:ln w="5041">
            <a:solidFill>
              <a:srgbClr val="007BC1"/>
            </a:solidFill>
          </a:ln>
        </p:spPr>
        <p:txBody>
          <a:bodyPr wrap="square" lIns="0" tIns="0" rIns="0" bIns="0" rtlCol="0"/>
          <a:lstStyle/>
          <a:p>
            <a:endParaRPr/>
          </a:p>
        </p:txBody>
      </p:sp>
      <p:sp>
        <p:nvSpPr>
          <p:cNvPr id="18" name="bk object 18"/>
          <p:cNvSpPr/>
          <p:nvPr/>
        </p:nvSpPr>
        <p:spPr>
          <a:xfrm>
            <a:off x="8244" y="6620736"/>
            <a:ext cx="1823085" cy="224154"/>
          </a:xfrm>
          <a:custGeom>
            <a:avLst/>
            <a:gdLst/>
            <a:ahLst/>
            <a:cxnLst/>
            <a:rect l="l" t="t" r="r" b="b"/>
            <a:pathLst>
              <a:path w="1823085" h="224154">
                <a:moveTo>
                  <a:pt x="0" y="223964"/>
                </a:moveTo>
                <a:lnTo>
                  <a:pt x="1822958" y="223964"/>
                </a:lnTo>
                <a:lnTo>
                  <a:pt x="1822958" y="0"/>
                </a:lnTo>
                <a:lnTo>
                  <a:pt x="0" y="0"/>
                </a:lnTo>
                <a:lnTo>
                  <a:pt x="0" y="223964"/>
                </a:lnTo>
                <a:close/>
              </a:path>
            </a:pathLst>
          </a:custGeom>
          <a:solidFill>
            <a:srgbClr val="007BC1"/>
          </a:solidFill>
        </p:spPr>
        <p:txBody>
          <a:bodyPr wrap="square" lIns="0" tIns="0" rIns="0" bIns="0" rtlCol="0"/>
          <a:lstStyle/>
          <a:p>
            <a:endParaRPr/>
          </a:p>
        </p:txBody>
      </p:sp>
      <p:sp>
        <p:nvSpPr>
          <p:cNvPr id="19" name="bk object 19"/>
          <p:cNvSpPr/>
          <p:nvPr/>
        </p:nvSpPr>
        <p:spPr>
          <a:xfrm>
            <a:off x="1831213" y="6620736"/>
            <a:ext cx="5469255" cy="224154"/>
          </a:xfrm>
          <a:custGeom>
            <a:avLst/>
            <a:gdLst/>
            <a:ahLst/>
            <a:cxnLst/>
            <a:rect l="l" t="t" r="r" b="b"/>
            <a:pathLst>
              <a:path w="5469255" h="224154">
                <a:moveTo>
                  <a:pt x="0" y="223964"/>
                </a:moveTo>
                <a:lnTo>
                  <a:pt x="5469127" y="223964"/>
                </a:lnTo>
                <a:lnTo>
                  <a:pt x="5469127" y="0"/>
                </a:lnTo>
                <a:lnTo>
                  <a:pt x="0" y="0"/>
                </a:lnTo>
                <a:lnTo>
                  <a:pt x="0" y="223964"/>
                </a:lnTo>
                <a:close/>
              </a:path>
            </a:pathLst>
          </a:custGeom>
          <a:solidFill>
            <a:srgbClr val="006CAA"/>
          </a:solidFill>
        </p:spPr>
        <p:txBody>
          <a:bodyPr wrap="square" lIns="0" tIns="0" rIns="0" bIns="0" rtlCol="0"/>
          <a:lstStyle/>
          <a:p>
            <a:endParaRPr/>
          </a:p>
        </p:txBody>
      </p:sp>
      <p:sp>
        <p:nvSpPr>
          <p:cNvPr id="20" name="bk object 20"/>
          <p:cNvSpPr/>
          <p:nvPr/>
        </p:nvSpPr>
        <p:spPr>
          <a:xfrm>
            <a:off x="7300341" y="6620736"/>
            <a:ext cx="1823085" cy="224154"/>
          </a:xfrm>
          <a:custGeom>
            <a:avLst/>
            <a:gdLst/>
            <a:ahLst/>
            <a:cxnLst/>
            <a:rect l="l" t="t" r="r" b="b"/>
            <a:pathLst>
              <a:path w="1823084" h="224154">
                <a:moveTo>
                  <a:pt x="0" y="223964"/>
                </a:moveTo>
                <a:lnTo>
                  <a:pt x="1822957" y="223964"/>
                </a:lnTo>
                <a:lnTo>
                  <a:pt x="1822957" y="0"/>
                </a:lnTo>
                <a:lnTo>
                  <a:pt x="0" y="0"/>
                </a:lnTo>
                <a:lnTo>
                  <a:pt x="0" y="223964"/>
                </a:lnTo>
                <a:close/>
              </a:path>
            </a:pathLst>
          </a:custGeom>
          <a:solidFill>
            <a:srgbClr val="0077B9"/>
          </a:solidFill>
        </p:spPr>
        <p:txBody>
          <a:bodyPr wrap="square" lIns="0" tIns="0" rIns="0" bIns="0" rtlCol="0"/>
          <a:lstStyle/>
          <a:p>
            <a:endParaRPr/>
          </a:p>
        </p:txBody>
      </p:sp>
      <p:sp>
        <p:nvSpPr>
          <p:cNvPr id="21" name="bk object 21"/>
          <p:cNvSpPr/>
          <p:nvPr/>
        </p:nvSpPr>
        <p:spPr>
          <a:xfrm>
            <a:off x="609600" y="990600"/>
            <a:ext cx="1691258" cy="1822323"/>
          </a:xfrm>
          <a:prstGeom prst="rect">
            <a:avLst/>
          </a:prstGeom>
          <a:blipFill>
            <a:blip r:embed="rId3" cstate="print"/>
            <a:stretch>
              <a:fillRect/>
            </a:stretch>
          </a:blipFill>
        </p:spPr>
        <p:txBody>
          <a:bodyPr wrap="square" lIns="0" tIns="0" rIns="0" bIns="0" rtlCol="0"/>
          <a:lstStyle/>
          <a:p>
            <a:endParaRPr/>
          </a:p>
        </p:txBody>
      </p:sp>
      <p:sp>
        <p:nvSpPr>
          <p:cNvPr id="22" name="bk object 22"/>
          <p:cNvSpPr/>
          <p:nvPr/>
        </p:nvSpPr>
        <p:spPr>
          <a:xfrm>
            <a:off x="3657600" y="990600"/>
            <a:ext cx="1600200" cy="1905000"/>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800" b="0" i="0">
                <a:solidFill>
                  <a:schemeClr val="tx1"/>
                </a:solidFill>
                <a:latin typeface="Times New Roman"/>
                <a:cs typeface="Times New Roman"/>
              </a:defRPr>
            </a:lvl1pPr>
          </a:lstStyle>
          <a:p>
            <a:pPr marL="12700">
              <a:lnSpc>
                <a:spcPts val="1910"/>
              </a:lnSpc>
            </a:pPr>
            <a:r>
              <a:rPr lang="en-US" smtClean="0"/>
              <a:t>Inter Disciplinary Project-Simulation</a:t>
            </a:r>
            <a:endParaRPr dirty="0"/>
          </a:p>
        </p:txBody>
      </p:sp>
      <p:sp>
        <p:nvSpPr>
          <p:cNvPr id="3" name="Holder 3"/>
          <p:cNvSpPr>
            <a:spLocks noGrp="1"/>
          </p:cNvSpPr>
          <p:nvPr>
            <p:ph type="dt" sz="half" idx="6"/>
          </p:nvPr>
        </p:nvSpPr>
        <p:spPr/>
        <p:txBody>
          <a:bodyPr lIns="0" tIns="0" rIns="0" bIns="0"/>
          <a:lstStyle>
            <a:lvl1pPr>
              <a:defRPr sz="1800" b="0" i="0">
                <a:solidFill>
                  <a:schemeClr val="tx1"/>
                </a:solidFill>
                <a:latin typeface="Times New Roman"/>
                <a:cs typeface="Times New Roman"/>
              </a:defRPr>
            </a:lvl1pPr>
          </a:lstStyle>
          <a:p>
            <a:pPr marL="12700">
              <a:lnSpc>
                <a:spcPts val="1910"/>
              </a:lnSpc>
            </a:pPr>
            <a:fld id="{FF50471F-39B0-4FE3-ACDD-3DEB99A1A0AD}" type="datetime1">
              <a:rPr lang="en-US" spc="-15" smtClean="0"/>
              <a:t>3/30/2017</a:t>
            </a:fld>
            <a:endParaRPr spc="-1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ct val="100000"/>
              </a:lnSpc>
              <a:spcBef>
                <a:spcPts val="305"/>
              </a:spcBef>
            </a:pPr>
            <a:fld id="{81D60167-4931-47E6-BA6A-407CBD079E47}" type="slidenum">
              <a:rPr dirty="0"/>
              <a:pPr marL="25400">
                <a:lnSpc>
                  <a:spcPct val="100000"/>
                </a:lnSpc>
                <a:spcBef>
                  <a:spcPts val="305"/>
                </a:spcBef>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8352" y="100202"/>
            <a:ext cx="4140962" cy="712977"/>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8243" y="918463"/>
            <a:ext cx="9115425" cy="0"/>
          </a:xfrm>
          <a:custGeom>
            <a:avLst/>
            <a:gdLst/>
            <a:ahLst/>
            <a:cxnLst/>
            <a:rect l="l" t="t" r="r" b="b"/>
            <a:pathLst>
              <a:path w="9115425">
                <a:moveTo>
                  <a:pt x="0" y="0"/>
                </a:moveTo>
                <a:lnTo>
                  <a:pt x="9115055" y="0"/>
                </a:lnTo>
              </a:path>
            </a:pathLst>
          </a:custGeom>
          <a:ln w="5041">
            <a:solidFill>
              <a:srgbClr val="007BC1"/>
            </a:solidFill>
          </a:ln>
        </p:spPr>
        <p:txBody>
          <a:bodyPr wrap="square" lIns="0" tIns="0" rIns="0" bIns="0" rtlCol="0"/>
          <a:lstStyle/>
          <a:p>
            <a:endParaRPr/>
          </a:p>
        </p:txBody>
      </p:sp>
      <p:sp>
        <p:nvSpPr>
          <p:cNvPr id="18" name="bk object 18"/>
          <p:cNvSpPr/>
          <p:nvPr/>
        </p:nvSpPr>
        <p:spPr>
          <a:xfrm>
            <a:off x="8244" y="6620736"/>
            <a:ext cx="1823085" cy="224154"/>
          </a:xfrm>
          <a:custGeom>
            <a:avLst/>
            <a:gdLst/>
            <a:ahLst/>
            <a:cxnLst/>
            <a:rect l="l" t="t" r="r" b="b"/>
            <a:pathLst>
              <a:path w="1823085" h="224154">
                <a:moveTo>
                  <a:pt x="0" y="223964"/>
                </a:moveTo>
                <a:lnTo>
                  <a:pt x="1822958" y="223964"/>
                </a:lnTo>
                <a:lnTo>
                  <a:pt x="1822958" y="0"/>
                </a:lnTo>
                <a:lnTo>
                  <a:pt x="0" y="0"/>
                </a:lnTo>
                <a:lnTo>
                  <a:pt x="0" y="223964"/>
                </a:lnTo>
                <a:close/>
              </a:path>
            </a:pathLst>
          </a:custGeom>
          <a:solidFill>
            <a:srgbClr val="007BC1"/>
          </a:solidFill>
        </p:spPr>
        <p:txBody>
          <a:bodyPr wrap="square" lIns="0" tIns="0" rIns="0" bIns="0" rtlCol="0"/>
          <a:lstStyle/>
          <a:p>
            <a:endParaRPr/>
          </a:p>
        </p:txBody>
      </p:sp>
      <p:sp>
        <p:nvSpPr>
          <p:cNvPr id="19" name="bk object 19"/>
          <p:cNvSpPr/>
          <p:nvPr/>
        </p:nvSpPr>
        <p:spPr>
          <a:xfrm>
            <a:off x="1831213" y="6620736"/>
            <a:ext cx="5469255" cy="224154"/>
          </a:xfrm>
          <a:custGeom>
            <a:avLst/>
            <a:gdLst/>
            <a:ahLst/>
            <a:cxnLst/>
            <a:rect l="l" t="t" r="r" b="b"/>
            <a:pathLst>
              <a:path w="5469255" h="224154">
                <a:moveTo>
                  <a:pt x="0" y="223964"/>
                </a:moveTo>
                <a:lnTo>
                  <a:pt x="5469127" y="223964"/>
                </a:lnTo>
                <a:lnTo>
                  <a:pt x="5469127" y="0"/>
                </a:lnTo>
                <a:lnTo>
                  <a:pt x="0" y="0"/>
                </a:lnTo>
                <a:lnTo>
                  <a:pt x="0" y="223964"/>
                </a:lnTo>
                <a:close/>
              </a:path>
            </a:pathLst>
          </a:custGeom>
          <a:solidFill>
            <a:srgbClr val="006CAA"/>
          </a:solidFill>
        </p:spPr>
        <p:txBody>
          <a:bodyPr wrap="square" lIns="0" tIns="0" rIns="0" bIns="0" rtlCol="0"/>
          <a:lstStyle/>
          <a:p>
            <a:endParaRPr/>
          </a:p>
        </p:txBody>
      </p:sp>
      <p:sp>
        <p:nvSpPr>
          <p:cNvPr id="20" name="bk object 20"/>
          <p:cNvSpPr/>
          <p:nvPr/>
        </p:nvSpPr>
        <p:spPr>
          <a:xfrm>
            <a:off x="7300341" y="6620736"/>
            <a:ext cx="1823085" cy="224154"/>
          </a:xfrm>
          <a:custGeom>
            <a:avLst/>
            <a:gdLst/>
            <a:ahLst/>
            <a:cxnLst/>
            <a:rect l="l" t="t" r="r" b="b"/>
            <a:pathLst>
              <a:path w="1823084" h="224154">
                <a:moveTo>
                  <a:pt x="0" y="223964"/>
                </a:moveTo>
                <a:lnTo>
                  <a:pt x="1822957" y="223964"/>
                </a:lnTo>
                <a:lnTo>
                  <a:pt x="1822957" y="0"/>
                </a:lnTo>
                <a:lnTo>
                  <a:pt x="0" y="0"/>
                </a:lnTo>
                <a:lnTo>
                  <a:pt x="0" y="223964"/>
                </a:lnTo>
                <a:close/>
              </a:path>
            </a:pathLst>
          </a:custGeom>
          <a:solidFill>
            <a:srgbClr val="0077B9"/>
          </a:solidFill>
        </p:spPr>
        <p:txBody>
          <a:bodyPr wrap="square" lIns="0" tIns="0" rIns="0" bIns="0" rtlCol="0"/>
          <a:lstStyle/>
          <a:p>
            <a:endParaRPr/>
          </a:p>
        </p:txBody>
      </p:sp>
      <p:sp>
        <p:nvSpPr>
          <p:cNvPr id="2" name="Holder 2"/>
          <p:cNvSpPr>
            <a:spLocks noGrp="1"/>
          </p:cNvSpPr>
          <p:nvPr>
            <p:ph type="title"/>
          </p:nvPr>
        </p:nvSpPr>
        <p:spPr>
          <a:xfrm>
            <a:off x="1678685" y="1150620"/>
            <a:ext cx="5786628" cy="548639"/>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3" name="Holder 3"/>
          <p:cNvSpPr>
            <a:spLocks noGrp="1"/>
          </p:cNvSpPr>
          <p:nvPr>
            <p:ph type="body" idx="1"/>
          </p:nvPr>
        </p:nvSpPr>
        <p:spPr>
          <a:xfrm>
            <a:off x="845057" y="2336927"/>
            <a:ext cx="7453884" cy="3105785"/>
          </a:xfrm>
          <a:prstGeom prst="rect">
            <a:avLst/>
          </a:prstGeom>
        </p:spPr>
        <p:txBody>
          <a:bodyPr wrap="square" lIns="0" tIns="0" rIns="0" bIns="0">
            <a:spAutoFit/>
          </a:bodyPr>
          <a:lstStyle>
            <a:lvl1pPr>
              <a:defRPr sz="18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3295903" y="6621727"/>
            <a:ext cx="2538729" cy="25400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pPr marL="12700">
              <a:lnSpc>
                <a:spcPts val="1910"/>
              </a:lnSpc>
            </a:pPr>
            <a:r>
              <a:rPr lang="en-US" smtClean="0"/>
              <a:t>Inter Disciplinary Project-Simulation</a:t>
            </a:r>
            <a:endParaRPr dirty="0"/>
          </a:p>
        </p:txBody>
      </p:sp>
      <p:sp>
        <p:nvSpPr>
          <p:cNvPr id="5" name="Holder 5"/>
          <p:cNvSpPr>
            <a:spLocks noGrp="1"/>
          </p:cNvSpPr>
          <p:nvPr>
            <p:ph type="dt" sz="half" idx="6"/>
          </p:nvPr>
        </p:nvSpPr>
        <p:spPr>
          <a:xfrm>
            <a:off x="151892" y="6657693"/>
            <a:ext cx="941069" cy="25400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pPr marL="12700">
              <a:lnSpc>
                <a:spcPts val="1910"/>
              </a:lnSpc>
            </a:pPr>
            <a:fld id="{DECFC199-351F-4751-9CDA-F05C5BA4BE47}" type="datetime1">
              <a:rPr lang="en-US" spc="-15" smtClean="0"/>
              <a:t>3/30/2017</a:t>
            </a:fld>
            <a:endParaRPr spc="-15" dirty="0"/>
          </a:p>
        </p:txBody>
      </p:sp>
      <p:sp>
        <p:nvSpPr>
          <p:cNvPr id="6" name="Holder 6"/>
          <p:cNvSpPr>
            <a:spLocks noGrp="1"/>
          </p:cNvSpPr>
          <p:nvPr>
            <p:ph type="sldNum" sz="quarter" idx="7"/>
          </p:nvPr>
        </p:nvSpPr>
        <p:spPr>
          <a:xfrm>
            <a:off x="8586723" y="6602374"/>
            <a:ext cx="203834" cy="2419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ct val="100000"/>
              </a:lnSpc>
              <a:spcBef>
                <a:spcPts val="305"/>
              </a:spcBef>
            </a:pPr>
            <a:fld id="{81D60167-4931-47E6-BA6A-407CBD079E47}" type="slidenum">
              <a:rPr dirty="0"/>
              <a:pPr marL="25400">
                <a:lnSpc>
                  <a:spcPct val="100000"/>
                </a:lnSpc>
                <a:spcBef>
                  <a:spcPts val="305"/>
                </a:spcBef>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9"/>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910077" y="5345988"/>
            <a:ext cx="3625215" cy="646331"/>
          </a:xfrm>
          <a:prstGeom prst="rect">
            <a:avLst/>
          </a:prstGeom>
        </p:spPr>
        <p:txBody>
          <a:bodyPr vert="horz" wrap="square" lIns="0" tIns="0" rIns="0" bIns="0" rtlCol="0">
            <a:spAutoFit/>
          </a:bodyPr>
          <a:lstStyle/>
          <a:p>
            <a:pPr algn="ctr">
              <a:lnSpc>
                <a:spcPct val="100000"/>
              </a:lnSpc>
            </a:pPr>
            <a:r>
              <a:rPr lang="en-US" sz="2200" b="1" u="heavy" dirty="0" smtClean="0">
                <a:solidFill>
                  <a:srgbClr val="FFFFFF"/>
                </a:solidFill>
                <a:latin typeface="Lucida Sans Unicode"/>
                <a:cs typeface="Lucida Sans Unicode"/>
              </a:rPr>
              <a:t>Inter Disciplinary</a:t>
            </a:r>
            <a:r>
              <a:rPr sz="2200" b="1" u="heavy" spc="-140" dirty="0" smtClean="0">
                <a:solidFill>
                  <a:srgbClr val="FFFFFF"/>
                </a:solidFill>
                <a:latin typeface="Lucida Sans Unicode"/>
                <a:cs typeface="Lucida Sans Unicode"/>
              </a:rPr>
              <a:t> </a:t>
            </a:r>
            <a:r>
              <a:rPr sz="2200" b="1" u="heavy" dirty="0">
                <a:solidFill>
                  <a:srgbClr val="FFFFFF"/>
                </a:solidFill>
                <a:latin typeface="Lucida Sans Unicode"/>
                <a:cs typeface="Lucida Sans Unicode"/>
              </a:rPr>
              <a:t>Project</a:t>
            </a:r>
            <a:endParaRPr sz="2200" dirty="0">
              <a:latin typeface="Lucida Sans Unicode"/>
              <a:cs typeface="Lucida Sans Unicode"/>
            </a:endParaRPr>
          </a:p>
          <a:p>
            <a:pPr marL="3810" algn="ctr">
              <a:lnSpc>
                <a:spcPct val="100000"/>
              </a:lnSpc>
              <a:spcBef>
                <a:spcPts val="30"/>
              </a:spcBef>
            </a:pPr>
            <a:r>
              <a:rPr lang="en-US" sz="2000" spc="-5" dirty="0" smtClean="0">
                <a:solidFill>
                  <a:srgbClr val="FFFFFF"/>
                </a:solidFill>
                <a:latin typeface="Lucida Sans Unicode"/>
                <a:cs typeface="Lucida Sans Unicode"/>
              </a:rPr>
              <a:t>Simulation</a:t>
            </a:r>
            <a:endParaRPr sz="2000" dirty="0">
              <a:latin typeface="Lucida Sans Unicode"/>
              <a:cs typeface="Lucida Sans Unicod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86800" y="6639864"/>
            <a:ext cx="2674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10</a:t>
            </a:fld>
            <a:endParaRPr sz="1200" dirty="0">
              <a:latin typeface="Calibri"/>
              <a:cs typeface="Calibri"/>
            </a:endParaRPr>
          </a:p>
        </p:txBody>
      </p:sp>
      <p:sp>
        <p:nvSpPr>
          <p:cNvPr id="6" name="TextBox 5"/>
          <p:cNvSpPr txBox="1"/>
          <p:nvPr/>
        </p:nvSpPr>
        <p:spPr>
          <a:xfrm>
            <a:off x="914400" y="1143000"/>
            <a:ext cx="2505814" cy="461665"/>
          </a:xfrm>
          <a:prstGeom prst="rect">
            <a:avLst/>
          </a:prstGeom>
          <a:noFill/>
        </p:spPr>
        <p:txBody>
          <a:bodyPr wrap="none" rtlCol="0">
            <a:spAutoFit/>
          </a:bodyPr>
          <a:lstStyle/>
          <a:p>
            <a:pPr>
              <a:buFont typeface="Wingdings" pitchFamily="2" charset="2"/>
              <a:buChar char="§"/>
            </a:pPr>
            <a:r>
              <a:rPr lang="en-US" sz="2400" b="1" dirty="0" smtClean="0">
                <a:latin typeface="Times New Roman" pitchFamily="18" charset="0"/>
                <a:cs typeface="Times New Roman" pitchFamily="18" charset="0"/>
              </a:rPr>
              <a:t> Implementation</a:t>
            </a:r>
            <a:endParaRPr lang="en-US" sz="2400" b="1"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838200" y="1752600"/>
            <a:ext cx="7686675" cy="468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86800" y="6639864"/>
            <a:ext cx="2674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11</a:t>
            </a:fld>
            <a:endParaRPr sz="1200" dirty="0">
              <a:latin typeface="Calibri"/>
              <a:cs typeface="Calibri"/>
            </a:endParaRPr>
          </a:p>
        </p:txBody>
      </p:sp>
      <p:sp>
        <p:nvSpPr>
          <p:cNvPr id="6" name="TextBox 5"/>
          <p:cNvSpPr txBox="1"/>
          <p:nvPr/>
        </p:nvSpPr>
        <p:spPr>
          <a:xfrm>
            <a:off x="228600" y="1219200"/>
            <a:ext cx="8686800" cy="584775"/>
          </a:xfrm>
          <a:prstGeom prst="rect">
            <a:avLst/>
          </a:prstGeom>
          <a:noFill/>
        </p:spPr>
        <p:txBody>
          <a:bodyPr wrap="square" rtlCol="0">
            <a:spAutoFit/>
          </a:bodyPr>
          <a:lstStyle/>
          <a:p>
            <a:pPr algn="ctr"/>
            <a:r>
              <a:rPr lang="en-US" sz="3200" b="1" u="sng" dirty="0" smtClean="0">
                <a:latin typeface="Times New Roman" pitchFamily="18" charset="0"/>
                <a:cs typeface="Times New Roman" pitchFamily="18" charset="0"/>
              </a:rPr>
              <a:t>VERIFICATION AND VALIDATION</a:t>
            </a:r>
            <a:endParaRPr lang="en-US" sz="3200" b="1" u="sng" dirty="0">
              <a:latin typeface="Times New Roman" pitchFamily="18" charset="0"/>
              <a:cs typeface="Times New Roman" pitchFamily="18" charset="0"/>
            </a:endParaRPr>
          </a:p>
        </p:txBody>
      </p:sp>
      <p:sp>
        <p:nvSpPr>
          <p:cNvPr id="7" name="TextBox 6"/>
          <p:cNvSpPr txBox="1"/>
          <p:nvPr/>
        </p:nvSpPr>
        <p:spPr>
          <a:xfrm>
            <a:off x="762000" y="2205335"/>
            <a:ext cx="1939762" cy="461665"/>
          </a:xfrm>
          <a:prstGeom prst="rect">
            <a:avLst/>
          </a:prstGeom>
          <a:noFill/>
        </p:spPr>
        <p:txBody>
          <a:bodyPr wrap="none" rtlCol="0">
            <a:spAutoFit/>
          </a:bodyPr>
          <a:lstStyle/>
          <a:p>
            <a:pPr>
              <a:buFont typeface="Wingdings" pitchFamily="2" charset="2"/>
              <a:buChar char="§"/>
            </a:pPr>
            <a:r>
              <a:rPr lang="en-US" sz="2400" b="1" dirty="0" smtClean="0">
                <a:latin typeface="Times New Roman" pitchFamily="18" charset="0"/>
                <a:cs typeface="Times New Roman" pitchFamily="18" charset="0"/>
              </a:rPr>
              <a:t> Verification</a:t>
            </a:r>
            <a:endParaRPr lang="en-US" sz="2400" b="1" dirty="0">
              <a:latin typeface="Times New Roman" pitchFamily="18" charset="0"/>
              <a:cs typeface="Times New Roman" pitchFamily="18" charset="0"/>
            </a:endParaRPr>
          </a:p>
        </p:txBody>
      </p:sp>
      <p:sp>
        <p:nvSpPr>
          <p:cNvPr id="9" name="TextBox 8"/>
          <p:cNvSpPr txBox="1"/>
          <p:nvPr/>
        </p:nvSpPr>
        <p:spPr>
          <a:xfrm>
            <a:off x="914400" y="2638961"/>
            <a:ext cx="6934200" cy="1323439"/>
          </a:xfrm>
          <a:prstGeom prst="rect">
            <a:avLst/>
          </a:prstGeom>
          <a:noFill/>
        </p:spPr>
        <p:txBody>
          <a:bodyPr wrap="square" rtlCol="0">
            <a:spAutoFit/>
          </a:bodyPr>
          <a:lstStyle/>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Comparing the conceptual model with its implementation</a:t>
            </a:r>
          </a:p>
          <a:p>
            <a:pPr>
              <a:buFont typeface="Arial" pitchFamily="34" charset="0"/>
              <a:buChar char="•"/>
            </a:pPr>
            <a:r>
              <a:rPr lang="en-US" sz="2000" dirty="0" smtClean="0">
                <a:latin typeface="Times New Roman" pitchFamily="18" charset="0"/>
                <a:cs typeface="Times New Roman" pitchFamily="18" charset="0"/>
              </a:rPr>
              <a:t> Checking the correctness of the model</a:t>
            </a:r>
          </a:p>
          <a:p>
            <a:pPr>
              <a:buFont typeface="Arial" pitchFamily="34" charset="0"/>
              <a:buChar char="•"/>
            </a:pPr>
            <a:endParaRPr lang="en-US" sz="2000" dirty="0">
              <a:latin typeface="Times New Roman" pitchFamily="18" charset="0"/>
              <a:cs typeface="Times New Roman" pitchFamily="18" charset="0"/>
            </a:endParaRPr>
          </a:p>
        </p:txBody>
      </p:sp>
      <p:sp>
        <p:nvSpPr>
          <p:cNvPr id="10" name="TextBox 9"/>
          <p:cNvSpPr txBox="1"/>
          <p:nvPr/>
        </p:nvSpPr>
        <p:spPr>
          <a:xfrm>
            <a:off x="762000" y="4034135"/>
            <a:ext cx="1753813" cy="461665"/>
          </a:xfrm>
          <a:prstGeom prst="rect">
            <a:avLst/>
          </a:prstGeom>
          <a:noFill/>
        </p:spPr>
        <p:txBody>
          <a:bodyPr wrap="none" rtlCol="0">
            <a:spAutoFit/>
          </a:bodyPr>
          <a:lstStyle/>
          <a:p>
            <a:pPr>
              <a:buFont typeface="Wingdings" pitchFamily="2" charset="2"/>
              <a:buChar char="§"/>
            </a:pPr>
            <a:r>
              <a:rPr lang="en-US" sz="2400" b="1" dirty="0" smtClean="0">
                <a:latin typeface="Times New Roman" pitchFamily="18" charset="0"/>
                <a:cs typeface="Times New Roman" pitchFamily="18" charset="0"/>
              </a:rPr>
              <a:t> Validation</a:t>
            </a:r>
            <a:endParaRPr lang="en-US" sz="2400" b="1" dirty="0">
              <a:latin typeface="Times New Roman" pitchFamily="18" charset="0"/>
              <a:cs typeface="Times New Roman" pitchFamily="18" charset="0"/>
            </a:endParaRPr>
          </a:p>
        </p:txBody>
      </p:sp>
      <p:sp>
        <p:nvSpPr>
          <p:cNvPr id="11" name="TextBox 10"/>
          <p:cNvSpPr txBox="1"/>
          <p:nvPr/>
        </p:nvSpPr>
        <p:spPr>
          <a:xfrm>
            <a:off x="914400" y="4464784"/>
            <a:ext cx="6934200" cy="1631216"/>
          </a:xfrm>
          <a:prstGeom prst="rect">
            <a:avLst/>
          </a:prstGeom>
          <a:noFill/>
        </p:spPr>
        <p:txBody>
          <a:bodyPr wrap="square" rtlCol="0">
            <a:spAutoFit/>
          </a:bodyPr>
          <a:lstStyle/>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Building a model which reassembles the real field model</a:t>
            </a:r>
          </a:p>
          <a:p>
            <a:pPr>
              <a:buFont typeface="Arial" pitchFamily="34" charset="0"/>
              <a:buChar char="•"/>
            </a:pPr>
            <a:r>
              <a:rPr lang="en-US" sz="2000" dirty="0" smtClean="0">
                <a:latin typeface="Times New Roman" pitchFamily="18" charset="0"/>
                <a:cs typeface="Times New Roman" pitchFamily="18" charset="0"/>
              </a:rPr>
              <a:t> Comparing output of the built model with the data collected in the real field model</a:t>
            </a:r>
          </a:p>
          <a:p>
            <a:pPr>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371600"/>
            <a:ext cx="8077200" cy="461665"/>
          </a:xfrm>
          <a:prstGeom prst="rect">
            <a:avLst/>
          </a:prstGeom>
          <a:noFill/>
        </p:spPr>
        <p:txBody>
          <a:bodyPr wrap="square" rtlCol="0">
            <a:spAutoFit/>
          </a:bodyPr>
          <a:lstStyle/>
          <a:p>
            <a:pPr>
              <a:buFont typeface="Wingdings" pitchFamily="2" charset="2"/>
              <a:buChar char="§"/>
            </a:pPr>
            <a:r>
              <a:rPr lang="en-US" sz="2400" b="1" dirty="0" smtClean="0">
                <a:latin typeface="Times New Roman" pitchFamily="18" charset="0"/>
                <a:cs typeface="Times New Roman" pitchFamily="18" charset="0"/>
              </a:rPr>
              <a:t> Comparison of implemented model and conceptual model</a:t>
            </a:r>
            <a:endParaRPr lang="en-US" sz="2400" b="1" dirty="0">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cstate="print"/>
          <a:srcRect/>
          <a:stretch>
            <a:fillRect/>
          </a:stretch>
        </p:blipFill>
        <p:spPr bwMode="auto">
          <a:xfrm>
            <a:off x="0" y="2362200"/>
            <a:ext cx="9096083" cy="3657601"/>
          </a:xfrm>
          <a:prstGeom prst="rect">
            <a:avLst/>
          </a:prstGeom>
          <a:noFill/>
          <a:ln w="9525">
            <a:noFill/>
            <a:miter lim="800000"/>
            <a:headEnd/>
            <a:tailEnd/>
          </a:ln>
        </p:spPr>
      </p:pic>
      <p:sp>
        <p:nvSpPr>
          <p:cNvPr id="10" name="object 5"/>
          <p:cNvSpPr txBox="1"/>
          <p:nvPr/>
        </p:nvSpPr>
        <p:spPr>
          <a:xfrm>
            <a:off x="8686800" y="6639864"/>
            <a:ext cx="2674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12</a:t>
            </a:fld>
            <a:endParaRPr sz="1200" dirty="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86800" y="6639864"/>
            <a:ext cx="2674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13</a:t>
            </a:fld>
            <a:endParaRPr sz="1200" dirty="0">
              <a:latin typeface="Calibri"/>
              <a:cs typeface="Calibri"/>
            </a:endParaRPr>
          </a:p>
        </p:txBody>
      </p:sp>
      <p:pic>
        <p:nvPicPr>
          <p:cNvPr id="6" name="Picture 2" descr="C:\Users\Ayinampudi\Desktop\confidence interval graphs.png"/>
          <p:cNvPicPr>
            <a:picLocks noChangeAspect="1" noChangeArrowheads="1"/>
          </p:cNvPicPr>
          <p:nvPr/>
        </p:nvPicPr>
        <p:blipFill>
          <a:blip r:embed="rId2" cstate="print"/>
          <a:srcRect/>
          <a:stretch>
            <a:fillRect/>
          </a:stretch>
        </p:blipFill>
        <p:spPr bwMode="auto">
          <a:xfrm>
            <a:off x="1066800" y="2057400"/>
            <a:ext cx="7025811" cy="3397931"/>
          </a:xfrm>
          <a:prstGeom prst="rect">
            <a:avLst/>
          </a:prstGeom>
          <a:noFill/>
        </p:spPr>
      </p:pic>
      <p:sp>
        <p:nvSpPr>
          <p:cNvPr id="7" name="TextBox 6"/>
          <p:cNvSpPr txBox="1"/>
          <p:nvPr/>
        </p:nvSpPr>
        <p:spPr>
          <a:xfrm>
            <a:off x="990600" y="1295400"/>
            <a:ext cx="1753813" cy="461665"/>
          </a:xfrm>
          <a:prstGeom prst="rect">
            <a:avLst/>
          </a:prstGeom>
          <a:noFill/>
        </p:spPr>
        <p:txBody>
          <a:bodyPr wrap="none" rtlCol="0">
            <a:spAutoFit/>
          </a:bodyPr>
          <a:lstStyle/>
          <a:p>
            <a:pPr>
              <a:buFont typeface="Wingdings" pitchFamily="2" charset="2"/>
              <a:buChar char="§"/>
            </a:pPr>
            <a:r>
              <a:rPr lang="en-US" sz="2400" b="1" dirty="0" smtClean="0">
                <a:latin typeface="Times New Roman" pitchFamily="18" charset="0"/>
                <a:cs typeface="Times New Roman" pitchFamily="18" charset="0"/>
              </a:rPr>
              <a:t> Validation</a:t>
            </a:r>
            <a:endParaRPr lang="en-US" sz="2400" b="1" dirty="0">
              <a:latin typeface="Times New Roman" pitchFamily="18" charset="0"/>
              <a:cs typeface="Times New Roman" pitchFamily="18" charset="0"/>
            </a:endParaRPr>
          </a:p>
        </p:txBody>
      </p:sp>
      <p:sp>
        <p:nvSpPr>
          <p:cNvPr id="8" name="TextBox 7"/>
          <p:cNvSpPr txBox="1"/>
          <p:nvPr/>
        </p:nvSpPr>
        <p:spPr>
          <a:xfrm>
            <a:off x="1137606" y="5486400"/>
            <a:ext cx="785399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Confidence interval graphs of queue lengths of real and simulated model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686800" y="6629400"/>
            <a:ext cx="2674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14</a:t>
            </a:fld>
            <a:endParaRPr sz="1200" dirty="0">
              <a:latin typeface="Calibri"/>
              <a:cs typeface="Calibri"/>
            </a:endParaRPr>
          </a:p>
        </p:txBody>
      </p:sp>
      <p:sp>
        <p:nvSpPr>
          <p:cNvPr id="6" name="TextBox 5"/>
          <p:cNvSpPr txBox="1"/>
          <p:nvPr/>
        </p:nvSpPr>
        <p:spPr>
          <a:xfrm>
            <a:off x="228600" y="1219200"/>
            <a:ext cx="8686800" cy="584775"/>
          </a:xfrm>
          <a:prstGeom prst="rect">
            <a:avLst/>
          </a:prstGeom>
          <a:noFill/>
        </p:spPr>
        <p:txBody>
          <a:bodyPr wrap="square" rtlCol="0">
            <a:spAutoFit/>
          </a:bodyPr>
          <a:lstStyle/>
          <a:p>
            <a:pPr algn="ctr"/>
            <a:r>
              <a:rPr lang="en-US" sz="3200" b="1" u="sng" dirty="0" smtClean="0">
                <a:latin typeface="Times New Roman" pitchFamily="18" charset="0"/>
                <a:cs typeface="Times New Roman" pitchFamily="18" charset="0"/>
              </a:rPr>
              <a:t>EXPERIMENTS</a:t>
            </a:r>
            <a:endParaRPr lang="en-US" sz="3200" b="1" u="sng" dirty="0">
              <a:latin typeface="Times New Roman" pitchFamily="18" charset="0"/>
              <a:cs typeface="Times New Roman" pitchFamily="18" charset="0"/>
            </a:endParaRPr>
          </a:p>
        </p:txBody>
      </p:sp>
      <p:sp>
        <p:nvSpPr>
          <p:cNvPr id="7" name="TextBox 6"/>
          <p:cNvSpPr txBox="1"/>
          <p:nvPr/>
        </p:nvSpPr>
        <p:spPr>
          <a:xfrm>
            <a:off x="304800" y="1905000"/>
            <a:ext cx="1996059"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Experiment1:</a:t>
            </a:r>
            <a:endParaRPr lang="en-US" sz="2400" b="1" dirty="0">
              <a:latin typeface="Times New Roman" pitchFamily="18" charset="0"/>
              <a:cs typeface="Times New Roman" pitchFamily="18" charset="0"/>
            </a:endParaRPr>
          </a:p>
        </p:txBody>
      </p:sp>
      <p:sp>
        <p:nvSpPr>
          <p:cNvPr id="8" name="TextBox 7"/>
          <p:cNvSpPr txBox="1"/>
          <p:nvPr/>
        </p:nvSpPr>
        <p:spPr>
          <a:xfrm>
            <a:off x="2134606" y="1905000"/>
            <a:ext cx="5301451"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Adding additional road (MaxOttoStrasse)</a:t>
            </a:r>
            <a:endParaRPr lang="en-US" sz="2400"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cstate="print"/>
          <a:srcRect/>
          <a:stretch>
            <a:fillRect/>
          </a:stretch>
        </p:blipFill>
        <p:spPr bwMode="auto">
          <a:xfrm>
            <a:off x="685801" y="2438400"/>
            <a:ext cx="8077199"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455003"/>
            <a:ext cx="8689238" cy="830997"/>
          </a:xfrm>
          <a:prstGeom prst="rect">
            <a:avLst/>
          </a:prstGeom>
          <a:noFill/>
        </p:spPr>
        <p:txBody>
          <a:bodyPr wrap="none" rtlCol="0">
            <a:spAutoFit/>
          </a:bodyPr>
          <a:lstStyle/>
          <a:p>
            <a:pPr>
              <a:buFont typeface="Wingdings" pitchFamily="2" charset="2"/>
              <a:buChar char="§"/>
            </a:pPr>
            <a:r>
              <a:rPr lang="en-US" sz="2400" dirty="0" smtClean="0">
                <a:latin typeface="Times New Roman" pitchFamily="18" charset="0"/>
                <a:cs typeface="Times New Roman" pitchFamily="18" charset="0"/>
              </a:rPr>
              <a:t> Observing queue lengths by increasing number of cars every hour. </a:t>
            </a:r>
          </a:p>
          <a:p>
            <a:endParaRPr lang="en-US" sz="2400" dirty="0">
              <a:latin typeface="Times New Roman" pitchFamily="18" charset="0"/>
              <a:cs typeface="Times New Roman" pitchFamily="18" charset="0"/>
            </a:endParaRPr>
          </a:p>
        </p:txBody>
      </p:sp>
      <p:graphicFrame>
        <p:nvGraphicFramePr>
          <p:cNvPr id="8" name="Chart 7"/>
          <p:cNvGraphicFramePr/>
          <p:nvPr/>
        </p:nvGraphicFramePr>
        <p:xfrm>
          <a:off x="990600" y="2209800"/>
          <a:ext cx="71628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10" name="object 5"/>
          <p:cNvSpPr txBox="1"/>
          <p:nvPr/>
        </p:nvSpPr>
        <p:spPr>
          <a:xfrm>
            <a:off x="8686800" y="6629400"/>
            <a:ext cx="2674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15</a:t>
            </a:fld>
            <a:endParaRPr sz="1200" dirty="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447800"/>
            <a:ext cx="1996059"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Experiment2:</a:t>
            </a:r>
            <a:endParaRPr lang="en-US" sz="2400" b="1"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2" cstate="print"/>
          <a:srcRect/>
          <a:stretch>
            <a:fillRect/>
          </a:stretch>
        </p:blipFill>
        <p:spPr bwMode="auto">
          <a:xfrm>
            <a:off x="914400" y="2133600"/>
            <a:ext cx="7086600" cy="4343400"/>
          </a:xfrm>
          <a:prstGeom prst="rect">
            <a:avLst/>
          </a:prstGeom>
          <a:noFill/>
          <a:ln w="9525">
            <a:noFill/>
            <a:miter lim="800000"/>
            <a:headEnd/>
            <a:tailEnd/>
          </a:ln>
        </p:spPr>
      </p:pic>
      <p:sp>
        <p:nvSpPr>
          <p:cNvPr id="7" name="TextBox 6"/>
          <p:cNvSpPr txBox="1"/>
          <p:nvPr/>
        </p:nvSpPr>
        <p:spPr>
          <a:xfrm>
            <a:off x="2270862" y="1447800"/>
            <a:ext cx="6505307"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Adding signal to additional road (MaxOttoStrasse) </a:t>
            </a:r>
            <a:endParaRPr lang="en-US" sz="2400" dirty="0">
              <a:latin typeface="Times New Roman" pitchFamily="18" charset="0"/>
              <a:cs typeface="Times New Roman" pitchFamily="18" charset="0"/>
            </a:endParaRPr>
          </a:p>
        </p:txBody>
      </p:sp>
      <p:sp>
        <p:nvSpPr>
          <p:cNvPr id="10" name="object 5"/>
          <p:cNvSpPr txBox="1"/>
          <p:nvPr/>
        </p:nvSpPr>
        <p:spPr>
          <a:xfrm>
            <a:off x="8686800" y="6629400"/>
            <a:ext cx="2674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16</a:t>
            </a:fld>
            <a:endParaRPr sz="1200" dirty="0">
              <a:latin typeface="Calibri"/>
              <a:cs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058" y="1455003"/>
            <a:ext cx="8689238" cy="830997"/>
          </a:xfrm>
          <a:prstGeom prst="rect">
            <a:avLst/>
          </a:prstGeom>
          <a:noFill/>
        </p:spPr>
        <p:txBody>
          <a:bodyPr wrap="none" rtlCol="0">
            <a:spAutoFit/>
          </a:bodyPr>
          <a:lstStyle/>
          <a:p>
            <a:pPr>
              <a:buFont typeface="Wingdings" pitchFamily="2" charset="2"/>
              <a:buChar char="§"/>
            </a:pPr>
            <a:r>
              <a:rPr lang="en-US" sz="2400" dirty="0" smtClean="0">
                <a:latin typeface="Times New Roman" pitchFamily="18" charset="0"/>
                <a:cs typeface="Times New Roman" pitchFamily="18" charset="0"/>
              </a:rPr>
              <a:t> Observing queue lengths by increasing number of cars every hour. </a:t>
            </a:r>
          </a:p>
          <a:p>
            <a:endParaRPr lang="en-US" sz="2400" dirty="0">
              <a:latin typeface="Times New Roman" pitchFamily="18" charset="0"/>
              <a:cs typeface="Times New Roman" pitchFamily="18" charset="0"/>
            </a:endParaRPr>
          </a:p>
        </p:txBody>
      </p:sp>
      <p:graphicFrame>
        <p:nvGraphicFramePr>
          <p:cNvPr id="6" name="Chart 5"/>
          <p:cNvGraphicFramePr/>
          <p:nvPr/>
        </p:nvGraphicFramePr>
        <p:xfrm>
          <a:off x="914400" y="2362200"/>
          <a:ext cx="74676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9" name="object 5"/>
          <p:cNvSpPr txBox="1"/>
          <p:nvPr/>
        </p:nvSpPr>
        <p:spPr>
          <a:xfrm>
            <a:off x="8686800" y="6629400"/>
            <a:ext cx="2674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17</a:t>
            </a:fld>
            <a:endParaRPr sz="1200" dirty="0">
              <a:latin typeface="Calibri"/>
              <a:cs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63000" y="6639864"/>
            <a:ext cx="1912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18</a:t>
            </a:fld>
            <a:endParaRPr sz="1200" dirty="0">
              <a:latin typeface="Calibri"/>
              <a:cs typeface="Calibri"/>
            </a:endParaRPr>
          </a:p>
        </p:txBody>
      </p:sp>
      <p:pic>
        <p:nvPicPr>
          <p:cNvPr id="3074" name="Picture 2"/>
          <p:cNvPicPr>
            <a:picLocks noChangeAspect="1" noChangeArrowheads="1"/>
          </p:cNvPicPr>
          <p:nvPr/>
        </p:nvPicPr>
        <p:blipFill>
          <a:blip r:embed="rId2" cstate="print"/>
          <a:srcRect/>
          <a:stretch>
            <a:fillRect/>
          </a:stretch>
        </p:blipFill>
        <p:spPr bwMode="auto">
          <a:xfrm>
            <a:off x="685800" y="2271712"/>
            <a:ext cx="7772400" cy="4281488"/>
          </a:xfrm>
          <a:prstGeom prst="rect">
            <a:avLst/>
          </a:prstGeom>
          <a:noFill/>
          <a:ln w="9525">
            <a:noFill/>
            <a:miter lim="800000"/>
            <a:headEnd/>
            <a:tailEnd/>
          </a:ln>
        </p:spPr>
      </p:pic>
      <p:sp>
        <p:nvSpPr>
          <p:cNvPr id="7" name="TextBox 6"/>
          <p:cNvSpPr txBox="1"/>
          <p:nvPr/>
        </p:nvSpPr>
        <p:spPr>
          <a:xfrm>
            <a:off x="457200" y="1447800"/>
            <a:ext cx="1996059"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Experiment3:</a:t>
            </a:r>
            <a:endParaRPr lang="en-US" sz="2400" b="1" dirty="0">
              <a:latin typeface="Times New Roman" pitchFamily="18" charset="0"/>
              <a:cs typeface="Times New Roman" pitchFamily="18" charset="0"/>
            </a:endParaRPr>
          </a:p>
        </p:txBody>
      </p:sp>
      <p:sp>
        <p:nvSpPr>
          <p:cNvPr id="8" name="TextBox 7"/>
          <p:cNvSpPr txBox="1"/>
          <p:nvPr/>
        </p:nvSpPr>
        <p:spPr>
          <a:xfrm>
            <a:off x="2270863" y="1447800"/>
            <a:ext cx="6873138"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Adding tunnel, speed limits, zebra crossings to road network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058" y="1455003"/>
            <a:ext cx="8645957" cy="830997"/>
          </a:xfrm>
          <a:prstGeom prst="rect">
            <a:avLst/>
          </a:prstGeom>
          <a:noFill/>
        </p:spPr>
        <p:txBody>
          <a:bodyPr wrap="none" rtlCol="0">
            <a:spAutoFit/>
          </a:bodyPr>
          <a:lstStyle/>
          <a:p>
            <a:pPr>
              <a:buFont typeface="Wingdings" pitchFamily="2" charset="2"/>
              <a:buChar char="§"/>
            </a:pPr>
            <a:r>
              <a:rPr lang="en-US" sz="2400" dirty="0" smtClean="0">
                <a:latin typeface="Times New Roman" pitchFamily="18" charset="0"/>
                <a:cs typeface="Times New Roman" pitchFamily="18" charset="0"/>
              </a:rPr>
              <a:t> Observing queue lengths by increasing number of cars every hour. </a:t>
            </a:r>
          </a:p>
          <a:p>
            <a:endParaRPr lang="en-US" sz="2400" dirty="0">
              <a:latin typeface="Times New Roman" pitchFamily="18" charset="0"/>
              <a:cs typeface="Times New Roman" pitchFamily="18" charset="0"/>
            </a:endParaRPr>
          </a:p>
        </p:txBody>
      </p:sp>
      <p:graphicFrame>
        <p:nvGraphicFramePr>
          <p:cNvPr id="5" name="Chart 4"/>
          <p:cNvGraphicFramePr/>
          <p:nvPr/>
        </p:nvGraphicFramePr>
        <p:xfrm>
          <a:off x="1219200" y="2362200"/>
          <a:ext cx="67818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9" name="object 5"/>
          <p:cNvSpPr txBox="1"/>
          <p:nvPr/>
        </p:nvSpPr>
        <p:spPr>
          <a:xfrm>
            <a:off x="8686800" y="6629400"/>
            <a:ext cx="2674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19</a:t>
            </a:fld>
            <a:endParaRPr sz="1200" dirty="0">
              <a:latin typeface="Calibri"/>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7999"/>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15492" y="2776346"/>
            <a:ext cx="2440940" cy="492443"/>
          </a:xfrm>
          <a:prstGeom prst="rect">
            <a:avLst/>
          </a:prstGeom>
        </p:spPr>
        <p:txBody>
          <a:bodyPr vert="horz" wrap="square" lIns="0" tIns="0" rIns="0" bIns="0" rtlCol="0">
            <a:spAutoFit/>
          </a:bodyPr>
          <a:lstStyle/>
          <a:p>
            <a:pPr marL="12700">
              <a:lnSpc>
                <a:spcPct val="100000"/>
              </a:lnSpc>
            </a:pPr>
            <a:r>
              <a:rPr lang="en-US" sz="3200" b="1" spc="5" dirty="0" smtClean="0">
                <a:latin typeface="Lucida Sans Unicode"/>
                <a:cs typeface="Lucida Sans Unicode"/>
              </a:rPr>
              <a:t>SIMGEMS	</a:t>
            </a:r>
            <a:endParaRPr sz="3200" dirty="0">
              <a:latin typeface="Lucida Sans Unicode"/>
              <a:cs typeface="Lucida Sans Unicode"/>
            </a:endParaRPr>
          </a:p>
        </p:txBody>
      </p:sp>
      <p:sp>
        <p:nvSpPr>
          <p:cNvPr id="4" name="object 4"/>
          <p:cNvSpPr txBox="1"/>
          <p:nvPr/>
        </p:nvSpPr>
        <p:spPr>
          <a:xfrm>
            <a:off x="307340" y="5357164"/>
            <a:ext cx="3992879" cy="1107996"/>
          </a:xfrm>
          <a:prstGeom prst="rect">
            <a:avLst/>
          </a:prstGeom>
        </p:spPr>
        <p:txBody>
          <a:bodyPr vert="horz" wrap="square" lIns="0" tIns="0" rIns="0" bIns="0" rtlCol="0">
            <a:spAutoFit/>
          </a:bodyPr>
          <a:lstStyle/>
          <a:p>
            <a:pPr marL="12700" marR="5080">
              <a:lnSpc>
                <a:spcPct val="100000"/>
              </a:lnSpc>
            </a:pPr>
            <a:r>
              <a:rPr lang="en-US" sz="2400" b="1" dirty="0" err="1" smtClean="0">
                <a:solidFill>
                  <a:srgbClr val="FFFFFF"/>
                </a:solidFill>
                <a:latin typeface="Lucida Sans Unicode"/>
                <a:cs typeface="Lucida Sans Unicode"/>
              </a:rPr>
              <a:t>Sai</a:t>
            </a:r>
            <a:r>
              <a:rPr lang="en-US" sz="2400" b="1" dirty="0" smtClean="0">
                <a:solidFill>
                  <a:srgbClr val="FFFFFF"/>
                </a:solidFill>
                <a:latin typeface="Lucida Sans Unicode"/>
                <a:cs typeface="Lucida Sans Unicode"/>
              </a:rPr>
              <a:t> Rajesh </a:t>
            </a:r>
            <a:r>
              <a:rPr lang="en-US" sz="2400" b="1" dirty="0" err="1" smtClean="0">
                <a:solidFill>
                  <a:srgbClr val="FFFFFF"/>
                </a:solidFill>
                <a:latin typeface="Lucida Sans Unicode"/>
                <a:cs typeface="Lucida Sans Unicode"/>
              </a:rPr>
              <a:t>Vanimireddy</a:t>
            </a:r>
            <a:endParaRPr lang="en-US" sz="2400" b="1" dirty="0" smtClean="0">
              <a:solidFill>
                <a:srgbClr val="FFFFFF"/>
              </a:solidFill>
              <a:latin typeface="Lucida Sans Unicode"/>
              <a:cs typeface="Lucida Sans Unicode"/>
            </a:endParaRPr>
          </a:p>
          <a:p>
            <a:pPr marL="12700" marR="5080">
              <a:lnSpc>
                <a:spcPct val="100000"/>
              </a:lnSpc>
            </a:pPr>
            <a:r>
              <a:rPr lang="en-US" sz="2400" b="1" dirty="0" err="1" smtClean="0">
                <a:solidFill>
                  <a:srgbClr val="FFFFFF"/>
                </a:solidFill>
                <a:latin typeface="Lucida Sans Unicode"/>
                <a:cs typeface="Lucida Sans Unicode"/>
              </a:rPr>
              <a:t>Boni</a:t>
            </a:r>
            <a:r>
              <a:rPr lang="en-US" sz="2400" b="1" dirty="0" smtClean="0">
                <a:solidFill>
                  <a:srgbClr val="FFFFFF"/>
                </a:solidFill>
                <a:latin typeface="Lucida Sans Unicode"/>
                <a:cs typeface="Lucida Sans Unicode"/>
              </a:rPr>
              <a:t> </a:t>
            </a:r>
            <a:r>
              <a:rPr lang="en-US" sz="2400" b="1" dirty="0" err="1" smtClean="0">
                <a:solidFill>
                  <a:srgbClr val="FFFFFF"/>
                </a:solidFill>
                <a:latin typeface="Lucida Sans Unicode"/>
                <a:cs typeface="Lucida Sans Unicode"/>
              </a:rPr>
              <a:t>Jyothsna</a:t>
            </a:r>
            <a:endParaRPr lang="en-US" sz="2400" b="1" dirty="0" smtClean="0">
              <a:solidFill>
                <a:srgbClr val="FFFFFF"/>
              </a:solidFill>
              <a:latin typeface="Lucida Sans Unicode"/>
              <a:cs typeface="Lucida Sans Unicode"/>
            </a:endParaRPr>
          </a:p>
          <a:p>
            <a:pPr marL="12700" marR="5080">
              <a:lnSpc>
                <a:spcPct val="100000"/>
              </a:lnSpc>
            </a:pPr>
            <a:r>
              <a:rPr sz="2400" b="1" dirty="0" err="1" smtClean="0">
                <a:solidFill>
                  <a:srgbClr val="FFFFFF"/>
                </a:solidFill>
                <a:latin typeface="Lucida Sans Unicode"/>
                <a:cs typeface="Lucida Sans Unicode"/>
              </a:rPr>
              <a:t>Sateesh</a:t>
            </a:r>
            <a:r>
              <a:rPr sz="2400" b="1" dirty="0" smtClean="0">
                <a:solidFill>
                  <a:srgbClr val="FFFFFF"/>
                </a:solidFill>
                <a:latin typeface="Lucida Sans Unicode"/>
                <a:cs typeface="Lucida Sans Unicode"/>
              </a:rPr>
              <a:t> </a:t>
            </a:r>
            <a:r>
              <a:rPr sz="2400" b="1" dirty="0">
                <a:solidFill>
                  <a:srgbClr val="FFFFFF"/>
                </a:solidFill>
                <a:latin typeface="Lucida Sans Unicode"/>
                <a:cs typeface="Lucida Sans Unicode"/>
              </a:rPr>
              <a:t>Reddy</a:t>
            </a:r>
            <a:r>
              <a:rPr sz="2400" b="1" spc="-130" dirty="0">
                <a:solidFill>
                  <a:srgbClr val="FFFFFF"/>
                </a:solidFill>
                <a:latin typeface="Lucida Sans Unicode"/>
                <a:cs typeface="Lucida Sans Unicode"/>
              </a:rPr>
              <a:t> </a:t>
            </a:r>
            <a:r>
              <a:rPr sz="2400" b="1" dirty="0">
                <a:solidFill>
                  <a:srgbClr val="FFFFFF"/>
                </a:solidFill>
                <a:latin typeface="Lucida Sans Unicode"/>
                <a:cs typeface="Lucida Sans Unicode"/>
              </a:rPr>
              <a:t>Gurram</a:t>
            </a:r>
            <a:endParaRPr sz="2400" dirty="0">
              <a:latin typeface="Lucida Sans Unicode"/>
              <a:cs typeface="Lucida Sans Unicode"/>
            </a:endParaRPr>
          </a:p>
        </p:txBody>
      </p:sp>
      <p:sp>
        <p:nvSpPr>
          <p:cNvPr id="5" name="object 5"/>
          <p:cNvSpPr txBox="1"/>
          <p:nvPr/>
        </p:nvSpPr>
        <p:spPr>
          <a:xfrm>
            <a:off x="4850993" y="5357164"/>
            <a:ext cx="4064407" cy="1107996"/>
          </a:xfrm>
          <a:prstGeom prst="rect">
            <a:avLst/>
          </a:prstGeom>
        </p:spPr>
        <p:txBody>
          <a:bodyPr vert="horz" wrap="square" lIns="0" tIns="0" rIns="0" bIns="0" rtlCol="0">
            <a:spAutoFit/>
          </a:bodyPr>
          <a:lstStyle/>
          <a:p>
            <a:pPr marL="12700" marR="5080" indent="34925">
              <a:lnSpc>
                <a:spcPct val="100000"/>
              </a:lnSpc>
            </a:pPr>
            <a:r>
              <a:rPr lang="en-US" sz="2400" b="1" dirty="0" smtClean="0">
                <a:solidFill>
                  <a:srgbClr val="FFFFFF"/>
                </a:solidFill>
                <a:latin typeface="Lucida Sans Unicode"/>
                <a:cs typeface="Lucida Sans Unicode"/>
              </a:rPr>
              <a:t>Deepak </a:t>
            </a:r>
            <a:r>
              <a:rPr lang="en-US" sz="2400" b="1" dirty="0" err="1" smtClean="0">
                <a:solidFill>
                  <a:srgbClr val="FFFFFF"/>
                </a:solidFill>
                <a:latin typeface="Lucida Sans Unicode"/>
                <a:cs typeface="Lucida Sans Unicode"/>
              </a:rPr>
              <a:t>Togarla</a:t>
            </a:r>
            <a:endParaRPr lang="en-US" sz="2400" b="1" dirty="0" smtClean="0">
              <a:solidFill>
                <a:srgbClr val="FFFFFF"/>
              </a:solidFill>
              <a:latin typeface="Lucida Sans Unicode"/>
              <a:cs typeface="Lucida Sans Unicode"/>
            </a:endParaRPr>
          </a:p>
          <a:p>
            <a:pPr marL="12700" marR="5080" indent="34925">
              <a:lnSpc>
                <a:spcPct val="100000"/>
              </a:lnSpc>
            </a:pPr>
            <a:r>
              <a:rPr lang="en-US" sz="2400" b="1" dirty="0" err="1" smtClean="0">
                <a:solidFill>
                  <a:srgbClr val="FFFFFF"/>
                </a:solidFill>
                <a:latin typeface="Lucida Sans Unicode"/>
                <a:cs typeface="Lucida Sans Unicode"/>
              </a:rPr>
              <a:t>Nagasai</a:t>
            </a:r>
            <a:r>
              <a:rPr lang="en-US" sz="2400" b="1" dirty="0" smtClean="0">
                <a:solidFill>
                  <a:srgbClr val="FFFFFF"/>
                </a:solidFill>
                <a:latin typeface="Lucida Sans Unicode"/>
                <a:cs typeface="Lucida Sans Unicode"/>
              </a:rPr>
              <a:t> Krishna</a:t>
            </a:r>
          </a:p>
          <a:p>
            <a:pPr marL="12700" marR="5080" indent="34925">
              <a:lnSpc>
                <a:spcPct val="100000"/>
              </a:lnSpc>
            </a:pPr>
            <a:r>
              <a:rPr lang="en-US" sz="2400" b="1" spc="5" dirty="0" smtClean="0">
                <a:solidFill>
                  <a:srgbClr val="FFFFFF"/>
                </a:solidFill>
                <a:latin typeface="Lucida Sans Unicode"/>
                <a:cs typeface="Lucida Sans Unicode"/>
              </a:rPr>
              <a:t>Gopi </a:t>
            </a:r>
            <a:r>
              <a:rPr lang="en-US" sz="2400" b="1" dirty="0" smtClean="0">
                <a:solidFill>
                  <a:srgbClr val="FFFFFF"/>
                </a:solidFill>
                <a:latin typeface="Lucida Sans Unicode"/>
                <a:cs typeface="Lucida Sans Unicode"/>
              </a:rPr>
              <a:t>Krishna Burranagari </a:t>
            </a:r>
            <a:endParaRPr sz="2400" dirty="0">
              <a:latin typeface="Lucida Sans Unicode"/>
              <a:cs typeface="Lucida Sans Unicode"/>
            </a:endParaRPr>
          </a:p>
        </p:txBody>
      </p:sp>
      <p:sp>
        <p:nvSpPr>
          <p:cNvPr id="6" name="object 6"/>
          <p:cNvSpPr txBox="1"/>
          <p:nvPr/>
        </p:nvSpPr>
        <p:spPr>
          <a:xfrm>
            <a:off x="307340" y="3442080"/>
            <a:ext cx="8159750" cy="1685077"/>
          </a:xfrm>
          <a:prstGeom prst="rect">
            <a:avLst/>
          </a:prstGeom>
        </p:spPr>
        <p:txBody>
          <a:bodyPr vert="horz" wrap="square" lIns="0" tIns="0" rIns="0" bIns="0" rtlCol="0">
            <a:spAutoFit/>
          </a:bodyPr>
          <a:lstStyle/>
          <a:p>
            <a:pPr marL="6337935">
              <a:lnSpc>
                <a:spcPct val="100000"/>
              </a:lnSpc>
            </a:pPr>
            <a:r>
              <a:rPr sz="1800" u="sng" spc="-5" dirty="0">
                <a:latin typeface="Lucida Sans Unicode"/>
                <a:cs typeface="Lucida Sans Unicode"/>
              </a:rPr>
              <a:t>Supervised</a:t>
            </a:r>
            <a:r>
              <a:rPr sz="1800" u="sng" spc="-70" dirty="0">
                <a:latin typeface="Lucida Sans Unicode"/>
                <a:cs typeface="Lucida Sans Unicode"/>
              </a:rPr>
              <a:t> </a:t>
            </a:r>
            <a:r>
              <a:rPr sz="1800" u="sng" spc="-5" dirty="0">
                <a:latin typeface="Lucida Sans Unicode"/>
                <a:cs typeface="Lucida Sans Unicode"/>
              </a:rPr>
              <a:t>by:</a:t>
            </a:r>
            <a:endParaRPr sz="1800" dirty="0">
              <a:latin typeface="Lucida Sans Unicode"/>
              <a:cs typeface="Lucida Sans Unicode"/>
            </a:endParaRPr>
          </a:p>
          <a:p>
            <a:pPr>
              <a:lnSpc>
                <a:spcPct val="100000"/>
              </a:lnSpc>
              <a:spcBef>
                <a:spcPts val="30"/>
              </a:spcBef>
            </a:pPr>
            <a:endParaRPr sz="1850" dirty="0">
              <a:latin typeface="Times New Roman"/>
              <a:cs typeface="Times New Roman"/>
            </a:endParaRPr>
          </a:p>
          <a:p>
            <a:pPr marL="6337935" marR="5080">
              <a:lnSpc>
                <a:spcPct val="100000"/>
              </a:lnSpc>
            </a:pPr>
            <a:r>
              <a:rPr lang="en-US" sz="1800" dirty="0" smtClean="0">
                <a:latin typeface="Lucida Sans Unicode"/>
                <a:cs typeface="Lucida Sans Unicode"/>
              </a:rPr>
              <a:t>Claudia </a:t>
            </a:r>
            <a:r>
              <a:rPr lang="en-US" sz="1800" dirty="0" err="1" smtClean="0">
                <a:latin typeface="Lucida Sans Unicode"/>
                <a:cs typeface="Lucida Sans Unicode"/>
              </a:rPr>
              <a:t>Krull</a:t>
            </a:r>
            <a:r>
              <a:rPr lang="en-US" sz="1800" dirty="0" smtClean="0">
                <a:latin typeface="Lucida Sans Unicode"/>
                <a:cs typeface="Lucida Sans Unicode"/>
              </a:rPr>
              <a:t>		</a:t>
            </a:r>
            <a:endParaRPr sz="1800" dirty="0">
              <a:latin typeface="Lucida Sans Unicode"/>
              <a:cs typeface="Lucida Sans Unicode"/>
            </a:endParaRPr>
          </a:p>
          <a:p>
            <a:pPr>
              <a:lnSpc>
                <a:spcPct val="100000"/>
              </a:lnSpc>
              <a:spcBef>
                <a:spcPts val="15"/>
              </a:spcBef>
            </a:pPr>
            <a:endParaRPr sz="1900" dirty="0">
              <a:latin typeface="Times New Roman"/>
              <a:cs typeface="Times New Roman"/>
            </a:endParaRPr>
          </a:p>
          <a:p>
            <a:pPr marL="12700">
              <a:lnSpc>
                <a:spcPct val="100000"/>
              </a:lnSpc>
            </a:pPr>
            <a:r>
              <a:rPr sz="1800" b="1" u="sng" dirty="0">
                <a:solidFill>
                  <a:srgbClr val="FFFFFF"/>
                </a:solidFill>
                <a:latin typeface="Lucida Sans Unicode"/>
                <a:cs typeface="Lucida Sans Unicode"/>
              </a:rPr>
              <a:t>Team</a:t>
            </a:r>
            <a:r>
              <a:rPr sz="1800" b="1" u="sng" spc="-90" dirty="0">
                <a:solidFill>
                  <a:srgbClr val="FFFFFF"/>
                </a:solidFill>
                <a:latin typeface="Lucida Sans Unicode"/>
                <a:cs typeface="Lucida Sans Unicode"/>
              </a:rPr>
              <a:t> </a:t>
            </a:r>
            <a:r>
              <a:rPr sz="1800" b="1" u="sng" dirty="0">
                <a:solidFill>
                  <a:srgbClr val="FFFFFF"/>
                </a:solidFill>
                <a:latin typeface="Lucida Sans Unicode"/>
                <a:cs typeface="Lucida Sans Unicode"/>
              </a:rPr>
              <a:t>members</a:t>
            </a:r>
            <a:r>
              <a:rPr sz="1800" b="1" dirty="0">
                <a:solidFill>
                  <a:srgbClr val="FFFFFF"/>
                </a:solidFill>
                <a:latin typeface="Lucida Sans Unicode"/>
                <a:cs typeface="Lucida Sans Unicode"/>
              </a:rPr>
              <a:t>:</a:t>
            </a:r>
            <a:endParaRPr sz="1800" dirty="0">
              <a:latin typeface="Lucida Sans Unicode"/>
              <a:cs typeface="Lucida Sans Unicode"/>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685" y="1150620"/>
            <a:ext cx="5786628" cy="492443"/>
          </a:xfrm>
        </p:spPr>
        <p:txBody>
          <a:bodyPr/>
          <a:lstStyle/>
          <a:p>
            <a:pPr algn="ctr"/>
            <a:r>
              <a:rPr lang="en-US" sz="3200" b="1" u="sng" dirty="0" smtClean="0">
                <a:latin typeface="Times New Roman" pitchFamily="18" charset="0"/>
                <a:cs typeface="Times New Roman" pitchFamily="18" charset="0"/>
              </a:rPr>
              <a:t>CONCLUSION</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845057" y="2336927"/>
            <a:ext cx="7453884" cy="2431435"/>
          </a:xfrm>
        </p:spPr>
        <p:txBody>
          <a:bodyPr/>
          <a:lstStyle/>
          <a:p>
            <a:pPr marL="285750" indent="-285750">
              <a:buFont typeface="Wingdings" panose="05000000000000000000" pitchFamily="2" charset="2"/>
              <a:buChar char="§"/>
            </a:pPr>
            <a:r>
              <a:rPr lang="en-US" sz="2800" dirty="0" smtClean="0">
                <a:latin typeface="Times New Roman" pitchFamily="18" charset="0"/>
                <a:cs typeface="Times New Roman" pitchFamily="18" charset="0"/>
              </a:rPr>
              <a:t>Observed decrease in queue length</a:t>
            </a:r>
          </a:p>
          <a:p>
            <a:pPr marL="285750" indent="-285750">
              <a:buFont typeface="Wingdings" panose="05000000000000000000" pitchFamily="2" charset="2"/>
              <a:buChar char="§"/>
            </a:pPr>
            <a:r>
              <a:rPr lang="en-US" sz="2800" dirty="0" smtClean="0">
                <a:latin typeface="Times New Roman" pitchFamily="18" charset="0"/>
                <a:cs typeface="Times New Roman" pitchFamily="18" charset="0"/>
              </a:rPr>
              <a:t>Improved safety because of the adding zebra crossings, speed limits</a:t>
            </a:r>
          </a:p>
          <a:p>
            <a:pPr marL="285750" indent="-285750">
              <a:buFont typeface="Wingdings" panose="05000000000000000000" pitchFamily="2" charset="2"/>
              <a:buChar char="§"/>
            </a:pPr>
            <a:r>
              <a:rPr lang="en-US" sz="2800" dirty="0" smtClean="0">
                <a:latin typeface="Times New Roman" pitchFamily="18" charset="0"/>
                <a:cs typeface="Times New Roman" pitchFamily="18" charset="0"/>
              </a:rPr>
              <a:t>Reduction in traffic is observed and ease of use for the people who use the additional road.</a:t>
            </a:r>
          </a:p>
          <a:p>
            <a:pPr marL="285750" indent="-285750">
              <a:buFont typeface="Wingdings" panose="05000000000000000000" pitchFamily="2" charset="2"/>
              <a:buChar char="§"/>
            </a:pPr>
            <a:endParaRPr lang="en-US" dirty="0">
              <a:latin typeface="Times New Roman" pitchFamily="18" charset="0"/>
              <a:cs typeface="Times New Roman" pitchFamily="18" charset="0"/>
            </a:endParaRPr>
          </a:p>
        </p:txBody>
      </p:sp>
      <p:sp>
        <p:nvSpPr>
          <p:cNvPr id="7" name="object 5"/>
          <p:cNvSpPr txBox="1"/>
          <p:nvPr/>
        </p:nvSpPr>
        <p:spPr>
          <a:xfrm>
            <a:off x="8686800" y="6629400"/>
            <a:ext cx="2674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20</a:t>
            </a:fld>
            <a:endParaRPr sz="1200" dirty="0">
              <a:latin typeface="Calibri"/>
              <a:cs typeface="Calibri"/>
            </a:endParaRPr>
          </a:p>
        </p:txBody>
      </p:sp>
    </p:spTree>
    <p:extLst>
      <p:ext uri="{BB962C8B-B14F-4D97-AF65-F5344CB8AC3E}">
        <p14:creationId xmlns:p14="http://schemas.microsoft.com/office/powerpoint/2010/main" val="4259446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057" y="2336927"/>
            <a:ext cx="7453884" cy="1661993"/>
          </a:xfrm>
        </p:spPr>
        <p:txBody>
          <a:bodyPr/>
          <a:lstStyle/>
          <a:p>
            <a:pPr algn="ctr"/>
            <a:endParaRPr lang="en-US" sz="5400" dirty="0" smtClean="0">
              <a:latin typeface="Lucida Calligraphy" pitchFamily="66" charset="0"/>
            </a:endParaRPr>
          </a:p>
          <a:p>
            <a:pPr algn="ctr"/>
            <a:r>
              <a:rPr lang="en-US" sz="5400" dirty="0" smtClean="0">
                <a:latin typeface="Lucida Calligraphy" pitchFamily="66" charset="0"/>
              </a:rPr>
              <a:t>Thank you… </a:t>
            </a:r>
            <a:r>
              <a:rPr lang="en-US" sz="5400" dirty="0" smtClean="0">
                <a:latin typeface="Lucida Calligraphy" pitchFamily="66" charset="0"/>
                <a:sym typeface="Wingdings" pitchFamily="2" charset="2"/>
              </a:rPr>
              <a:t></a:t>
            </a:r>
            <a:endParaRPr lang="en-US" sz="5400" dirty="0">
              <a:latin typeface="Lucida Calligraphy" pitchFamily="66" charset="0"/>
            </a:endParaRPr>
          </a:p>
        </p:txBody>
      </p:sp>
      <p:sp>
        <p:nvSpPr>
          <p:cNvPr id="7" name="object 5"/>
          <p:cNvSpPr txBox="1"/>
          <p:nvPr/>
        </p:nvSpPr>
        <p:spPr>
          <a:xfrm>
            <a:off x="8686800" y="6629400"/>
            <a:ext cx="267462" cy="153888"/>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21</a:t>
            </a:fld>
            <a:endParaRPr sz="1200" dirty="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8685" y="1150620"/>
            <a:ext cx="5786628" cy="553998"/>
          </a:xfrm>
          <a:prstGeom prst="rect">
            <a:avLst/>
          </a:prstGeom>
        </p:spPr>
        <p:txBody>
          <a:bodyPr vert="horz" wrap="square" lIns="0" tIns="0" rIns="0" bIns="0" rtlCol="0">
            <a:spAutoFit/>
          </a:bodyPr>
          <a:lstStyle/>
          <a:p>
            <a:pPr marL="12700" algn="ctr">
              <a:lnSpc>
                <a:spcPct val="100000"/>
              </a:lnSpc>
            </a:pPr>
            <a:r>
              <a:rPr lang="en-US" sz="3200" b="1" u="sng" spc="-5" dirty="0" smtClean="0">
                <a:latin typeface="Times New Roman" pitchFamily="18" charset="0"/>
                <a:cs typeface="Times New Roman" pitchFamily="18" charset="0"/>
              </a:rPr>
              <a:t>Project Goal</a:t>
            </a:r>
            <a:r>
              <a:rPr lang="en-US" b="1" u="sng" spc="-5" dirty="0" smtClean="0">
                <a:latin typeface="Times New Roman" pitchFamily="18" charset="0"/>
                <a:cs typeface="Times New Roman" pitchFamily="18" charset="0"/>
              </a:rPr>
              <a:t> </a:t>
            </a:r>
            <a:endParaRPr lang="en-US" b="1" u="sng" dirty="0">
              <a:latin typeface="Times New Roman" pitchFamily="18" charset="0"/>
              <a:cs typeface="Times New Roman" pitchFamily="18" charset="0"/>
            </a:endParaRPr>
          </a:p>
        </p:txBody>
      </p:sp>
      <p:sp>
        <p:nvSpPr>
          <p:cNvPr id="5" name="object 5"/>
          <p:cNvSpPr txBox="1"/>
          <p:nvPr/>
        </p:nvSpPr>
        <p:spPr>
          <a:xfrm>
            <a:off x="8825992" y="6639864"/>
            <a:ext cx="128270" cy="309957"/>
          </a:xfrm>
          <a:prstGeom prst="rect">
            <a:avLst/>
          </a:prstGeom>
        </p:spPr>
        <p:txBody>
          <a:bodyPr vert="horz" wrap="square" lIns="0" tIns="0" rIns="0" bIns="0" rtlCol="0">
            <a:spAutoFit/>
          </a:bodyPr>
          <a:lstStyle/>
          <a:p>
            <a:pPr marL="25400" algn="ctr">
              <a:lnSpc>
                <a:spcPts val="1240"/>
              </a:lnSpc>
            </a:pPr>
            <a:fld id="{81D60167-4931-47E6-BA6A-407CBD079E47}" type="slidenum">
              <a:rPr sz="1200" dirty="0">
                <a:solidFill>
                  <a:srgbClr val="888888"/>
                </a:solidFill>
                <a:latin typeface="Calibri"/>
                <a:cs typeface="Calibri"/>
              </a:rPr>
              <a:pPr marL="25400" algn="ctr">
                <a:lnSpc>
                  <a:spcPts val="1240"/>
                </a:lnSpc>
              </a:pPr>
              <a:t>3</a:t>
            </a:fld>
            <a:endParaRPr sz="1200">
              <a:latin typeface="Calibri"/>
              <a:cs typeface="Calibri"/>
            </a:endParaRPr>
          </a:p>
        </p:txBody>
      </p:sp>
      <p:pic>
        <p:nvPicPr>
          <p:cNvPr id="1026" name="Picture 2"/>
          <p:cNvPicPr>
            <a:picLocks noChangeAspect="1" noChangeArrowheads="1"/>
          </p:cNvPicPr>
          <p:nvPr/>
        </p:nvPicPr>
        <p:blipFill>
          <a:blip r:embed="rId3" cstate="print"/>
          <a:srcRect/>
          <a:stretch>
            <a:fillRect/>
          </a:stretch>
        </p:blipFill>
        <p:spPr bwMode="auto">
          <a:xfrm>
            <a:off x="1312547" y="1905000"/>
            <a:ext cx="6612253" cy="3962399"/>
          </a:xfrm>
          <a:prstGeom prst="rect">
            <a:avLst/>
          </a:prstGeom>
          <a:noFill/>
          <a:ln w="9525">
            <a:noFill/>
            <a:miter lim="800000"/>
            <a:headEnd/>
            <a:tailEnd/>
          </a:ln>
        </p:spPr>
      </p:pic>
      <p:sp>
        <p:nvSpPr>
          <p:cNvPr id="8" name="TextBox 7"/>
          <p:cNvSpPr txBox="1"/>
          <p:nvPr/>
        </p:nvSpPr>
        <p:spPr>
          <a:xfrm>
            <a:off x="2362200" y="6019800"/>
            <a:ext cx="43434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Elbe Schwimmhalle road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0432" y="1150620"/>
            <a:ext cx="1709420" cy="492443"/>
          </a:xfrm>
          <a:prstGeom prst="rect">
            <a:avLst/>
          </a:prstGeom>
        </p:spPr>
        <p:txBody>
          <a:bodyPr vert="horz" wrap="square" lIns="0" tIns="0" rIns="0" bIns="0" rtlCol="0">
            <a:spAutoFit/>
          </a:bodyPr>
          <a:lstStyle/>
          <a:p>
            <a:pPr marL="12700">
              <a:lnSpc>
                <a:spcPct val="100000"/>
              </a:lnSpc>
            </a:pPr>
            <a:r>
              <a:rPr sz="3200" b="1" u="sng" spc="-5" dirty="0">
                <a:latin typeface="Times New Roman" pitchFamily="18" charset="0"/>
                <a:cs typeface="Times New Roman" pitchFamily="18" charset="0"/>
              </a:rPr>
              <a:t>A</a:t>
            </a:r>
            <a:r>
              <a:rPr sz="3200" b="1" u="sng" spc="5" dirty="0">
                <a:latin typeface="Times New Roman" pitchFamily="18" charset="0"/>
                <a:cs typeface="Times New Roman" pitchFamily="18" charset="0"/>
              </a:rPr>
              <a:t>g</a:t>
            </a:r>
            <a:r>
              <a:rPr sz="3200" b="1" u="sng" spc="-10" dirty="0">
                <a:latin typeface="Times New Roman" pitchFamily="18" charset="0"/>
                <a:cs typeface="Times New Roman" pitchFamily="18" charset="0"/>
              </a:rPr>
              <a:t>e</a:t>
            </a:r>
            <a:r>
              <a:rPr sz="3200" b="1" u="sng" spc="5" dirty="0">
                <a:latin typeface="Times New Roman" pitchFamily="18" charset="0"/>
                <a:cs typeface="Times New Roman" pitchFamily="18" charset="0"/>
              </a:rPr>
              <a:t>n</a:t>
            </a:r>
            <a:r>
              <a:rPr sz="3200" b="1" u="sng" spc="-10" dirty="0">
                <a:latin typeface="Times New Roman" pitchFamily="18" charset="0"/>
                <a:cs typeface="Times New Roman" pitchFamily="18" charset="0"/>
              </a:rPr>
              <a:t>da</a:t>
            </a:r>
          </a:p>
        </p:txBody>
      </p:sp>
      <p:sp>
        <p:nvSpPr>
          <p:cNvPr id="5" name="object 5"/>
          <p:cNvSpPr txBox="1"/>
          <p:nvPr/>
        </p:nvSpPr>
        <p:spPr>
          <a:xfrm>
            <a:off x="8825992" y="6639864"/>
            <a:ext cx="128270"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4</a:t>
            </a:fld>
            <a:endParaRPr sz="1200" dirty="0">
              <a:latin typeface="Calibri"/>
              <a:cs typeface="Calibri"/>
            </a:endParaRPr>
          </a:p>
        </p:txBody>
      </p:sp>
      <p:sp>
        <p:nvSpPr>
          <p:cNvPr id="3" name="object 3"/>
          <p:cNvSpPr txBox="1"/>
          <p:nvPr/>
        </p:nvSpPr>
        <p:spPr>
          <a:xfrm>
            <a:off x="517650" y="1676400"/>
            <a:ext cx="6264150" cy="4042132"/>
          </a:xfrm>
          <a:prstGeom prst="rect">
            <a:avLst/>
          </a:prstGeom>
        </p:spPr>
        <p:txBody>
          <a:bodyPr vert="horz" wrap="square" lIns="0" tIns="0" rIns="0" bIns="0" rtlCol="0">
            <a:spAutoFit/>
          </a:bodyPr>
          <a:lstStyle/>
          <a:p>
            <a:pPr marL="355600" indent="-342900">
              <a:lnSpc>
                <a:spcPct val="100000"/>
              </a:lnSpc>
              <a:spcBef>
                <a:spcPts val="670"/>
              </a:spcBef>
              <a:buFont typeface="Arial"/>
              <a:buChar char="•"/>
              <a:tabLst>
                <a:tab pos="354965" algn="l"/>
                <a:tab pos="355600" algn="l"/>
              </a:tabLst>
            </a:pPr>
            <a:endParaRPr lang="en-US" sz="2400" spc="-5" dirty="0" smtClean="0">
              <a:latin typeface="Times New Roman" pitchFamily="18" charset="0"/>
              <a:cs typeface="Times New Roman" pitchFamily="18" charset="0"/>
            </a:endParaRPr>
          </a:p>
          <a:p>
            <a:pPr marL="355600" indent="-342900">
              <a:lnSpc>
                <a:spcPct val="100000"/>
              </a:lnSpc>
              <a:spcBef>
                <a:spcPts val="670"/>
              </a:spcBef>
              <a:buFont typeface="Wingdings" pitchFamily="2" charset="2"/>
              <a:buChar char="§"/>
              <a:tabLst>
                <a:tab pos="354965" algn="l"/>
                <a:tab pos="355600" algn="l"/>
              </a:tabLst>
            </a:pPr>
            <a:r>
              <a:rPr lang="en-US" sz="2400" dirty="0" smtClean="0">
                <a:latin typeface="Times New Roman" pitchFamily="18" charset="0"/>
                <a:cs typeface="Times New Roman" pitchFamily="18" charset="0"/>
              </a:rPr>
              <a:t>CONCEPTUAL MODEL</a:t>
            </a:r>
          </a:p>
          <a:p>
            <a:pPr marL="355600" indent="-342900">
              <a:lnSpc>
                <a:spcPct val="100000"/>
              </a:lnSpc>
              <a:spcBef>
                <a:spcPts val="670"/>
              </a:spcBef>
              <a:buFont typeface="Wingdings" pitchFamily="2" charset="2"/>
              <a:buChar char="§"/>
              <a:tabLst>
                <a:tab pos="354965" algn="l"/>
                <a:tab pos="355600" algn="l"/>
              </a:tabLst>
            </a:pPr>
            <a:r>
              <a:rPr lang="en-US" sz="2400" dirty="0" smtClean="0">
                <a:latin typeface="Times New Roman" pitchFamily="18" charset="0"/>
                <a:cs typeface="Times New Roman" pitchFamily="18" charset="0"/>
              </a:rPr>
              <a:t>DATA  ANALYSIS</a:t>
            </a:r>
          </a:p>
          <a:p>
            <a:pPr marL="355600" indent="-342900">
              <a:lnSpc>
                <a:spcPct val="100000"/>
              </a:lnSpc>
              <a:spcBef>
                <a:spcPts val="670"/>
              </a:spcBef>
              <a:buFont typeface="Wingdings" pitchFamily="2" charset="2"/>
              <a:buChar char="§"/>
              <a:tabLst>
                <a:tab pos="354965" algn="l"/>
                <a:tab pos="355600" algn="l"/>
              </a:tabLst>
            </a:pPr>
            <a:r>
              <a:rPr lang="en-US" sz="2400" dirty="0" smtClean="0">
                <a:latin typeface="Times New Roman" pitchFamily="18" charset="0"/>
                <a:cs typeface="Times New Roman" pitchFamily="18" charset="0"/>
              </a:rPr>
              <a:t>SIMULATION PROGRAMMING</a:t>
            </a:r>
          </a:p>
          <a:p>
            <a:pPr marL="355600" indent="-342900">
              <a:lnSpc>
                <a:spcPct val="100000"/>
              </a:lnSpc>
              <a:spcBef>
                <a:spcPts val="670"/>
              </a:spcBef>
              <a:buFont typeface="Wingdings" pitchFamily="2" charset="2"/>
              <a:buChar char="§"/>
              <a:tabLst>
                <a:tab pos="354965" algn="l"/>
                <a:tab pos="355600" algn="l"/>
              </a:tabLst>
            </a:pPr>
            <a:r>
              <a:rPr lang="en-US" sz="2400" dirty="0" smtClean="0">
                <a:latin typeface="Times New Roman" pitchFamily="18" charset="0"/>
                <a:cs typeface="Times New Roman" pitchFamily="18" charset="0"/>
              </a:rPr>
              <a:t>VERIFICATION AND VALIDATION</a:t>
            </a:r>
          </a:p>
          <a:p>
            <a:pPr marL="355600" indent="-342900">
              <a:lnSpc>
                <a:spcPct val="100000"/>
              </a:lnSpc>
              <a:spcBef>
                <a:spcPts val="670"/>
              </a:spcBef>
              <a:buFont typeface="Wingdings" pitchFamily="2" charset="2"/>
              <a:buChar char="§"/>
              <a:tabLst>
                <a:tab pos="354965" algn="l"/>
                <a:tab pos="355600" algn="l"/>
              </a:tabLst>
            </a:pPr>
            <a:r>
              <a:rPr lang="en-US" sz="2400" dirty="0" smtClean="0">
                <a:latin typeface="Times New Roman" pitchFamily="18" charset="0"/>
                <a:cs typeface="Times New Roman" pitchFamily="18" charset="0"/>
              </a:rPr>
              <a:t>EXPERIMENTATION</a:t>
            </a:r>
          </a:p>
          <a:p>
            <a:pPr marL="355600" indent="-342900">
              <a:lnSpc>
                <a:spcPct val="100000"/>
              </a:lnSpc>
              <a:spcBef>
                <a:spcPts val="670"/>
              </a:spcBef>
              <a:buFont typeface="Wingdings" pitchFamily="2" charset="2"/>
              <a:buChar char="§"/>
              <a:tabLst>
                <a:tab pos="354965" algn="l"/>
                <a:tab pos="355600" algn="l"/>
              </a:tabLst>
            </a:pPr>
            <a:r>
              <a:rPr lang="en-US" sz="2400" dirty="0" smtClean="0">
                <a:latin typeface="Times New Roman" pitchFamily="18" charset="0"/>
                <a:cs typeface="Times New Roman" pitchFamily="18" charset="0"/>
              </a:rPr>
              <a:t>CONCLUSION</a:t>
            </a:r>
          </a:p>
          <a:p>
            <a:pPr marL="355600" indent="-342900">
              <a:lnSpc>
                <a:spcPct val="100000"/>
              </a:lnSpc>
              <a:spcBef>
                <a:spcPts val="670"/>
              </a:spcBef>
              <a:buFont typeface="Wingdings" pitchFamily="2" charset="2"/>
              <a:buChar char="§"/>
              <a:tabLst>
                <a:tab pos="354965" algn="l"/>
                <a:tab pos="355600" algn="l"/>
              </a:tabLst>
            </a:pPr>
            <a:endParaRPr lang="en-US" sz="2400" dirty="0" smtClean="0">
              <a:latin typeface="Times New Roman" pitchFamily="18" charset="0"/>
              <a:cs typeface="Times New Roman" pitchFamily="18" charset="0"/>
            </a:endParaRPr>
          </a:p>
          <a:p>
            <a:pPr marL="355600" indent="-342900">
              <a:lnSpc>
                <a:spcPct val="100000"/>
              </a:lnSpc>
              <a:spcBef>
                <a:spcPts val="670"/>
              </a:spcBef>
              <a:buFont typeface="Wingdings" pitchFamily="2" charset="2"/>
              <a:buChar char="§"/>
              <a:tabLst>
                <a:tab pos="354965" algn="l"/>
                <a:tab pos="355600" algn="l"/>
              </a:tabLst>
            </a:pPr>
            <a:endParaRP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25992" y="6639864"/>
            <a:ext cx="128270"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5</a:t>
            </a:fld>
            <a:endParaRPr sz="1200">
              <a:latin typeface="Calibri"/>
              <a:cs typeface="Calibri"/>
            </a:endParaRPr>
          </a:p>
        </p:txBody>
      </p:sp>
      <p:sp>
        <p:nvSpPr>
          <p:cNvPr id="6" name="TextBox 5"/>
          <p:cNvSpPr txBox="1"/>
          <p:nvPr/>
        </p:nvSpPr>
        <p:spPr>
          <a:xfrm>
            <a:off x="228600" y="1219200"/>
            <a:ext cx="8686800" cy="584775"/>
          </a:xfrm>
          <a:prstGeom prst="rect">
            <a:avLst/>
          </a:prstGeom>
          <a:noFill/>
        </p:spPr>
        <p:txBody>
          <a:bodyPr wrap="square" rtlCol="0">
            <a:spAutoFit/>
          </a:bodyPr>
          <a:lstStyle/>
          <a:p>
            <a:pPr algn="ctr"/>
            <a:r>
              <a:rPr lang="en-US" sz="3200" b="1" u="sng" dirty="0" smtClean="0">
                <a:latin typeface="Times New Roman" pitchFamily="18" charset="0"/>
                <a:cs typeface="Times New Roman" pitchFamily="18" charset="0"/>
              </a:rPr>
              <a:t>CONCEPTUAL DIAGRAM</a:t>
            </a:r>
            <a:endParaRPr lang="en-US" sz="3200" b="1" u="sng" dirty="0">
              <a:latin typeface="Times New Roman" pitchFamily="18" charset="0"/>
              <a:cs typeface="Times New Roman" pitchFamily="18" charset="0"/>
            </a:endParaRPr>
          </a:p>
        </p:txBody>
      </p:sp>
      <p:pic>
        <p:nvPicPr>
          <p:cNvPr id="1027" name="Picture 3" descr="C:\Users\Ayinampudi\Desktop\conceptual model.png"/>
          <p:cNvPicPr>
            <a:picLocks noChangeAspect="1" noChangeArrowheads="1"/>
          </p:cNvPicPr>
          <p:nvPr/>
        </p:nvPicPr>
        <p:blipFill>
          <a:blip r:embed="rId3" cstate="print"/>
          <a:srcRect/>
          <a:stretch>
            <a:fillRect/>
          </a:stretch>
        </p:blipFill>
        <p:spPr bwMode="auto">
          <a:xfrm>
            <a:off x="762000" y="1752600"/>
            <a:ext cx="7507287" cy="4267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25992" y="6639864"/>
            <a:ext cx="128270"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6</a:t>
            </a:fld>
            <a:endParaRPr sz="1200">
              <a:latin typeface="Calibri"/>
              <a:cs typeface="Calibri"/>
            </a:endParaRPr>
          </a:p>
        </p:txBody>
      </p:sp>
      <p:sp>
        <p:nvSpPr>
          <p:cNvPr id="6" name="TextBox 5"/>
          <p:cNvSpPr txBox="1"/>
          <p:nvPr/>
        </p:nvSpPr>
        <p:spPr>
          <a:xfrm>
            <a:off x="228600" y="1219200"/>
            <a:ext cx="8686800" cy="584775"/>
          </a:xfrm>
          <a:prstGeom prst="rect">
            <a:avLst/>
          </a:prstGeom>
          <a:noFill/>
        </p:spPr>
        <p:txBody>
          <a:bodyPr wrap="square" rtlCol="0">
            <a:spAutoFit/>
          </a:bodyPr>
          <a:lstStyle/>
          <a:p>
            <a:pPr algn="ctr"/>
            <a:r>
              <a:rPr lang="en-US" sz="3200" b="1" u="sng" dirty="0" smtClean="0">
                <a:latin typeface="Times New Roman" pitchFamily="18" charset="0"/>
                <a:cs typeface="Times New Roman" pitchFamily="18" charset="0"/>
              </a:rPr>
              <a:t>DATA ANALYSIS</a:t>
            </a:r>
            <a:endParaRPr lang="en-US" sz="3200" b="1" u="sng" dirty="0">
              <a:latin typeface="Times New Roman" pitchFamily="18" charset="0"/>
              <a:cs typeface="Times New Roman" pitchFamily="18" charset="0"/>
            </a:endParaRPr>
          </a:p>
        </p:txBody>
      </p:sp>
      <p:sp>
        <p:nvSpPr>
          <p:cNvPr id="7" name="TextBox 6"/>
          <p:cNvSpPr txBox="1"/>
          <p:nvPr/>
        </p:nvSpPr>
        <p:spPr>
          <a:xfrm>
            <a:off x="990600" y="2438400"/>
            <a:ext cx="6130781" cy="3108543"/>
          </a:xfrm>
          <a:prstGeom prst="rect">
            <a:avLst/>
          </a:prstGeom>
          <a:noFill/>
        </p:spPr>
        <p:txBody>
          <a:bodyPr wrap="none" rtlCol="0">
            <a:spAutoFit/>
          </a:bodyPr>
          <a:lstStyle/>
          <a:p>
            <a:pPr marL="285750" indent="-285750">
              <a:buFont typeface="Wingdings" panose="05000000000000000000" pitchFamily="2" charset="2"/>
              <a:buChar char="§"/>
            </a:pPr>
            <a:r>
              <a:rPr lang="en-US" sz="2800" dirty="0" smtClean="0">
                <a:latin typeface="Times New Roman" pitchFamily="18" charset="0"/>
                <a:cs typeface="Times New Roman" pitchFamily="18" charset="0"/>
              </a:rPr>
              <a:t>Collected Data</a:t>
            </a:r>
          </a:p>
          <a:p>
            <a:pPr marL="285750" indent="-285750">
              <a:buFont typeface="Wingdings" panose="05000000000000000000" pitchFamily="2" charset="2"/>
              <a:buChar char="§"/>
            </a:pPr>
            <a:r>
              <a:rPr lang="en-US" sz="2800" dirty="0" smtClean="0">
                <a:latin typeface="Times New Roman" pitchFamily="18" charset="0"/>
                <a:cs typeface="Times New Roman" pitchFamily="18" charset="0"/>
              </a:rPr>
              <a:t>Estimated distribution function</a:t>
            </a:r>
          </a:p>
          <a:p>
            <a:pPr marL="285750" indent="-285750">
              <a:buFont typeface="Wingdings" panose="05000000000000000000" pitchFamily="2" charset="2"/>
              <a:buChar char="§"/>
            </a:pPr>
            <a:r>
              <a:rPr lang="en-US" sz="2800" dirty="0" smtClean="0">
                <a:latin typeface="Times New Roman" pitchFamily="18" charset="0"/>
                <a:cs typeface="Times New Roman" pitchFamily="18" charset="0"/>
              </a:rPr>
              <a:t>Estimated Parameters</a:t>
            </a:r>
          </a:p>
          <a:p>
            <a:pPr marL="285750" indent="-285750">
              <a:buFont typeface="Wingdings" panose="05000000000000000000" pitchFamily="2" charset="2"/>
              <a:buChar char="§"/>
            </a:pPr>
            <a:r>
              <a:rPr lang="en-US" sz="2800" dirty="0" smtClean="0">
                <a:latin typeface="Times New Roman" pitchFamily="18" charset="0"/>
                <a:cs typeface="Times New Roman" pitchFamily="18" charset="0"/>
              </a:rPr>
              <a:t>Tested data to check similarity between</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guessed data and real data </a:t>
            </a: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057" y="1371600"/>
            <a:ext cx="7453884" cy="4431983"/>
          </a:xfrm>
        </p:spPr>
        <p:txBody>
          <a:bodyPr/>
          <a:lstStyle/>
          <a:p>
            <a:pPr marL="285750" indent="-285750">
              <a:buFont typeface="Wingdings" panose="05000000000000000000" pitchFamily="2" charset="2"/>
              <a:buChar char="§"/>
            </a:pPr>
            <a:r>
              <a:rPr lang="en-US" b="1" dirty="0" smtClean="0">
                <a:latin typeface="Times New Roman" pitchFamily="18" charset="0"/>
                <a:cs typeface="Times New Roman" pitchFamily="18" charset="0"/>
              </a:rPr>
              <a:t>COLLECTED DATA:</a:t>
            </a:r>
          </a:p>
          <a:p>
            <a:r>
              <a:rPr lang="en-US" dirty="0" smtClean="0">
                <a:latin typeface="Times New Roman" pitchFamily="18" charset="0"/>
                <a:cs typeface="Times New Roman" pitchFamily="18" charset="0"/>
              </a:rPr>
              <a:t>    Queue length</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Inter arrival time</a:t>
            </a:r>
          </a:p>
          <a:p>
            <a:r>
              <a:rPr lang="en-US" dirty="0" smtClean="0">
                <a:latin typeface="Times New Roman" pitchFamily="18" charset="0"/>
                <a:cs typeface="Times New Roman" pitchFamily="18" charset="0"/>
              </a:rPr>
              <a:t>    Signal times</a:t>
            </a:r>
          </a:p>
          <a:p>
            <a:pPr marL="285750" indent="-285750">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buFont typeface="Wingdings" panose="05000000000000000000" pitchFamily="2" charset="2"/>
              <a:buChar char="§"/>
            </a:pPr>
            <a:r>
              <a:rPr lang="en-US" b="1" dirty="0" smtClean="0">
                <a:latin typeface="Times New Roman" pitchFamily="18" charset="0"/>
                <a:cs typeface="Times New Roman" pitchFamily="18" charset="0"/>
              </a:rPr>
              <a:t>ESTIMATED DISTRIBUTION FUNCTION:</a:t>
            </a:r>
          </a:p>
          <a:p>
            <a:r>
              <a:rPr lang="en-US" dirty="0" smtClean="0">
                <a:latin typeface="Times New Roman" pitchFamily="18" charset="0"/>
                <a:cs typeface="Times New Roman" pitchFamily="18" charset="0"/>
              </a:rPr>
              <a:t>    Lognormal distribution</a:t>
            </a:r>
          </a:p>
          <a:p>
            <a:pPr marL="285750" indent="-285750">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buFont typeface="Wingdings" panose="05000000000000000000" pitchFamily="2" charset="2"/>
              <a:buChar char="§"/>
            </a:pPr>
            <a:r>
              <a:rPr lang="en-US" b="1" dirty="0" smtClean="0">
                <a:latin typeface="Times New Roman" pitchFamily="18" charset="0"/>
                <a:cs typeface="Times New Roman" pitchFamily="18" charset="0"/>
              </a:rPr>
              <a:t>ESTIMATED PARAMETERS:</a:t>
            </a:r>
          </a:p>
          <a:p>
            <a:pPr marL="285750" indent="-285750">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buFont typeface="Wingdings" panose="05000000000000000000" pitchFamily="2" charset="2"/>
              <a:buChar char="§"/>
            </a:pPr>
            <a:endParaRPr lang="en-US" dirty="0" smtClean="0">
              <a:latin typeface="Times New Roman" pitchFamily="18" charset="0"/>
              <a:cs typeface="Times New Roman" pitchFamily="18" charset="0"/>
            </a:endParaRPr>
          </a:p>
          <a:p>
            <a:pPr marL="285750" indent="-285750">
              <a:buFont typeface="Wingdings" panose="05000000000000000000" pitchFamily="2" charset="2"/>
              <a:buChar char="§"/>
            </a:pPr>
            <a:endParaRPr lang="en-US" dirty="0">
              <a:latin typeface="Times New Roman" pitchFamily="18" charset="0"/>
              <a:cs typeface="Times New Roman" pitchFamily="18" charset="0"/>
            </a:endParaRPr>
          </a:p>
          <a:p>
            <a:pPr marL="285750" indent="-285750">
              <a:buFont typeface="Wingdings" panose="05000000000000000000" pitchFamily="2" charset="2"/>
              <a:buChar char="§"/>
            </a:pPr>
            <a:r>
              <a:rPr lang="en-US" dirty="0" smtClean="0">
                <a:latin typeface="Times New Roman" pitchFamily="18" charset="0"/>
                <a:cs typeface="Times New Roman" pitchFamily="18" charset="0"/>
              </a:rPr>
              <a:t>Chi square test to check the similarity between guessed and real data</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585" y="3810000"/>
            <a:ext cx="5784343" cy="514422"/>
          </a:xfrm>
          <a:prstGeom prst="rect">
            <a:avLst/>
          </a:prstGeom>
        </p:spPr>
      </p:pic>
    </p:spTree>
    <p:extLst>
      <p:ext uri="{BB962C8B-B14F-4D97-AF65-F5344CB8AC3E}">
        <p14:creationId xmlns:p14="http://schemas.microsoft.com/office/powerpoint/2010/main" val="3706232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25992" y="6639864"/>
            <a:ext cx="128270"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8</a:t>
            </a:fld>
            <a:endParaRPr sz="1200">
              <a:latin typeface="Calibri"/>
              <a:cs typeface="Calibri"/>
            </a:endParaRPr>
          </a:p>
        </p:txBody>
      </p:sp>
      <p:sp>
        <p:nvSpPr>
          <p:cNvPr id="6" name="TextBox 5"/>
          <p:cNvSpPr txBox="1"/>
          <p:nvPr/>
        </p:nvSpPr>
        <p:spPr>
          <a:xfrm>
            <a:off x="228600" y="1219200"/>
            <a:ext cx="8686800" cy="584775"/>
          </a:xfrm>
          <a:prstGeom prst="rect">
            <a:avLst/>
          </a:prstGeom>
          <a:noFill/>
        </p:spPr>
        <p:txBody>
          <a:bodyPr wrap="square" rtlCol="0">
            <a:spAutoFit/>
          </a:bodyPr>
          <a:lstStyle/>
          <a:p>
            <a:pPr algn="ctr"/>
            <a:r>
              <a:rPr lang="en-US" sz="3200" b="1" u="sng" dirty="0" smtClean="0">
                <a:latin typeface="Times New Roman" pitchFamily="18" charset="0"/>
                <a:cs typeface="Times New Roman" pitchFamily="18" charset="0"/>
              </a:rPr>
              <a:t>SIMULATION PROGRAMMING</a:t>
            </a:r>
            <a:endParaRPr lang="en-US" sz="3200" b="1" u="sng" dirty="0">
              <a:latin typeface="Times New Roman" pitchFamily="18" charset="0"/>
              <a:cs typeface="Times New Roman" pitchFamily="18" charset="0"/>
            </a:endParaRPr>
          </a:p>
        </p:txBody>
      </p:sp>
      <p:sp>
        <p:nvSpPr>
          <p:cNvPr id="7" name="TextBox 6"/>
          <p:cNvSpPr txBox="1"/>
          <p:nvPr/>
        </p:nvSpPr>
        <p:spPr>
          <a:xfrm>
            <a:off x="990600" y="2438400"/>
            <a:ext cx="5147563" cy="2677656"/>
          </a:xfrm>
          <a:prstGeom prst="rect">
            <a:avLst/>
          </a:prstGeom>
          <a:noFill/>
        </p:spPr>
        <p:txBody>
          <a:bodyPr wrap="none" rtlCol="0">
            <a:spAutoFit/>
          </a:bodyPr>
          <a:lstStyle/>
          <a:p>
            <a:pPr>
              <a:buFont typeface="Wingdings" pitchFamily="2" charset="2"/>
              <a:buChar char="§"/>
            </a:pPr>
            <a:r>
              <a:rPr lang="en-US" sz="2800" dirty="0" smtClean="0">
                <a:latin typeface="Times New Roman" pitchFamily="18" charset="0"/>
                <a:cs typeface="Times New Roman" pitchFamily="18" charset="0"/>
              </a:rPr>
              <a:t>Software used: Any Logic</a:t>
            </a:r>
          </a:p>
          <a:p>
            <a:pPr>
              <a:buFont typeface="Wingdings" pitchFamily="2" charset="2"/>
              <a:buChar char="§"/>
            </a:pPr>
            <a:r>
              <a:rPr lang="en-US" sz="2800" dirty="0" smtClean="0">
                <a:latin typeface="Times New Roman" pitchFamily="18" charset="0"/>
                <a:cs typeface="Times New Roman" pitchFamily="18" charset="0"/>
              </a:rPr>
              <a:t>Data acquired from Data analysis</a:t>
            </a:r>
          </a:p>
          <a:p>
            <a:pPr>
              <a:buFont typeface="Wingdings" pitchFamily="2" charset="2"/>
              <a:buChar char="§"/>
            </a:pPr>
            <a:r>
              <a:rPr lang="en-US" sz="2800" dirty="0" smtClean="0">
                <a:latin typeface="Times New Roman" pitchFamily="18" charset="0"/>
                <a:cs typeface="Times New Roman" pitchFamily="18" charset="0"/>
              </a:rPr>
              <a:t>Design from Conceptual Model</a:t>
            </a:r>
          </a:p>
          <a:p>
            <a:pPr>
              <a:buFont typeface="Wingdings" pitchFamily="2" charset="2"/>
              <a:buChar char="§"/>
            </a:pPr>
            <a:r>
              <a:rPr lang="en-US" sz="2800" dirty="0" smtClean="0">
                <a:latin typeface="Times New Roman" pitchFamily="18" charset="0"/>
                <a:cs typeface="Times New Roman" pitchFamily="18" charset="0"/>
              </a:rPr>
              <a:t>Implementation of the model</a:t>
            </a:r>
          </a:p>
          <a:p>
            <a:pPr>
              <a:buFont typeface="Wingdings" pitchFamily="2" charset="2"/>
              <a:buChar char="§"/>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825992" y="6639864"/>
            <a:ext cx="128270" cy="177800"/>
          </a:xfrm>
          <a:prstGeom prst="rect">
            <a:avLst/>
          </a:prstGeom>
        </p:spPr>
        <p:txBody>
          <a:bodyPr vert="horz" wrap="square" lIns="0" tIns="0" rIns="0" bIns="0" rtlCol="0">
            <a:spAutoFit/>
          </a:bodyPr>
          <a:lstStyle/>
          <a:p>
            <a:pPr marL="25400">
              <a:lnSpc>
                <a:spcPts val="1240"/>
              </a:lnSpc>
            </a:pPr>
            <a:fld id="{81D60167-4931-47E6-BA6A-407CBD079E47}" type="slidenum">
              <a:rPr sz="1200" dirty="0">
                <a:solidFill>
                  <a:srgbClr val="888888"/>
                </a:solidFill>
                <a:latin typeface="Calibri"/>
                <a:cs typeface="Calibri"/>
              </a:rPr>
              <a:pPr marL="25400">
                <a:lnSpc>
                  <a:spcPts val="1240"/>
                </a:lnSpc>
              </a:pPr>
              <a:t>9</a:t>
            </a:fld>
            <a:endParaRPr sz="1200">
              <a:latin typeface="Calibri"/>
              <a:cs typeface="Calibri"/>
            </a:endParaRPr>
          </a:p>
        </p:txBody>
      </p:sp>
      <p:sp>
        <p:nvSpPr>
          <p:cNvPr id="6" name="TextBox 5"/>
          <p:cNvSpPr txBox="1"/>
          <p:nvPr/>
        </p:nvSpPr>
        <p:spPr>
          <a:xfrm>
            <a:off x="914400" y="1143000"/>
            <a:ext cx="1292341" cy="461665"/>
          </a:xfrm>
          <a:prstGeom prst="rect">
            <a:avLst/>
          </a:prstGeom>
          <a:noFill/>
        </p:spPr>
        <p:txBody>
          <a:bodyPr wrap="none" rtlCol="0">
            <a:spAutoFit/>
          </a:bodyPr>
          <a:lstStyle/>
          <a:p>
            <a:pPr>
              <a:buFont typeface="Wingdings" pitchFamily="2" charset="2"/>
              <a:buChar char="§"/>
            </a:pPr>
            <a:r>
              <a:rPr lang="en-US" sz="2400" b="1" dirty="0" smtClean="0">
                <a:latin typeface="Times New Roman" pitchFamily="18" charset="0"/>
                <a:cs typeface="Times New Roman" pitchFamily="18" charset="0"/>
              </a:rPr>
              <a:t> Design</a:t>
            </a:r>
            <a:endParaRPr lang="en-US" sz="2400" b="1" dirty="0">
              <a:latin typeface="Times New Roman" pitchFamily="18" charset="0"/>
              <a:cs typeface="Times New Roman" pitchFamily="18" charset="0"/>
            </a:endParaRPr>
          </a:p>
        </p:txBody>
      </p:sp>
      <p:pic>
        <p:nvPicPr>
          <p:cNvPr id="2050" name="Picture 2" descr="C:\Users\Ayinampudi\Desktop\prog model.png"/>
          <p:cNvPicPr>
            <a:picLocks noChangeAspect="1" noChangeArrowheads="1"/>
          </p:cNvPicPr>
          <p:nvPr/>
        </p:nvPicPr>
        <p:blipFill>
          <a:blip r:embed="rId2" cstate="print"/>
          <a:srcRect/>
          <a:stretch>
            <a:fillRect/>
          </a:stretch>
        </p:blipFill>
        <p:spPr bwMode="auto">
          <a:xfrm>
            <a:off x="2057400" y="1752600"/>
            <a:ext cx="4291013" cy="4231928"/>
          </a:xfrm>
          <a:prstGeom prst="rect">
            <a:avLst/>
          </a:prstGeom>
          <a:noFill/>
        </p:spPr>
      </p:pic>
      <p:sp>
        <p:nvSpPr>
          <p:cNvPr id="7" name="TextBox 6"/>
          <p:cNvSpPr txBox="1"/>
          <p:nvPr/>
        </p:nvSpPr>
        <p:spPr>
          <a:xfrm>
            <a:off x="3048000" y="6019800"/>
            <a:ext cx="2877775" cy="369332"/>
          </a:xfrm>
          <a:prstGeom prst="rect">
            <a:avLst/>
          </a:prstGeom>
          <a:noFill/>
        </p:spPr>
        <p:txBody>
          <a:bodyPr wrap="none" rtlCol="0">
            <a:spAutoFit/>
          </a:bodyPr>
          <a:lstStyle/>
          <a:p>
            <a:r>
              <a:rPr lang="en-US" dirty="0" smtClean="0">
                <a:latin typeface="Times New Roman" pitchFamily="18" charset="0"/>
                <a:cs typeface="Times New Roman" pitchFamily="18" charset="0"/>
              </a:rPr>
              <a:t>Road modeling in Any Logic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TotalTime>
  <Words>954</Words>
  <Application>Microsoft Office PowerPoint</Application>
  <PresentationFormat>On-screen Show (4:3)</PresentationFormat>
  <Paragraphs>119</Paragraphs>
  <Slides>21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Lucida Calligraphy</vt:lpstr>
      <vt:lpstr>Lucida Sans Unicode</vt:lpstr>
      <vt:lpstr>Times New Roman</vt:lpstr>
      <vt:lpstr>Wingdings</vt:lpstr>
      <vt:lpstr>Office Theme</vt:lpstr>
      <vt:lpstr>PowerPoint Presentation</vt:lpstr>
      <vt:lpstr>SIMGEMS </vt:lpstr>
      <vt:lpstr>Project Goal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DWT at Marego</dc:title>
  <dc:creator>AKHIL PODUGU</dc:creator>
  <cp:lastModifiedBy>GULLIPALLI</cp:lastModifiedBy>
  <cp:revision>95</cp:revision>
  <dcterms:created xsi:type="dcterms:W3CDTF">2016-08-28T22:57:16Z</dcterms:created>
  <dcterms:modified xsi:type="dcterms:W3CDTF">2017-03-30T19:36:30Z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2016-08-17T00:00:00Z</vt:filetime>
  </property>
  <property fmtid="{D5CDD505-2E9C-101B-9397-08002B2CF9AE}" pid="3" name="Creator">
    <vt:lpwstr>Microsoft® Office PowerPoint® 2007</vt:lpwstr>
  </property>
  <property fmtid="{D5CDD505-2E9C-101B-9397-08002B2CF9AE}" pid="4" name="LastSaved">
    <vt:filetime>2016-08-28T00:00:00Z</vt:filetime>
  </property>
</Properties>
</file>