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2" r:id="rId5"/>
    <p:sldId id="263" r:id="rId6"/>
    <p:sldId id="264" r:id="rId7"/>
    <p:sldId id="265" r:id="rId8"/>
    <p:sldId id="266" r:id="rId9"/>
    <p:sldId id="259"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4/30/2023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4/30/2023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4/30/2023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4/30/2023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4/30/2023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4/30/2023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4/30/2023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4/30/2023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4/30/2023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4/30/2023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4/30/2023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4/30/2023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cnn" TargetMode="External"/><Relationship Id="rId2" Type="http://schemas.openxmlformats.org/officeDocument/2006/relationships/hyperlink" Target="https://scikit-learn.org/stable/modules/neighbors.html#regression" TargetMode="External"/><Relationship Id="rId1" Type="http://schemas.openxmlformats.org/officeDocument/2006/relationships/slideLayout" Target="../slideLayouts/slideLayout6.xml"/><Relationship Id="rId4" Type="http://schemas.openxmlformats.org/officeDocument/2006/relationships/hyperlink" Target="https://scikit-learn.org/stable/modules/preprocess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Find Pokémon Type</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AI TRACK CAPSTONE PROJECT</a:t>
            </a:r>
          </a:p>
        </p:txBody>
      </p:sp>
      <p:sp>
        <p:nvSpPr>
          <p:cNvPr id="4" name="TextBox 3"/>
          <p:cNvSpPr txBox="1"/>
          <p:nvPr/>
        </p:nvSpPr>
        <p:spPr>
          <a:xfrm>
            <a:off x="1723871" y="3252865"/>
            <a:ext cx="9039066" cy="163121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pitchFamily="34" charset="0"/>
                <a:cs typeface="Arial" pitchFamily="34" charset="0"/>
              </a:rPr>
              <a:t>M. FATHIMA FARVEEN   – B.SC., COMPUTER SCIENCE</a:t>
            </a:r>
          </a:p>
          <a:p>
            <a:pPr marL="457200" indent="-457200">
              <a:buAutoNum type="arabicPeriod"/>
            </a:pPr>
            <a:r>
              <a:rPr lang="en-US" sz="2000" b="1" dirty="0">
                <a:solidFill>
                  <a:schemeClr val="accent1">
                    <a:lumMod val="75000"/>
                  </a:schemeClr>
                </a:solidFill>
                <a:latin typeface="Arial" pitchFamily="34" charset="0"/>
                <a:cs typeface="Arial" pitchFamily="34" charset="0"/>
              </a:rPr>
              <a:t>R. SAMEERA                    – B.Sc., COMPUTER SCIENCE</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AYISHA RUKSHANA   - BACHELOR OF COMPUTER APPLICATION</a:t>
            </a:r>
          </a:p>
          <a:p>
            <a:pPr marL="457200" indent="-457200">
              <a:buAutoNum type="arabicPeriod" startAt="3"/>
            </a:pPr>
            <a:r>
              <a:rPr lang="en-US" sz="2000" b="1" dirty="0">
                <a:solidFill>
                  <a:schemeClr val="accent1">
                    <a:lumMod val="75000"/>
                  </a:schemeClr>
                </a:solidFill>
                <a:latin typeface="Arial" pitchFamily="34" charset="0"/>
                <a:cs typeface="Arial" pitchFamily="34" charset="0"/>
              </a:rPr>
              <a:t>M. S. NOORUL RISANA   - BACHELOR OF COMPUTER APPLICATION</a:t>
            </a:r>
          </a:p>
        </p:txBody>
      </p:sp>
      <p:sp>
        <p:nvSpPr>
          <p:cNvPr id="5" name="TextBox 4"/>
          <p:cNvSpPr txBox="1"/>
          <p:nvPr/>
        </p:nvSpPr>
        <p:spPr>
          <a:xfrm>
            <a:off x="1678902"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C7BC8A20-F607-4DA8-8AC6-51B233981CBA}"/>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Reference</a:t>
            </a:r>
            <a:endParaRPr lang="en-US" dirty="0"/>
          </a:p>
        </p:txBody>
      </p:sp>
      <p:sp>
        <p:nvSpPr>
          <p:cNvPr id="7" name="TextBox 6">
            <a:extLst>
              <a:ext uri="{FF2B5EF4-FFF2-40B4-BE49-F238E27FC236}">
                <a16:creationId xmlns:a16="http://schemas.microsoft.com/office/drawing/2014/main" id="{71F9279B-6EE6-48FA-90F5-7263D8AE2CC5}"/>
              </a:ext>
            </a:extLst>
          </p:cNvPr>
          <p:cNvSpPr txBox="1"/>
          <p:nvPr/>
        </p:nvSpPr>
        <p:spPr>
          <a:xfrm>
            <a:off x="1509010" y="2602524"/>
            <a:ext cx="9918036" cy="2092881"/>
          </a:xfrm>
          <a:prstGeom prst="rect">
            <a:avLst/>
          </a:prstGeom>
          <a:noFill/>
        </p:spPr>
        <p:txBody>
          <a:bodyPr wrap="none" rtlCol="0">
            <a:spAutoFit/>
          </a:bodyPr>
          <a:lstStyle/>
          <a:p>
            <a:r>
              <a:rPr lang="en-IN" sz="2800" dirty="0">
                <a:hlinkClick r:id="rId2"/>
              </a:rPr>
              <a:t>https://scikit-learn.org/stable/modules/neighbors.html#regression</a:t>
            </a:r>
            <a:endParaRPr lang="en-IN" sz="2800" dirty="0"/>
          </a:p>
          <a:p>
            <a:r>
              <a:rPr lang="en-IN" sz="2800" dirty="0">
                <a:hlinkClick r:id="rId3"/>
              </a:rPr>
              <a:t>https://www.tensorflow.org/tutorials/images/cnn</a:t>
            </a:r>
            <a:endParaRPr lang="en-IN" sz="2800" dirty="0"/>
          </a:p>
          <a:p>
            <a:r>
              <a:rPr lang="en-IN" sz="2800" dirty="0">
                <a:hlinkClick r:id="rId4"/>
              </a:rPr>
              <a:t>https://scikit-learn.org/stable/modules/preprocessing.html</a:t>
            </a:r>
            <a:endParaRPr lang="en-IN" sz="2800" dirty="0"/>
          </a:p>
          <a:p>
            <a:r>
              <a:rPr lang="en-IN" sz="2800" dirty="0"/>
              <a:t>Gaurav Leekha.(2022).Learn AI with Python. BPB PUBLICATIONS</a:t>
            </a:r>
          </a:p>
          <a:p>
            <a:r>
              <a:rPr lang="en-IN" dirty="0"/>
              <a:t>  </a:t>
            </a:r>
          </a:p>
        </p:txBody>
      </p:sp>
    </p:spTree>
    <p:extLst>
      <p:ext uri="{BB962C8B-B14F-4D97-AF65-F5344CB8AC3E}">
        <p14:creationId xmlns:p14="http://schemas.microsoft.com/office/powerpoint/2010/main" val="106140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6" name="Title 4">
            <a:extLst>
              <a:ext uri="{FF2B5EF4-FFF2-40B4-BE49-F238E27FC236}">
                <a16:creationId xmlns:a16="http://schemas.microsoft.com/office/drawing/2014/main" id="{6AA7ED0B-9009-46A4-8840-600F28BED183}"/>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Future Scope</a:t>
            </a:r>
            <a:endParaRPr lang="en-US" dirty="0"/>
          </a:p>
        </p:txBody>
      </p:sp>
      <p:sp>
        <p:nvSpPr>
          <p:cNvPr id="7" name="TextBox 6">
            <a:extLst>
              <a:ext uri="{FF2B5EF4-FFF2-40B4-BE49-F238E27FC236}">
                <a16:creationId xmlns:a16="http://schemas.microsoft.com/office/drawing/2014/main" id="{AAAF1741-BB01-47CF-A104-07ADB8C9ACB2}"/>
              </a:ext>
            </a:extLst>
          </p:cNvPr>
          <p:cNvSpPr txBox="1"/>
          <p:nvPr/>
        </p:nvSpPr>
        <p:spPr>
          <a:xfrm>
            <a:off x="2138289" y="2650458"/>
            <a:ext cx="9144000" cy="1938992"/>
          </a:xfrm>
          <a:prstGeom prst="rect">
            <a:avLst/>
          </a:prstGeom>
          <a:noFill/>
        </p:spPr>
        <p:txBody>
          <a:bodyPr wrap="square" rtlCol="0">
            <a:spAutoFit/>
          </a:bodyPr>
          <a:lstStyle/>
          <a:p>
            <a:r>
              <a:rPr lang="en-US" sz="2400" dirty="0"/>
              <a:t>There are still many possible ways to potentially improve the model accuracy by:</a:t>
            </a:r>
          </a:p>
          <a:p>
            <a:pPr marL="342900" indent="-342900">
              <a:buFont typeface="Arial" panose="020B0604020202020204" pitchFamily="34" charset="0"/>
              <a:buChar char="•"/>
            </a:pPr>
            <a:r>
              <a:rPr lang="en-US" sz="2400" dirty="0"/>
              <a:t>Update to popular CNN network architectures with deeper layers.</a:t>
            </a:r>
          </a:p>
          <a:p>
            <a:pPr marL="342900" indent="-342900">
              <a:buFont typeface="Arial" panose="020B0604020202020204" pitchFamily="34" charset="0"/>
              <a:buChar char="•"/>
            </a:pPr>
            <a:r>
              <a:rPr lang="en-US" sz="2400" dirty="0"/>
              <a:t>Preprocess and transform the images to prevent overfitting.</a:t>
            </a:r>
          </a:p>
          <a:p>
            <a:pPr marL="342900" indent="-342900">
              <a:buFont typeface="Arial" panose="020B0604020202020204" pitchFamily="34" charset="0"/>
              <a:buChar char="•"/>
            </a:pPr>
            <a:r>
              <a:rPr lang="en-US" sz="2400" dirty="0"/>
              <a:t>Hyperparameter tuning. </a:t>
            </a:r>
            <a:endParaRPr lang="en-IN" sz="2400" dirty="0"/>
          </a:p>
        </p:txBody>
      </p:sp>
    </p:spTree>
    <p:extLst>
      <p:ext uri="{BB962C8B-B14F-4D97-AF65-F5344CB8AC3E}">
        <p14:creationId xmlns:p14="http://schemas.microsoft.com/office/powerpoint/2010/main" val="26691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33029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a:ea typeface="+mn-lt"/>
                <a:cs typeface="Arial"/>
              </a:rPr>
              <a:t>Abstract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Solution</a:t>
            </a:r>
            <a:endParaRPr lang="en-US" dirty="0">
              <a:latin typeface="Arial"/>
              <a:cs typeface="Arial"/>
            </a:endParaRPr>
          </a:p>
          <a:p>
            <a:r>
              <a:rPr lang="en-US" sz="2000" b="1" dirty="0">
                <a:latin typeface="Arial"/>
                <a:ea typeface="+mn-lt"/>
                <a:cs typeface="Arial"/>
              </a:rPr>
              <a:t>System Architecture</a:t>
            </a:r>
            <a:endParaRPr lang="en-US" sz="2000" b="1" dirty="0">
              <a:latin typeface="Arial"/>
              <a:cs typeface="Arial"/>
            </a:endParaRPr>
          </a:p>
          <a:p>
            <a:r>
              <a:rPr lang="en-US" sz="2000" b="1" dirty="0">
                <a:latin typeface="Arial"/>
                <a:ea typeface="+mn-lt"/>
                <a:cs typeface="+mn-lt"/>
              </a:rPr>
              <a:t>System Deployment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p>
          <a:p>
            <a:r>
              <a:rPr lang="en-US" sz="2000" b="1" dirty="0">
                <a:latin typeface="Arial"/>
                <a:ea typeface="+mn-lt"/>
                <a:cs typeface="Arial"/>
              </a:rPr>
              <a:t>Future Scope</a:t>
            </a:r>
            <a:endParaRPr lang="en-US" dirty="0">
              <a:latin typeface="Arial"/>
              <a:cs typeface="Arial"/>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Autofit/>
          </a:bodyPr>
          <a:lstStyle/>
          <a:p>
            <a:pPr algn="l"/>
            <a:r>
              <a:rPr lang="en-IN" dirty="0">
                <a:latin typeface="Arial" panose="020B0604020202020204" pitchFamily="34" charset="0"/>
                <a:cs typeface="Arial" panose="020B0604020202020204" pitchFamily="34" charset="0"/>
              </a:rPr>
              <a:t>The original Pokémon is a role-playing game based around building a small team of monsters to battle other monsters in a quest to become the best. Pokémon are divided into types, such as water and fire, each with different strengths. </a:t>
            </a:r>
          </a:p>
          <a:p>
            <a:pPr algn="l"/>
            <a:endParaRPr lang="en-IN"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Most people only know a single Pokémon type because of Pikachu - electric. However, if you add them up, the total number of Pokémon types would reach 18. This includes Normal, Fire, Water, Grass, Flying, Fighting, Poison, Electric, Ground, Rock, Psychic, Ice, Bug, Ghost, Steel, Dragon, Dark, and Fairy</a:t>
            </a:r>
            <a:endParaRPr lang="en-IN" b="1" dirty="0">
              <a:latin typeface="Arial" panose="020B0604020202020204" pitchFamily="34" charset="0"/>
              <a:cs typeface="Arial" panose="020B0604020202020204" pitchFamily="34" charset="0"/>
            </a:endParaRPr>
          </a:p>
          <a:p>
            <a:pPr algn="l"/>
            <a:r>
              <a:rPr lang="en-IN" dirty="0">
                <a:latin typeface="Arial" panose="020B0604020202020204" pitchFamily="34" charset="0"/>
                <a:cs typeface="Arial" panose="020B0604020202020204" pitchFamily="34" charset="0"/>
              </a:rPr>
              <a:t>Each Pokémon has its unique resistance, strengths, and weaknesses, which you must know to win your battles.</a:t>
            </a:r>
            <a:endParaRPr lang="en-IN" b="1"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84936" y="2309839"/>
            <a:ext cx="11152682" cy="4365598"/>
          </a:xfrm>
        </p:spPr>
        <p:txBody>
          <a:bodyPr>
            <a:normAutofit/>
          </a:bodyPr>
          <a:lstStyle/>
          <a:p>
            <a:pPr algn="l"/>
            <a:r>
              <a:rPr lang="en-IN" sz="2600" dirty="0">
                <a:latin typeface="Arial" panose="020B0604020202020204" pitchFamily="34" charset="0"/>
                <a:cs typeface="Arial" panose="020B0604020202020204" pitchFamily="34" charset="0"/>
              </a:rPr>
              <a:t>Using the images, determine the primary and secondary Pokémon types. Using the pre-evolved forms, determine the classification of the Pokémon.</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E.g. Grass and water based Pokémon </a:t>
            </a:r>
          </a:p>
          <a:p>
            <a:pPr algn="l"/>
            <a:endParaRPr lang="en-IN" sz="2600" dirty="0">
              <a:latin typeface="Arial" panose="020B0604020202020204" pitchFamily="34" charset="0"/>
              <a:cs typeface="Arial" panose="020B0604020202020204" pitchFamily="34" charset="0"/>
            </a:endParaRPr>
          </a:p>
          <a:p>
            <a:pPr algn="l"/>
            <a:r>
              <a:rPr lang="en-IN" sz="2600" dirty="0">
                <a:latin typeface="Arial" panose="020B0604020202020204" pitchFamily="34" charset="0"/>
                <a:cs typeface="Arial" panose="020B0604020202020204" pitchFamily="34" charset="0"/>
              </a:rPr>
              <a:t>Make an AI-based model to determine the type of Pokémon.</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839680" y="3179298"/>
            <a:ext cx="11152682" cy="4365598"/>
          </a:xfrm>
        </p:spPr>
        <p:txBody>
          <a:bodyPr>
            <a:normAutofit/>
          </a:bodyPr>
          <a:lstStyle/>
          <a:p>
            <a:pPr algn="l"/>
            <a:r>
              <a:rPr lang="en-IN" sz="2600" dirty="0">
                <a:latin typeface="Arial" panose="020B0604020202020204" pitchFamily="34" charset="0"/>
                <a:cs typeface="Arial" panose="020B0604020202020204" pitchFamily="34" charset="0"/>
              </a:rPr>
              <a:t>With the aid of a pre-existing dataset, we develop the model to predict the type of Pokémon. This model displays examples of photographs after reading the images' metadata.</a:t>
            </a: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System Architecture</a:t>
            </a:r>
            <a:endParaRPr lang="en-US" sz="4400" dirty="0"/>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
        <p:nvSpPr>
          <p:cNvPr id="16" name="Rectangle: Rounded Corners 15">
            <a:extLst>
              <a:ext uri="{FF2B5EF4-FFF2-40B4-BE49-F238E27FC236}">
                <a16:creationId xmlns:a16="http://schemas.microsoft.com/office/drawing/2014/main" id="{FB15E7D9-68F2-44E5-AB09-03842F468077}"/>
              </a:ext>
            </a:extLst>
          </p:cNvPr>
          <p:cNvSpPr/>
          <p:nvPr/>
        </p:nvSpPr>
        <p:spPr>
          <a:xfrm>
            <a:off x="983439" y="3404424"/>
            <a:ext cx="1842869"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a:t>
            </a:r>
            <a:endParaRPr lang="en-IN" dirty="0"/>
          </a:p>
        </p:txBody>
      </p:sp>
      <p:pic>
        <p:nvPicPr>
          <p:cNvPr id="17" name="Picture 16">
            <a:extLst>
              <a:ext uri="{FF2B5EF4-FFF2-40B4-BE49-F238E27FC236}">
                <a16:creationId xmlns:a16="http://schemas.microsoft.com/office/drawing/2014/main" id="{5AE04480-5D40-491E-9C83-F47C8BEE16E3}"/>
              </a:ext>
            </a:extLst>
          </p:cNvPr>
          <p:cNvPicPr>
            <a:picLocks noChangeAspect="1"/>
          </p:cNvPicPr>
          <p:nvPr/>
        </p:nvPicPr>
        <p:blipFill rotWithShape="1">
          <a:blip r:embed="rId2"/>
          <a:srcRect l="35244" t="995" r="37196" b="13784"/>
          <a:stretch/>
        </p:blipFill>
        <p:spPr>
          <a:xfrm>
            <a:off x="3728410" y="2345824"/>
            <a:ext cx="2202571" cy="2725639"/>
          </a:xfrm>
          <a:prstGeom prst="rect">
            <a:avLst/>
          </a:prstGeom>
        </p:spPr>
      </p:pic>
      <p:sp>
        <p:nvSpPr>
          <p:cNvPr id="21" name="Rectangle: Rounded Corners 20">
            <a:extLst>
              <a:ext uri="{FF2B5EF4-FFF2-40B4-BE49-F238E27FC236}">
                <a16:creationId xmlns:a16="http://schemas.microsoft.com/office/drawing/2014/main" id="{7493DA76-CE07-43B1-8D86-E7EBCE68281E}"/>
              </a:ext>
            </a:extLst>
          </p:cNvPr>
          <p:cNvSpPr/>
          <p:nvPr/>
        </p:nvSpPr>
        <p:spPr>
          <a:xfrm>
            <a:off x="6493219" y="3367449"/>
            <a:ext cx="1879632" cy="682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map </a:t>
            </a:r>
            <a:endParaRPr lang="en-IN" dirty="0"/>
          </a:p>
        </p:txBody>
      </p:sp>
      <p:pic>
        <p:nvPicPr>
          <p:cNvPr id="1028" name="Picture 4">
            <a:extLst>
              <a:ext uri="{FF2B5EF4-FFF2-40B4-BE49-F238E27FC236}">
                <a16:creationId xmlns:a16="http://schemas.microsoft.com/office/drawing/2014/main" id="{96D41143-DE9C-4F25-A079-7757001443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32"/>
          <a:stretch/>
        </p:blipFill>
        <p:spPr bwMode="auto">
          <a:xfrm>
            <a:off x="10036374" y="2042309"/>
            <a:ext cx="1176999" cy="345577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7E345175-0E3E-46E2-B8AF-A9E90870962C}"/>
              </a:ext>
            </a:extLst>
          </p:cNvPr>
          <p:cNvCxnSpPr>
            <a:cxnSpLocks/>
          </p:cNvCxnSpPr>
          <p:nvPr/>
        </p:nvCxnSpPr>
        <p:spPr>
          <a:xfrm>
            <a:off x="2975138" y="3770195"/>
            <a:ext cx="626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0051C2C-C043-41AB-8C6E-8CCFEC19A670}"/>
              </a:ext>
            </a:extLst>
          </p:cNvPr>
          <p:cNvCxnSpPr>
            <a:cxnSpLocks/>
          </p:cNvCxnSpPr>
          <p:nvPr/>
        </p:nvCxnSpPr>
        <p:spPr>
          <a:xfrm>
            <a:off x="5987253" y="3745619"/>
            <a:ext cx="343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7660896-677E-4FCE-AE91-434942107085}"/>
              </a:ext>
            </a:extLst>
          </p:cNvPr>
          <p:cNvCxnSpPr/>
          <p:nvPr/>
        </p:nvCxnSpPr>
        <p:spPr>
          <a:xfrm flipV="1">
            <a:off x="8525020" y="2799470"/>
            <a:ext cx="1350498" cy="852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E30E942-8F6A-4CE4-B587-16A3FDFAE88D}"/>
              </a:ext>
            </a:extLst>
          </p:cNvPr>
          <p:cNvCxnSpPr/>
          <p:nvPr/>
        </p:nvCxnSpPr>
        <p:spPr>
          <a:xfrm>
            <a:off x="8529363" y="3784207"/>
            <a:ext cx="1388359" cy="562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C60662F-9170-455F-8BFC-C3277AC70936}"/>
              </a:ext>
            </a:extLst>
          </p:cNvPr>
          <p:cNvSpPr txBox="1"/>
          <p:nvPr/>
        </p:nvSpPr>
        <p:spPr>
          <a:xfrm>
            <a:off x="8508432" y="2416040"/>
            <a:ext cx="1381404" cy="307777"/>
          </a:xfrm>
          <a:prstGeom prst="rect">
            <a:avLst/>
          </a:prstGeom>
          <a:noFill/>
        </p:spPr>
        <p:txBody>
          <a:bodyPr wrap="none" rtlCol="0">
            <a:spAutoFit/>
          </a:bodyPr>
          <a:lstStyle/>
          <a:p>
            <a:r>
              <a:rPr lang="en-US" sz="1400" dirty="0"/>
              <a:t>Regression head</a:t>
            </a:r>
            <a:endParaRPr lang="en-IN" sz="1400" dirty="0"/>
          </a:p>
        </p:txBody>
      </p:sp>
      <p:sp>
        <p:nvSpPr>
          <p:cNvPr id="33" name="TextBox 32">
            <a:extLst>
              <a:ext uri="{FF2B5EF4-FFF2-40B4-BE49-F238E27FC236}">
                <a16:creationId xmlns:a16="http://schemas.microsoft.com/office/drawing/2014/main" id="{F8B18A8C-70D5-4CA1-9AFE-FC5CB0E87439}"/>
              </a:ext>
            </a:extLst>
          </p:cNvPr>
          <p:cNvSpPr txBox="1"/>
          <p:nvPr/>
        </p:nvSpPr>
        <p:spPr>
          <a:xfrm>
            <a:off x="8431593" y="4447250"/>
            <a:ext cx="1544077" cy="307777"/>
          </a:xfrm>
          <a:prstGeom prst="rect">
            <a:avLst/>
          </a:prstGeom>
          <a:noFill/>
        </p:spPr>
        <p:txBody>
          <a:bodyPr wrap="none" rtlCol="0">
            <a:spAutoFit/>
          </a:bodyPr>
          <a:lstStyle/>
          <a:p>
            <a:r>
              <a:rPr lang="en-US" sz="1400" dirty="0"/>
              <a:t>Classification head</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System Deployment Approach</a:t>
            </a:r>
            <a:endParaRPr lang="en-US" sz="4400" dirty="0">
              <a:solidFill>
                <a:schemeClr val="accent1"/>
              </a:solidFill>
              <a:latin typeface="Calibri Light"/>
              <a:cs typeface="Calibri Light"/>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8" name="Picture 2" descr="Psychic (Pokémon type) | Nintendo | Fandom">
            <a:extLst>
              <a:ext uri="{FF2B5EF4-FFF2-40B4-BE49-F238E27FC236}">
                <a16:creationId xmlns:a16="http://schemas.microsoft.com/office/drawing/2014/main" id="{4E848685-99C5-4770-AC52-D2E786A7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976" y="2690213"/>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3D8926B-BD6B-455E-83A1-25ACD1562CE7}"/>
              </a:ext>
            </a:extLst>
          </p:cNvPr>
          <p:cNvSpPr/>
          <p:nvPr/>
        </p:nvSpPr>
        <p:spPr>
          <a:xfrm>
            <a:off x="1828800" y="4927239"/>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Abra</a:t>
            </a:r>
            <a:endParaRPr lang="en-IN" dirty="0">
              <a:solidFill>
                <a:schemeClr val="bg1"/>
              </a:solidFill>
            </a:endParaRPr>
          </a:p>
        </p:txBody>
      </p:sp>
      <p:pic>
        <p:nvPicPr>
          <p:cNvPr id="10" name="Picture 9">
            <a:extLst>
              <a:ext uri="{FF2B5EF4-FFF2-40B4-BE49-F238E27FC236}">
                <a16:creationId xmlns:a16="http://schemas.microsoft.com/office/drawing/2014/main" id="{2733D660-AAC9-402E-9225-1143B72C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218" y="3246072"/>
            <a:ext cx="1827102" cy="1827102"/>
          </a:xfrm>
          <a:prstGeom prst="rect">
            <a:avLst/>
          </a:prstGeom>
        </p:spPr>
      </p:pic>
      <p:pic>
        <p:nvPicPr>
          <p:cNvPr id="11" name="Picture 2" descr="Psychic (Pokémon type) | Nintendo | Fandom">
            <a:extLst>
              <a:ext uri="{FF2B5EF4-FFF2-40B4-BE49-F238E27FC236}">
                <a16:creationId xmlns:a16="http://schemas.microsoft.com/office/drawing/2014/main" id="{BCA664A3-B2DE-47AC-BC6B-4EAADFEBF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585" y="2690212"/>
            <a:ext cx="2641441" cy="264144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1678AD5-FBDA-4318-81AC-E1A12478EECB}"/>
              </a:ext>
            </a:extLst>
          </p:cNvPr>
          <p:cNvSpPr/>
          <p:nvPr/>
        </p:nvSpPr>
        <p:spPr>
          <a:xfrm>
            <a:off x="8799409" y="4927238"/>
            <a:ext cx="1772529" cy="404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Psychic</a:t>
            </a:r>
            <a:endParaRPr lang="en-IN" dirty="0">
              <a:solidFill>
                <a:schemeClr val="bg1"/>
              </a:solidFill>
            </a:endParaRPr>
          </a:p>
        </p:txBody>
      </p:sp>
      <p:cxnSp>
        <p:nvCxnSpPr>
          <p:cNvPr id="13" name="Straight Arrow Connector 12">
            <a:extLst>
              <a:ext uri="{FF2B5EF4-FFF2-40B4-BE49-F238E27FC236}">
                <a16:creationId xmlns:a16="http://schemas.microsoft.com/office/drawing/2014/main" id="{586B74B4-7894-4363-B2D9-169346DDF303}"/>
              </a:ext>
            </a:extLst>
          </p:cNvPr>
          <p:cNvCxnSpPr>
            <a:stCxn id="8" idx="3"/>
          </p:cNvCxnSpPr>
          <p:nvPr/>
        </p:nvCxnSpPr>
        <p:spPr>
          <a:xfrm>
            <a:off x="3931417" y="4010934"/>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47316E1-9CA2-4CA3-B133-9C57D5475C76}"/>
              </a:ext>
            </a:extLst>
          </p:cNvPr>
          <p:cNvCxnSpPr/>
          <p:nvPr/>
        </p:nvCxnSpPr>
        <p:spPr>
          <a:xfrm>
            <a:off x="7259758" y="4010933"/>
            <a:ext cx="1373801" cy="1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682430-803F-4315-8B0D-F59B90210045}"/>
              </a:ext>
            </a:extLst>
          </p:cNvPr>
          <p:cNvSpPr txBox="1"/>
          <p:nvPr/>
        </p:nvSpPr>
        <p:spPr>
          <a:xfrm>
            <a:off x="3931417" y="3530991"/>
            <a:ext cx="1246363" cy="461665"/>
          </a:xfrm>
          <a:prstGeom prst="rect">
            <a:avLst/>
          </a:prstGeom>
          <a:noFill/>
        </p:spPr>
        <p:txBody>
          <a:bodyPr wrap="square" rtlCol="0">
            <a:spAutoFit/>
          </a:bodyPr>
          <a:lstStyle/>
          <a:p>
            <a:r>
              <a:rPr lang="en-US" sz="1200" dirty="0"/>
              <a:t>Image processed to the dataset</a:t>
            </a:r>
            <a:endParaRPr lang="en-IN" sz="1200" dirty="0"/>
          </a:p>
        </p:txBody>
      </p:sp>
      <p:sp>
        <p:nvSpPr>
          <p:cNvPr id="16" name="TextBox 15">
            <a:extLst>
              <a:ext uri="{FF2B5EF4-FFF2-40B4-BE49-F238E27FC236}">
                <a16:creationId xmlns:a16="http://schemas.microsoft.com/office/drawing/2014/main" id="{3DAB19C1-ED22-44F7-8893-C3E7FD413FB9}"/>
              </a:ext>
            </a:extLst>
          </p:cNvPr>
          <p:cNvSpPr txBox="1"/>
          <p:nvPr/>
        </p:nvSpPr>
        <p:spPr>
          <a:xfrm>
            <a:off x="7259758" y="3530990"/>
            <a:ext cx="1246363" cy="461665"/>
          </a:xfrm>
          <a:prstGeom prst="rect">
            <a:avLst/>
          </a:prstGeom>
          <a:noFill/>
        </p:spPr>
        <p:txBody>
          <a:bodyPr wrap="square" rtlCol="0">
            <a:spAutoFit/>
          </a:bodyPr>
          <a:lstStyle/>
          <a:p>
            <a:r>
              <a:rPr lang="en-US" sz="1200" dirty="0"/>
              <a:t>Predict the type</a:t>
            </a:r>
          </a:p>
          <a:p>
            <a:r>
              <a:rPr lang="en-US" sz="1200" dirty="0"/>
              <a:t>of the Pokémon</a:t>
            </a:r>
            <a:endParaRPr lang="en-IN" sz="1200"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Read the images and metadata information, and display examples of images.</a:t>
            </a:r>
          </a:p>
          <a:p>
            <a:pPr marL="457200" indent="-457200" algn="l">
              <a:buFont typeface="Wingdings" panose="05000000000000000000" pitchFamily="2" charset="2"/>
              <a:buChar char="Ø"/>
            </a:pPr>
            <a:r>
              <a:rPr lang="en-US" b="1" dirty="0">
                <a:latin typeface="Arial" panose="020B0604020202020204" pitchFamily="34" charset="0"/>
                <a:cs typeface="Arial" panose="020B0604020202020204" pitchFamily="34" charset="0"/>
              </a:rPr>
              <a:t>Preprocessing Data</a:t>
            </a:r>
          </a:p>
          <a:p>
            <a:pPr algn="l"/>
            <a:r>
              <a:rPr lang="en-US" sz="26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create data preprocessing function that reads in the following data</a:t>
            </a:r>
            <a:r>
              <a:rPr lang="en-US" sz="2600" dirty="0">
                <a:latin typeface="Arial" panose="020B0604020202020204" pitchFamily="34" charset="0"/>
                <a:cs typeface="Arial" panose="020B0604020202020204" pitchFamily="34" charset="0"/>
              </a:rPr>
              <a:t>:</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Label data with “Type1” of Pokémon metadata, with OneHotEncoding.</a:t>
            </a:r>
          </a:p>
          <a:p>
            <a:pPr marL="1371600" lvl="2"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image data from JPG and PNG files in the images/image directory.</a:t>
            </a:r>
            <a:r>
              <a:rPr lang="en-US" sz="2000" b="1" dirty="0">
                <a:latin typeface="Arial" panose="020B0604020202020204" pitchFamily="34" charset="0"/>
                <a:cs typeface="Arial" panose="020B0604020202020204" pitchFamily="34" charset="0"/>
              </a:rPr>
              <a:t>	</a:t>
            </a:r>
          </a:p>
          <a:p>
            <a:pPr lvl="1" algn="l"/>
            <a:r>
              <a:rPr lang="en-US" sz="2200" dirty="0">
                <a:latin typeface="Arial" panose="020B0604020202020204" pitchFamily="34" charset="0"/>
                <a:cs typeface="Arial" panose="020B0604020202020204" pitchFamily="34" charset="0"/>
              </a:rPr>
              <a:t>     The output data uses a generator to return (image_data, label) tuples,                       and creates tf.data.Dataset .</a:t>
            </a:r>
          </a:p>
          <a:p>
            <a:pPr lvl="1" algn="l"/>
            <a:r>
              <a:rPr lang="en-US" sz="2200" dirty="0">
                <a:latin typeface="Arial" panose="020B0604020202020204" pitchFamily="34" charset="0"/>
                <a:cs typeface="Arial" panose="020B0604020202020204" pitchFamily="34" charset="0"/>
              </a:rPr>
              <a:t>	The preprocessing done by </a:t>
            </a:r>
            <a:r>
              <a:rPr lang="en-US" sz="2200" u="sng" dirty="0">
                <a:latin typeface="Arial" panose="020B0604020202020204" pitchFamily="34" charset="0"/>
                <a:cs typeface="Arial" panose="020B0604020202020204" pitchFamily="34" charset="0"/>
              </a:rPr>
              <a:t>sklearn.preprocessing(LabelBinarizer).</a:t>
            </a:r>
          </a:p>
          <a:p>
            <a:pPr marL="457200" indent="-457200" algn="l">
              <a:buFont typeface="Wingdings" panose="05000000000000000000" pitchFamily="2" charset="2"/>
              <a:buChar char="Ø"/>
            </a:pPr>
            <a:r>
              <a:rPr lang="en-US" dirty="0">
                <a:latin typeface="Arial" panose="020B0604020202020204" pitchFamily="34" charset="0"/>
                <a:cs typeface="Arial" panose="020B0604020202020204" pitchFamily="34" charset="0"/>
              </a:rPr>
              <a:t>CNN model with TensorFlow Keras library, with Convolution, Maxpooling layers, and output the result vector the shape of(#of classes)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
        <p:nvSpPr>
          <p:cNvPr id="8" name="Title 4">
            <a:extLst>
              <a:ext uri="{FF2B5EF4-FFF2-40B4-BE49-F238E27FC236}">
                <a16:creationId xmlns:a16="http://schemas.microsoft.com/office/drawing/2014/main" id="{4943459A-C848-4465-A7C3-5552286DA232}"/>
              </a:ext>
            </a:extLst>
          </p:cNvPr>
          <p:cNvSpPr txBox="1">
            <a:spLocks/>
          </p:cNvSpPr>
          <p:nvPr/>
        </p:nvSpPr>
        <p:spPr>
          <a:xfrm>
            <a:off x="1509010" y="963503"/>
            <a:ext cx="9144000" cy="8230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1"/>
                </a:solidFill>
                <a:latin typeface="Arial"/>
                <a:ea typeface="+mj-lt"/>
                <a:cs typeface="Arial"/>
              </a:rPr>
              <a:t>Conclusion</a:t>
            </a:r>
            <a:endParaRPr lang="en-US" dirty="0"/>
          </a:p>
        </p:txBody>
      </p:sp>
      <p:sp>
        <p:nvSpPr>
          <p:cNvPr id="9" name="TextBox 8">
            <a:extLst>
              <a:ext uri="{FF2B5EF4-FFF2-40B4-BE49-F238E27FC236}">
                <a16:creationId xmlns:a16="http://schemas.microsoft.com/office/drawing/2014/main" id="{47753A81-642D-4EF1-9A9E-C9530865876E}"/>
              </a:ext>
            </a:extLst>
          </p:cNvPr>
          <p:cNvSpPr txBox="1"/>
          <p:nvPr/>
        </p:nvSpPr>
        <p:spPr>
          <a:xfrm>
            <a:off x="1005378" y="2405516"/>
            <a:ext cx="10741145" cy="2462213"/>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The foundational component of the CNN is the convolution layer. It carries the majority of the computational load on the network. The moment we perceive an image, the human brain begins processing a massive amount of data. Every neuron has a distinct receptive field and is coupled to other neurons so that they collectively cover the whole visual field. Each neuron in a CNN processes data only in its receptive field, similar to how each neuron in the biological vision system responds to stimuli only in the constrained area of the visual field known as the receptive field. </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732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Find Pokémon Type</vt:lpstr>
      <vt:lpstr>OUTLINE</vt:lpstr>
      <vt:lpstr>Abstract</vt:lpstr>
      <vt:lpstr>Problem Statement</vt:lpstr>
      <vt:lpstr>Proposed Solution</vt:lpstr>
      <vt:lpstr>System Architecture</vt:lpstr>
      <vt:lpstr>System Deployment Approach</vt:lpstr>
      <vt:lpstr>Algorithm &amp; Deployment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sameera rahmathulla</cp:lastModifiedBy>
  <cp:revision>61</cp:revision>
  <dcterms:created xsi:type="dcterms:W3CDTF">2021-04-26T07:43:48Z</dcterms:created>
  <dcterms:modified xsi:type="dcterms:W3CDTF">2023-04-30T11:15:51Z</dcterms:modified>
</cp:coreProperties>
</file>