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presentation/d/1bMzEf-8YEPCzNAULe5-Hc8_mVFA0qERHGSs8nOXYVWg/edit?usp=sharing" TargetMode="External"/><Relationship Id="rId3" Type="http://schemas.openxmlformats.org/officeDocument/2006/relationships/hyperlink" Target="https://drive.google.com/file/d/1QPgrDLxtYKCMz0VxQE5h-2N-npfyeDmR/view?usp=sharing" TargetMode="External"/><Relationship Id="rId4" Type="http://schemas.openxmlformats.org/officeDocument/2006/relationships/hyperlink" Target="https://colab.research.google.com/drive/1LEFtJ2Hi5Jb5U6JaZpteGFM5PZbsb0kA?authuser=0#scrollTo=1cYSmaCeDq_x" TargetMode="External"/><Relationship Id="rId5" Type="http://schemas.openxmlformats.org/officeDocument/2006/relationships/hyperlink" Target="https://colab.research.google.com/drive/1oMJxEEsg8pdLD_lqmhJcycjQfCS7ja__?usp=sharing" TargetMode="External"/><Relationship Id="rId6" Type="http://schemas.openxmlformats.org/officeDocument/2006/relationships/hyperlink" Target="https://jeopardylabs.com/play/nov14_g2-basic-matplotlib-visualization-tools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lab.research.google.com/drive/1LEFtJ2Hi5Jb5U6JaZpteGFM5PZbsb0kA?authuser=0#scrollTo=1cYSmaCeDq_x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lab.research.google.com/drive/1oMJxEEsg8pdLD_lqmhJcycjQfCS7ja__?usp=sharing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1QPgrDLxtYKCMz0VxQE5h-2N-npfyeDmR/view?usp=sharing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F1F1F"/>
                </a:solidFill>
                <a:highlight>
                  <a:srgbClr val="FFFFFF"/>
                </a:highlight>
              </a:rPr>
              <a:t>Links for today: </a:t>
            </a:r>
            <a:endParaRPr sz="10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00"/>
              <a:buChar char="-"/>
            </a:pPr>
            <a:r>
              <a:rPr lang="en" sz="1000">
                <a:solidFill>
                  <a:srgbClr val="1F1F1F"/>
                </a:solidFill>
                <a:highlight>
                  <a:srgbClr val="FFFFFF"/>
                </a:highlight>
              </a:rPr>
              <a:t>This presentation: </a:t>
            </a:r>
            <a:r>
              <a:rPr lang="en" sz="1000" u="sng">
                <a:solidFill>
                  <a:schemeClr val="hlink"/>
                </a:solidFill>
                <a:highlight>
                  <a:srgbClr val="FFFFFF"/>
                </a:highlight>
                <a:hlinkClick r:id="rId2"/>
              </a:rPr>
              <a:t>Basic Visualization Tools-Group2-Nov14</a:t>
            </a:r>
            <a:endParaRPr sz="10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00"/>
              <a:buChar char="-"/>
            </a:pPr>
            <a:r>
              <a:rPr lang="en" sz="1000">
                <a:solidFill>
                  <a:srgbClr val="1F1F1F"/>
                </a:solidFill>
                <a:highlight>
                  <a:srgbClr val="FFFFFF"/>
                </a:highlight>
              </a:rPr>
              <a:t>Area Plot exercise:  </a:t>
            </a:r>
            <a:r>
              <a:rPr lang="en" u="sng">
                <a:solidFill>
                  <a:schemeClr val="hlink"/>
                </a:solidFill>
                <a:hlinkClick r:id="rId3"/>
              </a:rPr>
              <a:t>Nov14-Area_Plot_presentation.ipynb</a:t>
            </a:r>
            <a:endParaRPr sz="10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00"/>
              <a:buChar char="-"/>
            </a:pPr>
            <a:r>
              <a:rPr lang="en" sz="1000">
                <a:solidFill>
                  <a:srgbClr val="1F1F1F"/>
                </a:solidFill>
                <a:highlight>
                  <a:srgbClr val="FFFFFF"/>
                </a:highlight>
              </a:rPr>
              <a:t>Histogram exercise: </a:t>
            </a:r>
            <a:r>
              <a:rPr lang="en" sz="1000" u="sng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https://colab.research.google.com/drive/1LEFtJ2Hi5Jb5U6JaZpteGFM5PZbsb0kA?authuser=0#scrollTo=1cYSmaCeDq_x</a:t>
            </a:r>
            <a:endParaRPr sz="1000">
              <a:solidFill>
                <a:srgbClr val="1155CC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00"/>
              <a:buChar char="-"/>
            </a:pPr>
            <a:r>
              <a:rPr lang="en" sz="1000">
                <a:solidFill>
                  <a:srgbClr val="1F1F1F"/>
                </a:solidFill>
                <a:highlight>
                  <a:srgbClr val="FFFFFF"/>
                </a:highlight>
              </a:rPr>
              <a:t>Bar chart exercise: </a:t>
            </a:r>
            <a:r>
              <a:rPr lang="en" sz="10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Cluedo-Bar Charts exercise.ipynb</a:t>
            </a:r>
            <a:endParaRPr sz="10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00"/>
              <a:buChar char="-"/>
            </a:pPr>
            <a:r>
              <a:rPr lang="en" sz="1000">
                <a:solidFill>
                  <a:srgbClr val="1F1F1F"/>
                </a:solidFill>
                <a:highlight>
                  <a:srgbClr val="FFFFFF"/>
                </a:highlight>
              </a:rPr>
              <a:t>Jeopardy game: </a:t>
            </a:r>
            <a:r>
              <a:rPr lang="en" sz="1000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https://jeopardylabs.com/play/nov14_g2-basic-matplotlib-visualization-tools</a:t>
            </a:r>
            <a:endParaRPr sz="10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1437ad77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1437ad77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1437ad779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1437ad77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00"/>
              <a:buChar char="-"/>
            </a:pPr>
            <a:r>
              <a:rPr lang="en" sz="1000">
                <a:solidFill>
                  <a:srgbClr val="1F1F1F"/>
                </a:solidFill>
                <a:highlight>
                  <a:schemeClr val="lt1"/>
                </a:highlight>
              </a:rPr>
              <a:t>Histogram exercise: </a:t>
            </a:r>
            <a:r>
              <a:rPr lang="en" sz="1000" u="sng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https://colab.research.google.com/drive/1LEFtJ2Hi5Jb5U6JaZpteGFM5PZbsb0kA?authuser=0#scrollTo=1cYSmaCeDq_x</a:t>
            </a:r>
            <a:endParaRPr sz="1000">
              <a:solidFill>
                <a:srgbClr val="1155CC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a1d052102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9a1d052102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98fea434a1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98fea434a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615609047f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615609047f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u="sng">
                <a:solidFill>
                  <a:srgbClr val="8BC34A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https://colab.research.google.com/drive/1oMJxEEsg8pdLD_lqmhJcycjQfCS7ja__?usp=sharing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9a1d052102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9a1d052102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98fea434a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98fea434a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98fea434a1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98fea434a1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8fea434a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8fea434a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8fea434a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8fea434a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8fea434a1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8fea434a1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a1d052102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a1d052102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8fea434a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8fea434a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a1e86ea9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a1e86ea9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</a:t>
            </a:r>
            <a:r>
              <a:rPr lang="en"/>
              <a:t>notebook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https://drive.google.com/file/d/1QPgrDLxtYKCMz0VxQE5h-2N-npfyeDmR/view?usp=sharing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8fea434a1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8fea434a1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98fea434a1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98fea434a1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5" Type="http://schemas.openxmlformats.org/officeDocument/2006/relationships/hyperlink" Target="https://colab.research.google.com/drive/1LEFtJ2Hi5Jb5U6JaZpteGFM5PZbsb0kA?authuser=0#scrollTo=fG8BOWwl6V3d" TargetMode="External"/><Relationship Id="rId6" Type="http://schemas.openxmlformats.org/officeDocument/2006/relationships/image" Target="../media/image23.png"/><Relationship Id="rId7" Type="http://schemas.openxmlformats.org/officeDocument/2006/relationships/hyperlink" Target="https://colab.research.google.com/drive/1LEFtJ2Hi5Jb5U6JaZpteGFM5PZbsb0kA?authuser=0#scrollTo=1cYSmaCeDq_x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olab.research.google.com/drive/1oMJxEEsg8pdLD_lqmhJcycjQfCS7ja__?usp=sharing" TargetMode="External"/><Relationship Id="rId4" Type="http://schemas.openxmlformats.org/officeDocument/2006/relationships/image" Target="../media/image21.jpg"/><Relationship Id="rId10" Type="http://schemas.openxmlformats.org/officeDocument/2006/relationships/image" Target="../media/image11.jpg"/><Relationship Id="rId9" Type="http://schemas.openxmlformats.org/officeDocument/2006/relationships/image" Target="../media/image15.jpg"/><Relationship Id="rId5" Type="http://schemas.openxmlformats.org/officeDocument/2006/relationships/image" Target="../media/image9.jpg"/><Relationship Id="rId6" Type="http://schemas.openxmlformats.org/officeDocument/2006/relationships/image" Target="../media/image8.jpg"/><Relationship Id="rId7" Type="http://schemas.openxmlformats.org/officeDocument/2006/relationships/image" Target="../media/image12.jpg"/><Relationship Id="rId8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jeopardylabs.com/play/nov14_g2-basic-matplotlib-visualization-tool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hyperlink" Target="https://jupyter.org/try-jupyter/lab/index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471050" y="312550"/>
            <a:ext cx="6378000" cy="21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77"/>
              <a:t>Coursera </a:t>
            </a:r>
            <a:endParaRPr sz="377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77"/>
              <a:t>Course 8 Week 2: </a:t>
            </a:r>
            <a:endParaRPr sz="3777"/>
          </a:p>
          <a:p>
            <a:pPr indent="0" lvl="0" marL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4300"/>
              <a:t>Basic </a:t>
            </a:r>
            <a:r>
              <a:rPr b="1" lang="en" sz="4300"/>
              <a:t>Visualization</a:t>
            </a:r>
            <a:r>
              <a:rPr b="1" lang="en" sz="4300"/>
              <a:t> Tools</a:t>
            </a:r>
            <a:endParaRPr b="1" sz="43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394850" y="3049450"/>
            <a:ext cx="6223200" cy="13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your friends in Group 2: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/>
              <a:t>Barb, Olena, Ali, Dona, Sushmitha, Hossna</a:t>
            </a:r>
            <a:endParaRPr i="1"/>
          </a:p>
        </p:txBody>
      </p:sp>
      <p:sp>
        <p:nvSpPr>
          <p:cNvPr id="65" name="Google Shape;65;p13"/>
          <p:cNvSpPr txBox="1"/>
          <p:nvPr/>
        </p:nvSpPr>
        <p:spPr>
          <a:xfrm>
            <a:off x="0" y="457795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*After the break today, Group 3 will cover </a:t>
            </a:r>
            <a:r>
              <a:rPr b="1" i="1"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Specialized Visualization Tools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7343800" y="26350"/>
            <a:ext cx="181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Nov 14, 2023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11525" y="533050"/>
            <a:ext cx="398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71050" cy="833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154325" y="125800"/>
            <a:ext cx="4417800" cy="10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Histograms vs. Bar Charts</a:t>
            </a:r>
            <a:endParaRPr sz="3020"/>
          </a:p>
        </p:txBody>
      </p:sp>
      <p:sp>
        <p:nvSpPr>
          <p:cNvPr id="149" name="Google Shape;149;p22"/>
          <p:cNvSpPr txBox="1"/>
          <p:nvPr>
            <p:ph idx="1" type="subTitle"/>
          </p:nvPr>
        </p:nvSpPr>
        <p:spPr>
          <a:xfrm>
            <a:off x="265500" y="803200"/>
            <a:ext cx="4045200" cy="44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1363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263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0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042"/>
          </a:p>
        </p:txBody>
      </p:sp>
      <p:sp>
        <p:nvSpPr>
          <p:cNvPr id="150" name="Google Shape;150;p22"/>
          <p:cNvSpPr txBox="1"/>
          <p:nvPr>
            <p:ph idx="4294967295" type="body"/>
          </p:nvPr>
        </p:nvSpPr>
        <p:spPr>
          <a:xfrm>
            <a:off x="4732700" y="232000"/>
            <a:ext cx="4130700" cy="48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09"/>
              <a:t>Histogram:</a:t>
            </a:r>
            <a:endParaRPr b="1" sz="3609"/>
          </a:p>
          <a:p>
            <a:pPr indent="-31635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909"/>
              <a:t>Represents </a:t>
            </a:r>
            <a:r>
              <a:rPr lang="en" sz="2909"/>
              <a:t>numerical</a:t>
            </a:r>
            <a:r>
              <a:rPr lang="en" sz="2909"/>
              <a:t> data.</a:t>
            </a:r>
            <a:endParaRPr sz="2909"/>
          </a:p>
          <a:p>
            <a:pPr indent="-3163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909"/>
              <a:t>Data is </a:t>
            </a:r>
            <a:r>
              <a:rPr lang="en" sz="2909"/>
              <a:t>arranged</a:t>
            </a:r>
            <a:r>
              <a:rPr lang="en" sz="2909"/>
              <a:t> in the order of range</a:t>
            </a:r>
            <a:endParaRPr sz="2909"/>
          </a:p>
          <a:p>
            <a:pPr indent="-3163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909"/>
              <a:t>The X-axis should represent only continuous data that is in terms of numbers</a:t>
            </a:r>
            <a:endParaRPr sz="2909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48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223">
                <a:solidFill>
                  <a:schemeClr val="accent2"/>
                </a:solidFill>
              </a:rPr>
              <a:t>P</a:t>
            </a:r>
            <a:r>
              <a:rPr b="1" lang="en" sz="3223">
                <a:solidFill>
                  <a:schemeClr val="accent2"/>
                </a:solidFill>
              </a:rPr>
              <a:t>urpose of Histograms:</a:t>
            </a:r>
            <a:endParaRPr b="1" sz="3223">
              <a:solidFill>
                <a:schemeClr val="accent2"/>
              </a:solidFill>
            </a:endParaRPr>
          </a:p>
          <a:p>
            <a:pPr indent="-32280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123"/>
              <a:t>"Highlighting outliers and anomalies."</a:t>
            </a:r>
            <a:endParaRPr sz="3123"/>
          </a:p>
          <a:p>
            <a:pPr indent="-32280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123"/>
              <a:t>"Understanding the central tendency and spread of a dataset."</a:t>
            </a:r>
            <a:endParaRPr sz="3123"/>
          </a:p>
          <a:p>
            <a:pPr indent="-32280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123"/>
              <a:t>"Identifying patterns and trends in data."</a:t>
            </a:r>
            <a:endParaRPr sz="3123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4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3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3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3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3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00" y="1381700"/>
            <a:ext cx="4417802" cy="258460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/>
          <p:nvPr/>
        </p:nvSpPr>
        <p:spPr>
          <a:xfrm>
            <a:off x="7041650" y="-42225"/>
            <a:ext cx="2102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5 mins</a:t>
            </a:r>
            <a:endParaRPr sz="13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265500" y="442725"/>
            <a:ext cx="4045200" cy="128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Here’s how to do it… let’s practice! 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Exercise: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3"/>
          <p:cNvSpPr txBox="1"/>
          <p:nvPr>
            <p:ph idx="1" type="subTitle"/>
          </p:nvPr>
        </p:nvSpPr>
        <p:spPr>
          <a:xfrm>
            <a:off x="4891775" y="279975"/>
            <a:ext cx="4045200" cy="19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 txBox="1"/>
          <p:nvPr>
            <p:ph idx="2" type="body"/>
          </p:nvPr>
        </p:nvSpPr>
        <p:spPr>
          <a:xfrm>
            <a:off x="4949075" y="1592100"/>
            <a:ext cx="3837000" cy="29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6675" y="2408775"/>
            <a:ext cx="4388302" cy="255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6677" y="141200"/>
            <a:ext cx="4388298" cy="211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163" y="1275663"/>
            <a:ext cx="4261873" cy="2758127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 txBox="1"/>
          <p:nvPr/>
        </p:nvSpPr>
        <p:spPr>
          <a:xfrm>
            <a:off x="157175" y="4128600"/>
            <a:ext cx="426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https://colab.research.google.com/drive/1LEFtJ2Hi5Jb5U6JaZpteGFM5PZbsb0kA?authuser=0#scrollTo=1cYSmaCeDq_x</a:t>
            </a:r>
            <a:endParaRPr sz="1000" u="sng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7192475" y="279975"/>
            <a:ext cx="15936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Overlapped Histogram</a:t>
            </a:r>
            <a:r>
              <a:rPr lang="en" sz="18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6755850" y="2672275"/>
            <a:ext cx="15936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Stacked </a:t>
            </a:r>
            <a:r>
              <a:rPr lang="en" sz="9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Histogram</a:t>
            </a:r>
            <a:r>
              <a:rPr lang="en" sz="18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447000" y="333875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100">
                <a:solidFill>
                  <a:schemeClr val="accent4"/>
                </a:solidFill>
              </a:rPr>
              <a:t>Questions?</a:t>
            </a:r>
            <a:endParaRPr b="1" sz="6100">
              <a:solidFill>
                <a:schemeClr val="accent4"/>
              </a:solidFill>
            </a:endParaRPr>
          </a:p>
        </p:txBody>
      </p:sp>
      <p:sp>
        <p:nvSpPr>
          <p:cNvPr id="173" name="Google Shape;173;p24"/>
          <p:cNvSpPr txBox="1"/>
          <p:nvPr>
            <p:ph type="title"/>
          </p:nvPr>
        </p:nvSpPr>
        <p:spPr>
          <a:xfrm>
            <a:off x="0" y="2890344"/>
            <a:ext cx="9144000" cy="1383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5000">
                <a:solidFill>
                  <a:schemeClr val="accent6"/>
                </a:solidFill>
              </a:rPr>
              <a:t>with Sushmitha and Olena</a:t>
            </a:r>
            <a:endParaRPr sz="3300">
              <a:solidFill>
                <a:schemeClr val="accent2"/>
              </a:solidFill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-25950" y="2293300"/>
            <a:ext cx="90471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Next up: Bar Charts</a:t>
            </a:r>
            <a:endParaRPr sz="500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5 mins Theory</a:t>
            </a:r>
            <a:endParaRPr sz="300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5 mins Exercise</a:t>
            </a:r>
            <a:endParaRPr sz="300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5" name="Google Shape;17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265500" y="166900"/>
            <a:ext cx="4045200" cy="76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Charts</a:t>
            </a:r>
            <a:endParaRPr/>
          </a:p>
        </p:txBody>
      </p:sp>
      <p:sp>
        <p:nvSpPr>
          <p:cNvPr id="181" name="Google Shape;181;p25"/>
          <p:cNvSpPr txBox="1"/>
          <p:nvPr>
            <p:ph idx="1" type="subTitle"/>
          </p:nvPr>
        </p:nvSpPr>
        <p:spPr>
          <a:xfrm>
            <a:off x="265500" y="929801"/>
            <a:ext cx="4045200" cy="43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what you need to know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1. Also known as Bar Graph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2. It compares the values of a variable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3. In plot(),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kind = bar, creates a vertical bar plot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Kind = barh, creates a horizontal bar plot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2" name="Google Shape;18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5"/>
          <p:cNvSpPr txBox="1"/>
          <p:nvPr/>
        </p:nvSpPr>
        <p:spPr>
          <a:xfrm>
            <a:off x="7041650" y="-42225"/>
            <a:ext cx="2102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5 mins</a:t>
            </a:r>
            <a:endParaRPr sz="13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525" y="237125"/>
            <a:ext cx="4843625" cy="247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7525" y="2863225"/>
            <a:ext cx="4843625" cy="212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26"/>
          <p:cNvSpPr txBox="1"/>
          <p:nvPr/>
        </p:nvSpPr>
        <p:spPr>
          <a:xfrm>
            <a:off x="7041650" y="-42225"/>
            <a:ext cx="2102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5 mins</a:t>
            </a:r>
            <a:endParaRPr sz="13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384925" y="2221725"/>
            <a:ext cx="375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6"/>
          <p:cNvSpPr txBox="1"/>
          <p:nvPr>
            <p:ph idx="4294967295" type="body"/>
          </p:nvPr>
        </p:nvSpPr>
        <p:spPr>
          <a:xfrm>
            <a:off x="327775" y="1084975"/>
            <a:ext cx="3999900" cy="4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How can bar charts help to analyse data using the example of the game Cluedo? </a:t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Exercise: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Cluedo is a murder mystery board game where players must deduce who committed the murder, with what weapon, and in which room.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In our example there are 6 players, 8 possible weapons and 12 rooms.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To begin with, I will make a table of all possible versions of the evidence in such a way that if at least one of the evidence is correct, then the answer will be “possibly” or “true”.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You can find out the answer to the riddle if you create three bar charts correctly.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hlink"/>
                </a:solidFill>
                <a:hlinkClick r:id="rId3"/>
              </a:rPr>
              <a:t>Link to Colab file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4025" y="218350"/>
            <a:ext cx="1733250" cy="86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2700" y="3313726"/>
            <a:ext cx="4414725" cy="165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6700" y="218350"/>
            <a:ext cx="3198849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16700" y="743025"/>
            <a:ext cx="2727025" cy="230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16700" y="1036713"/>
            <a:ext cx="2657731" cy="19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16699" y="1293825"/>
            <a:ext cx="4344425" cy="486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16700" y="1844425"/>
            <a:ext cx="3164500" cy="13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447000" y="333875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100">
                <a:solidFill>
                  <a:schemeClr val="accent4"/>
                </a:solidFill>
              </a:rPr>
              <a:t>Questions?</a:t>
            </a:r>
            <a:endParaRPr b="1" sz="6100">
              <a:solidFill>
                <a:schemeClr val="accent4"/>
              </a:solidFill>
            </a:endParaRPr>
          </a:p>
        </p:txBody>
      </p:sp>
      <p:sp>
        <p:nvSpPr>
          <p:cNvPr id="206" name="Google Shape;206;p27"/>
          <p:cNvSpPr txBox="1"/>
          <p:nvPr>
            <p:ph type="title"/>
          </p:nvPr>
        </p:nvSpPr>
        <p:spPr>
          <a:xfrm>
            <a:off x="387900" y="2171375"/>
            <a:ext cx="8368200" cy="26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</a:rPr>
              <a:t>Next up:  </a:t>
            </a:r>
            <a:endParaRPr sz="50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</a:rPr>
              <a:t>Game Time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207" name="Google Shape;20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387900" y="1533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Let’s play </a:t>
            </a:r>
            <a:endParaRPr sz="10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Jeopardy!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13" name="Google Shape;21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Link to the game:</a:t>
            </a:r>
            <a:endParaRPr sz="4000"/>
          </a:p>
        </p:txBody>
      </p:sp>
      <p:sp>
        <p:nvSpPr>
          <p:cNvPr id="219" name="Google Shape;219;p29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https://jeopardylabs.com/play/nov14_g2-basic-matplotlib-visualization-tools 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 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225" y="152400"/>
            <a:ext cx="6822961" cy="48386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5">
                <a:alpha val="50000"/>
              </a:schemeClr>
            </a:outerShdw>
          </a:effectLst>
        </p:spPr>
      </p:pic>
      <p:sp>
        <p:nvSpPr>
          <p:cNvPr id="74" name="Google Shape;74;p14"/>
          <p:cNvSpPr/>
          <p:nvPr/>
        </p:nvSpPr>
        <p:spPr>
          <a:xfrm>
            <a:off x="1593768" y="2686472"/>
            <a:ext cx="301800" cy="73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Visualization Tools Content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By the end of this week, you will be able to:</a:t>
            </a:r>
            <a:endParaRPr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Explore an area plot with an illustration and create it using Matplotlib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Define a histogram with an illustration and create it using Matplotlib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Describe a bar chart with an illustration and create it using Matplotlib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Discover a pie chart with an illustration and create it using Matplotlib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Describe a box plot with an illustration and create it using Matplotlib</a:t>
            </a:r>
            <a:endParaRPr/>
          </a:p>
        </p:txBody>
      </p:sp>
      <p:sp>
        <p:nvSpPr>
          <p:cNvPr id="82" name="Google Shape;82;p15"/>
          <p:cNvSpPr txBox="1"/>
          <p:nvPr>
            <p:ph idx="2" type="body"/>
          </p:nvPr>
        </p:nvSpPr>
        <p:spPr>
          <a:xfrm>
            <a:off x="4832400" y="1473641"/>
            <a:ext cx="3999900" cy="3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Lesson 1: Basic Visualization Tools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Area Plots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Histograms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Bar Charts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Hands-on Lab: Area Plots, Histograms, and Bar Charts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Practice Quiz: Basic Visualization Tools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/>
              <a:t>Upcoming… </a:t>
            </a:r>
            <a:endParaRPr sz="1100"/>
          </a:p>
          <a:p>
            <a:pPr indent="45720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100"/>
              <a:t>Lesson 2: Specialized Visualization Tools</a:t>
            </a:r>
            <a:endParaRPr sz="1100"/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95757" l="-594" r="80699" t="-985"/>
          <a:stretch/>
        </p:blipFill>
        <p:spPr>
          <a:xfrm>
            <a:off x="68475" y="52675"/>
            <a:ext cx="1970474" cy="3671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5">
                <a:alpha val="50000"/>
              </a:schemeClr>
            </a:outerShdw>
          </a:effectLst>
        </p:spPr>
      </p:pic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0" name="Google Shape;90;p16"/>
          <p:cNvSpPr txBox="1"/>
          <p:nvPr>
            <p:ph idx="4294967295" type="body"/>
          </p:nvPr>
        </p:nvSpPr>
        <p:spPr>
          <a:xfrm>
            <a:off x="4832400" y="309975"/>
            <a:ext cx="3999900" cy="45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9:30 - 10am: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Overview Theory and Exercises for: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Area Plots   (10 mins total)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Histograms (10 mins)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Bar Charts   (10 mins)</a:t>
            </a:r>
            <a:endParaRPr sz="15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/>
              <a:t>10 - 11am: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/>
              <a:t>GAME TIME 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/>
              <a:t>11 - 11:30am: BREAK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/>
              <a:t>Upcoming… </a:t>
            </a:r>
            <a:endParaRPr sz="1500"/>
          </a:p>
          <a:p>
            <a:pPr indent="0" lvl="0" marL="0" rtl="0" algn="l">
              <a:spcBef>
                <a:spcPts val="300"/>
              </a:spcBef>
              <a:spcAft>
                <a:spcPts val="800"/>
              </a:spcAft>
              <a:buNone/>
            </a:pPr>
            <a:r>
              <a:rPr lang="en" sz="1500"/>
              <a:t>Lesson 2: Specialized Visualization Tools</a:t>
            </a:r>
            <a:endParaRPr sz="1500"/>
          </a:p>
        </p:txBody>
      </p:sp>
      <p:sp>
        <p:nvSpPr>
          <p:cNvPr id="91" name="Google Shape;91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our plan for today…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now until the break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6378" y="1948450"/>
            <a:ext cx="1255925" cy="12559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447000" y="333875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100">
                <a:solidFill>
                  <a:schemeClr val="accent4"/>
                </a:solidFill>
              </a:rPr>
              <a:t>Questions?</a:t>
            </a:r>
            <a:endParaRPr b="1" sz="6100">
              <a:solidFill>
                <a:schemeClr val="accent4"/>
              </a:solidFill>
            </a:endParaRPr>
          </a:p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0" y="2966544"/>
            <a:ext cx="9144000" cy="1383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5000">
                <a:solidFill>
                  <a:schemeClr val="accent6"/>
                </a:solidFill>
              </a:rPr>
              <a:t>with Hossna &amp; Ali</a:t>
            </a:r>
            <a:endParaRPr sz="3300">
              <a:solidFill>
                <a:schemeClr val="accent2"/>
              </a:solidFill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0" y="2326225"/>
            <a:ext cx="91440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Next up: Area Plots</a:t>
            </a:r>
            <a:endParaRPr sz="500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5 mins Theory</a:t>
            </a:r>
            <a:endParaRPr sz="300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5 mins Exercise</a:t>
            </a:r>
            <a:endParaRPr sz="300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265500" y="14500"/>
            <a:ext cx="4045200" cy="76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Plots </a:t>
            </a:r>
            <a:endParaRPr/>
          </a:p>
        </p:txBody>
      </p:sp>
      <p:sp>
        <p:nvSpPr>
          <p:cNvPr id="107" name="Google Shape;107;p18"/>
          <p:cNvSpPr txBox="1"/>
          <p:nvPr>
            <p:ph idx="1" type="subTitle"/>
          </p:nvPr>
        </p:nvSpPr>
        <p:spPr>
          <a:xfrm>
            <a:off x="36900" y="777401"/>
            <a:ext cx="4045200" cy="43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Here’s what you need to know: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Displays the magnitude and proportion of multiple variables over a continuous axis typically representing time or another ordered dimension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It's similar to a line plot, but with the area below the line filled with color to emphasize the cumulative </a:t>
            </a:r>
            <a:r>
              <a:rPr lang="en" sz="1400">
                <a:solidFill>
                  <a:schemeClr val="dk1"/>
                </a:solidFill>
              </a:rPr>
              <a:t>ma</a:t>
            </a:r>
            <a:r>
              <a:rPr lang="en" sz="1400">
                <a:solidFill>
                  <a:schemeClr val="dk1"/>
                </a:solidFill>
              </a:rPr>
              <a:t>gnitude of the variables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This kind of graph is commonly used when trying to compare two or more quantities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08" name="Google Shape;108;p18"/>
          <p:cNvSpPr txBox="1"/>
          <p:nvPr/>
        </p:nvSpPr>
        <p:spPr>
          <a:xfrm>
            <a:off x="7041650" y="-42225"/>
            <a:ext cx="2102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5</a:t>
            </a:r>
            <a:r>
              <a:rPr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mins</a:t>
            </a:r>
            <a:endParaRPr sz="13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3100" y="392900"/>
            <a:ext cx="4468200" cy="194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0425" y="2469125"/>
            <a:ext cx="4468199" cy="2329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4294967295" type="body"/>
          </p:nvPr>
        </p:nvSpPr>
        <p:spPr>
          <a:xfrm>
            <a:off x="114525" y="178825"/>
            <a:ext cx="4302000" cy="48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Here’s how to do it… let’s practice! </a:t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075" y="773189"/>
            <a:ext cx="3335325" cy="2032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075" y="2907596"/>
            <a:ext cx="3335325" cy="2032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8425" y="2339850"/>
            <a:ext cx="3335325" cy="2032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8425" y="810325"/>
            <a:ext cx="18288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81225" y="810325"/>
            <a:ext cx="182880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5032750" y="4511725"/>
            <a:ext cx="3495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https://jupyter.org/try-jupyter/lab/index.html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7041650" y="-42225"/>
            <a:ext cx="2102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5 mins</a:t>
            </a:r>
            <a:endParaRPr sz="13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447000" y="333875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100">
                <a:solidFill>
                  <a:schemeClr val="accent4"/>
                </a:solidFill>
              </a:rPr>
              <a:t>Questions?</a:t>
            </a:r>
            <a:endParaRPr b="1" sz="6100">
              <a:solidFill>
                <a:schemeClr val="accent4"/>
              </a:solidFill>
            </a:endParaRPr>
          </a:p>
        </p:txBody>
      </p:sp>
      <p:sp>
        <p:nvSpPr>
          <p:cNvPr id="130" name="Google Shape;130;p20"/>
          <p:cNvSpPr txBox="1"/>
          <p:nvPr>
            <p:ph type="title"/>
          </p:nvPr>
        </p:nvSpPr>
        <p:spPr>
          <a:xfrm>
            <a:off x="0" y="2966544"/>
            <a:ext cx="9144000" cy="1383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5000">
                <a:solidFill>
                  <a:schemeClr val="accent6"/>
                </a:solidFill>
              </a:rPr>
              <a:t>with Barb and Dona</a:t>
            </a:r>
            <a:endParaRPr sz="3300">
              <a:solidFill>
                <a:schemeClr val="accent2"/>
              </a:solidFill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59100" y="2415200"/>
            <a:ext cx="91440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Next up: Histogram Charts</a:t>
            </a:r>
            <a:endParaRPr sz="500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5 mins Theory</a:t>
            </a:r>
            <a:endParaRPr sz="300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5 mins Exercise</a:t>
            </a:r>
            <a:endParaRPr sz="300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265500" y="125800"/>
            <a:ext cx="4045200" cy="73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 </a:t>
            </a:r>
            <a:r>
              <a:rPr lang="en"/>
              <a:t>Plots</a:t>
            </a:r>
            <a:endParaRPr/>
          </a:p>
        </p:txBody>
      </p:sp>
      <p:sp>
        <p:nvSpPr>
          <p:cNvPr id="138" name="Google Shape;138;p21"/>
          <p:cNvSpPr txBox="1"/>
          <p:nvPr>
            <p:ph idx="1" type="subTitle"/>
          </p:nvPr>
        </p:nvSpPr>
        <p:spPr>
          <a:xfrm>
            <a:off x="265500" y="856300"/>
            <a:ext cx="3964500" cy="4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463">
                <a:solidFill>
                  <a:schemeClr val="dk1"/>
                </a:solidFill>
              </a:rPr>
              <a:t>"A histogram is a graphical representation of the distribution of a dataset” </a:t>
            </a:r>
            <a:endParaRPr b="1" sz="1463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63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r>
              <a:rPr lang="en" sz="1363">
                <a:solidFill>
                  <a:schemeClr val="dk1"/>
                </a:solidFill>
              </a:rPr>
              <a:t>K</a:t>
            </a:r>
            <a:r>
              <a:rPr lang="en" sz="1363">
                <a:solidFill>
                  <a:schemeClr val="dk1"/>
                </a:solidFill>
              </a:rPr>
              <a:t>ey components of a histogram plot:</a:t>
            </a:r>
            <a:endParaRPr sz="1363">
              <a:solidFill>
                <a:schemeClr val="dk1"/>
              </a:solidFill>
            </a:endParaRPr>
          </a:p>
          <a:p>
            <a:pPr indent="-31519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64"/>
              <a:buAutoNum type="arabicPeriod"/>
            </a:pPr>
            <a:r>
              <a:rPr lang="en" sz="1363">
                <a:solidFill>
                  <a:schemeClr val="dk1"/>
                </a:solidFill>
              </a:rPr>
              <a:t>Bins: The range of values in the dataset is divided into intervals or bins.</a:t>
            </a:r>
            <a:endParaRPr sz="1363">
              <a:solidFill>
                <a:schemeClr val="dk1"/>
              </a:solidFill>
            </a:endParaRPr>
          </a:p>
          <a:p>
            <a:pPr indent="-31519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64"/>
              <a:buAutoNum type="arabicPeriod"/>
            </a:pPr>
            <a:r>
              <a:rPr lang="en" sz="1363">
                <a:solidFill>
                  <a:schemeClr val="dk1"/>
                </a:solidFill>
              </a:rPr>
              <a:t>Frequency/Count: The height of each bar corresponds to the frequency or count of data points within the respective bin.</a:t>
            </a:r>
            <a:endParaRPr sz="1363">
              <a:solidFill>
                <a:schemeClr val="dk1"/>
              </a:solidFill>
            </a:endParaRPr>
          </a:p>
          <a:p>
            <a:pPr indent="-31519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64"/>
              <a:buAutoNum type="arabicPeriod"/>
            </a:pPr>
            <a:r>
              <a:rPr lang="en" sz="1363">
                <a:solidFill>
                  <a:schemeClr val="dk1"/>
                </a:solidFill>
              </a:rPr>
              <a:t>X-Axis: The horizontal axis represents the variable being measured or observed.</a:t>
            </a:r>
            <a:endParaRPr sz="1363">
              <a:solidFill>
                <a:schemeClr val="dk1"/>
              </a:solidFill>
            </a:endParaRPr>
          </a:p>
          <a:p>
            <a:pPr indent="-315198" lvl="0" marL="4572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4"/>
              <a:buAutoNum type="arabicPeriod"/>
            </a:pPr>
            <a:r>
              <a:rPr lang="en" sz="1363">
                <a:solidFill>
                  <a:schemeClr val="dk1"/>
                </a:solidFill>
              </a:rPr>
              <a:t>Y-Axis: The vertical axis represents the frequency or count of data points within each bin.</a:t>
            </a:r>
            <a:endParaRPr sz="1363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1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142"/>
          </a:p>
        </p:txBody>
      </p:sp>
      <p:sp>
        <p:nvSpPr>
          <p:cNvPr id="139" name="Google Shape;139;p21"/>
          <p:cNvSpPr txBox="1"/>
          <p:nvPr>
            <p:ph idx="4294967295" type="body"/>
          </p:nvPr>
        </p:nvSpPr>
        <p:spPr>
          <a:xfrm>
            <a:off x="4863500" y="232000"/>
            <a:ext cx="3999900" cy="48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63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3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3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3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3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t/>
            </a:r>
            <a:endParaRPr sz="1263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799" y="1086649"/>
            <a:ext cx="4283326" cy="268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7041650" y="-42225"/>
            <a:ext cx="2102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5 mins</a:t>
            </a:r>
            <a:endParaRPr sz="13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4721800" y="3882675"/>
            <a:ext cx="4283400" cy="87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Insights include: </a:t>
            </a:r>
            <a:endParaRPr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shape</a:t>
            </a:r>
            <a:r>
              <a:rPr lang="en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spread </a:t>
            </a:r>
            <a:r>
              <a:rPr lang="en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b="1" lang="en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central tendencies </a:t>
            </a:r>
            <a:r>
              <a:rPr lang="en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of a continuous numerical dataset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