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lvl="0">
      <a:defRPr lang="en-US"/>
    </a:defPPr>
    <a:lvl1pPr algn="l" defTabSz="914400" eaLnBrk="1" hangingPunct="1" latinLnBrk="0" lvl="0" marL="0" rtl="0">
      <a:defRPr sz="1800" kern="1200">
        <a:solidFill>
          <a:schemeClr val="tx1"/>
        </a:solidFill>
        <a:latin typeface="+mn-lt"/>
        <a:ea typeface="+mn-ea"/>
        <a:cs typeface="+mn-cs"/>
      </a:defRPr>
    </a:lvl1pPr>
    <a:lvl2pPr algn="l" defTabSz="914400" eaLnBrk="1" hangingPunct="1" latinLnBrk="0" lvl="1" marL="457200" rtl="0">
      <a:defRPr sz="1800" kern="1200">
        <a:solidFill>
          <a:schemeClr val="tx1"/>
        </a:solidFill>
        <a:latin typeface="+mn-lt"/>
        <a:ea typeface="+mn-ea"/>
        <a:cs typeface="+mn-cs"/>
      </a:defRPr>
    </a:lvl2pPr>
    <a:lvl3pPr algn="l" defTabSz="914400" eaLnBrk="1" hangingPunct="1" latinLnBrk="0" lvl="2" marL="914400" rtl="0">
      <a:defRPr sz="1800" kern="1200">
        <a:solidFill>
          <a:schemeClr val="tx1"/>
        </a:solidFill>
        <a:latin typeface="+mn-lt"/>
        <a:ea typeface="+mn-ea"/>
        <a:cs typeface="+mn-cs"/>
      </a:defRPr>
    </a:lvl3pPr>
    <a:lvl4pPr algn="l" defTabSz="914400" eaLnBrk="1" hangingPunct="1" latinLnBrk="0" lvl="3" marL="1371600" rtl="0">
      <a:defRPr sz="1800" kern="1200">
        <a:solidFill>
          <a:schemeClr val="tx1"/>
        </a:solidFill>
        <a:latin typeface="+mn-lt"/>
        <a:ea typeface="+mn-ea"/>
        <a:cs typeface="+mn-cs"/>
      </a:defRPr>
    </a:lvl4pPr>
    <a:lvl5pPr algn="l" defTabSz="914400" eaLnBrk="1" hangingPunct="1" latinLnBrk="0" lvl="4" marL="1828800" rtl="0">
      <a:defRPr sz="1800" kern="1200">
        <a:solidFill>
          <a:schemeClr val="tx1"/>
        </a:solidFill>
        <a:latin typeface="+mn-lt"/>
        <a:ea typeface="+mn-ea"/>
        <a:cs typeface="+mn-cs"/>
      </a:defRPr>
    </a:lvl5pPr>
    <a:lvl6pPr algn="l" defTabSz="914400" eaLnBrk="1" hangingPunct="1" latinLnBrk="0" lvl="5" marL="2286000" rtl="0">
      <a:defRPr sz="1800" kern="1200">
        <a:solidFill>
          <a:schemeClr val="tx1"/>
        </a:solidFill>
        <a:latin typeface="+mn-lt"/>
        <a:ea typeface="+mn-ea"/>
        <a:cs typeface="+mn-cs"/>
      </a:defRPr>
    </a:lvl6pPr>
    <a:lvl7pPr algn="l" defTabSz="914400" eaLnBrk="1" hangingPunct="1" latinLnBrk="0" lvl="6" marL="2743200" rtl="0">
      <a:defRPr sz="1800" kern="1200">
        <a:solidFill>
          <a:schemeClr val="tx1"/>
        </a:solidFill>
        <a:latin typeface="+mn-lt"/>
        <a:ea typeface="+mn-ea"/>
        <a:cs typeface="+mn-cs"/>
      </a:defRPr>
    </a:lvl7pPr>
    <a:lvl8pPr algn="l" defTabSz="914400" eaLnBrk="1" hangingPunct="1" latinLnBrk="0" lvl="7" marL="3200400" rtl="0">
      <a:defRPr sz="1800" kern="1200">
        <a:solidFill>
          <a:schemeClr val="tx1"/>
        </a:solidFill>
        <a:latin typeface="+mn-lt"/>
        <a:ea typeface="+mn-ea"/>
        <a:cs typeface="+mn-cs"/>
      </a:defRPr>
    </a:lvl8pPr>
    <a:lvl9pPr algn="l" defTabSz="914400" eaLnBrk="1" hangingPunct="1" latinLnBrk="0" lvl="8"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slideViewPr>
    <p:cSldViewPr snapToGrid="0">
      <p:cViewPr varScale="1">
        <p:scale>
          <a:sx n="100" d="100"/>
          <a:sy n="100" d="100"/>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5625968/f/baf6e626-1060-4278-a6b4-d72cbede9031/EXCEL%20NM.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5625968/f/baf6e626-1060-4278-a6b4-d72cbede9031/EXCEL%20NM.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Sheet1!$D$1</c:f>
              <c:strCache>
                <c:ptCount val="1"/>
                <c:pt idx="0">
                  <c:v>Current Employee Rating</c:v>
                </c:pt>
              </c:strCache>
            </c:strRef>
          </c:tx>
          <c:explosion val="25"/>
          <c:dPt>
            <c:idx val="0"/>
            <c:bubble3D val="0"/>
            <c:spPr>
              <a:solidFill>
                <a:schemeClr val="accent1"/>
              </a:solidFill>
              <a:ln w="19050">
                <a:solidFill>
                  <a:schemeClr val="lt1"/>
                </a:solidFill>
              </a:ln>
              <a:effectLst/>
            </c:spPr>
          </c:dPt>
          <c:dPt>
            <c:idx val="1"/>
            <c:bubble3D val="0"/>
            <c:spPr>
              <a:solidFill>
                <a:schemeClr val="accent3"/>
              </a:solidFill>
              <a:ln w="19050">
                <a:solidFill>
                  <a:schemeClr val="lt1"/>
                </a:solidFill>
              </a:ln>
              <a:effectLst/>
            </c:spPr>
          </c:dPt>
          <c:dPt>
            <c:idx val="2"/>
            <c:bubble3D val="0"/>
            <c:spPr>
              <a:solidFill>
                <a:schemeClr val="accent5"/>
              </a:solidFill>
              <a:ln w="19050">
                <a:solidFill>
                  <a:schemeClr val="lt1"/>
                </a:solidFill>
              </a:ln>
              <a:effectLst/>
            </c:spPr>
          </c:dPt>
          <c:dPt>
            <c:idx val="3"/>
            <c:bubble3D val="0"/>
            <c:spPr>
              <a:solidFill>
                <a:schemeClr val="accent1">
                  <a:lumMod val="60000"/>
                </a:schemeClr>
              </a:solidFill>
              <a:ln w="19050">
                <a:solidFill>
                  <a:schemeClr val="lt1"/>
                </a:solidFill>
              </a:ln>
              <a:effectLst/>
            </c:spPr>
          </c:dPt>
          <c:dPt>
            <c:idx val="4"/>
            <c:bubble3D val="0"/>
            <c:spPr>
              <a:solidFill>
                <a:schemeClr val="accent3">
                  <a:lumMod val="60000"/>
                </a:schemeClr>
              </a:solidFill>
              <a:ln w="19050">
                <a:solidFill>
                  <a:schemeClr val="lt1"/>
                </a:solidFill>
              </a:ln>
              <a:effectLst/>
            </c:spPr>
          </c:dPt>
          <c:dPt>
            <c:idx val="5"/>
            <c:bubble3D val="0"/>
            <c:spPr>
              <a:solidFill>
                <a:schemeClr val="accent5">
                  <a:lumMod val="60000"/>
                </a:schemeClr>
              </a:solidFill>
              <a:ln w="19050">
                <a:solidFill>
                  <a:schemeClr val="lt1"/>
                </a:solidFill>
              </a:ln>
              <a:effectLst/>
            </c:spPr>
          </c:dPt>
          <c:dPt>
            <c:idx val="6"/>
            <c:bubble3D val="0"/>
            <c:spPr>
              <a:solidFill>
                <a:schemeClr val="accent1">
                  <a:lumMod val="80000"/>
                  <a:lumOff val="20000"/>
                </a:schemeClr>
              </a:solidFill>
              <a:ln w="19050">
                <a:solidFill>
                  <a:schemeClr val="lt1"/>
                </a:solidFill>
              </a:ln>
              <a:effectLst/>
            </c:spPr>
          </c:dPt>
          <c:dPt>
            <c:idx val="7"/>
            <c:bubble3D val="0"/>
            <c:spPr>
              <a:solidFill>
                <a:schemeClr val="accent3">
                  <a:lumMod val="80000"/>
                  <a:lumOff val="20000"/>
                </a:schemeClr>
              </a:solidFill>
              <a:ln w="19050">
                <a:solidFill>
                  <a:schemeClr val="lt1"/>
                </a:solidFill>
              </a:ln>
              <a:effectLst/>
            </c:spPr>
          </c:dPt>
          <c:dPt>
            <c:idx val="8"/>
            <c:bubble3D val="0"/>
            <c:spPr>
              <a:solidFill>
                <a:schemeClr val="accent5">
                  <a:lumMod val="80000"/>
                  <a:lumOff val="20000"/>
                </a:schemeClr>
              </a:solidFill>
              <a:ln w="19050">
                <a:solidFill>
                  <a:schemeClr val="lt1"/>
                </a:solidFill>
              </a:ln>
              <a:effectLst/>
            </c:spPr>
          </c:dPt>
          <c:dPt>
            <c:idx val="9"/>
            <c:bubble3D val="0"/>
            <c:spPr>
              <a:solidFill>
                <a:schemeClr val="accent1">
                  <a:lumMod val="80000"/>
                </a:schemeClr>
              </a:solidFill>
              <a:ln w="19050">
                <a:solidFill>
                  <a:schemeClr val="lt1"/>
                </a:solidFill>
              </a:ln>
              <a:effectLst/>
            </c:spPr>
          </c:dPt>
          <c:cat>
            <c:multiLvlStrRef>
              <c:f>Sheet1!$A$2:$C$11</c:f>
              <c:multiLvlStrCache>
                <c:ptCount val="10"/>
                <c:lvl>
                  <c:pt idx="0">
                    <c:v>Bridges</c:v>
                  </c:pt>
                  <c:pt idx="1">
                    <c:v>Small</c:v>
                  </c:pt>
                  <c:pt idx="2">
                    <c:v>Buck</c:v>
                  </c:pt>
                  <c:pt idx="3">
                    <c:v>Riordan</c:v>
                  </c:pt>
                  <c:pt idx="4">
                    <c:v>Onque</c:v>
                  </c:pt>
                  <c:pt idx="5">
                    <c:v>Fraval</c:v>
                  </c:pt>
                  <c:pt idx="6">
                    <c:v>Costa</c:v>
                  </c:pt>
                  <c:pt idx="7">
                    <c:v>Terry</c:v>
                  </c:pt>
                  <c:pt idx="8">
                    <c:v>McKinzie</c:v>
                  </c:pt>
                  <c:pt idx="9">
                    <c:v>Martins</c:v>
                  </c:pt>
                </c:lvl>
                <c:lvl>
                  <c:pt idx="0">
                    <c:v>Uriah</c:v>
                  </c:pt>
                  <c:pt idx="1">
                    <c:v>Paula</c:v>
                  </c:pt>
                  <c:pt idx="2">
                    <c:v>Edward</c:v>
                  </c:pt>
                  <c:pt idx="3">
                    <c:v>Michael</c:v>
                  </c:pt>
                  <c:pt idx="4">
                    <c:v>Jasmine</c:v>
                  </c:pt>
                  <c:pt idx="5">
                    <c:v>Maruk</c:v>
                  </c:pt>
                  <c:pt idx="6">
                    <c:v>Latia</c:v>
                  </c:pt>
                  <c:pt idx="7">
                    <c:v>Sharlene</c:v>
                  </c:pt>
                  <c:pt idx="8">
                    <c:v>Jac</c:v>
                  </c:pt>
                  <c:pt idx="9">
                    <c:v>Joseph</c:v>
                  </c:pt>
                </c:lvl>
                <c:lvl>
                  <c:pt idx="0">
                    <c:v>3451</c:v>
                  </c:pt>
                  <c:pt idx="1">
                    <c:v>3452</c:v>
                  </c:pt>
                  <c:pt idx="2">
                    <c:v>3453</c:v>
                  </c:pt>
                  <c:pt idx="3">
                    <c:v>3454</c:v>
                  </c:pt>
                  <c:pt idx="4">
                    <c:v>3455</c:v>
                  </c:pt>
                  <c:pt idx="5">
                    <c:v>3456</c:v>
                  </c:pt>
                  <c:pt idx="6">
                    <c:v>3457</c:v>
                  </c:pt>
                  <c:pt idx="7">
                    <c:v>3458</c:v>
                  </c:pt>
                  <c:pt idx="8">
                    <c:v>3459</c:v>
                  </c:pt>
                  <c:pt idx="9">
                    <c:v>3460</c:v>
                  </c:pt>
                </c:lvl>
              </c:multiLvlStrCache>
            </c:multiLvlStrRef>
          </c:cat>
          <c:val>
            <c:numRef>
              <c:f>Sheet1!$D$2:$D$11</c:f>
              <c:numCache>
                <c:formatCode>General</c:formatCode>
                <c:ptCount val="10"/>
                <c:pt idx="0">
                  <c:v>4.0</c:v>
                </c:pt>
                <c:pt idx="1">
                  <c:v>2.0</c:v>
                </c:pt>
                <c:pt idx="2">
                  <c:v>4.0</c:v>
                </c:pt>
                <c:pt idx="3">
                  <c:v>3.0</c:v>
                </c:pt>
                <c:pt idx="4">
                  <c:v>4.0</c:v>
                </c:pt>
                <c:pt idx="5">
                  <c:v>3.0</c:v>
                </c:pt>
                <c:pt idx="6">
                  <c:v>2.0</c:v>
                </c:pt>
                <c:pt idx="7">
                  <c:v>4.0</c:v>
                </c:pt>
                <c:pt idx="8">
                  <c:v>3.0</c:v>
                </c:pt>
                <c:pt idx="9">
                  <c:v>5.0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ndard"/>
        <c:varyColors val="0"/>
        <c:ser>
          <c:idx val="0"/>
          <c:order val="0"/>
          <c:spPr>
            <a:solidFill>
              <a:schemeClr val="accent1">
                <a:shade val="76000"/>
              </a:schemeClr>
            </a:solidFill>
            <a:ln>
              <a:noFill/>
            </a:ln>
            <a:effectLst/>
          </c:spPr>
          <c:cat>
            <c:multiLvlStrRef>
              <c:f>Sheet1!$A$1:$C$11</c:f>
              <c:multiLvlStrCache>
                <c:ptCount val="11"/>
                <c:lvl>
                  <c:pt idx="0">
                    <c:v>LastName</c:v>
                  </c:pt>
                  <c:pt idx="1">
                    <c:v>Bridges</c:v>
                  </c:pt>
                  <c:pt idx="2">
                    <c:v>Small</c:v>
                  </c:pt>
                  <c:pt idx="3">
                    <c:v>Buck</c:v>
                  </c:pt>
                  <c:pt idx="4">
                    <c:v>Riordan</c:v>
                  </c:pt>
                  <c:pt idx="5">
                    <c:v>Onque</c:v>
                  </c:pt>
                  <c:pt idx="6">
                    <c:v>Fraval</c:v>
                  </c:pt>
                  <c:pt idx="7">
                    <c:v>Costa</c:v>
                  </c:pt>
                  <c:pt idx="8">
                    <c:v>Terry</c:v>
                  </c:pt>
                  <c:pt idx="9">
                    <c:v>McKinzie</c:v>
                  </c:pt>
                  <c:pt idx="10">
                    <c:v>Martins</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lvl>
                <c:lvl>
                  <c:pt idx="0">
                    <c:v>EMP ID</c:v>
                  </c:pt>
                  <c:pt idx="1">
                    <c:v>3451</c:v>
                  </c:pt>
                  <c:pt idx="2">
                    <c:v>3452</c:v>
                  </c:pt>
                  <c:pt idx="3">
                    <c:v>3453</c:v>
                  </c:pt>
                  <c:pt idx="4">
                    <c:v>3454</c:v>
                  </c:pt>
                  <c:pt idx="5">
                    <c:v>3455</c:v>
                  </c:pt>
                  <c:pt idx="6">
                    <c:v>3456</c:v>
                  </c:pt>
                  <c:pt idx="7">
                    <c:v>3457</c:v>
                  </c:pt>
                  <c:pt idx="8">
                    <c:v>3458</c:v>
                  </c:pt>
                  <c:pt idx="9">
                    <c:v>3459</c:v>
                  </c:pt>
                  <c:pt idx="10">
                    <c:v>3460</c:v>
                  </c:pt>
                </c:lvl>
              </c:multiLvlStrCache>
            </c:multiLvlStrRef>
          </c:cat>
          <c:val>
            <c:numRef>
              <c:f>Sheet1!$D$1:$D$11</c:f>
              <c:numCache>
                <c:formatCode>General</c:formatCode>
                <c:ptCount val="11"/>
                <c:pt idx="0">
                  <c:v>0.0</c:v>
                </c:pt>
                <c:pt idx="1">
                  <c:v>4.0</c:v>
                </c:pt>
                <c:pt idx="2">
                  <c:v>2.0</c:v>
                </c:pt>
                <c:pt idx="3">
                  <c:v>4.0</c:v>
                </c:pt>
                <c:pt idx="4">
                  <c:v>3.0</c:v>
                </c:pt>
                <c:pt idx="5">
                  <c:v>4.0</c:v>
                </c:pt>
                <c:pt idx="6">
                  <c:v>3.0</c:v>
                </c:pt>
                <c:pt idx="7">
                  <c:v>2.0</c:v>
                </c:pt>
                <c:pt idx="8">
                  <c:v>4.0</c:v>
                </c:pt>
                <c:pt idx="9">
                  <c:v>3.0</c:v>
                </c:pt>
                <c:pt idx="10">
                  <c:v>5.0</c:v>
                </c:pt>
              </c:numCache>
            </c:numRef>
          </c:val>
        </c:ser>
        <c:ser>
          <c:idx val="1"/>
          <c:order val="1"/>
          <c:spPr>
            <a:solidFill>
              <a:schemeClr val="accent1">
                <a:tint val="77000"/>
              </a:schemeClr>
            </a:solidFill>
            <a:ln>
              <a:noFill/>
            </a:ln>
            <a:effectLst/>
          </c:spPr>
          <c:cat>
            <c:multiLvlStrRef>
              <c:f>Sheet1!$A$1:$C$11</c:f>
              <c:multiLvlStrCache>
                <c:ptCount val="11"/>
                <c:lvl>
                  <c:pt idx="0">
                    <c:v>LastName</c:v>
                  </c:pt>
                  <c:pt idx="1">
                    <c:v>Bridges</c:v>
                  </c:pt>
                  <c:pt idx="2">
                    <c:v>Small</c:v>
                  </c:pt>
                  <c:pt idx="3">
                    <c:v>Buck</c:v>
                  </c:pt>
                  <c:pt idx="4">
                    <c:v>Riordan</c:v>
                  </c:pt>
                  <c:pt idx="5">
                    <c:v>Onque</c:v>
                  </c:pt>
                  <c:pt idx="6">
                    <c:v>Fraval</c:v>
                  </c:pt>
                  <c:pt idx="7">
                    <c:v>Costa</c:v>
                  </c:pt>
                  <c:pt idx="8">
                    <c:v>Terry</c:v>
                  </c:pt>
                  <c:pt idx="9">
                    <c:v>McKinzie</c:v>
                  </c:pt>
                  <c:pt idx="10">
                    <c:v>Martins</c:v>
                  </c:pt>
                </c:lvl>
                <c:lvl>
                  <c:pt idx="0">
                    <c:v>FirstName</c:v>
                  </c:pt>
                  <c:pt idx="1">
                    <c:v>Uriah</c:v>
                  </c:pt>
                  <c:pt idx="2">
                    <c:v>Paula</c:v>
                  </c:pt>
                  <c:pt idx="3">
                    <c:v>Edward</c:v>
                  </c:pt>
                  <c:pt idx="4">
                    <c:v>Michael</c:v>
                  </c:pt>
                  <c:pt idx="5">
                    <c:v>Jasmine</c:v>
                  </c:pt>
                  <c:pt idx="6">
                    <c:v>Maruk</c:v>
                  </c:pt>
                  <c:pt idx="7">
                    <c:v>Latia</c:v>
                  </c:pt>
                  <c:pt idx="8">
                    <c:v>Sharlene</c:v>
                  </c:pt>
                  <c:pt idx="9">
                    <c:v>Jac</c:v>
                  </c:pt>
                  <c:pt idx="10">
                    <c:v>Joseph</c:v>
                  </c:pt>
                </c:lvl>
                <c:lvl>
                  <c:pt idx="0">
                    <c:v>EMP ID</c:v>
                  </c:pt>
                  <c:pt idx="1">
                    <c:v>3451</c:v>
                  </c:pt>
                  <c:pt idx="2">
                    <c:v>3452</c:v>
                  </c:pt>
                  <c:pt idx="3">
                    <c:v>3453</c:v>
                  </c:pt>
                  <c:pt idx="4">
                    <c:v>3454</c:v>
                  </c:pt>
                  <c:pt idx="5">
                    <c:v>3455</c:v>
                  </c:pt>
                  <c:pt idx="6">
                    <c:v>3456</c:v>
                  </c:pt>
                  <c:pt idx="7">
                    <c:v>3457</c:v>
                  </c:pt>
                  <c:pt idx="8">
                    <c:v>3458</c:v>
                  </c:pt>
                  <c:pt idx="9">
                    <c:v>3459</c:v>
                  </c:pt>
                  <c:pt idx="10">
                    <c:v>3460</c:v>
                  </c:pt>
                </c:lvl>
              </c:multiLvlStrCache>
            </c:multiLvlStrRef>
          </c:cat>
          <c:val>
            <c:numRef>
              <c:f>Sheet1!$E$1:$E$11</c:f>
              <c:numCache>
                <c:formatCode>General</c:formatCode>
                <c:ptCount val="11"/>
              </c:numCache>
            </c:numRef>
          </c:val>
        </c:ser>
        <c:dLbls>
          <c:showLegendKey val="0"/>
          <c:showVal val="0"/>
          <c:showCatName val="0"/>
          <c:showSerName val="0"/>
          <c:showPercent val="0"/>
          <c:showBubbleSize val="0"/>
        </c:dLbls>
        <c:axId val="414855355"/>
        <c:axId val="313782082"/>
      </c:areaChart>
      <c:catAx>
        <c:axId val="414855355"/>
        <c:scaling>
          <c:orientation val="minMax"/>
        </c:scaling>
        <c:delete val="0"/>
        <c:axPos val="b"/>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3782082"/>
        <c:crosses val="autoZero"/>
        <c:auto val="1"/>
        <c:lblAlgn val="ctr"/>
        <c:lblOffset val="100"/>
        <c:noMultiLvlLbl val="0"/>
      </c:catAx>
      <c:valAx>
        <c:axId val="31378208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14855355"/>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1"/>
          </a:xfrm>
          <a:prstGeom prst="rect"/>
          <a:noFill/>
        </p:spPr>
        <p:txBody>
          <a:bodyPr rtlCol="0" wrap="square">
            <a:spAutoFit/>
          </a:bodyPr>
          <a:p>
            <a:r>
              <a:rPr dirty="0" sz="2400" lang="en-US"/>
              <a:t>STUDENT NAME:</a:t>
            </a:r>
            <a:r>
              <a:rPr dirty="0" sz="2400" lang="en-IN"/>
              <a:t> </a:t>
            </a:r>
            <a:r>
              <a:rPr dirty="0" sz="2400" lang="en-US"/>
              <a:t>S</a:t>
            </a:r>
            <a:r>
              <a:rPr dirty="0" sz="2400" lang="en-US"/>
              <a:t> </a:t>
            </a:r>
            <a:r>
              <a:rPr dirty="0" sz="2400" lang="en-US"/>
              <a:t>A</a:t>
            </a:r>
            <a:r>
              <a:rPr dirty="0" sz="2400" lang="en-US"/>
              <a:t>y</a:t>
            </a:r>
            <a:r>
              <a:rPr dirty="0" sz="2400" lang="en-US"/>
              <a:t>i</a:t>
            </a:r>
            <a:r>
              <a:rPr dirty="0" sz="2400" lang="en-US"/>
              <a:t>s</a:t>
            </a:r>
            <a:r>
              <a:rPr dirty="0" sz="2400" lang="en-US"/>
              <a:t>h</a:t>
            </a:r>
            <a:r>
              <a:rPr dirty="0" sz="2400" lang="en-US"/>
              <a:t>a</a:t>
            </a:r>
            <a:r>
              <a:rPr dirty="0" sz="2400" lang="en-US"/>
              <a:t> </a:t>
            </a:r>
            <a:r>
              <a:rPr dirty="0" sz="2400" lang="en-US"/>
              <a:t>b</a:t>
            </a:r>
            <a:r>
              <a:rPr dirty="0" sz="2400" lang="en-US"/>
              <a:t>a</a:t>
            </a:r>
            <a:r>
              <a:rPr dirty="0" sz="2400" lang="en-US"/>
              <a:t>n</a:t>
            </a:r>
            <a:r>
              <a:rPr dirty="0" sz="2400" lang="en-US"/>
              <a:t>u</a:t>
            </a:r>
            <a:endParaRPr dirty="0" sz="2400" lang="en-US"/>
          </a:p>
          <a:p>
            <a:r>
              <a:rPr dirty="0" sz="2400" lang="en-US"/>
              <a:t>REGISTER NO:</a:t>
            </a:r>
            <a:r>
              <a:rPr dirty="0" sz="2400" lang="en-IN"/>
              <a:t> 122201</a:t>
            </a:r>
            <a:r>
              <a:rPr dirty="0" sz="2400" lang="en-US"/>
              <a:t>9</a:t>
            </a:r>
            <a:r>
              <a:rPr dirty="0" sz="2400" lang="en-US"/>
              <a:t>7</a:t>
            </a:r>
            <a:r>
              <a:rPr dirty="0" sz="2400" lang="en-US"/>
              <a:t>6</a:t>
            </a:r>
            <a:r>
              <a:rPr dirty="0" sz="2400" lang="en-US"/>
              <a:t>(</a:t>
            </a:r>
            <a:r>
              <a:rPr dirty="0" sz="2400" lang="en-US"/>
              <a:t>asunm135122/cp/16</a:t>
            </a:r>
            <a:r>
              <a:rPr dirty="0" sz="2400" lang="en-US"/>
              <a:t>)</a:t>
            </a:r>
            <a:endParaRPr dirty="0" sz="2400" lang="en-US"/>
          </a:p>
          <a:p>
            <a:r>
              <a:rPr dirty="0" sz="2400" lang="en-US"/>
              <a:t>DEPARTMENT:</a:t>
            </a:r>
            <a:r>
              <a:rPr dirty="0" sz="2400" lang="en-IN"/>
              <a:t> </a:t>
            </a:r>
            <a:r>
              <a:rPr dirty="0" sz="2400" lang="en-IN" err="1"/>
              <a:t>lll</a:t>
            </a:r>
            <a:r>
              <a:rPr dirty="0" sz="2400" lang="en-IN"/>
              <a:t> </a:t>
            </a:r>
            <a:r>
              <a:rPr dirty="0" sz="2400" lang="en-IN" err="1"/>
              <a:t>B.com</a:t>
            </a:r>
            <a:r>
              <a:rPr dirty="0" sz="2400" lang="en-IN"/>
              <a:t>(</a:t>
            </a:r>
            <a:r>
              <a:rPr dirty="0" sz="2400" lang="en-IN" err="1"/>
              <a:t>cs</a:t>
            </a:r>
            <a:r>
              <a:rPr dirty="0" sz="2400" lang="en-IN"/>
              <a:t>) </a:t>
            </a:r>
          </a:p>
          <a:p>
            <a:r>
              <a:rPr dirty="0" sz="2400" lang="en-IN"/>
              <a:t>COLLEGE: Chevalier </a:t>
            </a:r>
            <a:r>
              <a:rPr dirty="0" sz="2400" lang="en-IN" err="1"/>
              <a:t>T.Thomas</a:t>
            </a:r>
            <a:r>
              <a:rPr dirty="0" sz="2400" lang="en-IN"/>
              <a:t> Elizabeth college</a:t>
            </a:r>
          </a:p>
          <a:p>
            <a:r>
              <a:rPr dirty="0" sz="2400" lang="en-IN"/>
              <a:t>                     For women</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1"/>
          <p:cNvSpPr txBox="1"/>
          <p:nvPr/>
        </p:nvSpPr>
        <p:spPr>
          <a:xfrm>
            <a:off x="1528075" y="2698512"/>
            <a:ext cx="5486400" cy="1691641"/>
          </a:xfrm>
          <a:prstGeom prst="rect"/>
          <a:noFill/>
        </p:spPr>
        <p:txBody>
          <a:bodyPr rtlCol="0" wrap="square">
            <a:spAutoFit/>
          </a:bodyPr>
          <a:p>
            <a:pPr algn="l"/>
            <a:r>
              <a:rPr b="1" dirty="0" lang="en-IN"/>
              <a:t>Microsoft Excel spreadsheets allow individuals to organize and display their data visually with models. Excel models are an effective way to forecast future events and occurrences. Learning about Excel </a:t>
            </a:r>
            <a:r>
              <a:rPr b="1" dirty="0" lang="en-IN" err="1"/>
              <a:t>modeling</a:t>
            </a:r>
            <a:r>
              <a:rPr b="1" dirty="0" lang="en-IN"/>
              <a:t> can help you make better decisions and predictions for your organization based on past data.</a:t>
            </a:r>
            <a:endParaRPr b="1" dirty="0"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5" name="图表 1"/>
          <p:cNvGraphicFramePr>
            <a:graphicFrameLocks/>
          </p:cNvGraphicFramePr>
          <p:nvPr/>
        </p:nvGraphicFramePr>
        <p:xfrm>
          <a:off x="1544942" y="1752826"/>
          <a:ext cx="7878763" cy="49022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2"/>
          <p:cNvSpPr txBox="1"/>
          <p:nvPr/>
        </p:nvSpPr>
        <p:spPr>
          <a:xfrm>
            <a:off x="1224904" y="2219398"/>
            <a:ext cx="5889812" cy="1958341"/>
          </a:xfrm>
          <a:prstGeom prst="rect"/>
          <a:noFill/>
        </p:spPr>
        <p:txBody>
          <a:bodyPr rtlCol="0" wrap="square">
            <a:spAutoFit/>
          </a:bodyPr>
          <a:p>
            <a:pPr algn="l"/>
            <a:r>
              <a:rPr b="1" dirty="0" lang="en-IN"/>
              <a:t>By leveraging predictive </a:t>
            </a:r>
            <a:r>
              <a:rPr b="1" dirty="0" lang="en-IN" err="1"/>
              <a:t>modeling</a:t>
            </a:r>
            <a:r>
              <a:rPr b="1" dirty="0" lang="en-IN"/>
              <a:t> to identify key turnover factors and implementing targeted retention strategies, we aim to reduce employee turnover by 15% within a year. This approach will enhance employee satisfaction, lower recruitment and training costs, and improve overall productivity and morale, leading to a more stable and successful organization.</a:t>
            </a:r>
            <a:endParaRPr b="1"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8"/>
          <p:cNvSpPr txBox="1"/>
          <p:nvPr/>
        </p:nvSpPr>
        <p:spPr>
          <a:xfrm>
            <a:off x="1022791" y="2451854"/>
            <a:ext cx="5987609" cy="3025141"/>
          </a:xfrm>
          <a:prstGeom prst="rect"/>
          <a:noFill/>
        </p:spPr>
        <p:txBody>
          <a:bodyPr rtlCol="0" wrap="square">
            <a:spAutoFit/>
          </a:bodyPr>
          <a:p>
            <a:pPr algn="l"/>
            <a:r>
              <a:rPr b="1" dirty="0" lang="en-IN"/>
              <a:t>High employee turnover is hurting our organization’s productivity, morale, and finances, with a 25% increase over the past year. 
Key reasons include lack of career growth, insufficient compensation, and poor work-life balance. 
Our goal is to reduce turnover by 15% within the next 12 months.</a:t>
            </a:r>
            <a:endParaRPr b="1" dirty="0"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8"/>
          <p:cNvSpPr txBox="1"/>
          <p:nvPr/>
        </p:nvSpPr>
        <p:spPr>
          <a:xfrm>
            <a:off x="1634021" y="2645093"/>
            <a:ext cx="5376379" cy="2225040"/>
          </a:xfrm>
          <a:prstGeom prst="rect"/>
          <a:noFill/>
        </p:spPr>
        <p:txBody>
          <a:bodyPr rtlCol="0" wrap="square">
            <a:spAutoFit/>
          </a:bodyPr>
          <a:p>
            <a:pPr algn="l"/>
            <a:r>
              <a:rPr b="1" dirty="0" lang="en-IN"/>
              <a:t>The project aims to reduce the organization’s employee turnover rate, which has risen by 25% over the past year, impacting productivity, morale, and costs. We will identify root causes, such as career growth, compensation, and work-life balance, and implement strategies to achieve a 15% reduction in turnover within the next 12 months.</a:t>
            </a:r>
            <a:endParaRPr b="1" dirty="0"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6"/>
          <p:cNvSpPr txBox="1"/>
          <p:nvPr/>
        </p:nvSpPr>
        <p:spPr>
          <a:xfrm>
            <a:off x="1124664" y="1931487"/>
            <a:ext cx="4371262" cy="4091940"/>
          </a:xfrm>
          <a:prstGeom prst="rect"/>
          <a:noFill/>
        </p:spPr>
        <p:txBody>
          <a:bodyPr rtlCol="0" wrap="square">
            <a:spAutoFit/>
          </a:bodyPr>
          <a:p>
            <a:pPr algn="l"/>
            <a:r>
              <a:rPr b="1" dirty="0" lang="en-IN"/>
              <a:t>The end users of this project are the organization’s employees and managers. 
Employees will benefit from improved career development opportunities, better compensation, and enhanced work-life balance, while managers will experience reduced turnover, improved team stability, and higher productivity. 
Additionally, the human resources team will utilize the strategies and tools developed to monitor and maintain employee satisfaction and retention.</a:t>
            </a:r>
            <a:endParaRPr b="1" dirty="0"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7"/>
          <p:cNvSpPr txBox="1"/>
          <p:nvPr/>
        </p:nvSpPr>
        <p:spPr>
          <a:xfrm>
            <a:off x="3862974" y="2281555"/>
            <a:ext cx="5036534" cy="3558540"/>
          </a:xfrm>
          <a:prstGeom prst="rect"/>
          <a:noFill/>
        </p:spPr>
        <p:txBody>
          <a:bodyPr rtlCol="0" wrap="square">
            <a:spAutoFit/>
          </a:bodyPr>
          <a:p>
            <a:pPr algn="l"/>
            <a:r>
              <a:rPr b="1" dirty="0" lang="en-IN"/>
              <a:t>Our solution is a comprehensive employee retention strategy that focuses on improving career development opportunities, offering competitive compensation, and promoting better work-life balance. This approach aims to reduce turnover by enhancing employee satisfaction and engagement, leading to lower recruitment and training costs, improved productivity, and a stronger workplace culture. The value proposition is a more stable, motivated workforce that contributes to long-term organizational success and competitiveness.</a:t>
            </a:r>
            <a:endParaRPr b="1" dirty="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TextBox 2"/>
          <p:cNvSpPr txBox="1"/>
          <p:nvPr/>
        </p:nvSpPr>
        <p:spPr>
          <a:xfrm>
            <a:off x="1136888" y="1735893"/>
            <a:ext cx="5877587" cy="1958341"/>
          </a:xfrm>
          <a:prstGeom prst="rect"/>
          <a:noFill/>
        </p:spPr>
        <p:txBody>
          <a:bodyPr rtlCol="0" wrap="square">
            <a:spAutoFit/>
          </a:bodyPr>
          <a:p>
            <a:pPr algn="l"/>
            <a:r>
              <a:rPr b="1" dirty="0" lang="en-IN"/>
              <a:t>Our solution goes beyond traditional retention strategies by using data-driven insights to create a personalized employee experience. By leveraging predictive analytics, we can identify at-risk employees and proactively address their concerns with tailored career development plans, personalized incentives, and customized work-life balance initiatives</a:t>
            </a:r>
            <a:endParaRPr b="1" dirty="0" lang="en-US"/>
          </a:p>
        </p:txBody>
      </p:sp>
      <p:graphicFrame>
        <p:nvGraphicFramePr>
          <p:cNvPr id="4194304" name="图表 1"/>
          <p:cNvGraphicFramePr>
            <a:graphicFrameLocks/>
          </p:cNvGraphicFramePr>
          <p:nvPr/>
        </p:nvGraphicFramePr>
        <p:xfrm>
          <a:off x="7409070" y="2397708"/>
          <a:ext cx="4299934" cy="37636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533650" y="1695450"/>
            <a:ext cx="8534018" cy="4701541"/>
          </a:xfrm>
          <a:prstGeom prst="rect"/>
          <a:noFill/>
        </p:spPr>
        <p:txBody>
          <a:bodyPr rtlCol="0" wrap="square">
            <a:spAutoFit/>
          </a:bodyPr>
          <a:p>
            <a:pPr algn="l">
              <a:buFont typeface="Arial" panose="020B0604020202020204" pitchFamily="34" charset="0"/>
              <a:buChar char="•"/>
            </a:pPr>
            <a:r>
              <a:rPr b="0" dirty="0" sz="2800" i="0" lang="en-IN">
                <a:solidFill>
                  <a:srgbClr val="0D0D0D"/>
                </a:solidFill>
                <a:effectLst/>
                <a:latin typeface="Times New Roman" panose="02020603050405020304" pitchFamily="18" charset="0"/>
                <a:cs typeface="Times New Roman" panose="02020603050405020304" pitchFamily="18" charset="0"/>
              </a:rPr>
              <a:t>We will employ predictive </a:t>
            </a:r>
            <a:r>
              <a:rPr b="0" dirty="0" sz="2800" i="0" lang="en-IN" err="1">
                <a:solidFill>
                  <a:srgbClr val="0D0D0D"/>
                </a:solidFill>
                <a:effectLst/>
                <a:latin typeface="Times New Roman" panose="02020603050405020304" pitchFamily="18" charset="0"/>
                <a:cs typeface="Times New Roman" panose="02020603050405020304" pitchFamily="18" charset="0"/>
              </a:rPr>
              <a:t>modeling</a:t>
            </a:r>
            <a:r>
              <a:rPr b="0" dirty="0" sz="2800" i="0" lang="en-IN">
                <a:solidFill>
                  <a:srgbClr val="0D0D0D"/>
                </a:solidFill>
                <a:effectLst/>
                <a:latin typeface="Times New Roman" panose="02020603050405020304" pitchFamily="18" charset="0"/>
                <a:cs typeface="Times New Roman" panose="02020603050405020304" pitchFamily="18" charset="0"/>
              </a:rPr>
              <a:t> techniques, including logistic regression and machine learning algorithms like decision trees and random forests, to </a:t>
            </a:r>
            <a:r>
              <a:rPr b="0" dirty="0" sz="2800" i="0" lang="en-IN" err="1">
                <a:solidFill>
                  <a:srgbClr val="0D0D0D"/>
                </a:solidFill>
                <a:effectLst/>
                <a:latin typeface="Times New Roman" panose="02020603050405020304" pitchFamily="18" charset="0"/>
                <a:cs typeface="Times New Roman" panose="02020603050405020304" pitchFamily="18" charset="0"/>
              </a:rPr>
              <a:t>analyze</a:t>
            </a:r>
            <a:r>
              <a:rPr b="0" dirty="0" sz="2800" i="0" lang="en-IN">
                <a:solidFill>
                  <a:srgbClr val="0D0D0D"/>
                </a:solidFill>
                <a:effectLst/>
                <a:latin typeface="Times New Roman" panose="02020603050405020304" pitchFamily="18" charset="0"/>
                <a:cs typeface="Times New Roman" panose="02020603050405020304" pitchFamily="18" charset="0"/>
              </a:rPr>
              <a:t> employee data and identify factors influencing turnover. This approach will enable us to forecast which employees are at risk of leaving and understand the underlying causes, allowing for targeted interventions such as personalized development plans and tailored incentives to reduce turnover and improve overall employee satisfaction.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Employee Data Analysis using Excel  </dc:title>
  <dc:creator>V2142</dc:creator>
  <cp:lastModifiedBy>misbahthaskin81@gmail.com</cp:lastModifiedBy>
  <dcterms:created xsi:type="dcterms:W3CDTF">2024-09-06T07:15:00Z</dcterms:created>
  <dcterms:modified xsi:type="dcterms:W3CDTF">2024-09-06T07:15:00Z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11b2976f55eb4cc086eb827d056d6088</vt:lpwstr>
  </property>
</Properties>
</file>