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9139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95" algn="l" defTabSz="9139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93" algn="l" defTabSz="9139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89" algn="l" defTabSz="9139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85" algn="l" defTabSz="9139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982" algn="l" defTabSz="9139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979" algn="l" defTabSz="9139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975" algn="l" defTabSz="9139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972" algn="l" defTabSz="91399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29" autoAdjust="0"/>
    <p:restoredTop sz="94660"/>
  </p:normalViewPr>
  <p:slideViewPr>
    <p:cSldViewPr>
      <p:cViewPr>
        <p:scale>
          <a:sx n="69" d="100"/>
          <a:sy n="69" d="100"/>
        </p:scale>
        <p:origin x="-1500" y="-204"/>
      </p:cViewPr>
      <p:guideLst>
        <p:guide orient="horz" pos="216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0EFE5-99F0-48CF-B602-95129789E6E0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E2796-C2D1-4418-9DC7-43CF9694F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3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9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56995" algn="l" defTabSz="91399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13993" algn="l" defTabSz="91399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370989" algn="l" defTabSz="91399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827985" algn="l" defTabSz="91399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284982" algn="l" defTabSz="91399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1979" algn="l" defTabSz="91399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8975" algn="l" defTabSz="91399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5972" algn="l" defTabSz="913993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2" y="2130431"/>
            <a:ext cx="7772400" cy="14700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6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B9B-0F52-4D4E-A2B1-68CD6CD1E00D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40B4-EB86-4DD7-81E3-D3B2625D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368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B9B-0F52-4D4E-A2B1-68CD6CD1E00D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40B4-EB86-4DD7-81E3-D3B2625D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13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B9B-0F52-4D4E-A2B1-68CD6CD1E00D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40B4-EB86-4DD7-81E3-D3B2625D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0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B9B-0F52-4D4E-A2B1-68CD6CD1E00D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40B4-EB86-4DD7-81E3-D3B2625D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62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7"/>
            <a:ext cx="7772400" cy="150018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699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9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9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798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49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197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897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597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B9B-0F52-4D4E-A2B1-68CD6CD1E00D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40B4-EB86-4DD7-81E3-D3B2625D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55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4038600" cy="45259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5"/>
            <a:ext cx="4038600" cy="4525963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B9B-0F52-4D4E-A2B1-68CD6CD1E00D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40B4-EB86-4DD7-81E3-D3B2625D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8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7"/>
            <a:ext cx="4040188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95" indent="0">
              <a:buNone/>
              <a:defRPr sz="2100" b="1"/>
            </a:lvl2pPr>
            <a:lvl3pPr marL="913993" indent="0">
              <a:buNone/>
              <a:defRPr sz="1800" b="1"/>
            </a:lvl3pPr>
            <a:lvl4pPr marL="1370989" indent="0">
              <a:buNone/>
              <a:defRPr sz="1600" b="1"/>
            </a:lvl4pPr>
            <a:lvl5pPr marL="1827985" indent="0">
              <a:buNone/>
              <a:defRPr sz="1600" b="1"/>
            </a:lvl5pPr>
            <a:lvl6pPr marL="2284982" indent="0">
              <a:buNone/>
              <a:defRPr sz="1600" b="1"/>
            </a:lvl6pPr>
            <a:lvl7pPr marL="2741979" indent="0">
              <a:buNone/>
              <a:defRPr sz="1600" b="1"/>
            </a:lvl7pPr>
            <a:lvl8pPr marL="3198975" indent="0">
              <a:buNone/>
              <a:defRPr sz="1600" b="1"/>
            </a:lvl8pPr>
            <a:lvl9pPr marL="36559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535117"/>
            <a:ext cx="4041775" cy="63976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95" indent="0">
              <a:buNone/>
              <a:defRPr sz="2100" b="1"/>
            </a:lvl2pPr>
            <a:lvl3pPr marL="913993" indent="0">
              <a:buNone/>
              <a:defRPr sz="1800" b="1"/>
            </a:lvl3pPr>
            <a:lvl4pPr marL="1370989" indent="0">
              <a:buNone/>
              <a:defRPr sz="1600" b="1"/>
            </a:lvl4pPr>
            <a:lvl5pPr marL="1827985" indent="0">
              <a:buNone/>
              <a:defRPr sz="1600" b="1"/>
            </a:lvl5pPr>
            <a:lvl6pPr marL="2284982" indent="0">
              <a:buNone/>
              <a:defRPr sz="1600" b="1"/>
            </a:lvl6pPr>
            <a:lvl7pPr marL="2741979" indent="0">
              <a:buNone/>
              <a:defRPr sz="1600" b="1"/>
            </a:lvl7pPr>
            <a:lvl8pPr marL="3198975" indent="0">
              <a:buNone/>
              <a:defRPr sz="1600" b="1"/>
            </a:lvl8pPr>
            <a:lvl9pPr marL="3655972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B9B-0F52-4D4E-A2B1-68CD6CD1E00D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40B4-EB86-4DD7-81E3-D3B2625D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2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B9B-0F52-4D4E-A2B1-68CD6CD1E00D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40B4-EB86-4DD7-81E3-D3B2625D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27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B9B-0F52-4D4E-A2B1-68CD6CD1E00D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40B4-EB86-4DD7-81E3-D3B2625D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52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1" y="273053"/>
            <a:ext cx="3008313" cy="1162051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9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1" y="1435105"/>
            <a:ext cx="3008313" cy="4691064"/>
          </a:xfrm>
        </p:spPr>
        <p:txBody>
          <a:bodyPr/>
          <a:lstStyle>
            <a:lvl1pPr marL="0" indent="0">
              <a:buNone/>
              <a:defRPr sz="1400"/>
            </a:lvl1pPr>
            <a:lvl2pPr marL="456995" indent="0">
              <a:buNone/>
              <a:defRPr sz="1300"/>
            </a:lvl2pPr>
            <a:lvl3pPr marL="913993" indent="0">
              <a:buNone/>
              <a:defRPr sz="1000"/>
            </a:lvl3pPr>
            <a:lvl4pPr marL="1370989" indent="0">
              <a:buNone/>
              <a:defRPr sz="900"/>
            </a:lvl4pPr>
            <a:lvl5pPr marL="1827985" indent="0">
              <a:buNone/>
              <a:defRPr sz="900"/>
            </a:lvl5pPr>
            <a:lvl6pPr marL="2284982" indent="0">
              <a:buNone/>
              <a:defRPr sz="900"/>
            </a:lvl6pPr>
            <a:lvl7pPr marL="2741979" indent="0">
              <a:buNone/>
              <a:defRPr sz="900"/>
            </a:lvl7pPr>
            <a:lvl8pPr marL="3198975" indent="0">
              <a:buNone/>
              <a:defRPr sz="900"/>
            </a:lvl8pPr>
            <a:lvl9pPr marL="36559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B9B-0F52-4D4E-A2B1-68CD6CD1E00D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40B4-EB86-4DD7-81E3-D3B2625D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5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7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6995" indent="0">
              <a:buNone/>
              <a:defRPr sz="2900"/>
            </a:lvl2pPr>
            <a:lvl3pPr marL="913993" indent="0">
              <a:buNone/>
              <a:defRPr sz="2400"/>
            </a:lvl3pPr>
            <a:lvl4pPr marL="1370989" indent="0">
              <a:buNone/>
              <a:defRPr sz="2100"/>
            </a:lvl4pPr>
            <a:lvl5pPr marL="1827985" indent="0">
              <a:buNone/>
              <a:defRPr sz="2100"/>
            </a:lvl5pPr>
            <a:lvl6pPr marL="2284982" indent="0">
              <a:buNone/>
              <a:defRPr sz="2100"/>
            </a:lvl6pPr>
            <a:lvl7pPr marL="2741979" indent="0">
              <a:buNone/>
              <a:defRPr sz="2100"/>
            </a:lvl7pPr>
            <a:lvl8pPr marL="3198975" indent="0">
              <a:buNone/>
              <a:defRPr sz="2100"/>
            </a:lvl8pPr>
            <a:lvl9pPr marL="3655972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1"/>
          </a:xfrm>
        </p:spPr>
        <p:txBody>
          <a:bodyPr/>
          <a:lstStyle>
            <a:lvl1pPr marL="0" indent="0">
              <a:buNone/>
              <a:defRPr sz="1400"/>
            </a:lvl1pPr>
            <a:lvl2pPr marL="456995" indent="0">
              <a:buNone/>
              <a:defRPr sz="1300"/>
            </a:lvl2pPr>
            <a:lvl3pPr marL="913993" indent="0">
              <a:buNone/>
              <a:defRPr sz="1000"/>
            </a:lvl3pPr>
            <a:lvl4pPr marL="1370989" indent="0">
              <a:buNone/>
              <a:defRPr sz="900"/>
            </a:lvl4pPr>
            <a:lvl5pPr marL="1827985" indent="0">
              <a:buNone/>
              <a:defRPr sz="900"/>
            </a:lvl5pPr>
            <a:lvl6pPr marL="2284982" indent="0">
              <a:buNone/>
              <a:defRPr sz="900"/>
            </a:lvl6pPr>
            <a:lvl7pPr marL="2741979" indent="0">
              <a:buNone/>
              <a:defRPr sz="900"/>
            </a:lvl7pPr>
            <a:lvl8pPr marL="3198975" indent="0">
              <a:buNone/>
              <a:defRPr sz="900"/>
            </a:lvl8pPr>
            <a:lvl9pPr marL="3655972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ABB9B-0F52-4D4E-A2B1-68CD6CD1E00D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40B4-EB86-4DD7-81E3-D3B2625D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1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0"/>
            <a:ext cx="8229600" cy="1143000"/>
          </a:xfrm>
          <a:prstGeom prst="rect">
            <a:avLst/>
          </a:prstGeom>
        </p:spPr>
        <p:txBody>
          <a:bodyPr vert="horz" lIns="91399" tIns="45700" rIns="91399" bIns="457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8229600" cy="4525963"/>
          </a:xfrm>
          <a:prstGeom prst="rect">
            <a:avLst/>
          </a:prstGeom>
        </p:spPr>
        <p:txBody>
          <a:bodyPr vert="horz" lIns="91399" tIns="45700" rIns="91399" bIns="4570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4"/>
            <a:ext cx="2133600" cy="365127"/>
          </a:xfrm>
          <a:prstGeom prst="rect">
            <a:avLst/>
          </a:prstGeom>
        </p:spPr>
        <p:txBody>
          <a:bodyPr vert="horz" lIns="91399" tIns="45700" rIns="91399" bIns="45700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ABB9B-0F52-4D4E-A2B1-68CD6CD1E00D}" type="datetimeFigureOut">
              <a:rPr lang="en-US" smtClean="0"/>
              <a:t>11/26/23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7"/>
          </a:xfrm>
          <a:prstGeom prst="rect">
            <a:avLst/>
          </a:prstGeom>
        </p:spPr>
        <p:txBody>
          <a:bodyPr vert="horz" lIns="91399" tIns="45700" rIns="91399" bIns="45700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7"/>
          </a:xfrm>
          <a:prstGeom prst="rect">
            <a:avLst/>
          </a:prstGeom>
        </p:spPr>
        <p:txBody>
          <a:bodyPr vert="horz" lIns="91399" tIns="45700" rIns="91399" bIns="45700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6B40B4-EB86-4DD7-81E3-D3B2625DC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1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3993" rtl="0" eaLnBrk="1" latinLnBrk="0" hangingPunct="1">
        <a:spcBef>
          <a:spcPct val="0"/>
        </a:spcBef>
        <a:buNone/>
        <a:defRPr sz="4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47" indent="-342747" algn="l" defTabSz="913993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619" indent="-285622" algn="l" defTabSz="913993" rtl="0" eaLnBrk="1" latinLnBrk="0" hangingPunct="1">
        <a:spcBef>
          <a:spcPct val="20000"/>
        </a:spcBef>
        <a:buFont typeface="Arial" pitchFamily="34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491" indent="-228499" algn="l" defTabSz="913993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486" indent="-228499" algn="l" defTabSz="913993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484" indent="-228499" algn="l" defTabSz="913993" rtl="0" eaLnBrk="1" latinLnBrk="0" hangingPunct="1">
        <a:spcBef>
          <a:spcPct val="20000"/>
        </a:spcBef>
        <a:buFont typeface="Arial" pitchFamily="34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481" indent="-228499" algn="l" defTabSz="91399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477" indent="-228499" algn="l" defTabSz="91399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474" indent="-228499" algn="l" defTabSz="91399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470" indent="-228499" algn="l" defTabSz="913993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95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93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89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85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982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79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975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972" algn="l" defTabSz="9139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1" y="990603"/>
            <a:ext cx="7924800" cy="1676400"/>
          </a:xfrm>
        </p:spPr>
        <p:txBody>
          <a:bodyPr>
            <a:normAutofit/>
          </a:bodyPr>
          <a:lstStyle/>
          <a:p>
            <a:r>
              <a:rPr lang="en-US" sz="4800" b="1" dirty="0"/>
              <a:t>PROJECT </a:t>
            </a:r>
            <a:r>
              <a:rPr lang="en-US" sz="4800" b="1" dirty="0" smtClean="0"/>
              <a:t>TIME </a:t>
            </a:r>
            <a:r>
              <a:rPr lang="en-US" sz="4800" b="1" dirty="0"/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2895600"/>
            <a:ext cx="61722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MINI PROJECT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3657601"/>
            <a:ext cx="7543800" cy="738623"/>
          </a:xfrm>
          <a:prstGeom prst="rect">
            <a:avLst/>
          </a:prstGeom>
          <a:noFill/>
        </p:spPr>
        <p:txBody>
          <a:bodyPr wrap="square" lIns="91399" tIns="45700" rIns="91399" bIns="45700" rtlCol="0">
            <a:spAutoFit/>
          </a:bodyPr>
          <a:lstStyle/>
          <a:p>
            <a:r>
              <a:rPr lang="en-US" sz="2100" dirty="0">
                <a:latin typeface="Gill Sans MT" pitchFamily="34" charset="0"/>
              </a:rPr>
              <a:t>Department of MCA, MES College of Engineering  </a:t>
            </a:r>
            <a:r>
              <a:rPr lang="en-US" sz="2100" dirty="0" err="1">
                <a:latin typeface="Gill Sans MT" pitchFamily="34" charset="0"/>
              </a:rPr>
              <a:t>Kuttippuram</a:t>
            </a:r>
            <a:r>
              <a:rPr lang="en-US" sz="1100" dirty="0">
                <a:latin typeface="Gill Sans MT" pitchFamily="34" charset="0"/>
              </a:rPr>
              <a:t>.</a:t>
            </a:r>
            <a:endParaRPr lang="en-US" sz="2100" dirty="0">
              <a:latin typeface="Gill Sans MT" pitchFamily="34" charset="0"/>
            </a:endParaRPr>
          </a:p>
          <a:p>
            <a:r>
              <a:rPr lang="en-US" sz="2100" dirty="0">
                <a:latin typeface="Gill Sans MT" pitchFamily="34" charset="0"/>
              </a:rPr>
              <a:t>                               </a:t>
            </a:r>
            <a:r>
              <a:rPr lang="en-US" sz="2100" dirty="0" smtClean="0">
                <a:latin typeface="Gill Sans MT" pitchFamily="34" charset="0"/>
              </a:rPr>
              <a:t>27</a:t>
            </a:r>
            <a:r>
              <a:rPr lang="en-US" sz="2100" baseline="30000" dirty="0" smtClean="0">
                <a:latin typeface="Gill Sans MT" pitchFamily="34" charset="0"/>
              </a:rPr>
              <a:t>th  </a:t>
            </a:r>
            <a:r>
              <a:rPr lang="en-US" sz="2100" dirty="0">
                <a:latin typeface="Gill Sans MT" pitchFamily="34" charset="0"/>
              </a:rPr>
              <a:t>OCTOBER 2023</a:t>
            </a:r>
            <a:endParaRPr lang="en-US" sz="2100" baseline="30000" dirty="0">
              <a:latin typeface="Gill Sans MT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86200" y="4794070"/>
            <a:ext cx="1828800" cy="369291"/>
          </a:xfrm>
          <a:prstGeom prst="rect">
            <a:avLst/>
          </a:prstGeom>
          <a:noFill/>
        </p:spPr>
        <p:txBody>
          <a:bodyPr wrap="square" lIns="91399" tIns="45700" rIns="91399" bIns="45700" rtlCol="0">
            <a:spAutoFit/>
          </a:bodyPr>
          <a:lstStyle/>
          <a:p>
            <a:r>
              <a:rPr lang="en-US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</a:t>
            </a:r>
            <a:r>
              <a:rPr lang="en-US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PREPARED BY</a:t>
            </a:r>
            <a:endParaRPr lang="en-US" u="sng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905000" y="5420386"/>
            <a:ext cx="6172200" cy="538569"/>
          </a:xfrm>
          <a:prstGeom prst="rect">
            <a:avLst/>
          </a:prstGeom>
          <a:noFill/>
        </p:spPr>
        <p:txBody>
          <a:bodyPr wrap="square" lIns="91399" tIns="45700" rIns="91399" bIns="45700" rtlCol="0">
            <a:spAutoFit/>
          </a:bodyPr>
          <a:lstStyle/>
          <a:p>
            <a:r>
              <a:rPr lang="en-US" sz="2900" b="1" dirty="0"/>
              <a:t>AYISHA FAHMA K  (MES22MCA-2013) </a:t>
            </a:r>
          </a:p>
        </p:txBody>
      </p:sp>
    </p:spTree>
    <p:extLst>
      <p:ext uri="{BB962C8B-B14F-4D97-AF65-F5344CB8AC3E}">
        <p14:creationId xmlns:p14="http://schemas.microsoft.com/office/powerpoint/2010/main" val="345248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6364" y="457200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SPRINT 3</a:t>
            </a: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6C53B3E-8A15-C5ED-FB98-356CF5BC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592832"/>
              </p:ext>
            </p:extLst>
          </p:nvPr>
        </p:nvGraphicFramePr>
        <p:xfrm>
          <a:off x="85109" y="1503313"/>
          <a:ext cx="8961119" cy="4206240"/>
        </p:xfrm>
        <a:graphic>
          <a:graphicData uri="http://schemas.openxmlformats.org/drawingml/2006/table">
            <a:tbl>
              <a:tblPr firstRow="1"/>
              <a:tblGrid>
                <a:gridCol w="753091">
                  <a:extLst>
                    <a:ext uri="{9D8B030D-6E8A-4147-A177-3AD203B41FA5}">
                      <a16:colId xmlns:a16="http://schemas.microsoft.com/office/drawing/2014/main" xmlns="" val="3068120295"/>
                    </a:ext>
                  </a:extLst>
                </a:gridCol>
                <a:gridCol w="788709">
                  <a:extLst>
                    <a:ext uri="{9D8B030D-6E8A-4147-A177-3AD203B41FA5}">
                      <a16:colId xmlns:a16="http://schemas.microsoft.com/office/drawing/2014/main" xmlns="" val="2081920431"/>
                    </a:ext>
                  </a:extLst>
                </a:gridCol>
                <a:gridCol w="696586">
                  <a:extLst>
                    <a:ext uri="{9D8B030D-6E8A-4147-A177-3AD203B41FA5}">
                      <a16:colId xmlns:a16="http://schemas.microsoft.com/office/drawing/2014/main" xmlns="" val="2091191495"/>
                    </a:ext>
                  </a:extLst>
                </a:gridCol>
                <a:gridCol w="592989">
                  <a:extLst>
                    <a:ext uri="{9D8B030D-6E8A-4147-A177-3AD203B41FA5}">
                      <a16:colId xmlns:a16="http://schemas.microsoft.com/office/drawing/2014/main" xmlns="" val="877990754"/>
                    </a:ext>
                  </a:extLst>
                </a:gridCol>
                <a:gridCol w="599473">
                  <a:extLst>
                    <a:ext uri="{9D8B030D-6E8A-4147-A177-3AD203B41FA5}">
                      <a16:colId xmlns:a16="http://schemas.microsoft.com/office/drawing/2014/main" xmlns="" val="2815998599"/>
                    </a:ext>
                  </a:extLst>
                </a:gridCol>
                <a:gridCol w="596231">
                  <a:extLst>
                    <a:ext uri="{9D8B030D-6E8A-4147-A177-3AD203B41FA5}">
                      <a16:colId xmlns:a16="http://schemas.microsoft.com/office/drawing/2014/main" xmlns="" val="2503407164"/>
                    </a:ext>
                  </a:extLst>
                </a:gridCol>
                <a:gridCol w="596231">
                  <a:extLst>
                    <a:ext uri="{9D8B030D-6E8A-4147-A177-3AD203B41FA5}">
                      <a16:colId xmlns:a16="http://schemas.microsoft.com/office/drawing/2014/main" xmlns="" val="525503135"/>
                    </a:ext>
                  </a:extLst>
                </a:gridCol>
                <a:gridCol w="596231">
                  <a:extLst>
                    <a:ext uri="{9D8B030D-6E8A-4147-A177-3AD203B41FA5}">
                      <a16:colId xmlns:a16="http://schemas.microsoft.com/office/drawing/2014/main" xmlns="" val="3325920845"/>
                    </a:ext>
                  </a:extLst>
                </a:gridCol>
                <a:gridCol w="596231">
                  <a:extLst>
                    <a:ext uri="{9D8B030D-6E8A-4147-A177-3AD203B41FA5}">
                      <a16:colId xmlns:a16="http://schemas.microsoft.com/office/drawing/2014/main" xmlns="" val="1829481200"/>
                    </a:ext>
                  </a:extLst>
                </a:gridCol>
                <a:gridCol w="595105">
                  <a:extLst>
                    <a:ext uri="{9D8B030D-6E8A-4147-A177-3AD203B41FA5}">
                      <a16:colId xmlns:a16="http://schemas.microsoft.com/office/drawing/2014/main" xmlns="" val="24029776"/>
                    </a:ext>
                  </a:extLst>
                </a:gridCol>
                <a:gridCol w="596231">
                  <a:extLst>
                    <a:ext uri="{9D8B030D-6E8A-4147-A177-3AD203B41FA5}">
                      <a16:colId xmlns:a16="http://schemas.microsoft.com/office/drawing/2014/main" xmlns="" val="2050445480"/>
                    </a:ext>
                  </a:extLst>
                </a:gridCol>
                <a:gridCol w="596231">
                  <a:extLst>
                    <a:ext uri="{9D8B030D-6E8A-4147-A177-3AD203B41FA5}">
                      <a16:colId xmlns:a16="http://schemas.microsoft.com/office/drawing/2014/main" xmlns="" val="1274202739"/>
                    </a:ext>
                  </a:extLst>
                </a:gridCol>
                <a:gridCol w="660086">
                  <a:extLst>
                    <a:ext uri="{9D8B030D-6E8A-4147-A177-3AD203B41FA5}">
                      <a16:colId xmlns:a16="http://schemas.microsoft.com/office/drawing/2014/main" xmlns="" val="2008015670"/>
                    </a:ext>
                  </a:extLst>
                </a:gridCol>
                <a:gridCol w="697694">
                  <a:extLst>
                    <a:ext uri="{9D8B030D-6E8A-4147-A177-3AD203B41FA5}">
                      <a16:colId xmlns:a16="http://schemas.microsoft.com/office/drawing/2014/main" xmlns="" val="1153174879"/>
                    </a:ext>
                  </a:extLst>
                </a:gridCol>
              </a:tblGrid>
              <a:tr h="1490456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Item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and</a:t>
                      </a: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date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Estimate in hours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2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3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4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5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6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7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8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9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10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11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0656112"/>
                  </a:ext>
                </a:extLst>
              </a:tr>
              <a:tr h="658575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01/11/2023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3199530"/>
                  </a:ext>
                </a:extLst>
              </a:tr>
              <a:tr h="1213162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Testing&amp;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03/11/2023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410860"/>
                  </a:ext>
                </a:extLst>
              </a:tr>
              <a:tr h="844047">
                <a:tc gridSpan="2"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0128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51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685800"/>
            <a:ext cx="792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DFD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533400" y="1383268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2224087"/>
            <a:ext cx="7972425" cy="257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685800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1               ADMIN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509712"/>
            <a:ext cx="7543800" cy="435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6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09600" y="762000"/>
            <a:ext cx="2438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LEVEL 1          EMPLOYEE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762124"/>
            <a:ext cx="7715250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53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36;p13"/>
          <p:cNvSpPr txBox="1"/>
          <p:nvPr/>
        </p:nvSpPr>
        <p:spPr>
          <a:xfrm>
            <a:off x="925831" y="1555020"/>
            <a:ext cx="50292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SOFTWARE SPECIFICATION</a:t>
            </a:r>
            <a:endParaRPr sz="2000" b="1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1700" b="1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" name="Google Shape;137;p13"/>
          <p:cNvSpPr txBox="1"/>
          <p:nvPr/>
        </p:nvSpPr>
        <p:spPr>
          <a:xfrm>
            <a:off x="906974" y="2262891"/>
            <a:ext cx="2807775" cy="290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Operating System</a:t>
            </a:r>
            <a:endParaRPr sz="20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Frond </a:t>
            </a:r>
            <a:r>
              <a:rPr lang="en" sz="20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End</a:t>
            </a:r>
            <a:endParaRPr sz="20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Framework</a:t>
            </a:r>
            <a:endParaRPr sz="20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Backend</a:t>
            </a: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Web Server</a:t>
            </a:r>
            <a:endParaRPr sz="20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IDE</a:t>
            </a:r>
            <a:endParaRPr sz="20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Browser</a:t>
            </a:r>
            <a:endParaRPr sz="20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" name="Google Shape;138;p13"/>
          <p:cNvSpPr txBox="1"/>
          <p:nvPr/>
        </p:nvSpPr>
        <p:spPr>
          <a:xfrm>
            <a:off x="3886200" y="2262891"/>
            <a:ext cx="5105400" cy="2662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Windows 7 or above</a:t>
            </a:r>
            <a:endParaRPr sz="20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</a:t>
            </a:r>
            <a:r>
              <a:rPr lang="en" sz="20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HTML,CSS</a:t>
            </a:r>
            <a:endParaRPr sz="20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1500"/>
            </a:pPr>
            <a:r>
              <a:rPr lang="en" sz="20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r>
              <a:rPr lang="en-US" sz="2000" dirty="0">
                <a:latin typeface="Average" charset="0"/>
              </a:rPr>
              <a:t>Bootstrap</a:t>
            </a:r>
            <a:endParaRPr sz="2000" b="0" i="0" u="none" strike="noStrike" cap="none" dirty="0">
              <a:solidFill>
                <a:srgbClr val="000000"/>
              </a:solidFill>
              <a:latin typeface="Average" charset="0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:PHP , MySQL</a:t>
            </a:r>
          </a:p>
          <a:p>
            <a:pPr lvl="0">
              <a:lnSpc>
                <a:spcPct val="115000"/>
              </a:lnSpc>
              <a:buClr>
                <a:srgbClr val="000000"/>
              </a:buClr>
              <a:buSzPts val="1500"/>
            </a:pPr>
            <a:r>
              <a:rPr lang="en" sz="2000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r>
              <a:rPr lang="en-US" sz="2000" dirty="0">
                <a:latin typeface="Average" charset="0"/>
              </a:rPr>
              <a:t>XAMPP/WAMP</a:t>
            </a:r>
            <a:endParaRPr sz="2000" b="0" i="0" u="none" strike="noStrike" cap="none" dirty="0">
              <a:solidFill>
                <a:srgbClr val="000000"/>
              </a:solidFill>
              <a:latin typeface="Average" charset="0"/>
              <a:ea typeface="Average"/>
              <a:cs typeface="Average"/>
              <a:sym typeface="Average"/>
            </a:endParaRPr>
          </a:p>
          <a:p>
            <a:pPr lvl="0">
              <a:lnSpc>
                <a:spcPct val="115000"/>
              </a:lnSpc>
              <a:buClr>
                <a:srgbClr val="000000"/>
              </a:buClr>
              <a:buSzPts val="1500"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 Visual Studio </a:t>
            </a:r>
            <a:r>
              <a:rPr lang="en" sz="20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Code / </a:t>
            </a:r>
            <a:r>
              <a:rPr lang="en-US" sz="2000" dirty="0" err="1">
                <a:latin typeface="Average" charset="0"/>
              </a:rPr>
              <a:t>NetBeans</a:t>
            </a:r>
            <a:endParaRPr sz="2000" b="0" i="0" u="none" strike="noStrike" cap="none" dirty="0">
              <a:solidFill>
                <a:srgbClr val="000000"/>
              </a:solidFill>
              <a:latin typeface="Average" charset="0"/>
              <a:ea typeface="Average"/>
              <a:cs typeface="Average"/>
              <a:sym typeface="Averag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20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:Chrome </a:t>
            </a:r>
            <a:r>
              <a:rPr lang="en" sz="2000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/ </a:t>
            </a:r>
            <a:r>
              <a:rPr lang="en" sz="2000" b="0" i="0" u="none" strike="noStrike" cap="none" dirty="0" smtClean="0">
                <a:solidFill>
                  <a:srgbClr val="000000"/>
                </a:solidFill>
                <a:latin typeface="Average"/>
                <a:ea typeface="Average"/>
                <a:cs typeface="Average"/>
                <a:sym typeface="Average"/>
              </a:rPr>
              <a:t>FireFox</a:t>
            </a:r>
            <a:endParaRPr sz="2000" b="0" i="0" u="none" strike="noStrike" cap="none" dirty="0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41100" y="457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57200"/>
            <a:ext cx="5956300" cy="100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479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733805" y="3124205"/>
            <a:ext cx="184648" cy="369291"/>
          </a:xfrm>
          <a:prstGeom prst="rect">
            <a:avLst/>
          </a:prstGeom>
          <a:noFill/>
        </p:spPr>
        <p:txBody>
          <a:bodyPr wrap="none" lIns="91399" tIns="45700" rIns="91399" bIns="45700" rtlCol="0">
            <a:spAutoFit/>
          </a:bodyPr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678" y="1430342"/>
            <a:ext cx="5200650" cy="40052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602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749591"/>
            <a:ext cx="7620000" cy="661679"/>
          </a:xfrm>
          <a:prstGeom prst="rect">
            <a:avLst/>
          </a:prstGeom>
          <a:noFill/>
        </p:spPr>
        <p:txBody>
          <a:bodyPr wrap="square" lIns="91399" tIns="45700" rIns="91399" bIns="45700" rtlCol="0">
            <a:spAutoFit/>
          </a:bodyPr>
          <a:lstStyle/>
          <a:p>
            <a:r>
              <a:rPr lang="en-US" sz="3700" dirty="0"/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00200"/>
            <a:ext cx="6400800" cy="4524275"/>
          </a:xfrm>
          <a:prstGeom prst="rect">
            <a:avLst/>
          </a:prstGeom>
          <a:noFill/>
        </p:spPr>
        <p:txBody>
          <a:bodyPr wrap="square" lIns="91399" tIns="45700" rIns="91399" bIns="45700" rtlCol="0">
            <a:spAutoFit/>
          </a:bodyPr>
          <a:lstStyle/>
          <a:p>
            <a:pPr marL="285622" indent="-285622">
              <a:buFont typeface="Wingdings" pitchFamily="2" charset="2"/>
              <a:buChar char="§"/>
            </a:pPr>
            <a:r>
              <a:rPr lang="en-US" sz="3200" dirty="0"/>
              <a:t>Introduction</a:t>
            </a:r>
          </a:p>
          <a:p>
            <a:pPr marL="285622" indent="-285622">
              <a:buFont typeface="Wingdings" pitchFamily="2" charset="2"/>
              <a:buChar char="§"/>
            </a:pPr>
            <a:r>
              <a:rPr lang="en-US" sz="3200" dirty="0" smtClean="0"/>
              <a:t>Modules</a:t>
            </a:r>
            <a:endParaRPr lang="en-US" sz="3200" dirty="0"/>
          </a:p>
          <a:p>
            <a:pPr marL="285622" indent="-285622">
              <a:buFont typeface="Wingdings" pitchFamily="2" charset="2"/>
              <a:buChar char="§"/>
            </a:pPr>
            <a:r>
              <a:rPr lang="en-US" sz="3200" dirty="0"/>
              <a:t>Product </a:t>
            </a:r>
            <a:r>
              <a:rPr lang="en-US" sz="3200" dirty="0" smtClean="0"/>
              <a:t>Backlog</a:t>
            </a:r>
            <a:endParaRPr lang="en-US" sz="3200" dirty="0"/>
          </a:p>
          <a:p>
            <a:pPr marL="285622" indent="-285622">
              <a:buFont typeface="Wingdings" pitchFamily="2" charset="2"/>
              <a:buChar char="§"/>
            </a:pPr>
            <a:r>
              <a:rPr lang="en-US" sz="3200" dirty="0"/>
              <a:t>Project Plan</a:t>
            </a:r>
          </a:p>
          <a:p>
            <a:pPr marL="285622" indent="-285622">
              <a:buFont typeface="Wingdings" pitchFamily="2" charset="2"/>
              <a:buChar char="§"/>
            </a:pPr>
            <a:r>
              <a:rPr lang="en-US" sz="3200" dirty="0" smtClean="0"/>
              <a:t>Sprint</a:t>
            </a:r>
          </a:p>
          <a:p>
            <a:pPr marL="285622" indent="-285622">
              <a:buFont typeface="Wingdings" pitchFamily="2" charset="2"/>
              <a:buChar char="§"/>
            </a:pPr>
            <a:r>
              <a:rPr lang="en-US" sz="3200" dirty="0" smtClean="0"/>
              <a:t>Data Flow Diagram</a:t>
            </a:r>
            <a:endParaRPr lang="en-US" sz="3200" dirty="0"/>
          </a:p>
          <a:p>
            <a:pPr marL="285622" indent="-285622">
              <a:buFont typeface="Wingdings" pitchFamily="2" charset="2"/>
              <a:buChar char="§"/>
            </a:pPr>
            <a:r>
              <a:rPr lang="en-US" sz="3200" dirty="0"/>
              <a:t>Developing Environment</a:t>
            </a:r>
          </a:p>
          <a:p>
            <a:pPr marL="285622" indent="-285622">
              <a:buFont typeface="Wingdings" pitchFamily="2" charset="2"/>
              <a:buChar char="§"/>
            </a:pPr>
            <a:endParaRPr lang="en-US" sz="3200" dirty="0"/>
          </a:p>
          <a:p>
            <a:pPr marL="285622" indent="-285622">
              <a:buFont typeface="Wingdings" pitchFamily="2" charset="2"/>
              <a:buChar char="§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4285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685805"/>
            <a:ext cx="3733800" cy="661679"/>
          </a:xfrm>
          <a:prstGeom prst="rect">
            <a:avLst/>
          </a:prstGeom>
          <a:noFill/>
        </p:spPr>
        <p:txBody>
          <a:bodyPr wrap="square" lIns="91399" tIns="45700" rIns="91399" bIns="45700" rtlCol="0">
            <a:spAutoFit/>
          </a:bodyPr>
          <a:lstStyle/>
          <a:p>
            <a:r>
              <a:rPr lang="en-US" sz="3700" dirty="0"/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95405" y="2133605"/>
            <a:ext cx="184648" cy="369291"/>
          </a:xfrm>
          <a:prstGeom prst="rect">
            <a:avLst/>
          </a:prstGeom>
          <a:noFill/>
        </p:spPr>
        <p:txBody>
          <a:bodyPr wrap="none" lIns="91399" tIns="45700" rIns="91399" bIns="45700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57200" y="1676401"/>
            <a:ext cx="8001000" cy="3970277"/>
          </a:xfrm>
          <a:prstGeom prst="rect">
            <a:avLst/>
          </a:prstGeom>
          <a:noFill/>
        </p:spPr>
        <p:txBody>
          <a:bodyPr wrap="square" lIns="91399" tIns="45700" rIns="91399" bIns="45700" rtlCol="0">
            <a:spAutoFit/>
          </a:bodyPr>
          <a:lstStyle/>
          <a:p>
            <a:pPr algn="just"/>
            <a:r>
              <a:rPr lang="en-US" dirty="0" smtClean="0"/>
              <a:t>Project Time Management </a:t>
            </a:r>
            <a:r>
              <a:rPr lang="en-US" dirty="0"/>
              <a:t>System is a web-based application that provides an online platform </a:t>
            </a:r>
            <a:r>
              <a:rPr lang="en-US" dirty="0" smtClean="0"/>
              <a:t>for a company to </a:t>
            </a:r>
            <a:r>
              <a:rPr lang="en-US" dirty="0"/>
              <a:t>manage </a:t>
            </a:r>
            <a:r>
              <a:rPr lang="en-US" dirty="0" smtClean="0"/>
              <a:t>their project/task progress.</a:t>
            </a:r>
            <a:r>
              <a:rPr lang="en-US" dirty="0"/>
              <a:t> The system has </a:t>
            </a:r>
            <a:r>
              <a:rPr lang="en-US" dirty="0" smtClean="0"/>
              <a:t>2 types </a:t>
            </a:r>
            <a:r>
              <a:rPr lang="en-US" dirty="0"/>
              <a:t>of </a:t>
            </a:r>
            <a:r>
              <a:rPr lang="en-US" dirty="0" smtClean="0"/>
              <a:t>users, Admin or Project Manager </a:t>
            </a:r>
            <a:r>
              <a:rPr lang="en-US" dirty="0"/>
              <a:t>and the Regular </a:t>
            </a:r>
            <a:r>
              <a:rPr lang="en-US" dirty="0" smtClean="0"/>
              <a:t>Employee.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Project Manager manages </a:t>
            </a:r>
            <a:r>
              <a:rPr lang="en-US" dirty="0"/>
              <a:t>the project details </a:t>
            </a:r>
            <a:r>
              <a:rPr lang="en-US" dirty="0" smtClean="0"/>
              <a:t>like assigning new project </a:t>
            </a:r>
            <a:r>
              <a:rPr lang="en-US" dirty="0"/>
              <a:t>at first along with some important details and references </a:t>
            </a:r>
            <a:r>
              <a:rPr lang="en-US" dirty="0" smtClean="0"/>
              <a:t>to do the job by allocating  employee and oversee the </a:t>
            </a:r>
            <a:r>
              <a:rPr lang="en-US" dirty="0"/>
              <a:t>progress </a:t>
            </a:r>
            <a:r>
              <a:rPr lang="en-US" dirty="0" smtClean="0"/>
              <a:t>under his or her category.</a:t>
            </a:r>
          </a:p>
          <a:p>
            <a:pPr algn="just"/>
            <a:r>
              <a:rPr lang="en-US" dirty="0"/>
              <a:t> </a:t>
            </a:r>
            <a:r>
              <a:rPr lang="en-US" dirty="0" smtClean="0"/>
              <a:t>         Employee can submit </a:t>
            </a:r>
            <a:r>
              <a:rPr lang="en-US" dirty="0"/>
              <a:t>their work productivity in each task of the </a:t>
            </a:r>
            <a:r>
              <a:rPr lang="en-US" dirty="0" smtClean="0"/>
              <a:t>project </a:t>
            </a:r>
            <a:r>
              <a:rPr lang="en-US" dirty="0"/>
              <a:t> that they are </a:t>
            </a:r>
            <a:r>
              <a:rPr lang="en-US" dirty="0" smtClean="0"/>
              <a:t>assigned which </a:t>
            </a:r>
            <a:r>
              <a:rPr lang="en-US" dirty="0"/>
              <a:t>makes the system requires the employee to submit their start and end time range of their work on a certain task and this data will be calculated in the report as project </a:t>
            </a:r>
            <a:r>
              <a:rPr lang="en-US" dirty="0" smtClean="0"/>
              <a:t>member’s </a:t>
            </a:r>
            <a:r>
              <a:rPr lang="en-US" dirty="0"/>
              <a:t>work duration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As </a:t>
            </a:r>
            <a:r>
              <a:rPr lang="en-US" dirty="0"/>
              <a:t>the employees regularly updating the system about the progress they have </a:t>
            </a:r>
            <a:r>
              <a:rPr lang="en-US" dirty="0" smtClean="0"/>
              <a:t>done, </a:t>
            </a:r>
            <a:r>
              <a:rPr lang="en-US" dirty="0"/>
              <a:t>the project </a:t>
            </a:r>
            <a:r>
              <a:rPr lang="en-US" dirty="0" smtClean="0"/>
              <a:t>manager </a:t>
            </a:r>
            <a:r>
              <a:rPr lang="en-US" dirty="0"/>
              <a:t>will read or scan their activities so the project manager can check or decide if the certain task is done and need to update the task status in the system.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1732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438834"/>
            <a:ext cx="20925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MODULES</a:t>
            </a:r>
            <a:endParaRPr lang="en-US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616963" y="1101475"/>
            <a:ext cx="18565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ADMIN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" y="1686250"/>
            <a:ext cx="6172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000" dirty="0" smtClean="0"/>
              <a:t>LOGIN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000" dirty="0" smtClean="0"/>
              <a:t>PROJECT MANAGEMENT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000" dirty="0" smtClean="0"/>
              <a:t>EMPLOYEE MANAGEMENT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000" dirty="0" smtClean="0"/>
              <a:t>TASK MANAGEMENT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000" dirty="0" smtClean="0"/>
              <a:t>REVIEW TASK PROGRESS</a:t>
            </a:r>
          </a:p>
          <a:p>
            <a:pPr marL="285750" indent="-285750">
              <a:buFont typeface="Courier New" pitchFamily="49" charset="0"/>
              <a:buChar char="o"/>
            </a:pPr>
            <a:endParaRPr lang="en-US" sz="2400" dirty="0" smtClean="0"/>
          </a:p>
          <a:p>
            <a:pPr marL="285750" indent="-285750">
              <a:buFont typeface="Courier New" pitchFamily="49" charset="0"/>
              <a:buChar char="o"/>
            </a:pPr>
            <a:endParaRPr lang="en-US" sz="2400" dirty="0" smtClean="0"/>
          </a:p>
          <a:p>
            <a:pPr marL="285750" indent="-285750">
              <a:buFont typeface="Courier New" pitchFamily="49" charset="0"/>
              <a:buChar char="o"/>
            </a:pPr>
            <a:endParaRPr lang="en-US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692881" y="3779131"/>
            <a:ext cx="3561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USER(EMPLOYEE)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954935" y="4363906"/>
            <a:ext cx="30836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itchFamily="49" charset="0"/>
              <a:buChar char="o"/>
            </a:pPr>
            <a:r>
              <a:rPr lang="en-US" sz="2000" dirty="0" smtClean="0"/>
              <a:t>LOGIN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000" dirty="0" smtClean="0"/>
              <a:t>VIEW LIST OF TASK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000" dirty="0" smtClean="0"/>
              <a:t>VIEW ASSIGNED TASK</a:t>
            </a:r>
          </a:p>
          <a:p>
            <a:pPr marL="285750" indent="-285750">
              <a:buFont typeface="Courier New" pitchFamily="49" charset="0"/>
              <a:buChar char="o"/>
            </a:pPr>
            <a:r>
              <a:rPr lang="en-US" sz="2000" dirty="0" smtClean="0"/>
              <a:t>UPDATE  TASK PROGRESS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0648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350D2E6E-5F55-582F-5120-1E80C8E60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08183"/>
              </p:ext>
            </p:extLst>
          </p:nvPr>
        </p:nvGraphicFramePr>
        <p:xfrm>
          <a:off x="457200" y="1752600"/>
          <a:ext cx="8229599" cy="3859642"/>
        </p:xfrm>
        <a:graphic>
          <a:graphicData uri="http://schemas.openxmlformats.org/drawingml/2006/table">
            <a:tbl>
              <a:tblPr firstRow="1"/>
              <a:tblGrid>
                <a:gridCol w="1072290">
                  <a:extLst>
                    <a:ext uri="{9D8B030D-6E8A-4147-A177-3AD203B41FA5}">
                      <a16:colId xmlns:a16="http://schemas.microsoft.com/office/drawing/2014/main" xmlns="" val="362828207"/>
                    </a:ext>
                  </a:extLst>
                </a:gridCol>
                <a:gridCol w="1401200">
                  <a:extLst>
                    <a:ext uri="{9D8B030D-6E8A-4147-A177-3AD203B41FA5}">
                      <a16:colId xmlns:a16="http://schemas.microsoft.com/office/drawing/2014/main" xmlns="" val="647094836"/>
                    </a:ext>
                  </a:extLst>
                </a:gridCol>
                <a:gridCol w="1256474">
                  <a:extLst>
                    <a:ext uri="{9D8B030D-6E8A-4147-A177-3AD203B41FA5}">
                      <a16:colId xmlns:a16="http://schemas.microsoft.com/office/drawing/2014/main" xmlns="" val="4288366691"/>
                    </a:ext>
                  </a:extLst>
                </a:gridCol>
                <a:gridCol w="1109565">
                  <a:extLst>
                    <a:ext uri="{9D8B030D-6E8A-4147-A177-3AD203B41FA5}">
                      <a16:colId xmlns:a16="http://schemas.microsoft.com/office/drawing/2014/main" xmlns="" val="846726990"/>
                    </a:ext>
                  </a:extLst>
                </a:gridCol>
                <a:gridCol w="1778362">
                  <a:extLst>
                    <a:ext uri="{9D8B030D-6E8A-4147-A177-3AD203B41FA5}">
                      <a16:colId xmlns:a16="http://schemas.microsoft.com/office/drawing/2014/main" xmlns="" val="1564752975"/>
                    </a:ext>
                  </a:extLst>
                </a:gridCol>
                <a:gridCol w="1611708">
                  <a:extLst>
                    <a:ext uri="{9D8B030D-6E8A-4147-A177-3AD203B41FA5}">
                      <a16:colId xmlns:a16="http://schemas.microsoft.com/office/drawing/2014/main" xmlns="" val="2058392060"/>
                    </a:ext>
                  </a:extLst>
                </a:gridCol>
              </a:tblGrid>
              <a:tr h="909201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sz="1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" sz="18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PRIORITY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8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SIZE</a:t>
                      </a:r>
                      <a:endParaRPr lang="en-IN" sz="1800" u="none" strike="noStrike" cap="none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67945" marR="0" lvl="0" indent="0" algn="ctr" rtl="0">
                        <a:lnSpc>
                          <a:spcPct val="787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IN" sz="18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(</a:t>
                      </a:r>
                      <a:r>
                        <a:rPr lang="en-IN" sz="18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r>
                        <a:rPr lang="en-IN" sz="18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" sz="18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SPRINT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" sz="18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STATUS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" sz="1800" b="1" u="none" strike="noStrike" cap="none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NAME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0517159"/>
                  </a:ext>
                </a:extLst>
              </a:tr>
              <a:tr h="681008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" sz="18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Medium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Partially Completed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</a:t>
                      </a:r>
                      <a:r>
                        <a:rPr lang="en-US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Design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21000913"/>
                  </a:ext>
                </a:extLst>
              </a:tr>
              <a:tr h="529475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" sz="18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High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Design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70467839"/>
                  </a:ext>
                </a:extLst>
              </a:tr>
              <a:tr h="529475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" sz="18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High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40106373"/>
                  </a:ext>
                </a:extLst>
              </a:tr>
              <a:tr h="529475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" sz="18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Medium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Data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08822903"/>
                  </a:ext>
                </a:extLst>
              </a:tr>
              <a:tr h="681008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" sz="1800" u="none" strike="noStrike" cap="none" dirty="0"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High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Generation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23923079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81000" y="457200"/>
            <a:ext cx="35007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PRODUCT BACKLOG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9154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6">
            <a:extLst>
              <a:ext uri="{FF2B5EF4-FFF2-40B4-BE49-F238E27FC236}">
                <a16:creationId xmlns:a16="http://schemas.microsoft.com/office/drawing/2014/main" xmlns="" id="{AA0D1867-8FB3-332D-A206-946B1E6BDE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461519"/>
              </p:ext>
            </p:extLst>
          </p:nvPr>
        </p:nvGraphicFramePr>
        <p:xfrm>
          <a:off x="381000" y="1981200"/>
          <a:ext cx="8412479" cy="3108959"/>
        </p:xfrm>
        <a:graphic>
          <a:graphicData uri="http://schemas.openxmlformats.org/drawingml/2006/table">
            <a:tbl>
              <a:tblPr firstRow="1"/>
              <a:tblGrid>
                <a:gridCol w="1132357">
                  <a:extLst>
                    <a:ext uri="{9D8B030D-6E8A-4147-A177-3AD203B41FA5}">
                      <a16:colId xmlns:a16="http://schemas.microsoft.com/office/drawing/2014/main" xmlns="" val="374995424"/>
                    </a:ext>
                  </a:extLst>
                </a:gridCol>
                <a:gridCol w="1410074">
                  <a:extLst>
                    <a:ext uri="{9D8B030D-6E8A-4147-A177-3AD203B41FA5}">
                      <a16:colId xmlns:a16="http://schemas.microsoft.com/office/drawing/2014/main" xmlns="" val="257679663"/>
                    </a:ext>
                  </a:extLst>
                </a:gridCol>
                <a:gridCol w="1413752">
                  <a:extLst>
                    <a:ext uri="{9D8B030D-6E8A-4147-A177-3AD203B41FA5}">
                      <a16:colId xmlns:a16="http://schemas.microsoft.com/office/drawing/2014/main" xmlns="" val="3416672614"/>
                    </a:ext>
                  </a:extLst>
                </a:gridCol>
                <a:gridCol w="1314456">
                  <a:extLst>
                    <a:ext uri="{9D8B030D-6E8A-4147-A177-3AD203B41FA5}">
                      <a16:colId xmlns:a16="http://schemas.microsoft.com/office/drawing/2014/main" xmlns="" val="2562946487"/>
                    </a:ext>
                  </a:extLst>
                </a:gridCol>
                <a:gridCol w="1282561">
                  <a:extLst>
                    <a:ext uri="{9D8B030D-6E8A-4147-A177-3AD203B41FA5}">
                      <a16:colId xmlns:a16="http://schemas.microsoft.com/office/drawing/2014/main" xmlns="" val="3425891312"/>
                    </a:ext>
                  </a:extLst>
                </a:gridCol>
                <a:gridCol w="1859279">
                  <a:extLst>
                    <a:ext uri="{9D8B030D-6E8A-4147-A177-3AD203B41FA5}">
                      <a16:colId xmlns:a16="http://schemas.microsoft.com/office/drawing/2014/main" xmlns="" val="2041642004"/>
                    </a:ext>
                  </a:extLst>
                </a:gridCol>
              </a:tblGrid>
              <a:tr h="1054460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HOURS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71356176"/>
                  </a:ext>
                </a:extLst>
              </a:tr>
              <a:tr h="684833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1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15/09/2023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12/10/2023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432475510"/>
                  </a:ext>
                </a:extLst>
              </a:tr>
              <a:tr h="684833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13/10/2023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03/11/2023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73701614"/>
                  </a:ext>
                </a:extLst>
              </a:tr>
              <a:tr h="684833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08/11/2023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30/11/2023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2564211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0218" y="685800"/>
            <a:ext cx="26105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PROJECT PLAN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31836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8800"/>
            <a:ext cx="2356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SPRINT PLAN</a:t>
            </a:r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6C53B3E-8A15-C5ED-FB98-356CF5BC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163348"/>
              </p:ext>
            </p:extLst>
          </p:nvPr>
        </p:nvGraphicFramePr>
        <p:xfrm>
          <a:off x="152400" y="1295400"/>
          <a:ext cx="8778240" cy="5321819"/>
        </p:xfrm>
        <a:graphic>
          <a:graphicData uri="http://schemas.openxmlformats.org/drawingml/2006/table">
            <a:tbl>
              <a:tblPr firstRow="1"/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306812029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81920431"/>
                    </a:ext>
                  </a:extLst>
                </a:gridCol>
                <a:gridCol w="819850">
                  <a:extLst>
                    <a:ext uri="{9D8B030D-6E8A-4147-A177-3AD203B41FA5}">
                      <a16:colId xmlns:a16="http://schemas.microsoft.com/office/drawing/2014/main" xmlns="" val="2091191495"/>
                    </a:ext>
                  </a:extLst>
                </a:gridCol>
                <a:gridCol w="616918">
                  <a:extLst>
                    <a:ext uri="{9D8B030D-6E8A-4147-A177-3AD203B41FA5}">
                      <a16:colId xmlns:a16="http://schemas.microsoft.com/office/drawing/2014/main" xmlns="" val="877990754"/>
                    </a:ext>
                  </a:extLst>
                </a:gridCol>
                <a:gridCol w="616918">
                  <a:extLst>
                    <a:ext uri="{9D8B030D-6E8A-4147-A177-3AD203B41FA5}">
                      <a16:colId xmlns:a16="http://schemas.microsoft.com/office/drawing/2014/main" xmlns="" val="2815998599"/>
                    </a:ext>
                  </a:extLst>
                </a:gridCol>
                <a:gridCol w="616918">
                  <a:extLst>
                    <a:ext uri="{9D8B030D-6E8A-4147-A177-3AD203B41FA5}">
                      <a16:colId xmlns:a16="http://schemas.microsoft.com/office/drawing/2014/main" xmlns="" val="2503407164"/>
                    </a:ext>
                  </a:extLst>
                </a:gridCol>
                <a:gridCol w="616918">
                  <a:extLst>
                    <a:ext uri="{9D8B030D-6E8A-4147-A177-3AD203B41FA5}">
                      <a16:colId xmlns:a16="http://schemas.microsoft.com/office/drawing/2014/main" xmlns="" val="525503135"/>
                    </a:ext>
                  </a:extLst>
                </a:gridCol>
                <a:gridCol w="616918">
                  <a:extLst>
                    <a:ext uri="{9D8B030D-6E8A-4147-A177-3AD203B41FA5}">
                      <a16:colId xmlns:a16="http://schemas.microsoft.com/office/drawing/2014/main" xmlns="" val="3325920845"/>
                    </a:ext>
                  </a:extLst>
                </a:gridCol>
                <a:gridCol w="616918">
                  <a:extLst>
                    <a:ext uri="{9D8B030D-6E8A-4147-A177-3AD203B41FA5}">
                      <a16:colId xmlns:a16="http://schemas.microsoft.com/office/drawing/2014/main" xmlns="" val="1829481200"/>
                    </a:ext>
                  </a:extLst>
                </a:gridCol>
                <a:gridCol w="663659">
                  <a:extLst>
                    <a:ext uri="{9D8B030D-6E8A-4147-A177-3AD203B41FA5}">
                      <a16:colId xmlns:a16="http://schemas.microsoft.com/office/drawing/2014/main" xmlns="" val="24029776"/>
                    </a:ext>
                  </a:extLst>
                </a:gridCol>
                <a:gridCol w="616918">
                  <a:extLst>
                    <a:ext uri="{9D8B030D-6E8A-4147-A177-3AD203B41FA5}">
                      <a16:colId xmlns:a16="http://schemas.microsoft.com/office/drawing/2014/main" xmlns="" val="2050445480"/>
                    </a:ext>
                  </a:extLst>
                </a:gridCol>
                <a:gridCol w="675065">
                  <a:extLst>
                    <a:ext uri="{9D8B030D-6E8A-4147-A177-3AD203B41FA5}">
                      <a16:colId xmlns:a16="http://schemas.microsoft.com/office/drawing/2014/main" xmlns="" val="1274202739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xmlns="" val="2008015670"/>
                    </a:ext>
                  </a:extLst>
                </a:gridCol>
              </a:tblGrid>
              <a:tr h="1302528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Item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and</a:t>
                      </a: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date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Estimate in hours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2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3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21/9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4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5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29/9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6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04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7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8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9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10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0656112"/>
                  </a:ext>
                </a:extLst>
              </a:tr>
              <a:tr h="817867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</a:t>
                      </a:r>
                      <a:r>
                        <a:rPr lang="en-US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design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15/09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394982"/>
                  </a:ext>
                </a:extLst>
              </a:tr>
              <a:tr h="817867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Design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28/09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3741468"/>
                  </a:ext>
                </a:extLst>
              </a:tr>
              <a:tr h="575536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06/10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3199530"/>
                  </a:ext>
                </a:extLst>
              </a:tr>
              <a:tr h="1060198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&amp;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12/10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410860"/>
                  </a:ext>
                </a:extLst>
              </a:tr>
              <a:tr h="729525">
                <a:tc gridSpan="2"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012865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" y="684357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SPRINT 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4946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533400"/>
            <a:ext cx="14927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SPRINT 2</a:t>
            </a:r>
            <a:endParaRPr lang="en-US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66C53B3E-8A15-C5ED-FB98-356CF5BC4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924485"/>
              </p:ext>
            </p:extLst>
          </p:nvPr>
        </p:nvGraphicFramePr>
        <p:xfrm>
          <a:off x="228600" y="1295400"/>
          <a:ext cx="8778240" cy="5407889"/>
        </p:xfrm>
        <a:graphic>
          <a:graphicData uri="http://schemas.openxmlformats.org/drawingml/2006/table">
            <a:tbl>
              <a:tblPr firstRow="1"/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3068120295"/>
                    </a:ext>
                  </a:extLst>
                </a:gridCol>
                <a:gridCol w="881219">
                  <a:extLst>
                    <a:ext uri="{9D8B030D-6E8A-4147-A177-3AD203B41FA5}">
                      <a16:colId xmlns:a16="http://schemas.microsoft.com/office/drawing/2014/main" xmlns="" val="2081920431"/>
                    </a:ext>
                  </a:extLst>
                </a:gridCol>
                <a:gridCol w="776831">
                  <a:extLst>
                    <a:ext uri="{9D8B030D-6E8A-4147-A177-3AD203B41FA5}">
                      <a16:colId xmlns:a16="http://schemas.microsoft.com/office/drawing/2014/main" xmlns="" val="2091191495"/>
                    </a:ext>
                  </a:extLst>
                </a:gridCol>
                <a:gridCol w="616918">
                  <a:extLst>
                    <a:ext uri="{9D8B030D-6E8A-4147-A177-3AD203B41FA5}">
                      <a16:colId xmlns:a16="http://schemas.microsoft.com/office/drawing/2014/main" xmlns="" val="877990754"/>
                    </a:ext>
                  </a:extLst>
                </a:gridCol>
                <a:gridCol w="616918">
                  <a:extLst>
                    <a:ext uri="{9D8B030D-6E8A-4147-A177-3AD203B41FA5}">
                      <a16:colId xmlns:a16="http://schemas.microsoft.com/office/drawing/2014/main" xmlns="" val="2815998599"/>
                    </a:ext>
                  </a:extLst>
                </a:gridCol>
                <a:gridCol w="604406">
                  <a:extLst>
                    <a:ext uri="{9D8B030D-6E8A-4147-A177-3AD203B41FA5}">
                      <a16:colId xmlns:a16="http://schemas.microsoft.com/office/drawing/2014/main" xmlns="" val="2503407164"/>
                    </a:ext>
                  </a:extLst>
                </a:gridCol>
                <a:gridCol w="629430">
                  <a:extLst>
                    <a:ext uri="{9D8B030D-6E8A-4147-A177-3AD203B41FA5}">
                      <a16:colId xmlns:a16="http://schemas.microsoft.com/office/drawing/2014/main" xmlns="" val="525503135"/>
                    </a:ext>
                  </a:extLst>
                </a:gridCol>
                <a:gridCol w="616918">
                  <a:extLst>
                    <a:ext uri="{9D8B030D-6E8A-4147-A177-3AD203B41FA5}">
                      <a16:colId xmlns:a16="http://schemas.microsoft.com/office/drawing/2014/main" xmlns="" val="3325920845"/>
                    </a:ext>
                  </a:extLst>
                </a:gridCol>
                <a:gridCol w="616918">
                  <a:extLst>
                    <a:ext uri="{9D8B030D-6E8A-4147-A177-3AD203B41FA5}">
                      <a16:colId xmlns:a16="http://schemas.microsoft.com/office/drawing/2014/main" xmlns="" val="1829481200"/>
                    </a:ext>
                  </a:extLst>
                </a:gridCol>
                <a:gridCol w="663659">
                  <a:extLst>
                    <a:ext uri="{9D8B030D-6E8A-4147-A177-3AD203B41FA5}">
                      <a16:colId xmlns:a16="http://schemas.microsoft.com/office/drawing/2014/main" xmlns="" val="24029776"/>
                    </a:ext>
                  </a:extLst>
                </a:gridCol>
                <a:gridCol w="616918">
                  <a:extLst>
                    <a:ext uri="{9D8B030D-6E8A-4147-A177-3AD203B41FA5}">
                      <a16:colId xmlns:a16="http://schemas.microsoft.com/office/drawing/2014/main" xmlns="" val="2050445480"/>
                    </a:ext>
                  </a:extLst>
                </a:gridCol>
                <a:gridCol w="616918">
                  <a:extLst>
                    <a:ext uri="{9D8B030D-6E8A-4147-A177-3AD203B41FA5}">
                      <a16:colId xmlns:a16="http://schemas.microsoft.com/office/drawing/2014/main" xmlns="" val="1274202739"/>
                    </a:ext>
                  </a:extLst>
                </a:gridCol>
                <a:gridCol w="682987">
                  <a:extLst>
                    <a:ext uri="{9D8B030D-6E8A-4147-A177-3AD203B41FA5}">
                      <a16:colId xmlns:a16="http://schemas.microsoft.com/office/drawing/2014/main" xmlns="" val="2008015670"/>
                    </a:ext>
                  </a:extLst>
                </a:gridCol>
              </a:tblGrid>
              <a:tr h="1297710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Item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and</a:t>
                      </a:r>
                    </a:p>
                    <a:p>
                      <a:pPr algn="ctr"/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Completion date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Estimate in hours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2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3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4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5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6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7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8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9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10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8847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60656112"/>
                  </a:ext>
                </a:extLst>
              </a:tr>
              <a:tr h="814841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IN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Form</a:t>
                      </a:r>
                      <a:r>
                        <a:rPr lang="en-IN" sz="16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design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13/10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92394982"/>
                  </a:ext>
                </a:extLst>
              </a:tr>
              <a:tr h="814841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Table Design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18/10/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103741468"/>
                  </a:ext>
                </a:extLst>
              </a:tr>
              <a:tr h="597286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Coding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01/11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63199530"/>
                  </a:ext>
                </a:extLst>
              </a:tr>
              <a:tr h="1079686"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&amp;</a:t>
                      </a:r>
                    </a:p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03/11</a:t>
                      </a:r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</a:p>
                    <a:p>
                      <a:pPr algn="ctr"/>
                      <a:r>
                        <a:rPr lang="en-US" sz="16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17410860"/>
                  </a:ext>
                </a:extLst>
              </a:tr>
              <a:tr h="790595">
                <a:tc gridSpan="2"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1pPr>
                      <a:lvl2pPr marL="45699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2pPr>
                      <a:lvl3pPr marL="913993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3pPr>
                      <a:lvl4pPr marL="137098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4pPr>
                      <a:lvl5pPr marL="182798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5pPr>
                      <a:lvl6pPr marL="228498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6pPr>
                      <a:lvl7pPr marL="2741979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7pPr>
                      <a:lvl8pPr marL="3198975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8pPr>
                      <a:lvl9pPr marL="3655972" algn="l" defTabSz="913993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venir Next LT Pro"/>
                        </a:defRPr>
                      </a:lvl9pPr>
                    </a:lstStyle>
                    <a:p>
                      <a:pPr algn="ctr"/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00128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24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1196</TotalTime>
  <Words>658</Words>
  <Application>Microsoft Office PowerPoint</Application>
  <PresentationFormat>On-screen Show (4:3)</PresentationFormat>
  <Paragraphs>399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PROJECT TIME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39</cp:revision>
  <dcterms:created xsi:type="dcterms:W3CDTF">2023-10-24T03:23:37Z</dcterms:created>
  <dcterms:modified xsi:type="dcterms:W3CDTF">2023-11-26T18:27:52Z</dcterms:modified>
</cp:coreProperties>
</file>