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2" r:id="rId4"/>
    <p:sldId id="263" r:id="rId5"/>
    <p:sldId id="266" r:id="rId6"/>
    <p:sldId id="265" r:id="rId7"/>
    <p:sldId id="264" r:id="rId8"/>
    <p:sldId id="268" r:id="rId9"/>
    <p:sldId id="260" r:id="rId10"/>
    <p:sldId id="261" r:id="rId11"/>
    <p:sldId id="267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04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outlineViewPr>
    <p:cViewPr>
      <p:scale>
        <a:sx n="33" d="100"/>
        <a:sy n="33" d="100"/>
      </p:scale>
      <p:origin x="0" y="-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0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1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4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4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1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3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7/29/2024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488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sv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hyperlink" Target="mailto:aykuterensahin@gmail.com" TargetMode="Externa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AykutErenSahin/Estimating-Daily-User-Count/main/Model%20test%20verisi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Birbirine bağlı noktalar ağı">
            <a:extLst>
              <a:ext uri="{FF2B5EF4-FFF2-40B4-BE49-F238E27FC236}">
                <a16:creationId xmlns:a16="http://schemas.microsoft.com/office/drawing/2014/main" id="{05F7A184-ED63-9A99-E5F0-A6D1669616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0464" r="1" b="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E37BD880-3CDB-BDEA-1536-E9B494F15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Günlük Kullanıcı Sayısı Tahmin Modeli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B235A8A-470E-B768-F192-FA03728C6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 lnSpcReduction="10000"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Prophet</a:t>
            </a:r>
            <a:r>
              <a:rPr lang="tr-TR" dirty="0">
                <a:solidFill>
                  <a:srgbClr val="FFFFFF"/>
                </a:solidFill>
              </a:rPr>
              <a:t> Algoritması Kullanılarak Gerçekleştirilen Zaman Serisi Analizi</a:t>
            </a:r>
          </a:p>
          <a:p>
            <a:r>
              <a:rPr lang="tr-TR" dirty="0">
                <a:solidFill>
                  <a:srgbClr val="FFFFFF"/>
                </a:solidFill>
              </a:rPr>
              <a:t>29.07.2024</a:t>
            </a:r>
          </a:p>
          <a:p>
            <a:r>
              <a:rPr lang="tr-TR" dirty="0">
                <a:solidFill>
                  <a:srgbClr val="FFFFFF"/>
                </a:solidFill>
              </a:rPr>
              <a:t>Aykut Eren Şahin</a:t>
            </a:r>
          </a:p>
        </p:txBody>
      </p:sp>
    </p:spTree>
    <p:extLst>
      <p:ext uri="{BB962C8B-B14F-4D97-AF65-F5344CB8AC3E}">
        <p14:creationId xmlns:p14="http://schemas.microsoft.com/office/powerpoint/2010/main" val="249876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54E9D9-FC10-F4CD-01F2-A24CDC18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Gelecek Adımlar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35E402-FA3D-0845-4EB3-6F47481B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Model performansını artırma önerileri:</a:t>
            </a:r>
          </a:p>
          <a:p>
            <a:pPr lvl="1"/>
            <a:r>
              <a:rPr lang="tr-TR" dirty="0"/>
              <a:t>Daha uzun bir tarihsel veri seti kullanmak</a:t>
            </a:r>
          </a:p>
          <a:p>
            <a:pPr lvl="1"/>
            <a:r>
              <a:rPr lang="tr-TR" dirty="0" err="1"/>
              <a:t>Hyperparameter</a:t>
            </a:r>
            <a:r>
              <a:rPr lang="tr-TR" dirty="0"/>
              <a:t> optimizasyonu yapmak</a:t>
            </a:r>
          </a:p>
          <a:p>
            <a:pPr lvl="1"/>
            <a:r>
              <a:rPr lang="tr-TR" dirty="0" err="1"/>
              <a:t>Ensemble</a:t>
            </a:r>
            <a:r>
              <a:rPr lang="tr-TR" dirty="0"/>
              <a:t> yöntemleri denemek (</a:t>
            </a:r>
            <a:r>
              <a:rPr lang="tr-TR" dirty="0" err="1"/>
              <a:t>örn</a:t>
            </a:r>
            <a:r>
              <a:rPr lang="tr-TR" dirty="0"/>
              <a:t>. </a:t>
            </a:r>
            <a:r>
              <a:rPr lang="tr-TR" dirty="0" err="1"/>
              <a:t>Prophet</a:t>
            </a:r>
            <a:r>
              <a:rPr lang="tr-TR" dirty="0"/>
              <a:t> + ARIMA)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Ek veri kaynaklarının entegrasyonu:</a:t>
            </a:r>
          </a:p>
          <a:p>
            <a:pPr lvl="1"/>
            <a:r>
              <a:rPr lang="tr-TR" dirty="0"/>
              <a:t>Sosyal medya trendleri</a:t>
            </a:r>
          </a:p>
          <a:p>
            <a:pPr lvl="1"/>
            <a:r>
              <a:rPr lang="tr-TR" dirty="0"/>
              <a:t>Ekonomik göstergeler</a:t>
            </a:r>
          </a:p>
          <a:p>
            <a:pPr lvl="1"/>
            <a:r>
              <a:rPr lang="tr-TR" dirty="0"/>
              <a:t>Rakip analizleri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Farklı algoritmaların denenmesi:</a:t>
            </a:r>
          </a:p>
          <a:p>
            <a:pPr lvl="1"/>
            <a:r>
              <a:rPr lang="tr-TR" dirty="0"/>
              <a:t>LSTM (</a:t>
            </a:r>
            <a:r>
              <a:rPr lang="tr-TR" dirty="0" err="1"/>
              <a:t>Long</a:t>
            </a:r>
            <a:r>
              <a:rPr lang="tr-TR" dirty="0"/>
              <a:t> </a:t>
            </a:r>
            <a:r>
              <a:rPr lang="tr-TR" dirty="0" err="1"/>
              <a:t>Short-Term</a:t>
            </a:r>
            <a:r>
              <a:rPr lang="tr-TR" dirty="0"/>
              <a:t> Memory) ağları</a:t>
            </a:r>
          </a:p>
          <a:p>
            <a:pPr lvl="1"/>
            <a:r>
              <a:rPr lang="tr-TR" dirty="0" err="1"/>
              <a:t>XGBoost</a:t>
            </a:r>
            <a:r>
              <a:rPr lang="tr-TR" dirty="0"/>
              <a:t> ile zaman serisi tahmini</a:t>
            </a:r>
          </a:p>
          <a:p>
            <a:pPr lvl="1"/>
            <a:r>
              <a:rPr lang="tr-TR" dirty="0" err="1"/>
              <a:t>Bayesian</a:t>
            </a:r>
            <a:r>
              <a:rPr lang="tr-TR" dirty="0"/>
              <a:t> yapısal zaman serisi modelleri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517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AB4D1A-6270-4D15-9F1C-349AF05A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53057-9FF3-400D-90FC-4F897734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FFAB95AE-AE0F-4D82-A957-C1FE11C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A5C0E34-833A-4A81-9A27-E03E0EB2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3D5840-78C4-4DDD-A239-29FC71B8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EA2506C-4097-4C37-AB61-12712392E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A1AACA-257E-441B-837C-A7436CB2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D1D194-BF30-4E78-B2C4-860ABCD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1373E2-E4A1-406C-AAF4-2750E93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1F67221-E5C0-4E62-9F4D-4E6FC8E73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">
            <a:extLst>
              <a:ext uri="{FF2B5EF4-FFF2-40B4-BE49-F238E27FC236}">
                <a16:creationId xmlns:a16="http://schemas.microsoft.com/office/drawing/2014/main" id="{5D2FE535-33D9-4D08-9B67-47CF8CC7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1">
            <a:extLst>
              <a:ext uri="{FF2B5EF4-FFF2-40B4-BE49-F238E27FC236}">
                <a16:creationId xmlns:a16="http://schemas.microsoft.com/office/drawing/2014/main" id="{1CB206CF-E798-414B-B6B6-2B6E9687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8A06537E-CB60-4703-A5FF-0C413BB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9DCC2B7F-91FD-85B1-AFE3-C87E24C9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tr-TR" dirty="0"/>
              <a:t>Değerli Katkılarınız İçin Teşekkür Ederiz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3552A62-0202-9B70-1AE4-375E8F59D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tr-TR" dirty="0"/>
              <a:t>Sunan: Aykut Eren Şahin</a:t>
            </a:r>
          </a:p>
          <a:p>
            <a:r>
              <a:rPr lang="tr-TR" dirty="0"/>
              <a:t>E-posta: </a:t>
            </a:r>
            <a:r>
              <a:rPr lang="tr-TR" dirty="0">
                <a:hlinkClick r:id="rId4"/>
              </a:rPr>
              <a:t>aykuterensahin@gmail.com</a:t>
            </a:r>
            <a:endParaRPr lang="tr-TR" dirty="0"/>
          </a:p>
          <a:p>
            <a:endParaRPr lang="tr-TR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F427EE0-0478-4A7D-94D8-E51EE9ACB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30" name="Oval 3">
            <a:extLst>
              <a:ext uri="{FF2B5EF4-FFF2-40B4-BE49-F238E27FC236}">
                <a16:creationId xmlns:a16="http://schemas.microsoft.com/office/drawing/2014/main" id="{11C1B1CF-F716-4EA9-BB3A-85AE11437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37083F91-C28A-466E-A0D2-C510356B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34" name="Oval 4">
            <a:extLst>
              <a:ext uri="{FF2B5EF4-FFF2-40B4-BE49-F238E27FC236}">
                <a16:creationId xmlns:a16="http://schemas.microsoft.com/office/drawing/2014/main" id="{C5A4BEDA-180D-4F05-BED0-FCA62B71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3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2CC0D334-814F-4E8B-846F-D4001B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2606" t="11163" r="32354" b="30172"/>
          <a:stretch/>
        </p:blipFill>
        <p:spPr>
          <a:xfrm>
            <a:off x="9994790" y="4395253"/>
            <a:ext cx="2216879" cy="24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5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D4CF05-4643-C9C0-3E42-0162CC33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Özeti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41D542-3B24-D55A-090C-E43E9C8B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Amaç</a:t>
            </a:r>
            <a:r>
              <a:rPr lang="tr-TR" dirty="0"/>
              <a:t>: Günlük kullanıcı sayısını tahmin etmek için güvenilir bir model geliştirmek</a:t>
            </a:r>
          </a:p>
          <a:p>
            <a:r>
              <a:rPr lang="tr-TR" b="1" dirty="0"/>
              <a:t>Kapsam</a:t>
            </a:r>
            <a:r>
              <a:rPr lang="tr-TR" dirty="0"/>
              <a:t>: 2023-2024 yılları arası günlük kullanıcı verilerini analiz etmek ve gelecek 175 gün için tahminler yapmak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Kullanılan teknolojiler</a:t>
            </a:r>
            <a:r>
              <a:rPr lang="tr-TR" dirty="0"/>
              <a:t>: </a:t>
            </a:r>
          </a:p>
          <a:p>
            <a:pPr lvl="1"/>
            <a:r>
              <a:rPr lang="tr-TR" dirty="0"/>
              <a:t>Python: Temel programlama dili</a:t>
            </a:r>
          </a:p>
          <a:p>
            <a:pPr lvl="1"/>
            <a:r>
              <a:rPr lang="tr-TR" dirty="0" err="1"/>
              <a:t>Pandas</a:t>
            </a:r>
            <a:r>
              <a:rPr lang="tr-TR" dirty="0"/>
              <a:t> ve </a:t>
            </a:r>
            <a:r>
              <a:rPr lang="tr-TR" dirty="0" err="1"/>
              <a:t>NumPy</a:t>
            </a:r>
            <a:r>
              <a:rPr lang="tr-TR" dirty="0"/>
              <a:t>: Veri manipülasyonu ve analizi</a:t>
            </a:r>
          </a:p>
          <a:p>
            <a:pPr lvl="1"/>
            <a:r>
              <a:rPr lang="tr-TR" dirty="0" err="1"/>
              <a:t>Prophet</a:t>
            </a:r>
            <a:r>
              <a:rPr lang="tr-TR" dirty="0"/>
              <a:t>: Facebook tarafından geliştirilen zaman serisi tahmin kütüphanesi</a:t>
            </a:r>
          </a:p>
          <a:p>
            <a:pPr lvl="1"/>
            <a:r>
              <a:rPr lang="tr-TR" dirty="0" err="1"/>
              <a:t>Matplotlib</a:t>
            </a:r>
            <a:r>
              <a:rPr lang="tr-TR" dirty="0"/>
              <a:t>: Veri görselleştirme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Veri kaynağı</a:t>
            </a:r>
            <a:r>
              <a:rPr lang="tr-TR" dirty="0"/>
              <a:t>: </a:t>
            </a:r>
            <a:r>
              <a:rPr lang="tr-TR" dirty="0" err="1"/>
              <a:t>GitHub'dan</a:t>
            </a:r>
            <a:r>
              <a:rPr lang="tr-TR" dirty="0"/>
              <a:t> çekilen CSV dosyası ("</a:t>
            </a:r>
            <a:r>
              <a:rPr lang="tr-TR" dirty="0">
                <a:hlinkClick r:id="rId2"/>
              </a:rPr>
              <a:t>https://raw.githubusercontent.com/AykutErenSahin/Estimating-Daily-User-Count/main/Model%20test%20verisi.csv</a:t>
            </a:r>
            <a:r>
              <a:rPr lang="tr-T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71317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780796-F518-EE97-3EDA-126F4E4F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Hazırlama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175A4F-6411-5954-6EAE-BAA84D9D1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Tarih aralığı</a:t>
            </a:r>
            <a:r>
              <a:rPr lang="tr-TR" dirty="0"/>
              <a:t>: 01-01-2023 ile 31-12-2024 arası (731 gün)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Özellik mühendisliği</a:t>
            </a:r>
            <a:r>
              <a:rPr lang="tr-TR" dirty="0"/>
              <a:t>: </a:t>
            </a:r>
          </a:p>
          <a:p>
            <a:pPr lvl="1"/>
            <a:r>
              <a:rPr lang="tr-TR" dirty="0"/>
              <a:t>Yıl, yılın günü, ay, ayın günü</a:t>
            </a:r>
          </a:p>
          <a:p>
            <a:pPr lvl="1"/>
            <a:r>
              <a:rPr lang="tr-TR" dirty="0"/>
              <a:t>Ayın ilk günü, ortası, son günü</a:t>
            </a:r>
          </a:p>
          <a:p>
            <a:pPr lvl="1"/>
            <a:r>
              <a:rPr lang="tr-TR" dirty="0"/>
              <a:t>Hafta numarası, haftanın günü</a:t>
            </a:r>
          </a:p>
          <a:p>
            <a:pPr lvl="1"/>
            <a:r>
              <a:rPr lang="tr-TR" dirty="0"/>
              <a:t>Hafta sonu mu?</a:t>
            </a:r>
          </a:p>
          <a:p>
            <a:pPr lvl="1"/>
            <a:r>
              <a:rPr lang="tr-TR" dirty="0"/>
              <a:t>Tatil mi? Tatil öncesi mi? Tatil sonrası mı?</a:t>
            </a:r>
          </a:p>
          <a:p>
            <a:r>
              <a:rPr lang="tr-TR" b="1" dirty="0"/>
              <a:t>Tatil günleri</a:t>
            </a:r>
            <a:r>
              <a:rPr lang="tr-TR" dirty="0"/>
              <a:t>: 2023 ve 2024 yılları için önemli resmi tatiller manuel olarak eklenmiştir</a:t>
            </a:r>
          </a:p>
        </p:txBody>
      </p:sp>
    </p:spTree>
    <p:extLst>
      <p:ext uri="{BB962C8B-B14F-4D97-AF65-F5344CB8AC3E}">
        <p14:creationId xmlns:p14="http://schemas.microsoft.com/office/powerpoint/2010/main" val="296789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BC2EB0-F68F-9814-4941-787FA817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Prophet</a:t>
            </a:r>
            <a:r>
              <a:rPr lang="tr-TR" dirty="0"/>
              <a:t> Modeli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C2BEBC-CBBC-A423-F09E-51ABBF04D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Prophet</a:t>
            </a:r>
            <a:r>
              <a:rPr lang="tr-TR" dirty="0"/>
              <a:t> nedir?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Facebook tarafından geliştirilen açık kaynaklı bir zaman serisi tahmin kütüphanesi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Trend, mevsimsellik ve tatil etkilerini otomatik olarak tespit eder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Model eğitimi: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Girdiler: Tarih (</a:t>
            </a:r>
            <a:r>
              <a:rPr lang="tr-TR" dirty="0" err="1"/>
              <a:t>ds</a:t>
            </a:r>
            <a:r>
              <a:rPr lang="tr-TR" dirty="0"/>
              <a:t>) ve Gerçekleşen kullanıcı sayısı (y)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model = </a:t>
            </a:r>
            <a:r>
              <a:rPr lang="tr-TR" dirty="0" err="1"/>
              <a:t>Prophet</a:t>
            </a:r>
            <a:r>
              <a:rPr lang="tr-TR" dirty="0"/>
              <a:t>() ile model oluşturuldu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 err="1"/>
              <a:t>model.fit</a:t>
            </a:r>
            <a:r>
              <a:rPr lang="tr-TR" dirty="0"/>
              <a:t>(</a:t>
            </a:r>
            <a:r>
              <a:rPr lang="tr-TR" dirty="0" err="1"/>
              <a:t>prophet_df</a:t>
            </a:r>
            <a:r>
              <a:rPr lang="tr-TR" dirty="0"/>
              <a:t>) ile eğitim gerçekleştirildi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Tahmin süreci: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 err="1"/>
              <a:t>future</a:t>
            </a:r>
            <a:r>
              <a:rPr lang="tr-TR" dirty="0"/>
              <a:t> = </a:t>
            </a:r>
            <a:r>
              <a:rPr lang="tr-TR" dirty="0" err="1"/>
              <a:t>model.make_future_dataframe</a:t>
            </a:r>
            <a:r>
              <a:rPr lang="tr-TR" dirty="0"/>
              <a:t>(</a:t>
            </a:r>
            <a:r>
              <a:rPr lang="tr-TR" dirty="0" err="1"/>
              <a:t>periods</a:t>
            </a:r>
            <a:r>
              <a:rPr lang="tr-TR" dirty="0"/>
              <a:t>=175) ile gelecek 175 gün için tarih aralığı oluşturuldu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 err="1"/>
              <a:t>forecast</a:t>
            </a:r>
            <a:r>
              <a:rPr lang="tr-TR" dirty="0"/>
              <a:t> = </a:t>
            </a:r>
            <a:r>
              <a:rPr lang="tr-TR" dirty="0" err="1"/>
              <a:t>model.predict</a:t>
            </a:r>
            <a:r>
              <a:rPr lang="tr-TR" dirty="0"/>
              <a:t>(</a:t>
            </a:r>
            <a:r>
              <a:rPr lang="tr-TR" dirty="0" err="1"/>
              <a:t>future</a:t>
            </a:r>
            <a:r>
              <a:rPr lang="tr-TR" dirty="0"/>
              <a:t>) ile tahminler yapıldı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391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D7E290-29A3-98AF-1AA8-6D82D14E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Orijinal Veriler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AFF532-D56A-4853-6005-D203650635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/>
              <a:t>Veri setinin özellikleri:</a:t>
            </a:r>
          </a:p>
          <a:p>
            <a:pPr lvl="1"/>
            <a:r>
              <a:rPr lang="tr-TR" dirty="0"/>
              <a:t>Zaman aralığı</a:t>
            </a:r>
          </a:p>
          <a:p>
            <a:pPr lvl="1"/>
            <a:r>
              <a:rPr lang="tr-TR" dirty="0"/>
              <a:t>Minimum ve maksimum kullanıcı sayıları</a:t>
            </a:r>
          </a:p>
          <a:p>
            <a:r>
              <a:rPr lang="tr-TR" dirty="0"/>
              <a:t>Grafik açıklaması:</a:t>
            </a:r>
          </a:p>
          <a:p>
            <a:pPr lvl="1"/>
            <a:r>
              <a:rPr lang="tr-TR" dirty="0"/>
              <a:t>X ekseni: Tarih</a:t>
            </a:r>
          </a:p>
          <a:p>
            <a:pPr lvl="1"/>
            <a:r>
              <a:rPr lang="tr-TR" dirty="0"/>
              <a:t>Y ekseni: Gerçekleşen kullanıcı sayısı</a:t>
            </a:r>
          </a:p>
        </p:txBody>
      </p:sp>
      <p:pic>
        <p:nvPicPr>
          <p:cNvPr id="6" name="İçerik Yer Tutucusu 5" descr="metin, ekran görüntüsü, çizg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3580FB97-9D62-10AE-D121-585CAFFBB2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91" y="1847877"/>
            <a:ext cx="5093218" cy="4306833"/>
          </a:xfrm>
        </p:spPr>
      </p:pic>
    </p:spTree>
    <p:extLst>
      <p:ext uri="{BB962C8B-B14F-4D97-AF65-F5344CB8AC3E}">
        <p14:creationId xmlns:p14="http://schemas.microsoft.com/office/powerpoint/2010/main" val="139976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9ACCF0-6405-0EA5-3E7C-09214486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Bileşen Grafikleri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86963B-F21D-3752-2C6B-BFD4DEAB00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/>
              <a:t>Trend bileşeni: Uzun vadeli artış veya azalış eğilimi</a:t>
            </a:r>
          </a:p>
          <a:p>
            <a:r>
              <a:rPr lang="tr-TR" dirty="0"/>
              <a:t>Haftalık bileşen: Haftanın günlerine göre kullanıcı sayısındaki değişimler</a:t>
            </a:r>
          </a:p>
          <a:p>
            <a:r>
              <a:rPr lang="tr-TR" dirty="0"/>
              <a:t>Yıllık bileşen: Yıl içindeki mevsimsel değişimler</a:t>
            </a:r>
          </a:p>
          <a:p>
            <a:r>
              <a:rPr lang="tr-TR" dirty="0"/>
              <a:t>Her bileşenin kullanıcı sayısı üzerindeki etkisi</a:t>
            </a:r>
          </a:p>
        </p:txBody>
      </p:sp>
      <p:pic>
        <p:nvPicPr>
          <p:cNvPr id="6" name="İçerik Yer Tutucusu 5" descr="metin, çizgi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ECC02DCD-2234-E5D5-3491-1C795ED459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690688"/>
            <a:ext cx="5181600" cy="3434993"/>
          </a:xfrm>
        </p:spPr>
      </p:pic>
    </p:spTree>
    <p:extLst>
      <p:ext uri="{BB962C8B-B14F-4D97-AF65-F5344CB8AC3E}">
        <p14:creationId xmlns:p14="http://schemas.microsoft.com/office/powerpoint/2010/main" val="285278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08C17-6DD8-9526-42F6-61161A87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Tahmin Sonuçları Grafiği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FA7E12-CCE9-C450-8B66-86567BEA87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Grafik açıklaması: </a:t>
            </a:r>
          </a:p>
          <a:p>
            <a:pPr lvl="1"/>
            <a:r>
              <a:rPr lang="tr-TR" dirty="0"/>
              <a:t>Mavi çizgi: Gerçek kullanıcı sayıları</a:t>
            </a:r>
          </a:p>
          <a:p>
            <a:pPr lvl="1"/>
            <a:r>
              <a:rPr lang="tr-TR" dirty="0"/>
              <a:t>Kırmızı çizgi: Model tahmini</a:t>
            </a:r>
          </a:p>
          <a:p>
            <a:pPr lvl="1"/>
            <a:r>
              <a:rPr lang="tr-TR" dirty="0"/>
              <a:t>X ekseni: Tarih</a:t>
            </a:r>
          </a:p>
          <a:p>
            <a:pPr lvl="1"/>
            <a:r>
              <a:rPr lang="tr-TR" dirty="0"/>
              <a:t>Y ekseni: Kullanıcı sayısı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Gözlemler:</a:t>
            </a:r>
          </a:p>
          <a:p>
            <a:pPr lvl="1"/>
            <a:r>
              <a:rPr lang="tr-TR" dirty="0"/>
              <a:t>Modelin genel trendi yakalaması</a:t>
            </a:r>
          </a:p>
          <a:p>
            <a:pPr lvl="1"/>
            <a:r>
              <a:rPr lang="tr-TR" dirty="0"/>
              <a:t>Mevsimsel dalgalanmaların tahmini</a:t>
            </a:r>
          </a:p>
          <a:p>
            <a:pPr lvl="1"/>
            <a:r>
              <a:rPr lang="tr-TR" dirty="0"/>
              <a:t>Tahmin ve gerçek değerler arasındaki farklar</a:t>
            </a:r>
          </a:p>
          <a:p>
            <a:endParaRPr lang="tr-TR" dirty="0"/>
          </a:p>
        </p:txBody>
      </p:sp>
      <p:pic>
        <p:nvPicPr>
          <p:cNvPr id="6" name="İçerik Yer Tutucusu 5" descr="metin, ekran görüntüsü, öykü gelişim çizgisi; kumpas; grafiğini çıkarma, çizgi içeren bir resim&#10;&#10;Açıklama otomatik olarak oluşturuldu">
            <a:extLst>
              <a:ext uri="{FF2B5EF4-FFF2-40B4-BE49-F238E27FC236}">
                <a16:creationId xmlns:a16="http://schemas.microsoft.com/office/drawing/2014/main" id="{1FD01100-6566-78DA-9852-273479A82B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2025864"/>
            <a:ext cx="5181600" cy="2806272"/>
          </a:xfrm>
        </p:spPr>
      </p:pic>
    </p:spTree>
    <p:extLst>
      <p:ext uri="{BB962C8B-B14F-4D97-AF65-F5344CB8AC3E}">
        <p14:creationId xmlns:p14="http://schemas.microsoft.com/office/powerpoint/2010/main" val="40950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5A6718-4EE5-408A-9C7C-BE086011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Tahmin Sonuçları Tablosu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4DF439-7C00-30B9-9C61-E404A4BD2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10577464" cy="19768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Önemli Noktalar:</a:t>
            </a:r>
          </a:p>
          <a:p>
            <a:pPr lvl="1"/>
            <a:r>
              <a:rPr lang="tr-TR" dirty="0"/>
              <a:t>Tabloda görüldüğü üzere, modelimiz hem geçmiş verileri açıklamakta hem de gelecek için tahminler üretmektedir.</a:t>
            </a:r>
          </a:p>
          <a:p>
            <a:pPr lvl="1"/>
            <a:r>
              <a:rPr lang="tr-TR" dirty="0"/>
              <a:t>Tahminler ve gerçekleşen değerler arasındaki farklar, modelimizin performansını değerlendirmemize olanak sağlamaktadır.</a:t>
            </a:r>
          </a:p>
          <a:p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9B686144-4141-B3BE-D11D-E3D1459F7F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7240" y="3603255"/>
            <a:ext cx="10577464" cy="2374532"/>
          </a:xfrm>
        </p:spPr>
      </p:pic>
    </p:spTree>
    <p:extLst>
      <p:ext uri="{BB962C8B-B14F-4D97-AF65-F5344CB8AC3E}">
        <p14:creationId xmlns:p14="http://schemas.microsoft.com/office/powerpoint/2010/main" val="59950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2B480A-D41C-6FDB-ED81-F53C8951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Sonuçlar ve Çıkarımlar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A643C6-0925-9BAE-12C7-4A9AA5401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Model performansı:</a:t>
            </a:r>
          </a:p>
          <a:p>
            <a:pPr lvl="1"/>
            <a:r>
              <a:rPr lang="tr-TR" dirty="0"/>
              <a:t>Tahmin doğruluğu (</a:t>
            </a:r>
            <a:r>
              <a:rPr lang="tr-TR" dirty="0" err="1"/>
              <a:t>örn</a:t>
            </a:r>
            <a:r>
              <a:rPr lang="tr-TR" dirty="0"/>
              <a:t>. MAPE veya RMSE skorları)</a:t>
            </a:r>
          </a:p>
          <a:p>
            <a:pPr lvl="1"/>
            <a:r>
              <a:rPr lang="tr-TR" dirty="0"/>
              <a:t>Modelin güçlü yönleri (</a:t>
            </a:r>
            <a:r>
              <a:rPr lang="tr-TR" dirty="0" err="1"/>
              <a:t>örn</a:t>
            </a:r>
            <a:r>
              <a:rPr lang="tr-TR" dirty="0"/>
              <a:t>. mevsimselliği yakalama)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Önemli bulgular:</a:t>
            </a:r>
          </a:p>
          <a:p>
            <a:pPr lvl="1"/>
            <a:r>
              <a:rPr lang="tr-TR" dirty="0"/>
              <a:t>En yüksek kullanıcı sayısının görüldüğü dönemler</a:t>
            </a:r>
          </a:p>
          <a:p>
            <a:pPr lvl="1"/>
            <a:r>
              <a:rPr lang="tr-TR" dirty="0"/>
              <a:t>Hafta içi ve hafta sonu kullanım farklılıkları</a:t>
            </a:r>
          </a:p>
          <a:p>
            <a:pPr lvl="1"/>
            <a:r>
              <a:rPr lang="tr-TR" dirty="0"/>
              <a:t>Tatillerin etkisi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Potansiyel iyileştirme alanları:</a:t>
            </a:r>
          </a:p>
          <a:p>
            <a:pPr lvl="1"/>
            <a:r>
              <a:rPr lang="tr-TR" dirty="0"/>
              <a:t>Daha fazla özellik eklenmesi (</a:t>
            </a:r>
            <a:r>
              <a:rPr lang="tr-TR" dirty="0" err="1"/>
              <a:t>örn</a:t>
            </a:r>
            <a:r>
              <a:rPr lang="tr-TR" dirty="0"/>
              <a:t>. hava durumu, özel etkinlikler)</a:t>
            </a:r>
          </a:p>
          <a:p>
            <a:pPr lvl="1"/>
            <a:r>
              <a:rPr lang="tr-TR" dirty="0"/>
              <a:t>Farklı zaman aralıkları için ayrı modeller oluşturulması</a:t>
            </a:r>
          </a:p>
        </p:txBody>
      </p:sp>
    </p:spTree>
    <p:extLst>
      <p:ext uri="{BB962C8B-B14F-4D97-AF65-F5344CB8AC3E}">
        <p14:creationId xmlns:p14="http://schemas.microsoft.com/office/powerpoint/2010/main" val="311953048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547</Words>
  <Application>Microsoft Office PowerPoint</Application>
  <PresentationFormat>Geniş ekran</PresentationFormat>
  <Paragraphs>86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Nova</vt:lpstr>
      <vt:lpstr>Wingdings</vt:lpstr>
      <vt:lpstr>ConfettiVTI</vt:lpstr>
      <vt:lpstr>Günlük Kullanıcı Sayısı Tahmin Modeli</vt:lpstr>
      <vt:lpstr>Proje Özeti</vt:lpstr>
      <vt:lpstr>Veri Hazırlama</vt:lpstr>
      <vt:lpstr>Prophet Modeli</vt:lpstr>
      <vt:lpstr>Orijinal Veriler</vt:lpstr>
      <vt:lpstr>Bileşen Grafikleri</vt:lpstr>
      <vt:lpstr>Tahmin Sonuçları Grafiği</vt:lpstr>
      <vt:lpstr>Tahmin Sonuçları Tablosu</vt:lpstr>
      <vt:lpstr>Sonuçlar ve Çıkarımlar</vt:lpstr>
      <vt:lpstr>Gelecek Adımlar</vt:lpstr>
      <vt:lpstr>Değerli Katkılarınız İçin Teşekkür Ederiz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Aykut Eren ŞAHİN</dc:creator>
  <cp:lastModifiedBy>Aykut Eren ŞAHİN</cp:lastModifiedBy>
  <cp:revision>2</cp:revision>
  <dcterms:created xsi:type="dcterms:W3CDTF">2024-07-29T06:37:30Z</dcterms:created>
  <dcterms:modified xsi:type="dcterms:W3CDTF">2024-07-29T11:02:17Z</dcterms:modified>
</cp:coreProperties>
</file>