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95" r:id="rId5"/>
    <p:sldId id="301" r:id="rId6"/>
    <p:sldId id="297" r:id="rId7"/>
    <p:sldId id="299" r:id="rId8"/>
    <p:sldId id="298" r:id="rId9"/>
    <p:sldId id="302" r:id="rId10"/>
    <p:sldId id="300" r:id="rId11"/>
    <p:sldId id="291"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1A85A-FF5D-4F7A-A410-2A8B8C9817BD}" v="69" dt="2022-11-17T21:42:12.49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9" autoAdjust="0"/>
  </p:normalViewPr>
  <p:slideViewPr>
    <p:cSldViewPr snapToGrid="0" snapToObjects="1">
      <p:cViewPr varScale="1">
        <p:scale>
          <a:sx n="111" d="100"/>
          <a:sy n="111" d="100"/>
        </p:scale>
        <p:origin x="480"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CONNECT-FOUR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632389"/>
            <a:ext cx="3493008" cy="2103408"/>
          </a:xfrm>
        </p:spPr>
        <p:txBody>
          <a:bodyPr/>
          <a:lstStyle/>
          <a:p>
            <a:r>
              <a:rPr lang="en-US" b="1" u="sng" dirty="0"/>
              <a:t>TEAM INFINITY</a:t>
            </a:r>
          </a:p>
          <a:p>
            <a:r>
              <a:rPr lang="en-US" dirty="0"/>
              <a:t>Osama Iskandarani</a:t>
            </a:r>
          </a:p>
          <a:p>
            <a:r>
              <a:rPr lang="en-US" dirty="0"/>
              <a:t>Ayla </a:t>
            </a:r>
            <a:r>
              <a:rPr lang="en-US" dirty="0" err="1"/>
              <a:t>Hmadi</a:t>
            </a:r>
            <a:endParaRPr lang="en-US" dirty="0"/>
          </a:p>
          <a:p>
            <a:r>
              <a:rPr lang="en-US" dirty="0"/>
              <a:t>Iyad Al-Arab</a:t>
            </a:r>
          </a:p>
          <a:p>
            <a:r>
              <a:rPr lang="en-US" dirty="0"/>
              <a:t>Mohamad </a:t>
            </a:r>
            <a:r>
              <a:rPr lang="en-US" dirty="0" err="1"/>
              <a:t>Chaaban</a:t>
            </a:r>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A38E-D364-5803-C986-E7B720BC9A08}"/>
              </a:ext>
            </a:extLst>
          </p:cNvPr>
          <p:cNvSpPr>
            <a:spLocks noGrp="1"/>
          </p:cNvSpPr>
          <p:nvPr>
            <p:ph type="title"/>
          </p:nvPr>
        </p:nvSpPr>
        <p:spPr>
          <a:xfrm>
            <a:off x="4224528" y="953406"/>
            <a:ext cx="6766560" cy="768096"/>
          </a:xfrm>
        </p:spPr>
        <p:txBody>
          <a:bodyPr/>
          <a:lstStyle/>
          <a:p>
            <a:r>
              <a:rPr lang="en-US" dirty="0"/>
              <a:t>TESTING STRATEGIES</a:t>
            </a:r>
          </a:p>
        </p:txBody>
      </p:sp>
      <p:sp>
        <p:nvSpPr>
          <p:cNvPr id="3" name="Content Placeholder 2">
            <a:extLst>
              <a:ext uri="{FF2B5EF4-FFF2-40B4-BE49-F238E27FC236}">
                <a16:creationId xmlns:a16="http://schemas.microsoft.com/office/drawing/2014/main" id="{32DA709A-A5C8-C35E-6434-214BC1E34E03}"/>
              </a:ext>
            </a:extLst>
          </p:cNvPr>
          <p:cNvSpPr>
            <a:spLocks noGrp="1"/>
          </p:cNvSpPr>
          <p:nvPr>
            <p:ph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Avoid increasing the depth to a large value in order to avoid performance issues &amp; lag</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at the middle of the board to make it easier to win the game</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Mix between inputting horizontally, vertically, and diagonally to test the bot’s input system</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Race to place multiple inputs adjacent to each other to test the bot’s blocking mechanics</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Race to block the bot’s latest input in order to test the bot’s optimal move AI</a:t>
            </a:r>
          </a:p>
          <a:p>
            <a:endParaRPr lang="en-US" dirty="0"/>
          </a:p>
        </p:txBody>
      </p:sp>
      <p:sp>
        <p:nvSpPr>
          <p:cNvPr id="4" name="Footer Placeholder 3">
            <a:extLst>
              <a:ext uri="{FF2B5EF4-FFF2-40B4-BE49-F238E27FC236}">
                <a16:creationId xmlns:a16="http://schemas.microsoft.com/office/drawing/2014/main" id="{6D482A82-905A-BCA2-3526-BE7789A48D29}"/>
              </a:ext>
            </a:extLst>
          </p:cNvPr>
          <p:cNvSpPr>
            <a:spLocks noGrp="1"/>
          </p:cNvSpPr>
          <p:nvPr>
            <p:ph type="ftr" sz="quarter" idx="11"/>
          </p:nvPr>
        </p:nvSpPr>
        <p:spPr/>
        <p:txBody>
          <a:bodyPr/>
          <a:lstStyle/>
          <a:p>
            <a:r>
              <a:rPr lang="en-US" dirty="0"/>
              <a:t>TEAM INFINITY</a:t>
            </a:r>
          </a:p>
        </p:txBody>
      </p:sp>
      <p:sp>
        <p:nvSpPr>
          <p:cNvPr id="5" name="Slide Number Placeholder 4">
            <a:extLst>
              <a:ext uri="{FF2B5EF4-FFF2-40B4-BE49-F238E27FC236}">
                <a16:creationId xmlns:a16="http://schemas.microsoft.com/office/drawing/2014/main" id="{041CB6C4-AD6E-308F-1B05-C12247C547F2}"/>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97985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ALGORITHMS COMPARED</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TEAM INFINITY</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Monte Carlo</a:t>
            </a:r>
          </a:p>
        </p:txBody>
      </p:sp>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Slower Time Efficiency</a:t>
            </a:r>
          </a:p>
          <a:p>
            <a:r>
              <a:rPr lang="en-US" dirty="0"/>
              <a:t>Best used for Easy Modes</a:t>
            </a:r>
          </a:p>
          <a:p>
            <a:r>
              <a:rPr lang="en-US" dirty="0"/>
              <a:t>Good for randomization</a:t>
            </a:r>
          </a:p>
        </p:txBody>
      </p:sp>
      <p:sp>
        <p:nvSpPr>
          <p:cNvPr id="15" name="Arrow: Down 14">
            <a:extLst>
              <a:ext uri="{FF2B5EF4-FFF2-40B4-BE49-F238E27FC236}">
                <a16:creationId xmlns:a16="http://schemas.microsoft.com/office/drawing/2014/main" id="{35F0F4FF-68B5-85AC-4068-3AF4E2990AC5}"/>
              </a:ext>
            </a:extLst>
          </p:cNvPr>
          <p:cNvSpPr/>
          <p:nvPr/>
        </p:nvSpPr>
        <p:spPr>
          <a:xfrm>
            <a:off x="1844702" y="2255586"/>
            <a:ext cx="1065475" cy="975227"/>
          </a:xfrm>
          <a:prstGeom prst="downArrow">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a:extLst>
              <a:ext uri="{FF2B5EF4-FFF2-40B4-BE49-F238E27FC236}">
                <a16:creationId xmlns:a16="http://schemas.microsoft.com/office/drawing/2014/main" id="{17243039-9E86-130E-912D-207123051BD6}"/>
              </a:ext>
            </a:extLst>
          </p:cNvPr>
          <p:cNvSpPr txBox="1">
            <a:spLocks/>
          </p:cNvSpPr>
          <p:nvPr/>
        </p:nvSpPr>
        <p:spPr>
          <a:xfrm>
            <a:off x="7868411" y="2735250"/>
            <a:ext cx="3328416" cy="3557016"/>
          </a:xfrm>
          <a:prstGeom prst="rect">
            <a:avLst/>
          </a:prstGeom>
          <a:noFill/>
          <a:ln w="12700">
            <a:solidFill>
              <a:schemeClr val="accent1"/>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Mini Max</a:t>
            </a:r>
            <a:endParaRPr lang="en-US" dirty="0"/>
          </a:p>
        </p:txBody>
      </p:sp>
      <p:sp>
        <p:nvSpPr>
          <p:cNvPr id="14" name="Text Placeholder 6">
            <a:extLst>
              <a:ext uri="{FF2B5EF4-FFF2-40B4-BE49-F238E27FC236}">
                <a16:creationId xmlns:a16="http://schemas.microsoft.com/office/drawing/2014/main" id="{93148712-F281-24F5-E321-934765C45B3E}"/>
              </a:ext>
            </a:extLst>
          </p:cNvPr>
          <p:cNvSpPr txBox="1">
            <a:spLocks/>
          </p:cNvSpPr>
          <p:nvPr/>
        </p:nvSpPr>
        <p:spPr>
          <a:xfrm>
            <a:off x="8147303" y="3942258"/>
            <a:ext cx="2770632" cy="2206752"/>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Faster Time Efficiency</a:t>
            </a:r>
          </a:p>
          <a:p>
            <a:r>
              <a:rPr lang="en-US" dirty="0"/>
              <a:t>Used for Harder Modes</a:t>
            </a:r>
          </a:p>
          <a:p>
            <a:r>
              <a:rPr lang="en-US" dirty="0"/>
              <a:t>Good for Advanced AI Logic</a:t>
            </a:r>
          </a:p>
          <a:p>
            <a:endParaRPr lang="en-US" dirty="0"/>
          </a:p>
        </p:txBody>
      </p:sp>
      <p:sp>
        <p:nvSpPr>
          <p:cNvPr id="18" name="Arrow: Down 17">
            <a:extLst>
              <a:ext uri="{FF2B5EF4-FFF2-40B4-BE49-F238E27FC236}">
                <a16:creationId xmlns:a16="http://schemas.microsoft.com/office/drawing/2014/main" id="{BC168B10-D8B1-54B7-0972-C469E27B87E2}"/>
              </a:ext>
            </a:extLst>
          </p:cNvPr>
          <p:cNvSpPr/>
          <p:nvPr/>
        </p:nvSpPr>
        <p:spPr>
          <a:xfrm>
            <a:off x="8986165" y="2255586"/>
            <a:ext cx="1065475" cy="975227"/>
          </a:xfrm>
          <a:prstGeom prst="downArrow">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4255ED2F-58EC-23ED-2636-84B0BA59BD88}"/>
              </a:ext>
            </a:extLst>
          </p:cNvPr>
          <p:cNvCxnSpPr/>
          <p:nvPr/>
        </p:nvCxnSpPr>
        <p:spPr>
          <a:xfrm>
            <a:off x="4753155" y="3027872"/>
            <a:ext cx="2786332" cy="2579298"/>
          </a:xfrm>
          <a:prstGeom prst="bentConnector3">
            <a:avLst>
              <a:gd name="adj1" fmla="val 45356"/>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9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TEAM INFINITY</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285750" indent="-285750">
              <a:buFontTx/>
              <a:buChar char="-"/>
            </a:pPr>
            <a:r>
              <a:rPr lang="en-US" dirty="0"/>
              <a:t>Mini Max Algorithm is a fast, more optimized, and better to use when it comes to the bot’s logic, depth analysis and time efficiency.</a:t>
            </a:r>
          </a:p>
          <a:p>
            <a:pPr marL="285750" indent="-285750">
              <a:buFontTx/>
              <a:buChar char="-"/>
            </a:pPr>
            <a:r>
              <a:rPr lang="en-US" dirty="0"/>
              <a:t>Mini Max Algorithm’s own depth feature can either upgrade or downgrade the bot’s level of logic.</a:t>
            </a:r>
          </a:p>
          <a:p>
            <a:pPr marL="285750" indent="-285750">
              <a:buFontTx/>
              <a:buChar char="-"/>
            </a:pPr>
            <a:r>
              <a:rPr lang="en-US" dirty="0"/>
              <a:t>For Testing, it is best to try to block the bot’s moves or place adjacent winning inputs in order to immediately test the AI’s logic without wasting time.</a:t>
            </a:r>
          </a:p>
          <a:p>
            <a:pPr marL="285750" indent="-285750">
              <a:buFontTx/>
              <a:buChar char="-"/>
            </a:pPr>
            <a:endParaRPr lang="en-US" dirty="0"/>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27048" y="2856196"/>
            <a:ext cx="5957834" cy="2176272"/>
          </a:xfrm>
        </p:spPr>
        <p:txBody>
          <a:bodyPr/>
          <a:lstStyle/>
          <a:p>
            <a:r>
              <a:rPr lang="en-US" dirty="0"/>
              <a:t>TEAM INFINITY</a:t>
            </a:r>
          </a:p>
          <a:p>
            <a:r>
              <a:rPr lang="en-US" dirty="0"/>
              <a:t>CMPS 270: SOFTWARE CONSTRUCTION</a:t>
            </a:r>
          </a:p>
          <a:p>
            <a:r>
              <a:rPr lang="en-US" dirty="0"/>
              <a:t>AMERICAN UNIVERSITY OF BEIRUT (AUB), BEIRUT CAMPUS</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OUTLINE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Mini-Max Algorithm</a:t>
            </a:r>
          </a:p>
          <a:p>
            <a:r>
              <a:rPr lang="en-US" dirty="0"/>
              <a:t>Algorithm Functionalities</a:t>
            </a:r>
          </a:p>
          <a:p>
            <a:r>
              <a:rPr lang="en-US" dirty="0"/>
              <a:t>Implementation</a:t>
            </a:r>
          </a:p>
          <a:p>
            <a:r>
              <a:rPr lang="en-US" dirty="0"/>
              <a:t>Testing Strategies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285750" indent="-285750">
              <a:buFontTx/>
              <a:buChar char="-"/>
            </a:pPr>
            <a:r>
              <a:rPr lang="en-US" dirty="0"/>
              <a:t>PHASE 1:</a:t>
            </a:r>
          </a:p>
          <a:p>
            <a:pPr marL="285750" indent="-285750">
              <a:buFontTx/>
              <a:buChar char="-"/>
            </a:pPr>
            <a:r>
              <a:rPr lang="en-US" dirty="0"/>
              <a:t>Developed algorithms to determine the input’s location inside the 2D Matrix</a:t>
            </a:r>
          </a:p>
          <a:p>
            <a:pPr marL="285750" indent="-285750">
              <a:buFontTx/>
              <a:buChar char="-"/>
            </a:pPr>
            <a:r>
              <a:rPr lang="en-US" dirty="0"/>
              <a:t>Created an atomic clock to measure the average time taken by each player in order to give the game a better experience</a:t>
            </a:r>
          </a:p>
          <a:p>
            <a:pPr marL="285750" indent="-285750">
              <a:buFontTx/>
              <a:buChar char="-"/>
            </a:pPr>
            <a:r>
              <a:rPr lang="en-US" dirty="0"/>
              <a:t>PHASE 2:</a:t>
            </a:r>
          </a:p>
          <a:p>
            <a:pPr marL="285750" indent="-285750">
              <a:buFontTx/>
              <a:buChar char="-"/>
            </a:pPr>
            <a:r>
              <a:rPr lang="en-US" dirty="0"/>
              <a:t>Implemented the Mini Max Algorithm in order to develop the bot’s AI via developing score systems to find optimal moves</a:t>
            </a:r>
          </a:p>
          <a:p>
            <a:pPr marL="285750" indent="-285750">
              <a:buFontTx/>
              <a:buChar char="-"/>
            </a:pPr>
            <a:r>
              <a:rPr lang="en-US" dirty="0"/>
              <a:t>Utilized the Mini Max Algorithm’s depth system in order to lower or increase the AI’s predictions of the player’s inputs, and thus to change difficulties</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TEAM INFINITY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650380"/>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MINI-MAX Algorithm</a:t>
            </a:r>
          </a:p>
        </p:txBody>
      </p:sp>
      <p:sp>
        <p:nvSpPr>
          <p:cNvPr id="5" name="Text Placeholder 4">
            <a:extLst>
              <a:ext uri="{FF2B5EF4-FFF2-40B4-BE49-F238E27FC236}">
                <a16:creationId xmlns:a16="http://schemas.microsoft.com/office/drawing/2014/main" id="{524DC1D3-2F00-865B-09D4-41D73408D89E}"/>
              </a:ext>
            </a:extLst>
          </p:cNvPr>
          <p:cNvSpPr>
            <a:spLocks noGrp="1"/>
          </p:cNvSpPr>
          <p:nvPr>
            <p:ph type="body" idx="1"/>
          </p:nvPr>
        </p:nvSpPr>
        <p:spPr/>
        <p:txBody>
          <a:bodyPr/>
          <a:lstStyle/>
          <a:p>
            <a:r>
              <a:rPr lang="en-US" dirty="0"/>
              <a:t>An Efficient Decision Tree-Based Algorithm used in Game Theory</a:t>
            </a:r>
          </a:p>
        </p:txBody>
      </p:sp>
    </p:spTree>
    <p:extLst>
      <p:ext uri="{BB962C8B-B14F-4D97-AF65-F5344CB8AC3E}">
        <p14:creationId xmlns:p14="http://schemas.microsoft.com/office/powerpoint/2010/main" val="111608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E9FB-5959-AB5C-A165-5B4D94CC4ED1}"/>
              </a:ext>
            </a:extLst>
          </p:cNvPr>
          <p:cNvSpPr>
            <a:spLocks noGrp="1"/>
          </p:cNvSpPr>
          <p:nvPr>
            <p:ph type="title"/>
          </p:nvPr>
        </p:nvSpPr>
        <p:spPr>
          <a:xfrm>
            <a:off x="2895600" y="944420"/>
            <a:ext cx="6400800" cy="768096"/>
          </a:xfrm>
        </p:spPr>
        <p:txBody>
          <a:bodyPr/>
          <a:lstStyle/>
          <a:p>
            <a:r>
              <a:rPr lang="en-US" dirty="0"/>
              <a:t>WHY MINI-MAX</a:t>
            </a:r>
          </a:p>
        </p:txBody>
      </p:sp>
      <p:pic>
        <p:nvPicPr>
          <p:cNvPr id="7" name="Picture 6" descr="Chart, bar chart&#10;&#10;Description automatically generated">
            <a:extLst>
              <a:ext uri="{FF2B5EF4-FFF2-40B4-BE49-F238E27FC236}">
                <a16:creationId xmlns:a16="http://schemas.microsoft.com/office/drawing/2014/main" id="{BE632A8F-E54E-2A21-5F64-63430D839EDE}"/>
              </a:ext>
            </a:extLst>
          </p:cNvPr>
          <p:cNvPicPr>
            <a:picLocks noChangeAspect="1"/>
          </p:cNvPicPr>
          <p:nvPr/>
        </p:nvPicPr>
        <p:blipFill>
          <a:blip r:embed="rId2"/>
          <a:stretch>
            <a:fillRect/>
          </a:stretch>
        </p:blipFill>
        <p:spPr>
          <a:xfrm>
            <a:off x="4063817" y="2824881"/>
            <a:ext cx="4064366" cy="2704651"/>
          </a:xfrm>
          <a:prstGeom prst="rect">
            <a:avLst/>
          </a:prstGeom>
        </p:spPr>
      </p:pic>
      <p:sp>
        <p:nvSpPr>
          <p:cNvPr id="8" name="TextBox 7">
            <a:extLst>
              <a:ext uri="{FF2B5EF4-FFF2-40B4-BE49-F238E27FC236}">
                <a16:creationId xmlns:a16="http://schemas.microsoft.com/office/drawing/2014/main" id="{9FF85A7A-AC06-B0BF-C460-C3A5136C5966}"/>
              </a:ext>
            </a:extLst>
          </p:cNvPr>
          <p:cNvSpPr txBox="1"/>
          <p:nvPr/>
        </p:nvSpPr>
        <p:spPr>
          <a:xfrm>
            <a:off x="5410861" y="5822830"/>
            <a:ext cx="2910753" cy="369332"/>
          </a:xfrm>
          <a:prstGeom prst="rect">
            <a:avLst/>
          </a:prstGeom>
          <a:noFill/>
        </p:spPr>
        <p:txBody>
          <a:bodyPr wrap="square" rtlCol="0">
            <a:spAutoFit/>
          </a:bodyPr>
          <a:lstStyle/>
          <a:p>
            <a:r>
              <a:rPr lang="en-US" dirty="0"/>
              <a:t>By: </a:t>
            </a:r>
            <a:r>
              <a:rPr lang="en-US" dirty="0" err="1"/>
              <a:t>Mili</a:t>
            </a:r>
            <a:r>
              <a:rPr lang="en-US" dirty="0"/>
              <a:t> Publications, India</a:t>
            </a:r>
          </a:p>
        </p:txBody>
      </p:sp>
    </p:spTree>
    <p:extLst>
      <p:ext uri="{BB962C8B-B14F-4D97-AF65-F5344CB8AC3E}">
        <p14:creationId xmlns:p14="http://schemas.microsoft.com/office/powerpoint/2010/main" val="277789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44C1-D2A9-93D3-0A98-42EDF8133DD5}"/>
              </a:ext>
            </a:extLst>
          </p:cNvPr>
          <p:cNvSpPr>
            <a:spLocks noGrp="1"/>
          </p:cNvSpPr>
          <p:nvPr>
            <p:ph type="title"/>
          </p:nvPr>
        </p:nvSpPr>
        <p:spPr>
          <a:xfrm>
            <a:off x="4224528" y="1209040"/>
            <a:ext cx="6766560" cy="768096"/>
          </a:xfrm>
        </p:spPr>
        <p:txBody>
          <a:bodyPr/>
          <a:lstStyle/>
          <a:p>
            <a:r>
              <a:rPr lang="en-US" dirty="0"/>
              <a:t>MINI-MAX FUNCTIONALITY</a:t>
            </a:r>
          </a:p>
        </p:txBody>
      </p:sp>
      <p:sp>
        <p:nvSpPr>
          <p:cNvPr id="3" name="Content Placeholder 2">
            <a:extLst>
              <a:ext uri="{FF2B5EF4-FFF2-40B4-BE49-F238E27FC236}">
                <a16:creationId xmlns:a16="http://schemas.microsoft.com/office/drawing/2014/main" id="{5F2E4565-3103-8591-5D11-0AF2B531D934}"/>
              </a:ext>
            </a:extLst>
          </p:cNvPr>
          <p:cNvSpPr>
            <a:spLocks noGrp="1"/>
          </p:cNvSpPr>
          <p:nvPr>
            <p:ph idx="1"/>
          </p:nvPr>
        </p:nvSpPr>
        <p:spPr/>
        <p:txBody>
          <a:bodyPr/>
          <a:lstStyle/>
          <a:p>
            <a:r>
              <a:rPr lang="en-US" dirty="0"/>
              <a:t>A depth-limited minimax algorithm only considers a predetermined number of moves in the future. Without a depth cap, the program would follow every move all the way to victory. This can easily become computationally unsolvable for all games but the most basic ones. For instance, the player might have a number of options, and for each of them, the opponent might have a number of options, and for each of their options, the player might have a number of further options .</a:t>
            </a:r>
          </a:p>
        </p:txBody>
      </p:sp>
      <p:sp>
        <p:nvSpPr>
          <p:cNvPr id="4" name="Footer Placeholder 3">
            <a:extLst>
              <a:ext uri="{FF2B5EF4-FFF2-40B4-BE49-F238E27FC236}">
                <a16:creationId xmlns:a16="http://schemas.microsoft.com/office/drawing/2014/main" id="{BBCB5FEE-8C4E-06B6-E350-9C8DDE96E8E7}"/>
              </a:ext>
            </a:extLst>
          </p:cNvPr>
          <p:cNvSpPr>
            <a:spLocks noGrp="1"/>
          </p:cNvSpPr>
          <p:nvPr>
            <p:ph type="ftr" sz="quarter" idx="11"/>
          </p:nvPr>
        </p:nvSpPr>
        <p:spPr/>
        <p:txBody>
          <a:bodyPr/>
          <a:lstStyle/>
          <a:p>
            <a:r>
              <a:rPr lang="en-US" dirty="0"/>
              <a:t>TEAM INFINITY</a:t>
            </a:r>
          </a:p>
        </p:txBody>
      </p:sp>
      <p:sp>
        <p:nvSpPr>
          <p:cNvPr id="5" name="Slide Number Placeholder 4">
            <a:extLst>
              <a:ext uri="{FF2B5EF4-FFF2-40B4-BE49-F238E27FC236}">
                <a16:creationId xmlns:a16="http://schemas.microsoft.com/office/drawing/2014/main" id="{311B6A35-CE93-DCBC-5D1B-98A69CD00892}"/>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29767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A4B7-FDAA-1AAA-4B85-E5D7E3F2B7A2}"/>
              </a:ext>
            </a:extLst>
          </p:cNvPr>
          <p:cNvSpPr>
            <a:spLocks noGrp="1"/>
          </p:cNvSpPr>
          <p:nvPr>
            <p:ph type="title"/>
          </p:nvPr>
        </p:nvSpPr>
        <p:spPr>
          <a:xfrm>
            <a:off x="4224528" y="1209040"/>
            <a:ext cx="6766560" cy="768096"/>
          </a:xfrm>
        </p:spPr>
        <p:txBody>
          <a:bodyPr/>
          <a:lstStyle/>
          <a:p>
            <a:r>
              <a:rPr lang="en-US" dirty="0"/>
              <a:t>Logical Example</a:t>
            </a:r>
          </a:p>
        </p:txBody>
      </p:sp>
      <p:pic>
        <p:nvPicPr>
          <p:cNvPr id="7" name="Content Placeholder 6" descr="BY: becominghuman.ai">
            <a:extLst>
              <a:ext uri="{FF2B5EF4-FFF2-40B4-BE49-F238E27FC236}">
                <a16:creationId xmlns:a16="http://schemas.microsoft.com/office/drawing/2014/main" id="{13EEF501-D47F-C02C-B8D9-73E97587DA5C}"/>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3959749" y="2180336"/>
            <a:ext cx="7601447" cy="4403343"/>
          </a:xfrm>
        </p:spPr>
      </p:pic>
      <p:sp>
        <p:nvSpPr>
          <p:cNvPr id="4" name="Footer Placeholder 3">
            <a:extLst>
              <a:ext uri="{FF2B5EF4-FFF2-40B4-BE49-F238E27FC236}">
                <a16:creationId xmlns:a16="http://schemas.microsoft.com/office/drawing/2014/main" id="{D07446F9-3E97-14B0-45A2-CD3A2BA51EE3}"/>
              </a:ext>
            </a:extLst>
          </p:cNvPr>
          <p:cNvSpPr>
            <a:spLocks noGrp="1"/>
          </p:cNvSpPr>
          <p:nvPr>
            <p:ph type="ftr" sz="quarter" idx="11"/>
          </p:nvPr>
        </p:nvSpPr>
        <p:spPr/>
        <p:txBody>
          <a:bodyPr/>
          <a:lstStyle/>
          <a:p>
            <a:r>
              <a:rPr lang="en-US" dirty="0"/>
              <a:t>TEAM INFINITY</a:t>
            </a:r>
          </a:p>
        </p:txBody>
      </p:sp>
      <p:sp>
        <p:nvSpPr>
          <p:cNvPr id="5" name="Slide Number Placeholder 4">
            <a:extLst>
              <a:ext uri="{FF2B5EF4-FFF2-40B4-BE49-F238E27FC236}">
                <a16:creationId xmlns:a16="http://schemas.microsoft.com/office/drawing/2014/main" id="{9BF20E3A-6B31-427D-8ADE-9663BA9BB85A}"/>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8" name="TextBox 7">
            <a:extLst>
              <a:ext uri="{FF2B5EF4-FFF2-40B4-BE49-F238E27FC236}">
                <a16:creationId xmlns:a16="http://schemas.microsoft.com/office/drawing/2014/main" id="{D9D53098-8395-1202-B38D-B7C2B16C23AE}"/>
              </a:ext>
            </a:extLst>
          </p:cNvPr>
          <p:cNvSpPr txBox="1"/>
          <p:nvPr/>
        </p:nvSpPr>
        <p:spPr>
          <a:xfrm>
            <a:off x="9056536" y="6241774"/>
            <a:ext cx="2433099" cy="369332"/>
          </a:xfrm>
          <a:prstGeom prst="rect">
            <a:avLst/>
          </a:prstGeom>
          <a:noFill/>
        </p:spPr>
        <p:txBody>
          <a:bodyPr wrap="square" rtlCol="0">
            <a:spAutoFit/>
          </a:bodyPr>
          <a:lstStyle/>
          <a:p>
            <a:r>
              <a:rPr lang="en-US" dirty="0"/>
              <a:t>BY: becominghuman.ai</a:t>
            </a:r>
          </a:p>
        </p:txBody>
      </p:sp>
    </p:spTree>
    <p:extLst>
      <p:ext uri="{BB962C8B-B14F-4D97-AF65-F5344CB8AC3E}">
        <p14:creationId xmlns:p14="http://schemas.microsoft.com/office/powerpoint/2010/main" val="340307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1702-ED49-D264-FAFD-9DE1704A39C3}"/>
              </a:ext>
            </a:extLst>
          </p:cNvPr>
          <p:cNvSpPr>
            <a:spLocks noGrp="1"/>
          </p:cNvSpPr>
          <p:nvPr>
            <p:ph type="title"/>
          </p:nvPr>
        </p:nvSpPr>
        <p:spPr>
          <a:xfrm>
            <a:off x="4224528" y="1209040"/>
            <a:ext cx="6766560" cy="768096"/>
          </a:xfrm>
        </p:spPr>
        <p:txBody>
          <a:bodyPr/>
          <a:lstStyle/>
          <a:p>
            <a:r>
              <a:rPr lang="en-US" dirty="0"/>
              <a:t>Implementation</a:t>
            </a:r>
          </a:p>
        </p:txBody>
      </p:sp>
      <p:sp>
        <p:nvSpPr>
          <p:cNvPr id="3" name="Content Placeholder 2">
            <a:extLst>
              <a:ext uri="{FF2B5EF4-FFF2-40B4-BE49-F238E27FC236}">
                <a16:creationId xmlns:a16="http://schemas.microsoft.com/office/drawing/2014/main" id="{27BAFC30-8F32-0C01-22EC-3D02C80BEE55}"/>
              </a:ext>
            </a:extLst>
          </p:cNvPr>
          <p:cNvSpPr>
            <a:spLocks noGrp="1"/>
          </p:cNvSpPr>
          <p:nvPr>
            <p:ph idx="1"/>
          </p:nvPr>
        </p:nvSpPr>
        <p:spPr/>
        <p:txBody>
          <a:bodyPr/>
          <a:lstStyle/>
          <a:p>
            <a:pPr marL="285750" indent="-28575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temporary matrices that compare the scores on the board in order to determine where the bot will either block the player or place a winning move</a:t>
            </a:r>
          </a:p>
          <a:p>
            <a:pPr marL="285750" indent="-285750">
              <a:buFont typeface="Wingdings" panose="05000000000000000000" pitchFamily="2" charset="2"/>
              <a:buChar char="§"/>
            </a:pPr>
            <a:endParaRPr lang="en-US" sz="1800" dirty="0">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determine and predict the player movements up to x times, where x increases as the depth of the matrix feature increases.</a:t>
            </a:r>
          </a:p>
          <a:p>
            <a:pPr marL="285750" indent="-285750">
              <a:buFont typeface="Wingdings" panose="05000000000000000000" pitchFamily="2" charset="2"/>
              <a:buChar char="§"/>
            </a:pPr>
            <a:endParaRPr lang="en-US" sz="1800" dirty="0">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 for the winner of the game by having either 4 adjacent player moves, of 4 adjacent bot moves (horizontally, vertically, and oblique). </a:t>
            </a:r>
            <a:endParaRPr lang="en-US" dirty="0"/>
          </a:p>
        </p:txBody>
      </p:sp>
      <p:sp>
        <p:nvSpPr>
          <p:cNvPr id="4" name="Footer Placeholder 3">
            <a:extLst>
              <a:ext uri="{FF2B5EF4-FFF2-40B4-BE49-F238E27FC236}">
                <a16:creationId xmlns:a16="http://schemas.microsoft.com/office/drawing/2014/main" id="{3366BC52-EF1D-9770-71D3-F79D5E80B989}"/>
              </a:ext>
            </a:extLst>
          </p:cNvPr>
          <p:cNvSpPr>
            <a:spLocks noGrp="1"/>
          </p:cNvSpPr>
          <p:nvPr>
            <p:ph type="ftr" sz="quarter" idx="11"/>
          </p:nvPr>
        </p:nvSpPr>
        <p:spPr/>
        <p:txBody>
          <a:bodyPr/>
          <a:lstStyle/>
          <a:p>
            <a:r>
              <a:rPr lang="en-US" dirty="0"/>
              <a:t>TEAM INFINITY</a:t>
            </a:r>
          </a:p>
        </p:txBody>
      </p:sp>
      <p:sp>
        <p:nvSpPr>
          <p:cNvPr id="5" name="Slide Number Placeholder 4">
            <a:extLst>
              <a:ext uri="{FF2B5EF4-FFF2-40B4-BE49-F238E27FC236}">
                <a16:creationId xmlns:a16="http://schemas.microsoft.com/office/drawing/2014/main" id="{E83B4B7D-2A2C-CCE4-818A-55A824F1D098}"/>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36337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10230A-4060-05B7-28EB-FF4BA704175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FEAA6BE-3244-85A1-D292-B78220137E3F}"/>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6" name="Picture 5" descr="A picture containing chart&#10;&#10;Description automatically generated">
            <a:extLst>
              <a:ext uri="{FF2B5EF4-FFF2-40B4-BE49-F238E27FC236}">
                <a16:creationId xmlns:a16="http://schemas.microsoft.com/office/drawing/2014/main" id="{AACDF41F-4DC1-C2BC-4FE3-80CCB050A17C}"/>
              </a:ext>
            </a:extLst>
          </p:cNvPr>
          <p:cNvPicPr>
            <a:picLocks noChangeAspect="1"/>
          </p:cNvPicPr>
          <p:nvPr/>
        </p:nvPicPr>
        <p:blipFill>
          <a:blip r:embed="rId2"/>
          <a:stretch>
            <a:fillRect/>
          </a:stretch>
        </p:blipFill>
        <p:spPr>
          <a:xfrm>
            <a:off x="4677314" y="1094002"/>
            <a:ext cx="6667500" cy="4867275"/>
          </a:xfrm>
          <a:prstGeom prst="rect">
            <a:avLst/>
          </a:prstGeom>
        </p:spPr>
      </p:pic>
    </p:spTree>
    <p:extLst>
      <p:ext uri="{BB962C8B-B14F-4D97-AF65-F5344CB8AC3E}">
        <p14:creationId xmlns:p14="http://schemas.microsoft.com/office/powerpoint/2010/main" val="30773301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{61A7BF5F-159C-4EDD-BF59-9649D22C4A61}tf78438558_win32</Template>
  <TotalTime>2117</TotalTime>
  <Words>539</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Sabon Next LT</vt:lpstr>
      <vt:lpstr>Wingdings</vt:lpstr>
      <vt:lpstr>Office Theme</vt:lpstr>
      <vt:lpstr>CONNECT-FOUR </vt:lpstr>
      <vt:lpstr>OUTLINE</vt:lpstr>
      <vt:lpstr>Introduction</vt:lpstr>
      <vt:lpstr>MINI-MAX Algorithm</vt:lpstr>
      <vt:lpstr>WHY MINI-MAX</vt:lpstr>
      <vt:lpstr>MINI-MAX FUNCTIONALITY</vt:lpstr>
      <vt:lpstr>Logical Example</vt:lpstr>
      <vt:lpstr>Implementation</vt:lpstr>
      <vt:lpstr>PowerPoint Presentation</vt:lpstr>
      <vt:lpstr>TESTING STRATEGIES</vt:lpstr>
      <vt:lpstr>ALGORITHMS COMPARED</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CONNECT-FOUR</dc:title>
  <dc:subject/>
  <dc:creator>Osama Iskandarani</dc:creator>
  <cp:lastModifiedBy>Osama Iskandarani</cp:lastModifiedBy>
  <cp:revision>5</cp:revision>
  <dcterms:created xsi:type="dcterms:W3CDTF">2022-11-16T16:21:08Z</dcterms:created>
  <dcterms:modified xsi:type="dcterms:W3CDTF">2022-11-18T21:29:26Z</dcterms:modified>
</cp:coreProperties>
</file>