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24" r:id="rId8"/>
    <p:sldId id="262" r:id="rId9"/>
    <p:sldId id="263" r:id="rId10"/>
    <p:sldId id="264" r:id="rId11"/>
    <p:sldId id="323" r:id="rId12"/>
    <p:sldId id="268" r:id="rId13"/>
    <p:sldId id="265" r:id="rId14"/>
    <p:sldId id="266" r:id="rId15"/>
    <p:sldId id="267" r:id="rId16"/>
    <p:sldId id="273" r:id="rId17"/>
    <p:sldId id="269" r:id="rId18"/>
    <p:sldId id="270" r:id="rId19"/>
    <p:sldId id="319" r:id="rId20"/>
    <p:sldId id="322" r:id="rId21"/>
    <p:sldId id="271" r:id="rId22"/>
    <p:sldId id="320" r:id="rId23"/>
    <p:sldId id="310" r:id="rId24"/>
    <p:sldId id="339" r:id="rId25"/>
    <p:sldId id="315" r:id="rId26"/>
    <p:sldId id="311" r:id="rId27"/>
    <p:sldId id="312" r:id="rId28"/>
    <p:sldId id="313" r:id="rId29"/>
    <p:sldId id="314" r:id="rId30"/>
    <p:sldId id="317" r:id="rId31"/>
    <p:sldId id="318" r:id="rId32"/>
    <p:sldId id="321" r:id="rId33"/>
    <p:sldId id="274" r:id="rId34"/>
    <p:sldId id="275" r:id="rId35"/>
    <p:sldId id="325" r:id="rId36"/>
    <p:sldId id="326" r:id="rId37"/>
    <p:sldId id="276" r:id="rId38"/>
    <p:sldId id="277" r:id="rId39"/>
    <p:sldId id="327" r:id="rId40"/>
    <p:sldId id="32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97CDE"/>
    <a:srgbClr val="73B3D1"/>
    <a:srgbClr val="7385D1"/>
    <a:srgbClr val="739CD1"/>
    <a:srgbClr val="CDE4EF"/>
    <a:srgbClr val="B177BF"/>
    <a:srgbClr val="9073D1"/>
    <a:srgbClr val="FA4840"/>
    <a:srgbClr val="BF7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19" autoAdjust="0"/>
    <p:restoredTop sz="94660"/>
  </p:normalViewPr>
  <p:slideViewPr>
    <p:cSldViewPr snapToGrid="0">
      <p:cViewPr varScale="1">
        <p:scale>
          <a:sx n="64" d="100"/>
          <a:sy n="64" d="100"/>
        </p:scale>
        <p:origin x="102" y="1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zcano Alexis" userId="55253657-2c98-443c-a2a7-1b307e62fc0c" providerId="ADAL" clId="{5DE1F438-4551-4269-8A84-AA47C859B0B6}"/>
    <pc:docChg chg="undo custSel modSld">
      <pc:chgData name="Lazcano Alexis" userId="55253657-2c98-443c-a2a7-1b307e62fc0c" providerId="ADAL" clId="{5DE1F438-4551-4269-8A84-AA47C859B0B6}" dt="2023-02-14T16:18:08.839" v="1"/>
      <pc:docMkLst>
        <pc:docMk/>
      </pc:docMkLst>
      <pc:sldChg chg="modSp mod">
        <pc:chgData name="Lazcano Alexis" userId="55253657-2c98-443c-a2a7-1b307e62fc0c" providerId="ADAL" clId="{5DE1F438-4551-4269-8A84-AA47C859B0B6}" dt="2023-02-14T16:18:08.839" v="1"/>
        <pc:sldMkLst>
          <pc:docMk/>
          <pc:sldMk cId="3224654331" sldId="310"/>
        </pc:sldMkLst>
        <pc:spChg chg="mod">
          <ac:chgData name="Lazcano Alexis" userId="55253657-2c98-443c-a2a7-1b307e62fc0c" providerId="ADAL" clId="{5DE1F438-4551-4269-8A84-AA47C859B0B6}" dt="2023-02-14T16:18:08.839" v="1"/>
          <ac:spMkLst>
            <pc:docMk/>
            <pc:sldMk cId="3224654331" sldId="310"/>
            <ac:spMk id="4" creationId="{0CEB9823-F156-41C6-00F2-310AAB76AB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2023-02-14</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4</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Modélisation physique</a:t>
            </a:r>
          </a:p>
        </p:txBody>
      </p:sp>
      <p:pic>
        <p:nvPicPr>
          <p:cNvPr id="5" name="Image 4" descr="Une image contenant herbe, extérieur, objet d’extérieur, machine agricole&#10;&#10;Description générée automatiquement">
            <a:extLst>
              <a:ext uri="{FF2B5EF4-FFF2-40B4-BE49-F238E27FC236}">
                <a16:creationId xmlns:a16="http://schemas.microsoft.com/office/drawing/2014/main" id="{9817F4E6-C88F-44D2-AE69-96CBF7BEE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 y="4397883"/>
            <a:ext cx="2381250" cy="2000250"/>
          </a:xfrm>
          <a:prstGeom prst="rect">
            <a:avLst/>
          </a:prstGeom>
          <a:ln w="28575">
            <a:solidFill>
              <a:srgbClr val="73B3D1"/>
            </a:solidFill>
          </a:ln>
        </p:spPr>
      </p:pic>
      <p:sp>
        <p:nvSpPr>
          <p:cNvPr id="6" name="ZoneTexte 5">
            <a:extLst>
              <a:ext uri="{FF2B5EF4-FFF2-40B4-BE49-F238E27FC236}">
                <a16:creationId xmlns:a16="http://schemas.microsoft.com/office/drawing/2014/main" id="{78BC9F35-4A94-49FC-B6AB-30F5C6534913}"/>
              </a:ext>
            </a:extLst>
          </p:cNvPr>
          <p:cNvSpPr txBox="1"/>
          <p:nvPr/>
        </p:nvSpPr>
        <p:spPr>
          <a:xfrm>
            <a:off x="180974" y="6457593"/>
            <a:ext cx="2995041" cy="261610"/>
          </a:xfrm>
          <a:prstGeom prst="rect">
            <a:avLst/>
          </a:prstGeom>
          <a:noFill/>
        </p:spPr>
        <p:txBody>
          <a:bodyPr wrap="square" rtlCol="0">
            <a:spAutoFit/>
          </a:bodyPr>
          <a:lstStyle/>
          <a:p>
            <a:r>
              <a:rPr lang="fr-CA" sz="1100" dirty="0">
                <a:solidFill>
                  <a:srgbClr val="73B3D1"/>
                </a:solidFill>
              </a:rPr>
              <a:t>On va finalement </a:t>
            </a:r>
            <a:r>
              <a:rPr lang="fr-CA" sz="1100" i="1" dirty="0">
                <a:solidFill>
                  <a:srgbClr val="73B3D1"/>
                </a:solidFill>
              </a:rPr>
              <a:t>construire</a:t>
            </a:r>
            <a:r>
              <a:rPr lang="fr-CA" sz="1100" dirty="0">
                <a:solidFill>
                  <a:srgbClr val="73B3D1"/>
                </a:solidFill>
              </a:rPr>
              <a:t> la base de données !</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Créer une </a:t>
            </a:r>
            <a:r>
              <a:rPr lang="fr-CA" dirty="0">
                <a:solidFill>
                  <a:srgbClr val="FA4098"/>
                </a:solidFill>
              </a:rPr>
              <a:t>table</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EE3AEA18-CC37-49E7-ADE4-A5F349F33B4D}"/>
              </a:ext>
            </a:extLst>
          </p:cNvPr>
          <p:cNvSpPr txBox="1"/>
          <p:nvPr/>
        </p:nvSpPr>
        <p:spPr>
          <a:xfrm>
            <a:off x="256032" y="1797784"/>
            <a:ext cx="4943856" cy="1323439"/>
          </a:xfrm>
          <a:prstGeom prst="rect">
            <a:avLst/>
          </a:prstGeom>
          <a:noFill/>
          <a:ln w="28575">
            <a:solidFill>
              <a:srgbClr val="73B3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CREATE TABLE schema_name.</a:t>
            </a:r>
            <a:r>
              <a:rPr lang="fr-CA" sz="1600" dirty="0">
                <a:latin typeface="Courier New" panose="02070309020205020404" pitchFamily="49" charset="0"/>
                <a:cs typeface="Courier New" panose="02070309020205020404" pitchFamily="49" charset="0"/>
              </a:rPr>
              <a:t>table_name</a:t>
            </a:r>
            <a:r>
              <a:rPr lang="fr-CA" sz="1600" dirty="0">
                <a:solidFill>
                  <a:schemeClr val="tx1"/>
                </a:solidFill>
                <a:latin typeface="Courier New" panose="02070309020205020404" pitchFamily="49" charset="0"/>
                <a:cs typeface="Courier New" panose="02070309020205020404" pitchFamily="49" charset="0"/>
              </a:rPr>
              <a:t>(</a:t>
            </a:r>
          </a:p>
          <a:p>
            <a:r>
              <a:rPr lang="fr-CA" sz="1600" dirty="0">
                <a:latin typeface="Courier New" panose="02070309020205020404" pitchFamily="49" charset="0"/>
                <a:cs typeface="Courier New" panose="02070309020205020404" pitchFamily="49" charset="0"/>
              </a:rPr>
              <a:t>  col_name type,</a:t>
            </a:r>
          </a:p>
          <a:p>
            <a:r>
              <a:rPr lang="fr-CA" sz="1600" dirty="0">
                <a:latin typeface="Courier New" panose="02070309020205020404" pitchFamily="49" charset="0"/>
                <a:cs typeface="Courier New" panose="02070309020205020404" pitchFamily="49" charset="0"/>
              </a:rPr>
              <a:t>  col_name type,</a:t>
            </a:r>
          </a:p>
          <a:p>
            <a:r>
              <a:rPr lang="fr-CA" sz="1600" dirty="0">
                <a:latin typeface="Courier New" panose="02070309020205020404" pitchFamily="49" charset="0"/>
                <a:cs typeface="Courier New" panose="02070309020205020404" pitchFamily="49" charset="0"/>
              </a:rPr>
              <a:t>  col_name type</a:t>
            </a:r>
          </a:p>
          <a:p>
            <a:r>
              <a:rPr lang="fr-CA" sz="1600" dirty="0">
                <a:solidFill>
                  <a:schemeClr val="tx1"/>
                </a:solidFill>
                <a:latin typeface="Courier New" panose="02070309020205020404" pitchFamily="49" charset="0"/>
                <a:cs typeface="Courier New" panose="02070309020205020404" pitchFamily="49" charset="0"/>
              </a:rPr>
              <a:t>);</a:t>
            </a:r>
            <a:endParaRPr lang="fr-CA" sz="1600" dirty="0"/>
          </a:p>
        </p:txBody>
      </p:sp>
      <p:sp>
        <p:nvSpPr>
          <p:cNvPr id="11" name="ZoneTexte 10">
            <a:extLst>
              <a:ext uri="{FF2B5EF4-FFF2-40B4-BE49-F238E27FC236}">
                <a16:creationId xmlns:a16="http://schemas.microsoft.com/office/drawing/2014/main" id="{2BBED490-56AD-4241-AFCE-296C17D6DF1E}"/>
              </a:ext>
            </a:extLst>
          </p:cNvPr>
          <p:cNvSpPr txBox="1"/>
          <p:nvPr/>
        </p:nvSpPr>
        <p:spPr>
          <a:xfrm>
            <a:off x="304800" y="3230880"/>
            <a:ext cx="6705600" cy="923330"/>
          </a:xfrm>
          <a:prstGeom prst="rect">
            <a:avLst/>
          </a:prstGeom>
          <a:noFill/>
        </p:spPr>
        <p:txBody>
          <a:bodyPr wrap="square" rtlCol="0">
            <a:spAutoFit/>
          </a:bodyPr>
          <a:lstStyle/>
          <a:p>
            <a:r>
              <a:rPr lang="fr-CA" dirty="0">
                <a:solidFill>
                  <a:srgbClr val="73B3D1"/>
                </a:solidFill>
              </a:rPr>
              <a:t>• </a:t>
            </a:r>
            <a:r>
              <a:rPr lang="fr-CA" dirty="0">
                <a:solidFill>
                  <a:srgbClr val="FA4098"/>
                </a:solidFill>
              </a:rPr>
              <a:t>schema_name</a:t>
            </a:r>
            <a:r>
              <a:rPr lang="fr-CA" dirty="0">
                <a:solidFill>
                  <a:srgbClr val="73B3D1"/>
                </a:solidFill>
              </a:rPr>
              <a:t> peut être omis si on utilise le schéma par défaut.</a:t>
            </a:r>
            <a:br>
              <a:rPr lang="fr-CA" dirty="0">
                <a:solidFill>
                  <a:srgbClr val="73B3D1"/>
                </a:solidFill>
              </a:rPr>
            </a:br>
            <a:r>
              <a:rPr lang="fr-CA" dirty="0">
                <a:solidFill>
                  <a:srgbClr val="73B3D1"/>
                </a:solidFill>
              </a:rPr>
              <a:t>Définitivement une BEST PRACTICE de mettre le nom du schéma par contre.</a:t>
            </a:r>
          </a:p>
        </p:txBody>
      </p:sp>
      <p:sp>
        <p:nvSpPr>
          <p:cNvPr id="15" name="ZoneTexte 14">
            <a:extLst>
              <a:ext uri="{FF2B5EF4-FFF2-40B4-BE49-F238E27FC236}">
                <a16:creationId xmlns:a16="http://schemas.microsoft.com/office/drawing/2014/main" id="{84287055-D7B3-45E3-B9CB-2AA0F6C6F0AB}"/>
              </a:ext>
            </a:extLst>
          </p:cNvPr>
          <p:cNvSpPr txBox="1"/>
          <p:nvPr/>
        </p:nvSpPr>
        <p:spPr>
          <a:xfrm>
            <a:off x="366749" y="4870735"/>
            <a:ext cx="4660392" cy="338554"/>
          </a:xfrm>
          <a:prstGeom prst="rect">
            <a:avLst/>
          </a:prstGeom>
          <a:noFill/>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DROP TABLE schema_name.table_name;</a:t>
            </a:r>
            <a:endParaRPr lang="fr-CA" sz="1600" dirty="0"/>
          </a:p>
        </p:txBody>
      </p:sp>
      <p:sp>
        <p:nvSpPr>
          <p:cNvPr id="16" name="ZoneTexte 15">
            <a:extLst>
              <a:ext uri="{FF2B5EF4-FFF2-40B4-BE49-F238E27FC236}">
                <a16:creationId xmlns:a16="http://schemas.microsoft.com/office/drawing/2014/main" id="{10C4C9B6-D22F-4242-B39E-F46D7FEBBF02}"/>
              </a:ext>
            </a:extLst>
          </p:cNvPr>
          <p:cNvSpPr txBox="1"/>
          <p:nvPr/>
        </p:nvSpPr>
        <p:spPr>
          <a:xfrm>
            <a:off x="366749" y="4447965"/>
            <a:ext cx="4056887" cy="369332"/>
          </a:xfrm>
          <a:prstGeom prst="rect">
            <a:avLst/>
          </a:prstGeom>
          <a:noFill/>
        </p:spPr>
        <p:txBody>
          <a:bodyPr wrap="square" rtlCol="0">
            <a:spAutoFit/>
          </a:bodyPr>
          <a:lstStyle/>
          <a:p>
            <a:r>
              <a:rPr lang="fr-CA" dirty="0">
                <a:solidFill>
                  <a:srgbClr val="73B3D1"/>
                </a:solidFill>
              </a:rPr>
              <a:t>Supprimer une table (et ses données)</a:t>
            </a:r>
          </a:p>
        </p:txBody>
      </p:sp>
      <p:sp>
        <p:nvSpPr>
          <p:cNvPr id="17" name="Rectangle 16">
            <a:extLst>
              <a:ext uri="{FF2B5EF4-FFF2-40B4-BE49-F238E27FC236}">
                <a16:creationId xmlns:a16="http://schemas.microsoft.com/office/drawing/2014/main" id="{0B85314B-27F8-45C6-9079-A39C23CEF641}"/>
              </a:ext>
            </a:extLst>
          </p:cNvPr>
          <p:cNvSpPr/>
          <p:nvPr/>
        </p:nvSpPr>
        <p:spPr>
          <a:xfrm>
            <a:off x="304800" y="4326458"/>
            <a:ext cx="4572000" cy="993770"/>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6" name="Image 5">
            <a:extLst>
              <a:ext uri="{FF2B5EF4-FFF2-40B4-BE49-F238E27FC236}">
                <a16:creationId xmlns:a16="http://schemas.microsoft.com/office/drawing/2014/main" id="{3372C84E-B73A-B06E-B6A1-0EF20C35FF28}"/>
              </a:ext>
            </a:extLst>
          </p:cNvPr>
          <p:cNvPicPr>
            <a:picLocks noChangeAspect="1"/>
          </p:cNvPicPr>
          <p:nvPr/>
        </p:nvPicPr>
        <p:blipFill>
          <a:blip r:embed="rId2"/>
          <a:stretch>
            <a:fillRect/>
          </a:stretch>
        </p:blipFill>
        <p:spPr>
          <a:xfrm>
            <a:off x="11627712" y="1150572"/>
            <a:ext cx="219106" cy="362001"/>
          </a:xfrm>
          <a:prstGeom prst="rect">
            <a:avLst/>
          </a:prstGeom>
        </p:spPr>
      </p:pic>
      <p:sp>
        <p:nvSpPr>
          <p:cNvPr id="7" name="ZoneTexte 6">
            <a:extLst>
              <a:ext uri="{FF2B5EF4-FFF2-40B4-BE49-F238E27FC236}">
                <a16:creationId xmlns:a16="http://schemas.microsoft.com/office/drawing/2014/main" id="{5EFB763C-BF7D-734F-C129-1F2663D0C29E}"/>
              </a:ext>
            </a:extLst>
          </p:cNvPr>
          <p:cNvSpPr txBox="1"/>
          <p:nvPr/>
        </p:nvSpPr>
        <p:spPr>
          <a:xfrm>
            <a:off x="6466239" y="5588187"/>
            <a:ext cx="5355412" cy="369332"/>
          </a:xfrm>
          <a:prstGeom prst="rect">
            <a:avLst/>
          </a:prstGeom>
          <a:noFill/>
        </p:spPr>
        <p:txBody>
          <a:bodyPr wrap="square" rtlCol="0">
            <a:spAutoFit/>
          </a:bodyPr>
          <a:lstStyle/>
          <a:p>
            <a:r>
              <a:rPr lang="fr-CA" dirty="0">
                <a:solidFill>
                  <a:srgbClr val="73B3D1"/>
                </a:solidFill>
              </a:rPr>
              <a:t>Convention : Tous les noms de tables sont au singulier.</a:t>
            </a:r>
          </a:p>
        </p:txBody>
      </p:sp>
      <p:pic>
        <p:nvPicPr>
          <p:cNvPr id="10" name="Image 9">
            <a:extLst>
              <a:ext uri="{FF2B5EF4-FFF2-40B4-BE49-F238E27FC236}">
                <a16:creationId xmlns:a16="http://schemas.microsoft.com/office/drawing/2014/main" id="{54EB2C27-C148-3E55-AC63-7A2F0D463B22}"/>
              </a:ext>
            </a:extLst>
          </p:cNvPr>
          <p:cNvPicPr>
            <a:picLocks noChangeAspect="1"/>
          </p:cNvPicPr>
          <p:nvPr/>
        </p:nvPicPr>
        <p:blipFill>
          <a:blip r:embed="rId3"/>
          <a:stretch>
            <a:fillRect/>
          </a:stretch>
        </p:blipFill>
        <p:spPr>
          <a:xfrm>
            <a:off x="6887217" y="1588028"/>
            <a:ext cx="3962503" cy="3066389"/>
          </a:xfrm>
          <a:prstGeom prst="rect">
            <a:avLst/>
          </a:prstGeom>
        </p:spPr>
      </p:pic>
    </p:spTree>
    <p:extLst>
      <p:ext uri="{BB962C8B-B14F-4D97-AF65-F5344CB8AC3E}">
        <p14:creationId xmlns:p14="http://schemas.microsoft.com/office/powerpoint/2010/main" val="111478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Transférer une table d’un </a:t>
            </a:r>
            <a:r>
              <a:rPr lang="fr-CA" dirty="0">
                <a:solidFill>
                  <a:srgbClr val="FA4098"/>
                </a:solidFill>
              </a:rPr>
              <a:t>schéma à un autre</a:t>
            </a:r>
          </a:p>
          <a:p>
            <a:pPr lvl="1"/>
            <a:r>
              <a:rPr lang="fr-CA" dirty="0"/>
              <a:t> Souvent, on se rend compte qu’on a créé une table dans le mauvais schéma.</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7" name="ZoneTexte 6">
            <a:extLst>
              <a:ext uri="{FF2B5EF4-FFF2-40B4-BE49-F238E27FC236}">
                <a16:creationId xmlns:a16="http://schemas.microsoft.com/office/drawing/2014/main" id="{A99AF661-EF3E-41B4-B3C7-36F7282BF053}"/>
              </a:ext>
            </a:extLst>
          </p:cNvPr>
          <p:cNvSpPr txBox="1"/>
          <p:nvPr/>
        </p:nvSpPr>
        <p:spPr>
          <a:xfrm>
            <a:off x="4749509" y="2400800"/>
            <a:ext cx="6600691" cy="4093428"/>
          </a:xfrm>
          <a:prstGeom prst="rect">
            <a:avLst/>
          </a:prstGeom>
          <a:noFill/>
        </p:spPr>
        <p:txBody>
          <a:bodyPr wrap="square" rtlCol="0">
            <a:spAutoFit/>
          </a:bodyPr>
          <a:lstStyle/>
          <a:p>
            <a:r>
              <a:rPr lang="fr-CA" sz="2000" dirty="0">
                <a:latin typeface="Courier New" panose="02070309020205020404" pitchFamily="49" charset="0"/>
                <a:cs typeface="Courier New" panose="02070309020205020404" pitchFamily="49" charset="0"/>
              </a:rPr>
              <a:t>On se rends compte qu’on n’a pas pensé assez à notre affaire quand on a créé un schéma général pour toutes les tables de la BD.</a:t>
            </a:r>
            <a:br>
              <a:rPr lang="fr-CA" sz="2000" dirty="0">
                <a:latin typeface="Courier New" panose="02070309020205020404" pitchFamily="49" charset="0"/>
                <a:cs typeface="Courier New" panose="02070309020205020404" pitchFamily="49" charset="0"/>
              </a:rPr>
            </a:br>
            <a:r>
              <a:rPr lang="fr-CA" sz="2000" dirty="0">
                <a:latin typeface="Courier New" panose="02070309020205020404" pitchFamily="49" charset="0"/>
                <a:cs typeface="Courier New" panose="02070309020205020404" pitchFamily="49" charset="0"/>
              </a:rPr>
              <a:t>Clairement, pour s’occuper des karts il nous faudra une expertise spéciale et on ne voudra pas que tout le monde puisse manipuler les données de nos karts. C’est certain que plus tard, on voudra mettre de la sécurité sur la table Kart. Donc le mieux est de créer un </a:t>
            </a:r>
            <a:r>
              <a:rPr lang="fr-CA" sz="2000" dirty="0" err="1">
                <a:latin typeface="Courier New" panose="02070309020205020404" pitchFamily="49" charset="0"/>
                <a:cs typeface="Courier New" panose="02070309020205020404" pitchFamily="49" charset="0"/>
              </a:rPr>
              <a:t>schema</a:t>
            </a:r>
            <a:r>
              <a:rPr lang="fr-CA" sz="2000" dirty="0">
                <a:latin typeface="Courier New" panose="02070309020205020404" pitchFamily="49" charset="0"/>
                <a:cs typeface="Courier New" panose="02070309020205020404" pitchFamily="49" charset="0"/>
              </a:rPr>
              <a:t> pour nos Karts.</a:t>
            </a:r>
          </a:p>
          <a:p>
            <a:endParaRPr lang="fr-CA" sz="2000" dirty="0"/>
          </a:p>
        </p:txBody>
      </p:sp>
      <p:pic>
        <p:nvPicPr>
          <p:cNvPr id="15" name="Image 14">
            <a:extLst>
              <a:ext uri="{FF2B5EF4-FFF2-40B4-BE49-F238E27FC236}">
                <a16:creationId xmlns:a16="http://schemas.microsoft.com/office/drawing/2014/main" id="{3B1B8870-B907-91D8-E039-3314AA053F9A}"/>
              </a:ext>
            </a:extLst>
          </p:cNvPr>
          <p:cNvPicPr>
            <a:picLocks noChangeAspect="1"/>
          </p:cNvPicPr>
          <p:nvPr/>
        </p:nvPicPr>
        <p:blipFill>
          <a:blip r:embed="rId2"/>
          <a:stretch>
            <a:fillRect/>
          </a:stretch>
        </p:blipFill>
        <p:spPr>
          <a:xfrm>
            <a:off x="1600204" y="2539937"/>
            <a:ext cx="2781688" cy="1209844"/>
          </a:xfrm>
          <a:prstGeom prst="rect">
            <a:avLst/>
          </a:prstGeom>
        </p:spPr>
      </p:pic>
      <p:cxnSp>
        <p:nvCxnSpPr>
          <p:cNvPr id="16" name="Connecteur droit avec flèche 15">
            <a:extLst>
              <a:ext uri="{FF2B5EF4-FFF2-40B4-BE49-F238E27FC236}">
                <a16:creationId xmlns:a16="http://schemas.microsoft.com/office/drawing/2014/main" id="{D0411499-5B5D-23D3-7606-749F49CA8922}"/>
              </a:ext>
            </a:extLst>
          </p:cNvPr>
          <p:cNvCxnSpPr>
            <a:cxnSpLocks/>
          </p:cNvCxnSpPr>
          <p:nvPr/>
        </p:nvCxnSpPr>
        <p:spPr>
          <a:xfrm flipV="1">
            <a:off x="1105254" y="3470903"/>
            <a:ext cx="494950" cy="87501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F1DAFADE-3459-39F6-C841-10CE94931114}"/>
              </a:ext>
            </a:extLst>
          </p:cNvPr>
          <p:cNvPicPr>
            <a:picLocks noChangeAspect="1"/>
          </p:cNvPicPr>
          <p:nvPr/>
        </p:nvPicPr>
        <p:blipFill>
          <a:blip r:embed="rId3"/>
          <a:stretch>
            <a:fillRect/>
          </a:stretch>
        </p:blipFill>
        <p:spPr>
          <a:xfrm>
            <a:off x="1523993" y="4473237"/>
            <a:ext cx="2857899" cy="1676634"/>
          </a:xfrm>
          <a:prstGeom prst="rect">
            <a:avLst/>
          </a:prstGeom>
        </p:spPr>
      </p:pic>
      <p:cxnSp>
        <p:nvCxnSpPr>
          <p:cNvPr id="20" name="Connecteur droit avec flèche 19">
            <a:extLst>
              <a:ext uri="{FF2B5EF4-FFF2-40B4-BE49-F238E27FC236}">
                <a16:creationId xmlns:a16="http://schemas.microsoft.com/office/drawing/2014/main" id="{193E0023-7007-47E8-668A-A66E90CC61EC}"/>
              </a:ext>
            </a:extLst>
          </p:cNvPr>
          <p:cNvCxnSpPr>
            <a:cxnSpLocks/>
          </p:cNvCxnSpPr>
          <p:nvPr/>
        </p:nvCxnSpPr>
        <p:spPr>
          <a:xfrm>
            <a:off x="1156376" y="5311554"/>
            <a:ext cx="545106" cy="69700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6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Modifier une </a:t>
            </a:r>
            <a:r>
              <a:rPr lang="fr-CA" dirty="0">
                <a:solidFill>
                  <a:srgbClr val="FA4098"/>
                </a:solidFill>
              </a:rPr>
              <a:t>table</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graphicFrame>
        <p:nvGraphicFramePr>
          <p:cNvPr id="5" name="Tableau 5">
            <a:extLst>
              <a:ext uri="{FF2B5EF4-FFF2-40B4-BE49-F238E27FC236}">
                <a16:creationId xmlns:a16="http://schemas.microsoft.com/office/drawing/2014/main" id="{CEE9ADEC-C5FD-475F-BC31-BA66F0272DC3}"/>
              </a:ext>
            </a:extLst>
          </p:cNvPr>
          <p:cNvGraphicFramePr>
            <a:graphicFrameLocks noGrp="1"/>
          </p:cNvGraphicFramePr>
          <p:nvPr>
            <p:extLst>
              <p:ext uri="{D42A27DB-BD31-4B8C-83A1-F6EECF244321}">
                <p14:modId xmlns:p14="http://schemas.microsoft.com/office/powerpoint/2010/main" val="1695814115"/>
              </p:ext>
            </p:extLst>
          </p:nvPr>
        </p:nvGraphicFramePr>
        <p:xfrm>
          <a:off x="2030200" y="1896545"/>
          <a:ext cx="8128000" cy="2931160"/>
        </p:xfrm>
        <a:graphic>
          <a:graphicData uri="http://schemas.openxmlformats.org/drawingml/2006/table">
            <a:tbl>
              <a:tblPr firstRow="1" bandRow="1">
                <a:tableStyleId>{5C22544A-7EE6-4342-B048-85BDC9FD1C3A}</a:tableStyleId>
              </a:tblPr>
              <a:tblGrid>
                <a:gridCol w="3265424">
                  <a:extLst>
                    <a:ext uri="{9D8B030D-6E8A-4147-A177-3AD203B41FA5}">
                      <a16:colId xmlns:a16="http://schemas.microsoft.com/office/drawing/2014/main" val="2095927948"/>
                    </a:ext>
                  </a:extLst>
                </a:gridCol>
                <a:gridCol w="4862576">
                  <a:extLst>
                    <a:ext uri="{9D8B030D-6E8A-4147-A177-3AD203B41FA5}">
                      <a16:colId xmlns:a16="http://schemas.microsoft.com/office/drawing/2014/main" val="1150738345"/>
                    </a:ext>
                  </a:extLst>
                </a:gridCol>
              </a:tblGrid>
              <a:tr h="370840">
                <a:tc>
                  <a:txBody>
                    <a:bodyPr/>
                    <a:lstStyle/>
                    <a:p>
                      <a:pPr algn="ctr"/>
                      <a:r>
                        <a:rPr lang="fr-CA" dirty="0">
                          <a:solidFill>
                            <a:schemeClr val="bg1"/>
                          </a:solidFill>
                        </a:rPr>
                        <a:t>Opération</a:t>
                      </a:r>
                    </a:p>
                  </a:txBody>
                  <a:tcPr>
                    <a:solidFill>
                      <a:srgbClr val="73B3D1"/>
                    </a:solidFill>
                  </a:tcPr>
                </a:tc>
                <a:tc>
                  <a:txBody>
                    <a:bodyPr/>
                    <a:lstStyle/>
                    <a:p>
                      <a:pPr algn="ctr"/>
                      <a:r>
                        <a:rPr lang="fr-CA" dirty="0">
                          <a:solidFill>
                            <a:schemeClr val="bg1"/>
                          </a:solidFill>
                        </a:rPr>
                        <a:t>Requête</a:t>
                      </a:r>
                    </a:p>
                  </a:txBody>
                  <a:tcPr>
                    <a:solidFill>
                      <a:srgbClr val="73B3D1"/>
                    </a:solidFill>
                  </a:tcPr>
                </a:tc>
                <a:extLst>
                  <a:ext uri="{0D108BD9-81ED-4DB2-BD59-A6C34878D82A}">
                    <a16:rowId xmlns:a16="http://schemas.microsoft.com/office/drawing/2014/main" val="1174532344"/>
                  </a:ext>
                </a:extLst>
              </a:tr>
              <a:tr h="511375">
                <a:tc>
                  <a:txBody>
                    <a:bodyPr/>
                    <a:lstStyle/>
                    <a:p>
                      <a:r>
                        <a:rPr lang="fr-CA" dirty="0">
                          <a:solidFill>
                            <a:schemeClr val="tx1">
                              <a:lumMod val="50000"/>
                              <a:lumOff val="50000"/>
                            </a:schemeClr>
                          </a:solidFill>
                        </a:rPr>
                        <a:t>Ajouter une colonne</a:t>
                      </a:r>
                    </a:p>
                  </a:txBody>
                  <a:tcPr>
                    <a:solidFill>
                      <a:srgbClr val="CDE4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600" dirty="0">
                          <a:solidFill>
                            <a:schemeClr val="tx1"/>
                          </a:solidFill>
                          <a:latin typeface="Courier New" panose="02070309020205020404" pitchFamily="49" charset="0"/>
                          <a:cs typeface="Courier New" panose="02070309020205020404" pitchFamily="49" charset="0"/>
                        </a:rPr>
                        <a:t>ALTER TABLE schema_name.table_name</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1600" dirty="0">
                          <a:solidFill>
                            <a:schemeClr val="tx1"/>
                          </a:solidFill>
                          <a:latin typeface="Courier New" panose="02070309020205020404" pitchFamily="49" charset="0"/>
                          <a:cs typeface="Courier New" panose="02070309020205020404" pitchFamily="49" charset="0"/>
                        </a:rPr>
                        <a:t>ADD nomCol type;</a:t>
                      </a:r>
                    </a:p>
                  </a:txBody>
                  <a:tcPr>
                    <a:solidFill>
                      <a:srgbClr val="CDE4EF"/>
                    </a:solidFill>
                  </a:tcPr>
                </a:tc>
                <a:extLst>
                  <a:ext uri="{0D108BD9-81ED-4DB2-BD59-A6C34878D82A}">
                    <a16:rowId xmlns:a16="http://schemas.microsoft.com/office/drawing/2014/main" val="2398200900"/>
                  </a:ext>
                </a:extLst>
              </a:tr>
              <a:tr h="370840">
                <a:tc>
                  <a:txBody>
                    <a:bodyPr/>
                    <a:lstStyle/>
                    <a:p>
                      <a:r>
                        <a:rPr lang="fr-CA" dirty="0">
                          <a:solidFill>
                            <a:schemeClr val="tx1">
                              <a:lumMod val="50000"/>
                              <a:lumOff val="50000"/>
                            </a:schemeClr>
                          </a:solidFill>
                        </a:rPr>
                        <a:t>Supprimer une colonne</a:t>
                      </a:r>
                    </a:p>
                  </a:txBody>
                  <a:tcPr>
                    <a:solidFill>
                      <a:schemeClr val="bg1">
                        <a:lumMod val="95000"/>
                      </a:schemeClr>
                    </a:solidFill>
                  </a:tcPr>
                </a:tc>
                <a:tc>
                  <a:txBody>
                    <a:bodyPr/>
                    <a:lstStyle/>
                    <a:p>
                      <a:r>
                        <a:rPr lang="fr-CA" sz="1600" dirty="0">
                          <a:latin typeface="Courier New" panose="02070309020205020404" pitchFamily="49" charset="0"/>
                          <a:cs typeface="Courier New" panose="02070309020205020404" pitchFamily="49" charset="0"/>
                        </a:rPr>
                        <a:t>ALTER TABLE schema_name.table_name</a:t>
                      </a:r>
                    </a:p>
                    <a:p>
                      <a:r>
                        <a:rPr lang="fr-CA" sz="1600" dirty="0">
                          <a:latin typeface="Courier New" panose="02070309020205020404" pitchFamily="49" charset="0"/>
                          <a:cs typeface="Courier New" panose="02070309020205020404" pitchFamily="49" charset="0"/>
                        </a:rPr>
                        <a:t>DROP nomCol;</a:t>
                      </a:r>
                    </a:p>
                    <a:p>
                      <a:endParaRPr lang="fr-CA" sz="160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802497435"/>
                  </a:ext>
                </a:extLst>
              </a:tr>
              <a:tr h="370840">
                <a:tc>
                  <a:txBody>
                    <a:bodyPr/>
                    <a:lstStyle/>
                    <a:p>
                      <a:r>
                        <a:rPr lang="fr-CA" dirty="0">
                          <a:solidFill>
                            <a:schemeClr val="tx1">
                              <a:lumMod val="50000"/>
                              <a:lumOff val="50000"/>
                            </a:schemeClr>
                          </a:solidFill>
                        </a:rPr>
                        <a:t>Renommer une colonne</a:t>
                      </a:r>
                    </a:p>
                  </a:txBody>
                  <a:tcPr>
                    <a:solidFill>
                      <a:srgbClr val="CDE4EF"/>
                    </a:solidFill>
                  </a:tcPr>
                </a:tc>
                <a:tc>
                  <a:txBody>
                    <a:bodyPr/>
                    <a:lstStyle/>
                    <a:p>
                      <a:r>
                        <a:rPr lang="fr-CA" sz="1600" dirty="0">
                          <a:latin typeface="Courier New" panose="02070309020205020404" pitchFamily="49" charset="0"/>
                          <a:cs typeface="Courier New" panose="02070309020205020404" pitchFamily="49" charset="0"/>
                        </a:rPr>
                        <a:t>ALTER TABLE schema_name.table_name</a:t>
                      </a:r>
                    </a:p>
                    <a:p>
                      <a:r>
                        <a:rPr lang="fr-CA" sz="1600" dirty="0">
                          <a:latin typeface="Courier New" panose="02070309020205020404" pitchFamily="49" charset="0"/>
                          <a:cs typeface="Courier New" panose="02070309020205020404" pitchFamily="49" charset="0"/>
                        </a:rPr>
                        <a:t>RENAME COLUMN old_name TO new_name;</a:t>
                      </a:r>
                    </a:p>
                  </a:txBody>
                  <a:tcPr>
                    <a:solidFill>
                      <a:srgbClr val="CDE4EF"/>
                    </a:solidFill>
                  </a:tcPr>
                </a:tc>
                <a:extLst>
                  <a:ext uri="{0D108BD9-81ED-4DB2-BD59-A6C34878D82A}">
                    <a16:rowId xmlns:a16="http://schemas.microsoft.com/office/drawing/2014/main" val="2347004607"/>
                  </a:ext>
                </a:extLst>
              </a:tr>
              <a:tr h="370840">
                <a:tc>
                  <a:txBody>
                    <a:bodyPr/>
                    <a:lstStyle/>
                    <a:p>
                      <a:r>
                        <a:rPr lang="fr-CA" dirty="0">
                          <a:solidFill>
                            <a:schemeClr val="tx1">
                              <a:lumMod val="50000"/>
                              <a:lumOff val="50000"/>
                            </a:schemeClr>
                          </a:solidFill>
                        </a:rPr>
                        <a:t>Changer le type d’une colonne</a:t>
                      </a:r>
                    </a:p>
                  </a:txBody>
                  <a:tcPr>
                    <a:solidFill>
                      <a:schemeClr val="bg1">
                        <a:lumMod val="95000"/>
                      </a:schemeClr>
                    </a:solidFill>
                  </a:tcPr>
                </a:tc>
                <a:tc>
                  <a:txBody>
                    <a:bodyPr/>
                    <a:lstStyle/>
                    <a:p>
                      <a:r>
                        <a:rPr lang="fr-CA" sz="1600" dirty="0">
                          <a:latin typeface="Courier New" panose="02070309020205020404" pitchFamily="49" charset="0"/>
                          <a:cs typeface="Courier New" panose="02070309020205020404" pitchFamily="49" charset="0"/>
                        </a:rPr>
                        <a:t>ALTER TABLE schema_name.table_name</a:t>
                      </a:r>
                    </a:p>
                    <a:p>
                      <a:r>
                        <a:rPr lang="fr-CA" sz="1600" dirty="0">
                          <a:latin typeface="Courier New" panose="02070309020205020404" pitchFamily="49" charset="0"/>
                          <a:cs typeface="Courier New" panose="02070309020205020404" pitchFamily="49" charset="0"/>
                        </a:rPr>
                        <a:t>ALTER COLUMN col_name type;</a:t>
                      </a:r>
                    </a:p>
                  </a:txBody>
                  <a:tcPr>
                    <a:solidFill>
                      <a:schemeClr val="bg1">
                        <a:lumMod val="95000"/>
                      </a:schemeClr>
                    </a:solidFill>
                  </a:tcPr>
                </a:tc>
                <a:extLst>
                  <a:ext uri="{0D108BD9-81ED-4DB2-BD59-A6C34878D82A}">
                    <a16:rowId xmlns:a16="http://schemas.microsoft.com/office/drawing/2014/main" val="3585603523"/>
                  </a:ext>
                </a:extLst>
              </a:tr>
            </a:tbl>
          </a:graphicData>
        </a:graphic>
      </p:graphicFrame>
    </p:spTree>
    <p:extLst>
      <p:ext uri="{BB962C8B-B14F-4D97-AF65-F5344CB8AC3E}">
        <p14:creationId xmlns:p14="http://schemas.microsoft.com/office/powerpoint/2010/main" val="283078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38200" y="1150572"/>
            <a:ext cx="10512000" cy="5512356"/>
          </a:xfrm>
        </p:spPr>
        <p:txBody>
          <a:bodyPr/>
          <a:lstStyle/>
          <a:p>
            <a:r>
              <a:rPr lang="fr-CA" dirty="0"/>
              <a:t> Choix des types</a:t>
            </a:r>
          </a:p>
          <a:p>
            <a:pPr lvl="1"/>
            <a:r>
              <a:rPr lang="fr-CA" dirty="0"/>
              <a:t> Chaînes de caractères</a:t>
            </a:r>
          </a:p>
          <a:p>
            <a:pPr lvl="2"/>
            <a:r>
              <a:rPr lang="fr-CA" dirty="0"/>
              <a:t> </a:t>
            </a:r>
            <a:r>
              <a:rPr lang="fr-CA" dirty="0">
                <a:solidFill>
                  <a:srgbClr val="FA4098"/>
                </a:solidFill>
              </a:rPr>
              <a:t>char(N)</a:t>
            </a:r>
            <a:r>
              <a:rPr lang="fr-CA" dirty="0"/>
              <a:t> : Chaîne de caractères de N caractères maximum. (1 à 8000) Taille fixe occupée en mémoire, peu importe la taille de la chaîne. À utiliser si toutes les chaînes ont une taille TRÈS similaire.</a:t>
            </a:r>
          </a:p>
          <a:p>
            <a:pPr lvl="2"/>
            <a:r>
              <a:rPr lang="fr-CA" dirty="0"/>
              <a:t> </a:t>
            </a:r>
            <a:r>
              <a:rPr lang="fr-CA" dirty="0">
                <a:solidFill>
                  <a:srgbClr val="FA4098"/>
                </a:solidFill>
              </a:rPr>
              <a:t>varchar(N) </a:t>
            </a:r>
            <a:r>
              <a:rPr lang="fr-CA" dirty="0"/>
              <a:t>: Chaîne de caractères de N caractères maximum. (1 à 8000) Taille variable occupée en mémoire lorsque la chaîne est plus petite que N. À utiliser si les tailles varient.</a:t>
            </a:r>
          </a:p>
          <a:p>
            <a:pPr lvl="2"/>
            <a:r>
              <a:rPr lang="fr-CA" dirty="0"/>
              <a:t> </a:t>
            </a:r>
            <a:r>
              <a:rPr lang="fr-CA" b="1" dirty="0">
                <a:solidFill>
                  <a:srgbClr val="FA4098"/>
                </a:solidFill>
              </a:rPr>
              <a:t>nchar(N)</a:t>
            </a:r>
            <a:r>
              <a:rPr lang="fr-CA" b="1" dirty="0"/>
              <a:t> / </a:t>
            </a:r>
            <a:r>
              <a:rPr lang="fr-CA" b="1" dirty="0">
                <a:solidFill>
                  <a:srgbClr val="FA4098"/>
                </a:solidFill>
              </a:rPr>
              <a:t>nvarchar(N)</a:t>
            </a:r>
            <a:r>
              <a:rPr lang="fr-CA" b="1" dirty="0"/>
              <a:t> </a:t>
            </a:r>
            <a:r>
              <a:rPr lang="fr-CA" dirty="0"/>
              <a:t>: Identique, sauf que les caractères Unicode sont utilisés. (Beaucoup plus d’alphabets et de symboles), mais 2 bytes de stockage par caractère au lieu de 1. </a:t>
            </a:r>
            <a:r>
              <a:rPr lang="fr-CA" i="1" dirty="0"/>
              <a:t>BEAUCOUP PLUS UTILISÉ DE NOS JOURS</a:t>
            </a:r>
            <a:r>
              <a:rPr lang="fr-CA" dirty="0"/>
              <a:t>.</a:t>
            </a:r>
          </a:p>
          <a:p>
            <a:pPr lvl="2"/>
            <a:r>
              <a:rPr lang="fr-CA" dirty="0"/>
              <a:t> </a:t>
            </a:r>
            <a:r>
              <a:rPr lang="fr-CA" dirty="0" err="1">
                <a:solidFill>
                  <a:srgbClr val="FA4098"/>
                </a:solidFill>
              </a:rPr>
              <a:t>text</a:t>
            </a:r>
            <a:r>
              <a:rPr lang="fr-CA" dirty="0"/>
              <a:t> / </a:t>
            </a:r>
            <a:r>
              <a:rPr lang="fr-CA" dirty="0" err="1">
                <a:solidFill>
                  <a:srgbClr val="FA4098"/>
                </a:solidFill>
              </a:rPr>
              <a:t>ntext</a:t>
            </a:r>
            <a:r>
              <a:rPr lang="fr-CA" dirty="0"/>
              <a:t> : Jusqu’à 2 Go. Pour les très longues chaînes de caractères.</a:t>
            </a:r>
          </a:p>
          <a:p>
            <a:pPr lvl="1"/>
            <a:r>
              <a:rPr lang="fr-CA" dirty="0"/>
              <a:t> Images</a:t>
            </a:r>
          </a:p>
          <a:p>
            <a:pPr lvl="2"/>
            <a:r>
              <a:rPr lang="fr-CA" dirty="0"/>
              <a:t> </a:t>
            </a:r>
            <a:r>
              <a:rPr lang="fr-CA" dirty="0">
                <a:solidFill>
                  <a:srgbClr val="FA4098"/>
                </a:solidFill>
              </a:rPr>
              <a:t>varbinary(max)</a:t>
            </a:r>
            <a:r>
              <a:rPr lang="fr-CA" dirty="0"/>
              <a:t> : Jusqu’à 2 Go. Nous l’utiliserons tard dans la session.</a:t>
            </a:r>
          </a:p>
          <a:p>
            <a:pPr lvl="2"/>
            <a:r>
              <a:rPr lang="fr-CA" dirty="0"/>
              <a:t> </a:t>
            </a:r>
            <a:r>
              <a:rPr lang="fr-CA" dirty="0">
                <a:solidFill>
                  <a:srgbClr val="FA4098"/>
                </a:solidFill>
              </a:rPr>
              <a:t>image</a:t>
            </a:r>
            <a:r>
              <a:rPr lang="fr-CA" dirty="0"/>
              <a:t> : Similaire à varbinary(max), mais sera retiré par Microsoft bientôt.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9A6FAACC-CFB3-4D71-873E-7BC48FF4737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Ces listes de type ne sont pas exhaustives ET les types varient selon le SGBD.</a:t>
            </a:r>
          </a:p>
        </p:txBody>
      </p:sp>
    </p:spTree>
    <p:extLst>
      <p:ext uri="{BB962C8B-B14F-4D97-AF65-F5344CB8AC3E}">
        <p14:creationId xmlns:p14="http://schemas.microsoft.com/office/powerpoint/2010/main" val="230449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Choix des types</a:t>
            </a:r>
          </a:p>
          <a:p>
            <a:pPr lvl="1"/>
            <a:r>
              <a:rPr lang="fr-CA" dirty="0"/>
              <a:t> Numérique</a:t>
            </a:r>
          </a:p>
          <a:p>
            <a:pPr lvl="2"/>
            <a:r>
              <a:rPr lang="fr-CA" dirty="0"/>
              <a:t> </a:t>
            </a:r>
            <a:r>
              <a:rPr lang="fr-CA" b="1" dirty="0">
                <a:solidFill>
                  <a:srgbClr val="FA4098"/>
                </a:solidFill>
              </a:rPr>
              <a:t>bit</a:t>
            </a:r>
            <a:r>
              <a:rPr lang="fr-CA" dirty="0"/>
              <a:t> : Vaut 0, 1 ou NULL. Parfait pour les booléens. On met 1 ou 0 au lieu de true ou false.</a:t>
            </a:r>
          </a:p>
          <a:p>
            <a:pPr lvl="2"/>
            <a:r>
              <a:rPr lang="fr-CA" dirty="0"/>
              <a:t> </a:t>
            </a:r>
            <a:r>
              <a:rPr lang="fr-CA" dirty="0">
                <a:solidFill>
                  <a:srgbClr val="FA4098"/>
                </a:solidFill>
              </a:rPr>
              <a:t>tinyint</a:t>
            </a:r>
            <a:r>
              <a:rPr lang="fr-CA" dirty="0"/>
              <a:t> : 0 à 255. 1 byte.</a:t>
            </a:r>
          </a:p>
          <a:p>
            <a:pPr lvl="2"/>
            <a:r>
              <a:rPr lang="fr-CA" dirty="0"/>
              <a:t> </a:t>
            </a:r>
            <a:r>
              <a:rPr lang="fr-CA" dirty="0">
                <a:solidFill>
                  <a:srgbClr val="FA4098"/>
                </a:solidFill>
              </a:rPr>
              <a:t>smallint</a:t>
            </a:r>
            <a:r>
              <a:rPr lang="fr-CA" dirty="0"/>
              <a:t> : 0 ± 32 767. 2 bytes.</a:t>
            </a:r>
          </a:p>
          <a:p>
            <a:pPr lvl="2"/>
            <a:r>
              <a:rPr lang="fr-CA" dirty="0"/>
              <a:t> </a:t>
            </a:r>
            <a:r>
              <a:rPr lang="fr-CA" b="1" dirty="0">
                <a:solidFill>
                  <a:srgbClr val="FA4098"/>
                </a:solidFill>
              </a:rPr>
              <a:t>int</a:t>
            </a:r>
            <a:r>
              <a:rPr lang="fr-CA" dirty="0"/>
              <a:t> : 0 ± 2 147 483 647. 4 bytes.</a:t>
            </a:r>
          </a:p>
          <a:p>
            <a:pPr lvl="2"/>
            <a:r>
              <a:rPr lang="fr-CA" dirty="0"/>
              <a:t> </a:t>
            </a:r>
            <a:r>
              <a:rPr lang="fr-CA" dirty="0">
                <a:solidFill>
                  <a:srgbClr val="FA4098"/>
                </a:solidFill>
              </a:rPr>
              <a:t>bingint</a:t>
            </a:r>
            <a:r>
              <a:rPr lang="fr-CA" dirty="0"/>
              <a:t> : 0 ± 9 223 372 036 854 775 807. 8 bytes.</a:t>
            </a:r>
          </a:p>
          <a:p>
            <a:pPr lvl="2"/>
            <a:r>
              <a:rPr lang="fr-CA" dirty="0"/>
              <a:t> </a:t>
            </a:r>
            <a:r>
              <a:rPr lang="fr-CA" dirty="0">
                <a:solidFill>
                  <a:srgbClr val="FA4098"/>
                </a:solidFill>
              </a:rPr>
              <a:t>numeric(p,s)</a:t>
            </a:r>
            <a:r>
              <a:rPr lang="fr-CA" dirty="0"/>
              <a:t> / </a:t>
            </a:r>
            <a:r>
              <a:rPr lang="fr-CA" b="1" dirty="0">
                <a:solidFill>
                  <a:srgbClr val="FA4098"/>
                </a:solidFill>
              </a:rPr>
              <a:t>decimal(p,s)</a:t>
            </a:r>
            <a:r>
              <a:rPr lang="fr-CA" dirty="0"/>
              <a:t> : Les deux sont identiques à 90%. Nombres décimaux avec un maximum de p chiffres au total et un maximum de s chiffres après la virgule. Ex : avec numeric(5,2), je peux stocker 123.45, mais pas 1234.56 ou 12.345. 5 à 17 bytes.</a:t>
            </a:r>
          </a:p>
          <a:p>
            <a:pPr lvl="2"/>
            <a:r>
              <a:rPr lang="fr-CA" dirty="0"/>
              <a:t> </a:t>
            </a:r>
            <a:r>
              <a:rPr lang="fr-CA" dirty="0">
                <a:solidFill>
                  <a:srgbClr val="FA4098"/>
                </a:solidFill>
              </a:rPr>
              <a:t>float(n)</a:t>
            </a:r>
            <a:r>
              <a:rPr lang="fr-CA" dirty="0"/>
              <a:t> : n = 24 pour stocker sur 4 bytes ou n = 53 pour stocker sur 8 bytes. Moins précis que numeric(p,s).</a:t>
            </a:r>
          </a:p>
          <a:p>
            <a:pPr lvl="2"/>
            <a:r>
              <a:rPr lang="fr-CA" dirty="0"/>
              <a:t> </a:t>
            </a:r>
            <a:r>
              <a:rPr lang="fr-CA" dirty="0">
                <a:solidFill>
                  <a:srgbClr val="FA4098"/>
                </a:solidFill>
              </a:rPr>
              <a:t>real</a:t>
            </a:r>
            <a:r>
              <a:rPr lang="fr-CA" dirty="0"/>
              <a:t> : équivalent à float(24).</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5" name="ZoneTexte 4">
            <a:extLst>
              <a:ext uri="{FF2B5EF4-FFF2-40B4-BE49-F238E27FC236}">
                <a16:creationId xmlns:a16="http://schemas.microsoft.com/office/drawing/2014/main" id="{9FD30DC0-FBCB-48E8-92A1-BEC52C035138}"/>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Ces listes de type ne sont pas exhaustives ET les types varient selon le SGBD.</a:t>
            </a:r>
          </a:p>
        </p:txBody>
      </p:sp>
    </p:spTree>
    <p:extLst>
      <p:ext uri="{BB962C8B-B14F-4D97-AF65-F5344CB8AC3E}">
        <p14:creationId xmlns:p14="http://schemas.microsoft.com/office/powerpoint/2010/main" val="157823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Choix des types</a:t>
            </a:r>
          </a:p>
          <a:p>
            <a:pPr lvl="1"/>
            <a:r>
              <a:rPr lang="fr-CA" dirty="0"/>
              <a:t> Dates</a:t>
            </a:r>
          </a:p>
          <a:p>
            <a:pPr lvl="2"/>
            <a:r>
              <a:rPr lang="fr-CA" dirty="0"/>
              <a:t> </a:t>
            </a:r>
            <a:r>
              <a:rPr lang="fr-CA" b="1" dirty="0">
                <a:solidFill>
                  <a:srgbClr val="FA4098"/>
                </a:solidFill>
              </a:rPr>
              <a:t>datetime</a:t>
            </a:r>
            <a:r>
              <a:rPr lang="fr-CA" dirty="0"/>
              <a:t> : 1</a:t>
            </a:r>
            <a:r>
              <a:rPr lang="fr-CA" baseline="30000" dirty="0"/>
              <a:t>er</a:t>
            </a:r>
            <a:r>
              <a:rPr lang="fr-CA" dirty="0"/>
              <a:t> janvier 1753 au 31 décembre 9999. Précision de 3.33 milli-s. 8 bytes.</a:t>
            </a:r>
          </a:p>
          <a:p>
            <a:pPr lvl="3"/>
            <a:r>
              <a:rPr lang="fr-CA" dirty="0"/>
              <a:t> Format : </a:t>
            </a:r>
            <a:r>
              <a:rPr lang="fr-CA" dirty="0">
                <a:solidFill>
                  <a:srgbClr val="FA4098"/>
                </a:solidFill>
              </a:rPr>
              <a:t>'YYYY-MM-DD HH:MI:SS' </a:t>
            </a:r>
            <a:r>
              <a:rPr lang="fr-CA" dirty="0"/>
              <a:t>(ex : </a:t>
            </a:r>
            <a:r>
              <a:rPr lang="fr-CA" dirty="0">
                <a:solidFill>
                  <a:srgbClr val="FA4098"/>
                </a:solidFill>
              </a:rPr>
              <a:t>'2020-12-20 17:59:59'</a:t>
            </a:r>
            <a:r>
              <a:rPr lang="fr-CA" dirty="0"/>
              <a:t>)</a:t>
            </a:r>
          </a:p>
          <a:p>
            <a:pPr lvl="2"/>
            <a:r>
              <a:rPr lang="fr-CA" dirty="0"/>
              <a:t> </a:t>
            </a:r>
            <a:r>
              <a:rPr lang="fr-CA" dirty="0">
                <a:solidFill>
                  <a:srgbClr val="FA4098"/>
                </a:solidFill>
              </a:rPr>
              <a:t>datetime2</a:t>
            </a:r>
            <a:r>
              <a:rPr lang="fr-CA" dirty="0"/>
              <a:t> : 1</a:t>
            </a:r>
            <a:r>
              <a:rPr lang="fr-CA" baseline="30000" dirty="0"/>
              <a:t>er</a:t>
            </a:r>
            <a:r>
              <a:rPr lang="fr-CA" dirty="0"/>
              <a:t> janvier 0001 au 31 décembre 9999. Précision de 100 nano-s. 8 bytes.</a:t>
            </a:r>
          </a:p>
          <a:p>
            <a:pPr lvl="3"/>
            <a:r>
              <a:rPr lang="fr-CA" dirty="0"/>
              <a:t> Format : </a:t>
            </a:r>
            <a:r>
              <a:rPr lang="fr-CA" dirty="0">
                <a:solidFill>
                  <a:srgbClr val="FA4098"/>
                </a:solidFill>
              </a:rPr>
              <a:t>'YYYY-MM-DD HH:MI:SS.nnnnnnn' </a:t>
            </a:r>
            <a:r>
              <a:rPr lang="fr-CA" dirty="0"/>
              <a:t>(ex : </a:t>
            </a:r>
            <a:r>
              <a:rPr lang="fr-CA" dirty="0">
                <a:solidFill>
                  <a:srgbClr val="FA4098"/>
                </a:solidFill>
              </a:rPr>
              <a:t>'2020-12-20 17:59:59.1234567'</a:t>
            </a:r>
            <a:r>
              <a:rPr lang="fr-CA" dirty="0"/>
              <a:t>)</a:t>
            </a:r>
          </a:p>
          <a:p>
            <a:pPr lvl="2"/>
            <a:r>
              <a:rPr lang="fr-CA" dirty="0"/>
              <a:t> </a:t>
            </a:r>
            <a:r>
              <a:rPr lang="fr-CA" b="1" dirty="0">
                <a:solidFill>
                  <a:srgbClr val="FA4098"/>
                </a:solidFill>
              </a:rPr>
              <a:t>date</a:t>
            </a:r>
            <a:r>
              <a:rPr lang="fr-CA" dirty="0"/>
              <a:t> : Stocke seulement la date, sans le moment de la journée. Année 0001 à 9999. 3 bytes.</a:t>
            </a:r>
          </a:p>
          <a:p>
            <a:pPr lvl="3"/>
            <a:r>
              <a:rPr lang="fr-CA" dirty="0"/>
              <a:t> Format : </a:t>
            </a:r>
            <a:r>
              <a:rPr lang="fr-CA" dirty="0">
                <a:solidFill>
                  <a:srgbClr val="FA4098"/>
                </a:solidFill>
              </a:rPr>
              <a:t>'YYYY-MM-DD'</a:t>
            </a:r>
            <a:endParaRPr lang="fr-CA" dirty="0"/>
          </a:p>
          <a:p>
            <a:pPr lvl="2"/>
            <a:r>
              <a:rPr lang="fr-CA" dirty="0"/>
              <a:t> </a:t>
            </a:r>
            <a:r>
              <a:rPr lang="fr-CA" b="1" dirty="0">
                <a:solidFill>
                  <a:srgbClr val="FA4098"/>
                </a:solidFill>
              </a:rPr>
              <a:t>time</a:t>
            </a:r>
            <a:r>
              <a:rPr lang="fr-CA" dirty="0"/>
              <a:t> : Stocke seulement le moment de la journée. Précision de 100 nano-s. 5 bytes.</a:t>
            </a:r>
          </a:p>
          <a:p>
            <a:pPr lvl="3"/>
            <a:r>
              <a:rPr lang="fr-CA" dirty="0"/>
              <a:t> Format : </a:t>
            </a:r>
            <a:r>
              <a:rPr lang="fr-CA" dirty="0">
                <a:solidFill>
                  <a:srgbClr val="FA4098"/>
                </a:solidFill>
              </a:rPr>
              <a:t>'HH:MI:SS'</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5" name="ZoneTexte 4">
            <a:extLst>
              <a:ext uri="{FF2B5EF4-FFF2-40B4-BE49-F238E27FC236}">
                <a16:creationId xmlns:a16="http://schemas.microsoft.com/office/drawing/2014/main" id="{82FB0345-7D40-4EBD-953E-4F29E15FE58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Ces listes de type ne sont pas exhaustives ET les types varient selon le SGBD.</a:t>
            </a:r>
          </a:p>
        </p:txBody>
      </p:sp>
    </p:spTree>
    <p:extLst>
      <p:ext uri="{BB962C8B-B14F-4D97-AF65-F5344CB8AC3E}">
        <p14:creationId xmlns:p14="http://schemas.microsoft.com/office/powerpoint/2010/main" val="414044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Pour assurer l’intégrité de certaines données, SQL nous permet d’ajouter des contraintes parmi les suivantes :</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graphicFrame>
        <p:nvGraphicFramePr>
          <p:cNvPr id="4" name="Tableau 5">
            <a:extLst>
              <a:ext uri="{FF2B5EF4-FFF2-40B4-BE49-F238E27FC236}">
                <a16:creationId xmlns:a16="http://schemas.microsoft.com/office/drawing/2014/main" id="{430E004F-9066-4F36-AF61-0C5412DF5473}"/>
              </a:ext>
            </a:extLst>
          </p:cNvPr>
          <p:cNvGraphicFramePr>
            <a:graphicFrameLocks noGrp="1"/>
          </p:cNvGraphicFramePr>
          <p:nvPr>
            <p:extLst>
              <p:ext uri="{D42A27DB-BD31-4B8C-83A1-F6EECF244321}">
                <p14:modId xmlns:p14="http://schemas.microsoft.com/office/powerpoint/2010/main" val="1765827751"/>
              </p:ext>
            </p:extLst>
          </p:nvPr>
        </p:nvGraphicFramePr>
        <p:xfrm>
          <a:off x="128016" y="2333823"/>
          <a:ext cx="11942065" cy="3083560"/>
        </p:xfrm>
        <a:graphic>
          <a:graphicData uri="http://schemas.openxmlformats.org/drawingml/2006/table">
            <a:tbl>
              <a:tblPr firstRow="1" bandRow="1">
                <a:tableStyleId>{5C22544A-7EE6-4342-B048-85BDC9FD1C3A}</a:tableStyleId>
              </a:tblPr>
              <a:tblGrid>
                <a:gridCol w="2005790">
                  <a:extLst>
                    <a:ext uri="{9D8B030D-6E8A-4147-A177-3AD203B41FA5}">
                      <a16:colId xmlns:a16="http://schemas.microsoft.com/office/drawing/2014/main" val="2095927948"/>
                    </a:ext>
                  </a:extLst>
                </a:gridCol>
                <a:gridCol w="5077762">
                  <a:extLst>
                    <a:ext uri="{9D8B030D-6E8A-4147-A177-3AD203B41FA5}">
                      <a16:colId xmlns:a16="http://schemas.microsoft.com/office/drawing/2014/main" val="1150738345"/>
                    </a:ext>
                  </a:extLst>
                </a:gridCol>
                <a:gridCol w="4858513">
                  <a:extLst>
                    <a:ext uri="{9D8B030D-6E8A-4147-A177-3AD203B41FA5}">
                      <a16:colId xmlns:a16="http://schemas.microsoft.com/office/drawing/2014/main" val="3832324291"/>
                    </a:ext>
                  </a:extLst>
                </a:gridCol>
              </a:tblGrid>
              <a:tr h="370840">
                <a:tc>
                  <a:txBody>
                    <a:bodyPr/>
                    <a:lstStyle/>
                    <a:p>
                      <a:pPr algn="ctr"/>
                      <a:r>
                        <a:rPr lang="fr-CA" dirty="0">
                          <a:solidFill>
                            <a:schemeClr val="bg1"/>
                          </a:solidFill>
                        </a:rPr>
                        <a:t>Contrainte</a:t>
                      </a:r>
                    </a:p>
                  </a:txBody>
                  <a:tcPr>
                    <a:solidFill>
                      <a:srgbClr val="73B3D1"/>
                    </a:solidFill>
                  </a:tcPr>
                </a:tc>
                <a:tc>
                  <a:txBody>
                    <a:bodyPr/>
                    <a:lstStyle/>
                    <a:p>
                      <a:pPr algn="ctr"/>
                      <a:r>
                        <a:rPr lang="fr-CA" dirty="0">
                          <a:solidFill>
                            <a:schemeClr val="bg1"/>
                          </a:solidFill>
                        </a:rPr>
                        <a:t>Description</a:t>
                      </a:r>
                    </a:p>
                  </a:txBody>
                  <a:tcPr>
                    <a:solidFill>
                      <a:srgbClr val="73B3D1"/>
                    </a:solidFill>
                  </a:tcPr>
                </a:tc>
                <a:tc>
                  <a:txBody>
                    <a:bodyPr/>
                    <a:lstStyle/>
                    <a:p>
                      <a:pPr algn="ctr"/>
                      <a:r>
                        <a:rPr lang="fr-CA" dirty="0">
                          <a:solidFill>
                            <a:schemeClr val="bg1"/>
                          </a:solidFill>
                        </a:rPr>
                        <a:t>Exemple</a:t>
                      </a:r>
                    </a:p>
                  </a:txBody>
                  <a:tcPr>
                    <a:solidFill>
                      <a:srgbClr val="73B3D1"/>
                    </a:solidFill>
                  </a:tcPr>
                </a:tc>
                <a:extLst>
                  <a:ext uri="{0D108BD9-81ED-4DB2-BD59-A6C34878D82A}">
                    <a16:rowId xmlns:a16="http://schemas.microsoft.com/office/drawing/2014/main" val="1174532344"/>
                  </a:ext>
                </a:extLst>
              </a:tr>
              <a:tr h="360000">
                <a:tc>
                  <a:txBody>
                    <a:bodyPr/>
                    <a:lstStyle/>
                    <a:p>
                      <a:r>
                        <a:rPr lang="fr-CA" sz="1600" b="1" dirty="0">
                          <a:solidFill>
                            <a:srgbClr val="FF0000"/>
                          </a:solidFill>
                        </a:rPr>
                        <a:t>NOT NULL</a:t>
                      </a:r>
                    </a:p>
                  </a:txBody>
                  <a:tcPr>
                    <a:solidFill>
                      <a:srgbClr val="CDE4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a:solidFill>
                            <a:schemeClr val="tx1"/>
                          </a:solidFill>
                          <a:latin typeface="Courier New" panose="02070309020205020404" pitchFamily="49" charset="0"/>
                          <a:cs typeface="Courier New" panose="02070309020205020404" pitchFamily="49" charset="0"/>
                        </a:rPr>
                        <a:t>La colonne ne peut pas être vide. (avoir des valeurs Null)</a:t>
                      </a:r>
                    </a:p>
                  </a:txBody>
                  <a:tcPr>
                    <a:solidFill>
                      <a:srgbClr val="CDE4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a:solidFill>
                            <a:schemeClr val="tx1"/>
                          </a:solidFill>
                          <a:latin typeface="Courier New" panose="02070309020205020404" pitchFamily="49" charset="0"/>
                          <a:cs typeface="Courier New" panose="02070309020205020404" pitchFamily="49" charset="0"/>
                        </a:rPr>
                        <a:t>ColName datatype NOT NULL</a:t>
                      </a:r>
                    </a:p>
                  </a:txBody>
                  <a:tcPr>
                    <a:solidFill>
                      <a:srgbClr val="CDE4EF"/>
                    </a:solidFill>
                  </a:tcPr>
                </a:tc>
                <a:extLst>
                  <a:ext uri="{0D108BD9-81ED-4DB2-BD59-A6C34878D82A}">
                    <a16:rowId xmlns:a16="http://schemas.microsoft.com/office/drawing/2014/main" val="2398200900"/>
                  </a:ext>
                </a:extLst>
              </a:tr>
              <a:tr h="370840">
                <a:tc>
                  <a:txBody>
                    <a:bodyPr/>
                    <a:lstStyle/>
                    <a:p>
                      <a:r>
                        <a:rPr lang="fr-CA" sz="1600" dirty="0">
                          <a:solidFill>
                            <a:srgbClr val="FA4098"/>
                          </a:solidFill>
                        </a:rPr>
                        <a:t>UNIQUE</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Aucune donnée de la colonne ne peut se répéter.</a:t>
                      </a:r>
                    </a:p>
                  </a:txBody>
                  <a:tcPr>
                    <a:solidFill>
                      <a:schemeClr val="bg1">
                        <a:lumMod val="95000"/>
                      </a:schemeClr>
                    </a:solidFill>
                  </a:tcPr>
                </a:tc>
                <a:tc>
                  <a:txBody>
                    <a:bodyPr/>
                    <a:lstStyle/>
                    <a:p>
                      <a:r>
                        <a:rPr lang="fr-CA" sz="1400" dirty="0">
                          <a:solidFill>
                            <a:srgbClr val="FA4098"/>
                          </a:solidFill>
                          <a:latin typeface="Courier New" panose="02070309020205020404" pitchFamily="49" charset="0"/>
                          <a:cs typeface="Courier New" panose="02070309020205020404" pitchFamily="49" charset="0"/>
                        </a:rPr>
                        <a:t>Une colonne avec des valeurs uniques :</a:t>
                      </a:r>
                    </a:p>
                    <a:p>
                      <a:r>
                        <a:rPr lang="fr-CA" sz="1400" dirty="0">
                          <a:latin typeface="Courier New" panose="02070309020205020404" pitchFamily="49" charset="0"/>
                          <a:cs typeface="Courier New" panose="02070309020205020404" pitchFamily="49" charset="0"/>
                        </a:rPr>
                        <a:t>ColName varchar(20) UNIQUE</a:t>
                      </a:r>
                    </a:p>
                    <a:p>
                      <a:r>
                        <a:rPr lang="fr-CA" sz="1400" dirty="0">
                          <a:solidFill>
                            <a:srgbClr val="FA4098"/>
                          </a:solidFill>
                          <a:latin typeface="Courier New" panose="02070309020205020404" pitchFamily="49" charset="0"/>
                          <a:cs typeface="Courier New" panose="02070309020205020404" pitchFamily="49" charset="0"/>
                        </a:rPr>
                        <a:t>Un </a:t>
                      </a:r>
                      <a:r>
                        <a:rPr lang="fr-CA" sz="1400" b="1" u="sng" dirty="0">
                          <a:solidFill>
                            <a:srgbClr val="FA4098"/>
                          </a:solidFill>
                          <a:latin typeface="Courier New" panose="02070309020205020404" pitchFamily="49" charset="0"/>
                          <a:cs typeface="Courier New" panose="02070309020205020404" pitchFamily="49" charset="0"/>
                        </a:rPr>
                        <a:t>ensemble</a:t>
                      </a:r>
                      <a:r>
                        <a:rPr lang="fr-CA" sz="1400" dirty="0">
                          <a:solidFill>
                            <a:srgbClr val="FA4098"/>
                          </a:solidFill>
                          <a:latin typeface="Courier New" panose="02070309020205020404" pitchFamily="49" charset="0"/>
                          <a:cs typeface="Courier New" panose="02070309020205020404" pitchFamily="49" charset="0"/>
                        </a:rPr>
                        <a:t> de valeurs uniques sur plusieurs colonnes :</a:t>
                      </a:r>
                    </a:p>
                    <a:p>
                      <a:r>
                        <a:rPr lang="fr-CA" sz="1400" dirty="0">
                          <a:latin typeface="Courier New" panose="02070309020205020404" pitchFamily="49" charset="0"/>
                          <a:cs typeface="Courier New" panose="02070309020205020404" pitchFamily="49" charset="0"/>
                        </a:rPr>
                        <a:t>CONSTRAINT nom UNIQUE (Col1, Col2)</a:t>
                      </a:r>
                    </a:p>
                  </a:txBody>
                  <a:tcPr>
                    <a:solidFill>
                      <a:schemeClr val="bg1">
                        <a:lumMod val="95000"/>
                      </a:schemeClr>
                    </a:solidFill>
                  </a:tcPr>
                </a:tc>
                <a:extLst>
                  <a:ext uri="{0D108BD9-81ED-4DB2-BD59-A6C34878D82A}">
                    <a16:rowId xmlns:a16="http://schemas.microsoft.com/office/drawing/2014/main" val="802497435"/>
                  </a:ext>
                </a:extLst>
              </a:tr>
              <a:tr h="415473">
                <a:tc>
                  <a:txBody>
                    <a:bodyPr/>
                    <a:lstStyle/>
                    <a:p>
                      <a:r>
                        <a:rPr lang="fr-CA" sz="1600" dirty="0">
                          <a:solidFill>
                            <a:srgbClr val="FA4098"/>
                          </a:solidFill>
                        </a:rPr>
                        <a:t>CHECK</a:t>
                      </a:r>
                      <a:r>
                        <a:rPr lang="fr-CA" sz="1600" dirty="0">
                          <a:solidFill>
                            <a:schemeClr val="tx1">
                              <a:lumMod val="50000"/>
                              <a:lumOff val="50000"/>
                            </a:schemeClr>
                          </a:solidFill>
                        </a:rPr>
                        <a:t> </a:t>
                      </a:r>
                      <a:endParaRPr lang="fr-CA" sz="1600" i="1" dirty="0">
                        <a:solidFill>
                          <a:schemeClr val="bg1">
                            <a:lumMod val="65000"/>
                          </a:schemeClr>
                        </a:solidFill>
                      </a:endParaRP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S’assure que les valeurs respectent une condition.</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CONSTRAINT nom CHECK (ColName &gt;=10)</a:t>
                      </a:r>
                    </a:p>
                  </a:txBody>
                  <a:tcPr>
                    <a:solidFill>
                      <a:srgbClr val="CDE4EF"/>
                    </a:solidFill>
                  </a:tcPr>
                </a:tc>
                <a:extLst>
                  <a:ext uri="{0D108BD9-81ED-4DB2-BD59-A6C34878D82A}">
                    <a16:rowId xmlns:a16="http://schemas.microsoft.com/office/drawing/2014/main" val="2347004607"/>
                  </a:ext>
                </a:extLst>
              </a:tr>
              <a:tr h="370840">
                <a:tc>
                  <a:txBody>
                    <a:bodyPr/>
                    <a:lstStyle/>
                    <a:p>
                      <a:r>
                        <a:rPr lang="fr-CA" sz="1600" dirty="0">
                          <a:solidFill>
                            <a:srgbClr val="FA4098"/>
                          </a:solidFill>
                        </a:rPr>
                        <a:t>DEFAULT</a:t>
                      </a:r>
                      <a:endParaRPr lang="fr-CA" sz="1600" dirty="0">
                        <a:solidFill>
                          <a:schemeClr val="bg1">
                            <a:lumMod val="65000"/>
                          </a:schemeClr>
                        </a:solidFill>
                      </a:endParaRP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Définit une valeur par défaut si la colonne n’est pas remplie.</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CONSTRAINT nom DEFAULT 'voiture' FOR NomCol</a:t>
                      </a:r>
                    </a:p>
                  </a:txBody>
                  <a:tcPr>
                    <a:solidFill>
                      <a:schemeClr val="bg1">
                        <a:lumMod val="95000"/>
                      </a:schemeClr>
                    </a:solidFill>
                  </a:tcPr>
                </a:tc>
                <a:extLst>
                  <a:ext uri="{0D108BD9-81ED-4DB2-BD59-A6C34878D82A}">
                    <a16:rowId xmlns:a16="http://schemas.microsoft.com/office/drawing/2014/main" val="3585603523"/>
                  </a:ext>
                </a:extLst>
              </a:tr>
            </a:tbl>
          </a:graphicData>
        </a:graphic>
      </p:graphicFrame>
      <p:sp>
        <p:nvSpPr>
          <p:cNvPr id="5" name="ZoneTexte 4">
            <a:extLst>
              <a:ext uri="{FF2B5EF4-FFF2-40B4-BE49-F238E27FC236}">
                <a16:creationId xmlns:a16="http://schemas.microsoft.com/office/drawing/2014/main" id="{C948C1A6-5637-4E68-B149-44C0C263B57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Cette liste n’est pas exhaustive !</a:t>
            </a:r>
          </a:p>
        </p:txBody>
      </p:sp>
      <p:sp>
        <p:nvSpPr>
          <p:cNvPr id="6" name="ZoneTexte 5">
            <a:extLst>
              <a:ext uri="{FF2B5EF4-FFF2-40B4-BE49-F238E27FC236}">
                <a16:creationId xmlns:a16="http://schemas.microsoft.com/office/drawing/2014/main" id="{3E481DB5-4C46-418F-A2A1-B8127FE495F6}"/>
              </a:ext>
            </a:extLst>
          </p:cNvPr>
          <p:cNvSpPr txBox="1"/>
          <p:nvPr/>
        </p:nvSpPr>
        <p:spPr>
          <a:xfrm>
            <a:off x="4389120" y="5417383"/>
            <a:ext cx="7601712" cy="584775"/>
          </a:xfrm>
          <a:prstGeom prst="rect">
            <a:avLst/>
          </a:prstGeom>
          <a:noFill/>
        </p:spPr>
        <p:txBody>
          <a:bodyPr wrap="square" rtlCol="0">
            <a:spAutoFit/>
          </a:bodyPr>
          <a:lstStyle/>
          <a:p>
            <a:r>
              <a:rPr lang="fr-CA" sz="1600" dirty="0">
                <a:solidFill>
                  <a:srgbClr val="73B3D1"/>
                </a:solidFill>
              </a:rPr>
              <a:t>Les contraintes peuvent être indiquées après le type d’une colonne, mais pour certaines il est préférable de créer et </a:t>
            </a:r>
            <a:r>
              <a:rPr lang="fr-CA" sz="1600" b="1" dirty="0">
                <a:solidFill>
                  <a:srgbClr val="73B3D1"/>
                </a:solidFill>
              </a:rPr>
              <a:t>nommer</a:t>
            </a:r>
            <a:r>
              <a:rPr lang="fr-CA" sz="1600" dirty="0">
                <a:solidFill>
                  <a:srgbClr val="73B3D1"/>
                </a:solidFill>
              </a:rPr>
              <a:t> la contrainte séparément. (À suivre dans 2 diapos)</a:t>
            </a:r>
          </a:p>
        </p:txBody>
      </p:sp>
    </p:spTree>
    <p:extLst>
      <p:ext uri="{BB962C8B-B14F-4D97-AF65-F5344CB8AC3E}">
        <p14:creationId xmlns:p14="http://schemas.microsoft.com/office/powerpoint/2010/main" val="406436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Pour assurer l’intégrité de certaines données, SQL nous permet d’ajouter des contraintes parmi les suivantes :</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graphicFrame>
        <p:nvGraphicFramePr>
          <p:cNvPr id="4" name="Tableau 5">
            <a:extLst>
              <a:ext uri="{FF2B5EF4-FFF2-40B4-BE49-F238E27FC236}">
                <a16:creationId xmlns:a16="http://schemas.microsoft.com/office/drawing/2014/main" id="{430E004F-9066-4F36-AF61-0C5412DF5473}"/>
              </a:ext>
            </a:extLst>
          </p:cNvPr>
          <p:cNvGraphicFramePr>
            <a:graphicFrameLocks noGrp="1"/>
          </p:cNvGraphicFramePr>
          <p:nvPr>
            <p:extLst>
              <p:ext uri="{D42A27DB-BD31-4B8C-83A1-F6EECF244321}">
                <p14:modId xmlns:p14="http://schemas.microsoft.com/office/powerpoint/2010/main" val="4077326838"/>
              </p:ext>
            </p:extLst>
          </p:nvPr>
        </p:nvGraphicFramePr>
        <p:xfrm>
          <a:off x="128016" y="2333823"/>
          <a:ext cx="11942065" cy="2565400"/>
        </p:xfrm>
        <a:graphic>
          <a:graphicData uri="http://schemas.openxmlformats.org/drawingml/2006/table">
            <a:tbl>
              <a:tblPr firstRow="1" bandRow="1">
                <a:tableStyleId>{5C22544A-7EE6-4342-B048-85BDC9FD1C3A}</a:tableStyleId>
              </a:tblPr>
              <a:tblGrid>
                <a:gridCol w="2005790">
                  <a:extLst>
                    <a:ext uri="{9D8B030D-6E8A-4147-A177-3AD203B41FA5}">
                      <a16:colId xmlns:a16="http://schemas.microsoft.com/office/drawing/2014/main" val="2095927948"/>
                    </a:ext>
                  </a:extLst>
                </a:gridCol>
                <a:gridCol w="5077762">
                  <a:extLst>
                    <a:ext uri="{9D8B030D-6E8A-4147-A177-3AD203B41FA5}">
                      <a16:colId xmlns:a16="http://schemas.microsoft.com/office/drawing/2014/main" val="1150738345"/>
                    </a:ext>
                  </a:extLst>
                </a:gridCol>
                <a:gridCol w="4858513">
                  <a:extLst>
                    <a:ext uri="{9D8B030D-6E8A-4147-A177-3AD203B41FA5}">
                      <a16:colId xmlns:a16="http://schemas.microsoft.com/office/drawing/2014/main" val="3832324291"/>
                    </a:ext>
                  </a:extLst>
                </a:gridCol>
              </a:tblGrid>
              <a:tr h="370840">
                <a:tc>
                  <a:txBody>
                    <a:bodyPr/>
                    <a:lstStyle/>
                    <a:p>
                      <a:pPr algn="ctr"/>
                      <a:r>
                        <a:rPr lang="fr-CA" dirty="0">
                          <a:solidFill>
                            <a:schemeClr val="bg1"/>
                          </a:solidFill>
                        </a:rPr>
                        <a:t>Contrainte</a:t>
                      </a:r>
                    </a:p>
                  </a:txBody>
                  <a:tcPr>
                    <a:solidFill>
                      <a:srgbClr val="73B3D1"/>
                    </a:solidFill>
                  </a:tcPr>
                </a:tc>
                <a:tc>
                  <a:txBody>
                    <a:bodyPr/>
                    <a:lstStyle/>
                    <a:p>
                      <a:pPr algn="ctr"/>
                      <a:r>
                        <a:rPr lang="fr-CA" dirty="0">
                          <a:solidFill>
                            <a:schemeClr val="bg1"/>
                          </a:solidFill>
                        </a:rPr>
                        <a:t>Description</a:t>
                      </a:r>
                    </a:p>
                  </a:txBody>
                  <a:tcPr>
                    <a:solidFill>
                      <a:srgbClr val="73B3D1"/>
                    </a:solidFill>
                  </a:tcPr>
                </a:tc>
                <a:tc>
                  <a:txBody>
                    <a:bodyPr/>
                    <a:lstStyle/>
                    <a:p>
                      <a:pPr algn="ctr"/>
                      <a:r>
                        <a:rPr lang="fr-CA" dirty="0">
                          <a:solidFill>
                            <a:schemeClr val="bg1"/>
                          </a:solidFill>
                        </a:rPr>
                        <a:t>Exemple</a:t>
                      </a:r>
                    </a:p>
                  </a:txBody>
                  <a:tcPr>
                    <a:solidFill>
                      <a:srgbClr val="73B3D1"/>
                    </a:solidFill>
                  </a:tcPr>
                </a:tc>
                <a:extLst>
                  <a:ext uri="{0D108BD9-81ED-4DB2-BD59-A6C34878D82A}">
                    <a16:rowId xmlns:a16="http://schemas.microsoft.com/office/drawing/2014/main" val="1174532344"/>
                  </a:ext>
                </a:extLst>
              </a:tr>
              <a:tr h="370840">
                <a:tc>
                  <a:txBody>
                    <a:bodyPr/>
                    <a:lstStyle/>
                    <a:p>
                      <a:r>
                        <a:rPr lang="fr-CA" sz="1600" b="1" dirty="0">
                          <a:solidFill>
                            <a:srgbClr val="FF0000"/>
                          </a:solidFill>
                        </a:rPr>
                        <a:t>PRIMARY KEY</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Combinaison de NOT NULL et UNIQUE. Définit une clé primaire. </a:t>
                      </a:r>
                    </a:p>
                  </a:txBody>
                  <a:tcPr>
                    <a:solidFill>
                      <a:srgbClr val="CDE4EF"/>
                    </a:solidFill>
                  </a:tcPr>
                </a:tc>
                <a:tc>
                  <a:txBody>
                    <a:bodyPr/>
                    <a:lstStyle/>
                    <a:p>
                      <a:r>
                        <a:rPr lang="fr-CA" sz="1400" b="1" dirty="0">
                          <a:solidFill>
                            <a:srgbClr val="FA4098"/>
                          </a:solidFill>
                          <a:latin typeface="Courier New" panose="02070309020205020404" pitchFamily="49" charset="0"/>
                          <a:cs typeface="Courier New" panose="02070309020205020404" pitchFamily="49" charset="0"/>
                        </a:rPr>
                        <a:t>Clé primaire atomique :</a:t>
                      </a:r>
                    </a:p>
                    <a:p>
                      <a:r>
                        <a:rPr lang="fr-CA" sz="1400" dirty="0">
                          <a:latin typeface="Courier New" panose="02070309020205020404" pitchFamily="49" charset="0"/>
                          <a:cs typeface="Courier New" panose="02070309020205020404" pitchFamily="49" charset="0"/>
                        </a:rPr>
                        <a:t>CONSTRAINT nom PRIMARY KEY (Col1)</a:t>
                      </a:r>
                    </a:p>
                    <a:p>
                      <a:r>
                        <a:rPr lang="fr-CA" sz="1400" b="1" dirty="0">
                          <a:solidFill>
                            <a:srgbClr val="FA4098"/>
                          </a:solidFill>
                          <a:latin typeface="Courier New" panose="02070309020205020404" pitchFamily="49" charset="0"/>
                          <a:cs typeface="Courier New" panose="02070309020205020404" pitchFamily="49" charset="0"/>
                        </a:rPr>
                        <a:t>Clé primaire composée :</a:t>
                      </a:r>
                    </a:p>
                    <a:p>
                      <a:r>
                        <a:rPr lang="fr-CA" sz="1400" dirty="0">
                          <a:latin typeface="Courier New" panose="02070309020205020404" pitchFamily="49" charset="0"/>
                          <a:cs typeface="Courier New" panose="02070309020205020404" pitchFamily="49" charset="0"/>
                        </a:rPr>
                        <a:t>CONSTRAINT nom PRIMARY KEY (Col1, Col2)</a:t>
                      </a:r>
                    </a:p>
                  </a:txBody>
                  <a:tcPr>
                    <a:solidFill>
                      <a:srgbClr val="CDE4EF"/>
                    </a:solidFill>
                  </a:tcPr>
                </a:tc>
                <a:extLst>
                  <a:ext uri="{0D108BD9-81ED-4DB2-BD59-A6C34878D82A}">
                    <a16:rowId xmlns:a16="http://schemas.microsoft.com/office/drawing/2014/main" val="703615554"/>
                  </a:ext>
                </a:extLst>
              </a:tr>
              <a:tr h="370840">
                <a:tc>
                  <a:txBody>
                    <a:bodyPr/>
                    <a:lstStyle/>
                    <a:p>
                      <a:r>
                        <a:rPr lang="fr-CA" sz="1600" dirty="0">
                          <a:solidFill>
                            <a:srgbClr val="FA4098"/>
                          </a:solidFill>
                        </a:rPr>
                        <a:t>FOREIGN KEY</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La valeur doit être une référence vers une PRIMARY KEY qui existe.</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CONSTRAINT nom FOREIGN KEY (ColName1) REFERENCES schema.table(ColName2)</a:t>
                      </a:r>
                    </a:p>
                  </a:txBody>
                  <a:tcPr>
                    <a:solidFill>
                      <a:schemeClr val="bg1">
                        <a:lumMod val="95000"/>
                      </a:schemeClr>
                    </a:solidFill>
                  </a:tcPr>
                </a:tc>
                <a:extLst>
                  <a:ext uri="{0D108BD9-81ED-4DB2-BD59-A6C34878D82A}">
                    <a16:rowId xmlns:a16="http://schemas.microsoft.com/office/drawing/2014/main" val="1955050133"/>
                  </a:ext>
                </a:extLst>
              </a:tr>
              <a:tr h="370840">
                <a:tc>
                  <a:txBody>
                    <a:bodyPr/>
                    <a:lstStyle/>
                    <a:p>
                      <a:r>
                        <a:rPr lang="fr-CA" sz="1600" b="1" dirty="0">
                          <a:solidFill>
                            <a:srgbClr val="FF0000"/>
                          </a:solidFill>
                        </a:rPr>
                        <a:t>IDENTITY(x,y)</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Auto-incrémentation des valeurs. x = première valeur, y = valeur d’incrémentation++. Pas besoin de fournir de valeur lors d’un INSERT.</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ColName int IDENTITY(1,1)</a:t>
                      </a:r>
                    </a:p>
                  </a:txBody>
                  <a:tcPr>
                    <a:solidFill>
                      <a:srgbClr val="CDE4EF"/>
                    </a:solidFill>
                  </a:tcPr>
                </a:tc>
                <a:extLst>
                  <a:ext uri="{0D108BD9-81ED-4DB2-BD59-A6C34878D82A}">
                    <a16:rowId xmlns:a16="http://schemas.microsoft.com/office/drawing/2014/main" val="3904106032"/>
                  </a:ext>
                </a:extLst>
              </a:tr>
            </a:tbl>
          </a:graphicData>
        </a:graphic>
      </p:graphicFrame>
      <p:sp>
        <p:nvSpPr>
          <p:cNvPr id="5" name="ZoneTexte 4">
            <a:extLst>
              <a:ext uri="{FF2B5EF4-FFF2-40B4-BE49-F238E27FC236}">
                <a16:creationId xmlns:a16="http://schemas.microsoft.com/office/drawing/2014/main" id="{C948C1A6-5637-4E68-B149-44C0C263B57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Cette liste n’est pas exhaustive !</a:t>
            </a:r>
          </a:p>
        </p:txBody>
      </p:sp>
    </p:spTree>
    <p:extLst>
      <p:ext uri="{BB962C8B-B14F-4D97-AF65-F5344CB8AC3E}">
        <p14:creationId xmlns:p14="http://schemas.microsoft.com/office/powerpoint/2010/main" val="374574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a:t>
            </a:r>
            <a:r>
              <a:rPr lang="fr-CA" dirty="0">
                <a:solidFill>
                  <a:srgbClr val="FA4098"/>
                </a:solidFill>
              </a:rPr>
              <a:t>Option 1</a:t>
            </a:r>
            <a:r>
              <a:rPr lang="fr-CA" dirty="0"/>
              <a:t> : Les ajouter lors de la création de la table</a:t>
            </a:r>
          </a:p>
          <a:p>
            <a:pPr lvl="2"/>
            <a:r>
              <a:rPr lang="fr-CA" dirty="0"/>
              <a:t> À privilégier pour les contraintes de </a:t>
            </a:r>
            <a:r>
              <a:rPr lang="fr-CA" dirty="0">
                <a:solidFill>
                  <a:srgbClr val="FA4098"/>
                </a:solidFill>
              </a:rPr>
              <a:t>clé primaire</a:t>
            </a:r>
            <a:r>
              <a:rPr lang="fr-CA" dirty="0"/>
              <a:t> et </a:t>
            </a:r>
            <a:r>
              <a:rPr lang="fr-CA" dirty="0">
                <a:solidFill>
                  <a:srgbClr val="FA4098"/>
                </a:solidFill>
              </a:rPr>
              <a:t>NOT NULL</a:t>
            </a:r>
            <a:r>
              <a:rPr lang="fr-CA" dirty="0"/>
              <a:t>.</a:t>
            </a:r>
          </a:p>
          <a:p>
            <a:pPr lvl="2"/>
            <a:r>
              <a:rPr lang="fr-CA" dirty="0"/>
              <a:t> Incontournable pour </a:t>
            </a:r>
            <a:r>
              <a:rPr lang="fr-CA" dirty="0">
                <a:solidFill>
                  <a:srgbClr val="FA4098"/>
                </a:solidFill>
              </a:rPr>
              <a:t>IDENTITY</a:t>
            </a:r>
            <a:r>
              <a:rPr lang="fr-CA" dirty="0"/>
              <a:t>.</a:t>
            </a:r>
          </a:p>
          <a:p>
            <a:pPr lvl="3"/>
            <a:r>
              <a:rPr lang="fr-CA" dirty="0"/>
              <a:t> (On ne peut pas utiliser l’option 2 pour IDENTITY)</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12" name="ZoneTexte 11">
            <a:extLst>
              <a:ext uri="{FF2B5EF4-FFF2-40B4-BE49-F238E27FC236}">
                <a16:creationId xmlns:a16="http://schemas.microsoft.com/office/drawing/2014/main" id="{16CCB891-4AED-4453-A733-C87CAD000994}"/>
              </a:ext>
            </a:extLst>
          </p:cNvPr>
          <p:cNvSpPr txBox="1"/>
          <p:nvPr/>
        </p:nvSpPr>
        <p:spPr>
          <a:xfrm>
            <a:off x="357030" y="5140114"/>
            <a:ext cx="10407022" cy="830997"/>
          </a:xfrm>
          <a:prstGeom prst="rect">
            <a:avLst/>
          </a:prstGeom>
          <a:noFill/>
        </p:spPr>
        <p:txBody>
          <a:bodyPr wrap="square" rtlCol="0">
            <a:spAutoFit/>
          </a:bodyPr>
          <a:lstStyle/>
          <a:p>
            <a:r>
              <a:rPr lang="fr-CA" sz="1600" dirty="0">
                <a:solidFill>
                  <a:srgbClr val="73B3D1"/>
                </a:solidFill>
              </a:rPr>
              <a:t>Toutes les contraintes (</a:t>
            </a:r>
            <a:r>
              <a:rPr lang="fr-CA" sz="1600" dirty="0">
                <a:solidFill>
                  <a:srgbClr val="FA4098"/>
                </a:solidFill>
              </a:rPr>
              <a:t>PRIMARY KEY</a:t>
            </a:r>
            <a:r>
              <a:rPr lang="fr-CA" sz="1600" dirty="0">
                <a:solidFill>
                  <a:srgbClr val="73B3D1"/>
                </a:solidFill>
              </a:rPr>
              <a:t>, </a:t>
            </a:r>
            <a:r>
              <a:rPr lang="fr-CA" sz="1600" dirty="0">
                <a:solidFill>
                  <a:srgbClr val="FA4098"/>
                </a:solidFill>
              </a:rPr>
              <a:t>FOREIGN KEY</a:t>
            </a:r>
            <a:r>
              <a:rPr lang="fr-CA" sz="1600" dirty="0">
                <a:solidFill>
                  <a:srgbClr val="73B3D1"/>
                </a:solidFill>
              </a:rPr>
              <a:t>, </a:t>
            </a:r>
            <a:r>
              <a:rPr lang="fr-CA" sz="1600" dirty="0">
                <a:solidFill>
                  <a:srgbClr val="FA4098"/>
                </a:solidFill>
              </a:rPr>
              <a:t>SET DEFAULT</a:t>
            </a:r>
            <a:r>
              <a:rPr lang="fr-CA" sz="1600" dirty="0">
                <a:solidFill>
                  <a:srgbClr val="73B3D1"/>
                </a:solidFill>
              </a:rPr>
              <a:t>, etc.) pourraient être spécifiées directement après le type de chaque colonne, mais on préfère les spécifier séparément car ça nous permet de les </a:t>
            </a:r>
            <a:r>
              <a:rPr lang="fr-CA" sz="1600" b="1" u="sng" dirty="0">
                <a:solidFill>
                  <a:srgbClr val="FA4098"/>
                </a:solidFill>
              </a:rPr>
              <a:t>NOMMER</a:t>
            </a:r>
            <a:r>
              <a:rPr lang="fr-CA" sz="1600" dirty="0">
                <a:solidFill>
                  <a:srgbClr val="73B3D1"/>
                </a:solidFill>
              </a:rPr>
              <a:t>. Nommer une contrainte </a:t>
            </a:r>
            <a:r>
              <a:rPr lang="fr-CA" sz="1600" b="1" dirty="0">
                <a:solidFill>
                  <a:srgbClr val="73B3D1"/>
                </a:solidFill>
              </a:rPr>
              <a:t>simplifie leur suppression</a:t>
            </a:r>
            <a:r>
              <a:rPr lang="fr-CA" sz="1600" dirty="0">
                <a:solidFill>
                  <a:srgbClr val="73B3D1"/>
                </a:solidFill>
              </a:rPr>
              <a:t> et permet de </a:t>
            </a:r>
            <a:r>
              <a:rPr lang="fr-CA" sz="1600" b="1" dirty="0">
                <a:solidFill>
                  <a:srgbClr val="73B3D1"/>
                </a:solidFill>
              </a:rPr>
              <a:t>respecter certains standards</a:t>
            </a:r>
            <a:r>
              <a:rPr lang="fr-CA" sz="1600" dirty="0">
                <a:solidFill>
                  <a:srgbClr val="73B3D1"/>
                </a:solidFill>
              </a:rPr>
              <a:t> de nommage.</a:t>
            </a:r>
          </a:p>
        </p:txBody>
      </p:sp>
      <p:pic>
        <p:nvPicPr>
          <p:cNvPr id="21" name="Image 20">
            <a:extLst>
              <a:ext uri="{FF2B5EF4-FFF2-40B4-BE49-F238E27FC236}">
                <a16:creationId xmlns:a16="http://schemas.microsoft.com/office/drawing/2014/main" id="{DF8CF717-D22C-45EF-BCFB-ECAFDAFB2750}"/>
              </a:ext>
            </a:extLst>
          </p:cNvPr>
          <p:cNvPicPr>
            <a:picLocks noChangeAspect="1"/>
          </p:cNvPicPr>
          <p:nvPr/>
        </p:nvPicPr>
        <p:blipFill>
          <a:blip r:embed="rId2"/>
          <a:stretch>
            <a:fillRect/>
          </a:stretch>
        </p:blipFill>
        <p:spPr>
          <a:xfrm>
            <a:off x="9355678" y="1150572"/>
            <a:ext cx="2530417" cy="2827640"/>
          </a:xfrm>
          <a:prstGeom prst="rect">
            <a:avLst/>
          </a:prstGeom>
          <a:ln w="28575">
            <a:solidFill>
              <a:srgbClr val="73B3D1"/>
            </a:solidFill>
          </a:ln>
        </p:spPr>
      </p:pic>
      <p:pic>
        <p:nvPicPr>
          <p:cNvPr id="5" name="Image 4">
            <a:extLst>
              <a:ext uri="{FF2B5EF4-FFF2-40B4-BE49-F238E27FC236}">
                <a16:creationId xmlns:a16="http://schemas.microsoft.com/office/drawing/2014/main" id="{626ADCCB-560D-96F4-4E5E-B24169781519}"/>
              </a:ext>
            </a:extLst>
          </p:cNvPr>
          <p:cNvPicPr>
            <a:picLocks noChangeAspect="1"/>
          </p:cNvPicPr>
          <p:nvPr/>
        </p:nvPicPr>
        <p:blipFill>
          <a:blip r:embed="rId3"/>
          <a:stretch>
            <a:fillRect/>
          </a:stretch>
        </p:blipFill>
        <p:spPr>
          <a:xfrm>
            <a:off x="377571" y="3593507"/>
            <a:ext cx="8578949" cy="1465054"/>
          </a:xfrm>
          <a:prstGeom prst="rect">
            <a:avLst/>
          </a:prstGeom>
          <a:ln w="41275">
            <a:solidFill>
              <a:srgbClr val="FF0000"/>
            </a:solidFill>
          </a:ln>
        </p:spPr>
      </p:pic>
    </p:spTree>
    <p:extLst>
      <p:ext uri="{BB962C8B-B14F-4D97-AF65-F5344CB8AC3E}">
        <p14:creationId xmlns:p14="http://schemas.microsoft.com/office/powerpoint/2010/main" val="222098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Convention pour les noms des contraintes</a:t>
            </a:r>
          </a:p>
          <a:p>
            <a:pPr lvl="2"/>
            <a:r>
              <a:rPr lang="fr-CA" dirty="0"/>
              <a:t> </a:t>
            </a:r>
            <a:r>
              <a:rPr lang="fr-CA" dirty="0">
                <a:solidFill>
                  <a:srgbClr val="FA4098"/>
                </a:solidFill>
              </a:rPr>
              <a:t>Type_Table_Colonne</a:t>
            </a:r>
          </a:p>
          <a:p>
            <a:pPr lvl="3"/>
            <a:r>
              <a:rPr lang="fr-CA" dirty="0"/>
              <a:t> </a:t>
            </a:r>
            <a:r>
              <a:rPr lang="fr-CA" b="1" dirty="0"/>
              <a:t>Type</a:t>
            </a:r>
            <a:r>
              <a:rPr lang="fr-CA" dirty="0"/>
              <a:t> : </a:t>
            </a:r>
            <a:r>
              <a:rPr lang="fr-CA" dirty="0">
                <a:solidFill>
                  <a:srgbClr val="FA4098"/>
                </a:solidFill>
              </a:rPr>
              <a:t>PK</a:t>
            </a:r>
            <a:r>
              <a:rPr lang="fr-CA" dirty="0"/>
              <a:t> (Primary Key), </a:t>
            </a:r>
            <a:r>
              <a:rPr lang="fr-CA" dirty="0">
                <a:solidFill>
                  <a:srgbClr val="FA4098"/>
                </a:solidFill>
              </a:rPr>
              <a:t>FK</a:t>
            </a:r>
            <a:r>
              <a:rPr lang="fr-CA" dirty="0"/>
              <a:t> (Foreign Key), </a:t>
            </a:r>
            <a:r>
              <a:rPr lang="fr-CA" dirty="0">
                <a:solidFill>
                  <a:srgbClr val="FA4098"/>
                </a:solidFill>
              </a:rPr>
              <a:t>CK</a:t>
            </a:r>
            <a:r>
              <a:rPr lang="fr-CA" dirty="0"/>
              <a:t> (Check),</a:t>
            </a:r>
            <a:r>
              <a:rPr lang="fr-CA" dirty="0">
                <a:solidFill>
                  <a:srgbClr val="FA4098"/>
                </a:solidFill>
              </a:rPr>
              <a:t> UC</a:t>
            </a:r>
            <a:r>
              <a:rPr lang="fr-CA" dirty="0"/>
              <a:t> (Unique), </a:t>
            </a:r>
            <a:r>
              <a:rPr lang="fr-CA" dirty="0">
                <a:solidFill>
                  <a:srgbClr val="FA4098"/>
                </a:solidFill>
              </a:rPr>
              <a:t>DF</a:t>
            </a:r>
            <a:r>
              <a:rPr lang="fr-CA" dirty="0"/>
              <a:t> (Default)</a:t>
            </a:r>
          </a:p>
          <a:p>
            <a:pPr lvl="3"/>
            <a:r>
              <a:rPr lang="fr-CA" dirty="0"/>
              <a:t> </a:t>
            </a:r>
            <a:r>
              <a:rPr lang="fr-CA" b="1" dirty="0"/>
              <a:t>Table</a:t>
            </a:r>
            <a:r>
              <a:rPr lang="fr-CA" dirty="0"/>
              <a:t> : Nom de la table</a:t>
            </a:r>
          </a:p>
          <a:p>
            <a:pPr lvl="3"/>
            <a:r>
              <a:rPr lang="fr-CA" dirty="0"/>
              <a:t> </a:t>
            </a:r>
            <a:r>
              <a:rPr lang="fr-CA" b="1" dirty="0"/>
              <a:t>Colonne</a:t>
            </a:r>
            <a:r>
              <a:rPr lang="fr-CA" dirty="0"/>
              <a:t> : Nom de la colonne concernée. Si c’est un groupe de colonnes, un autre nom cohérent peut être utilisé.</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11" name="Image 10">
            <a:extLst>
              <a:ext uri="{FF2B5EF4-FFF2-40B4-BE49-F238E27FC236}">
                <a16:creationId xmlns:a16="http://schemas.microsoft.com/office/drawing/2014/main" id="{C5F2D162-67E2-6AA9-A03F-E013CEF01546}"/>
              </a:ext>
            </a:extLst>
          </p:cNvPr>
          <p:cNvPicPr>
            <a:picLocks noChangeAspect="1"/>
          </p:cNvPicPr>
          <p:nvPr/>
        </p:nvPicPr>
        <p:blipFill>
          <a:blip r:embed="rId2"/>
          <a:stretch>
            <a:fillRect/>
          </a:stretch>
        </p:blipFill>
        <p:spPr>
          <a:xfrm>
            <a:off x="1048222" y="3946040"/>
            <a:ext cx="10091956" cy="526605"/>
          </a:xfrm>
          <a:prstGeom prst="rect">
            <a:avLst/>
          </a:prstGeom>
          <a:ln w="25400">
            <a:solidFill>
              <a:srgbClr val="FA4098"/>
            </a:solidFill>
          </a:ln>
        </p:spPr>
      </p:pic>
      <p:pic>
        <p:nvPicPr>
          <p:cNvPr id="5" name="Image 4">
            <a:extLst>
              <a:ext uri="{FF2B5EF4-FFF2-40B4-BE49-F238E27FC236}">
                <a16:creationId xmlns:a16="http://schemas.microsoft.com/office/drawing/2014/main" id="{7A395F03-2662-C3D1-183B-2BB7ADBB0908}"/>
              </a:ext>
            </a:extLst>
          </p:cNvPr>
          <p:cNvPicPr>
            <a:picLocks noChangeAspect="1"/>
          </p:cNvPicPr>
          <p:nvPr/>
        </p:nvPicPr>
        <p:blipFill>
          <a:blip r:embed="rId3"/>
          <a:stretch>
            <a:fillRect/>
          </a:stretch>
        </p:blipFill>
        <p:spPr>
          <a:xfrm>
            <a:off x="2540610" y="4691303"/>
            <a:ext cx="5757955" cy="1382325"/>
          </a:xfrm>
          <a:prstGeom prst="rect">
            <a:avLst/>
          </a:prstGeom>
          <a:ln w="25400">
            <a:solidFill>
              <a:srgbClr val="FA4098"/>
            </a:solidFill>
          </a:ln>
        </p:spPr>
      </p:pic>
    </p:spTree>
    <p:extLst>
      <p:ext uri="{BB962C8B-B14F-4D97-AF65-F5344CB8AC3E}">
        <p14:creationId xmlns:p14="http://schemas.microsoft.com/office/powerpoint/2010/main" val="309547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Définition de données (DDL)</a:t>
            </a:r>
          </a:p>
          <a:p>
            <a:r>
              <a:rPr lang="fr-CA" dirty="0">
                <a:solidFill>
                  <a:srgbClr val="739CD1"/>
                </a:solidFill>
              </a:rPr>
              <a:t> Manipulation de données (DML)</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pic>
        <p:nvPicPr>
          <p:cNvPr id="5" name="Image 4">
            <a:extLst>
              <a:ext uri="{FF2B5EF4-FFF2-40B4-BE49-F238E27FC236}">
                <a16:creationId xmlns:a16="http://schemas.microsoft.com/office/drawing/2014/main" id="{2C81983D-66D4-4C9D-809A-139E3A3A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283" y="3608832"/>
            <a:ext cx="1601833" cy="747522"/>
          </a:xfrm>
          <a:prstGeom prst="rect">
            <a:avLst/>
          </a:prstGeom>
        </p:spPr>
      </p:pic>
      <p:sp>
        <p:nvSpPr>
          <p:cNvPr id="6" name="ZoneTexte 5">
            <a:extLst>
              <a:ext uri="{FF2B5EF4-FFF2-40B4-BE49-F238E27FC236}">
                <a16:creationId xmlns:a16="http://schemas.microsoft.com/office/drawing/2014/main" id="{D3F96255-CD32-4978-BB8B-BCD329177E3C}"/>
              </a:ext>
            </a:extLst>
          </p:cNvPr>
          <p:cNvSpPr txBox="1"/>
          <p:nvPr/>
        </p:nvSpPr>
        <p:spPr>
          <a:xfrm>
            <a:off x="1030224" y="4747671"/>
            <a:ext cx="646176" cy="400110"/>
          </a:xfrm>
          <a:prstGeom prst="rect">
            <a:avLst/>
          </a:prstGeom>
          <a:noFill/>
        </p:spPr>
        <p:txBody>
          <a:bodyPr wrap="square" rtlCol="0">
            <a:spAutoFit/>
          </a:bodyPr>
          <a:lstStyle/>
          <a:p>
            <a:pPr algn="ctr"/>
            <a:r>
              <a:rPr lang="fr-CA" sz="2000" b="1" dirty="0">
                <a:solidFill>
                  <a:srgbClr val="73B3D1"/>
                </a:solidFill>
              </a:rPr>
              <a:t>DDL</a:t>
            </a:r>
          </a:p>
        </p:txBody>
      </p:sp>
      <p:sp>
        <p:nvSpPr>
          <p:cNvPr id="7" name="ZoneTexte 6">
            <a:extLst>
              <a:ext uri="{FF2B5EF4-FFF2-40B4-BE49-F238E27FC236}">
                <a16:creationId xmlns:a16="http://schemas.microsoft.com/office/drawing/2014/main" id="{BE4BF469-DD23-4B9D-9CDA-FC6AA983CCC8}"/>
              </a:ext>
            </a:extLst>
          </p:cNvPr>
          <p:cNvSpPr txBox="1"/>
          <p:nvPr/>
        </p:nvSpPr>
        <p:spPr>
          <a:xfrm>
            <a:off x="3241549" y="5176035"/>
            <a:ext cx="816864" cy="400110"/>
          </a:xfrm>
          <a:prstGeom prst="rect">
            <a:avLst/>
          </a:prstGeom>
          <a:noFill/>
        </p:spPr>
        <p:txBody>
          <a:bodyPr wrap="square" rtlCol="0">
            <a:spAutoFit/>
          </a:bodyPr>
          <a:lstStyle/>
          <a:p>
            <a:pPr algn="ctr"/>
            <a:r>
              <a:rPr lang="fr-CA" sz="2000" b="1" dirty="0">
                <a:solidFill>
                  <a:srgbClr val="739CD1"/>
                </a:solidFill>
              </a:rPr>
              <a:t>DML</a:t>
            </a:r>
          </a:p>
        </p:txBody>
      </p:sp>
      <p:sp>
        <p:nvSpPr>
          <p:cNvPr id="8" name="ZoneTexte 7">
            <a:extLst>
              <a:ext uri="{FF2B5EF4-FFF2-40B4-BE49-F238E27FC236}">
                <a16:creationId xmlns:a16="http://schemas.microsoft.com/office/drawing/2014/main" id="{03D33CEF-0A3C-4563-9F48-C8A3160F3C0C}"/>
              </a:ext>
            </a:extLst>
          </p:cNvPr>
          <p:cNvSpPr txBox="1"/>
          <p:nvPr/>
        </p:nvSpPr>
        <p:spPr>
          <a:xfrm>
            <a:off x="5685768" y="5507373"/>
            <a:ext cx="816864" cy="400110"/>
          </a:xfrm>
          <a:prstGeom prst="rect">
            <a:avLst/>
          </a:prstGeom>
          <a:noFill/>
        </p:spPr>
        <p:txBody>
          <a:bodyPr wrap="square" rtlCol="0">
            <a:spAutoFit/>
          </a:bodyPr>
          <a:lstStyle/>
          <a:p>
            <a:pPr algn="ctr"/>
            <a:r>
              <a:rPr lang="fr-CA" sz="2000" b="1" dirty="0">
                <a:solidFill>
                  <a:srgbClr val="7385D1"/>
                </a:solidFill>
              </a:rPr>
              <a:t>DQL</a:t>
            </a:r>
          </a:p>
        </p:txBody>
      </p:sp>
      <p:sp>
        <p:nvSpPr>
          <p:cNvPr id="9" name="ZoneTexte 8">
            <a:extLst>
              <a:ext uri="{FF2B5EF4-FFF2-40B4-BE49-F238E27FC236}">
                <a16:creationId xmlns:a16="http://schemas.microsoft.com/office/drawing/2014/main" id="{B0B43E01-CF09-46B1-BB66-B0132CD00D9F}"/>
              </a:ext>
            </a:extLst>
          </p:cNvPr>
          <p:cNvSpPr txBox="1"/>
          <p:nvPr/>
        </p:nvSpPr>
        <p:spPr>
          <a:xfrm>
            <a:off x="8129987" y="5171583"/>
            <a:ext cx="816864" cy="400110"/>
          </a:xfrm>
          <a:prstGeom prst="rect">
            <a:avLst/>
          </a:prstGeom>
          <a:noFill/>
        </p:spPr>
        <p:txBody>
          <a:bodyPr wrap="square" rtlCol="0">
            <a:spAutoFit/>
          </a:bodyPr>
          <a:lstStyle/>
          <a:p>
            <a:pPr algn="ctr"/>
            <a:r>
              <a:rPr lang="fr-CA" sz="2000" b="1" dirty="0">
                <a:solidFill>
                  <a:srgbClr val="9073D1"/>
                </a:solidFill>
              </a:rPr>
              <a:t>TCL</a:t>
            </a:r>
          </a:p>
        </p:txBody>
      </p:sp>
      <p:sp>
        <p:nvSpPr>
          <p:cNvPr id="10" name="ZoneTexte 9">
            <a:extLst>
              <a:ext uri="{FF2B5EF4-FFF2-40B4-BE49-F238E27FC236}">
                <a16:creationId xmlns:a16="http://schemas.microsoft.com/office/drawing/2014/main" id="{2DD52B21-5F79-4FFF-8E9F-63FB42222033}"/>
              </a:ext>
            </a:extLst>
          </p:cNvPr>
          <p:cNvSpPr txBox="1"/>
          <p:nvPr/>
        </p:nvSpPr>
        <p:spPr>
          <a:xfrm>
            <a:off x="10344912" y="4747671"/>
            <a:ext cx="816864" cy="400110"/>
          </a:xfrm>
          <a:prstGeom prst="rect">
            <a:avLst/>
          </a:prstGeom>
          <a:noFill/>
        </p:spPr>
        <p:txBody>
          <a:bodyPr wrap="square" rtlCol="0">
            <a:spAutoFit/>
          </a:bodyPr>
          <a:lstStyle/>
          <a:p>
            <a:pPr algn="ctr"/>
            <a:r>
              <a:rPr lang="fr-CA" sz="2000" b="1" dirty="0">
                <a:solidFill>
                  <a:srgbClr val="B177BF"/>
                </a:solidFill>
              </a:rPr>
              <a:t>DCL</a:t>
            </a:r>
          </a:p>
        </p:txBody>
      </p:sp>
      <p:cxnSp>
        <p:nvCxnSpPr>
          <p:cNvPr id="12" name="Connecteur droit avec flèche 11">
            <a:extLst>
              <a:ext uri="{FF2B5EF4-FFF2-40B4-BE49-F238E27FC236}">
                <a16:creationId xmlns:a16="http://schemas.microsoft.com/office/drawing/2014/main" id="{826D8444-DF7B-498B-99D8-7E1A7D18ACC3}"/>
              </a:ext>
            </a:extLst>
          </p:cNvPr>
          <p:cNvCxnSpPr/>
          <p:nvPr/>
        </p:nvCxnSpPr>
        <p:spPr>
          <a:xfrm flipH="1">
            <a:off x="2029968" y="4419600"/>
            <a:ext cx="2767584" cy="371856"/>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62EAF27-725F-4092-9FE0-156A0E093A56}"/>
              </a:ext>
            </a:extLst>
          </p:cNvPr>
          <p:cNvCxnSpPr>
            <a:cxnSpLocks/>
          </p:cNvCxnSpPr>
          <p:nvPr/>
        </p:nvCxnSpPr>
        <p:spPr>
          <a:xfrm>
            <a:off x="6094199" y="4498848"/>
            <a:ext cx="0" cy="932688"/>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A159F31-9653-4706-B92C-A516DFF3932C}"/>
              </a:ext>
            </a:extLst>
          </p:cNvPr>
          <p:cNvCxnSpPr>
            <a:cxnSpLocks/>
          </p:cNvCxnSpPr>
          <p:nvPr/>
        </p:nvCxnSpPr>
        <p:spPr>
          <a:xfrm flipH="1">
            <a:off x="3974592" y="4498848"/>
            <a:ext cx="1469136" cy="672735"/>
          </a:xfrm>
          <a:prstGeom prst="straightConnector1">
            <a:avLst/>
          </a:prstGeom>
          <a:ln w="57150">
            <a:solidFill>
              <a:srgbClr val="739CD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B406698-4894-400C-B73E-C9FBAF8AFA46}"/>
              </a:ext>
            </a:extLst>
          </p:cNvPr>
          <p:cNvCxnSpPr>
            <a:cxnSpLocks/>
          </p:cNvCxnSpPr>
          <p:nvPr/>
        </p:nvCxnSpPr>
        <p:spPr>
          <a:xfrm>
            <a:off x="6690984" y="4457315"/>
            <a:ext cx="1520328" cy="714268"/>
          </a:xfrm>
          <a:prstGeom prst="straightConnector1">
            <a:avLst/>
          </a:prstGeom>
          <a:ln w="57150">
            <a:solidFill>
              <a:srgbClr val="9073D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39A8AE1-6B9F-4560-82D5-64349386C170}"/>
              </a:ext>
            </a:extLst>
          </p:cNvPr>
          <p:cNvCxnSpPr>
            <a:cxnSpLocks/>
          </p:cNvCxnSpPr>
          <p:nvPr/>
        </p:nvCxnSpPr>
        <p:spPr>
          <a:xfrm>
            <a:off x="7194805" y="4303386"/>
            <a:ext cx="2858746" cy="531829"/>
          </a:xfrm>
          <a:prstGeom prst="straightConnector1">
            <a:avLst/>
          </a:prstGeom>
          <a:ln w="57150">
            <a:solidFill>
              <a:srgbClr val="B177BF"/>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2826639-6D42-4A13-9A0C-7659FC0CA67E}"/>
              </a:ext>
            </a:extLst>
          </p:cNvPr>
          <p:cNvSpPr txBox="1"/>
          <p:nvPr/>
        </p:nvSpPr>
        <p:spPr>
          <a:xfrm>
            <a:off x="316992" y="5047527"/>
            <a:ext cx="2072640" cy="276999"/>
          </a:xfrm>
          <a:prstGeom prst="rect">
            <a:avLst/>
          </a:prstGeom>
          <a:noFill/>
        </p:spPr>
        <p:txBody>
          <a:bodyPr wrap="square" rtlCol="0">
            <a:spAutoFit/>
          </a:bodyPr>
          <a:lstStyle/>
          <a:p>
            <a:pPr algn="ctr"/>
            <a:r>
              <a:rPr lang="fr-CA" sz="1200" dirty="0">
                <a:solidFill>
                  <a:srgbClr val="73B3D1"/>
                </a:solidFill>
              </a:rPr>
              <a:t>Data Definition Language</a:t>
            </a:r>
          </a:p>
        </p:txBody>
      </p:sp>
      <p:sp>
        <p:nvSpPr>
          <p:cNvPr id="27" name="ZoneTexte 26">
            <a:extLst>
              <a:ext uri="{FF2B5EF4-FFF2-40B4-BE49-F238E27FC236}">
                <a16:creationId xmlns:a16="http://schemas.microsoft.com/office/drawing/2014/main" id="{4CA3E3DC-4BD3-4C99-9B7B-359CD5DD1C4F}"/>
              </a:ext>
            </a:extLst>
          </p:cNvPr>
          <p:cNvSpPr txBox="1"/>
          <p:nvPr/>
        </p:nvSpPr>
        <p:spPr>
          <a:xfrm>
            <a:off x="2595235" y="5478612"/>
            <a:ext cx="2072640" cy="276999"/>
          </a:xfrm>
          <a:prstGeom prst="rect">
            <a:avLst/>
          </a:prstGeom>
          <a:noFill/>
        </p:spPr>
        <p:txBody>
          <a:bodyPr wrap="square" rtlCol="0">
            <a:spAutoFit/>
          </a:bodyPr>
          <a:lstStyle/>
          <a:p>
            <a:pPr algn="ctr"/>
            <a:r>
              <a:rPr lang="fr-CA" sz="1200" dirty="0">
                <a:solidFill>
                  <a:srgbClr val="739CD1"/>
                </a:solidFill>
              </a:rPr>
              <a:t>Data Manipulation Language</a:t>
            </a:r>
          </a:p>
        </p:txBody>
      </p:sp>
      <p:sp>
        <p:nvSpPr>
          <p:cNvPr id="28" name="ZoneTexte 27">
            <a:extLst>
              <a:ext uri="{FF2B5EF4-FFF2-40B4-BE49-F238E27FC236}">
                <a16:creationId xmlns:a16="http://schemas.microsoft.com/office/drawing/2014/main" id="{30F1B954-A809-4912-B677-9B862411C42B}"/>
              </a:ext>
            </a:extLst>
          </p:cNvPr>
          <p:cNvSpPr txBox="1"/>
          <p:nvPr/>
        </p:nvSpPr>
        <p:spPr>
          <a:xfrm>
            <a:off x="5057879" y="5812406"/>
            <a:ext cx="2072640" cy="276999"/>
          </a:xfrm>
          <a:prstGeom prst="rect">
            <a:avLst/>
          </a:prstGeom>
          <a:noFill/>
        </p:spPr>
        <p:txBody>
          <a:bodyPr wrap="square" rtlCol="0">
            <a:spAutoFit/>
          </a:bodyPr>
          <a:lstStyle/>
          <a:p>
            <a:pPr algn="ctr"/>
            <a:r>
              <a:rPr lang="fr-CA" sz="1200" dirty="0">
                <a:solidFill>
                  <a:srgbClr val="7385D1"/>
                </a:solidFill>
              </a:rPr>
              <a:t>Data Query Language</a:t>
            </a:r>
          </a:p>
        </p:txBody>
      </p:sp>
      <p:sp>
        <p:nvSpPr>
          <p:cNvPr id="29" name="ZoneTexte 28">
            <a:extLst>
              <a:ext uri="{FF2B5EF4-FFF2-40B4-BE49-F238E27FC236}">
                <a16:creationId xmlns:a16="http://schemas.microsoft.com/office/drawing/2014/main" id="{98DBE5C1-192A-4D5C-8140-4DCEA95D8D10}"/>
              </a:ext>
            </a:extLst>
          </p:cNvPr>
          <p:cNvSpPr txBox="1"/>
          <p:nvPr/>
        </p:nvSpPr>
        <p:spPr>
          <a:xfrm>
            <a:off x="7502099" y="5463232"/>
            <a:ext cx="2072640" cy="461665"/>
          </a:xfrm>
          <a:prstGeom prst="rect">
            <a:avLst/>
          </a:prstGeom>
          <a:noFill/>
        </p:spPr>
        <p:txBody>
          <a:bodyPr wrap="square" rtlCol="0">
            <a:spAutoFit/>
          </a:bodyPr>
          <a:lstStyle/>
          <a:p>
            <a:pPr algn="ctr"/>
            <a:r>
              <a:rPr lang="fr-CA" sz="1200" dirty="0">
                <a:solidFill>
                  <a:srgbClr val="9073D1"/>
                </a:solidFill>
              </a:rPr>
              <a:t>Transaction Control Language</a:t>
            </a:r>
          </a:p>
          <a:p>
            <a:pPr algn="ctr"/>
            <a:r>
              <a:rPr lang="fr-CA" sz="1200" dirty="0">
                <a:solidFill>
                  <a:srgbClr val="9073D1"/>
                </a:solidFill>
              </a:rPr>
              <a:t>(Sem 10+)</a:t>
            </a:r>
          </a:p>
        </p:txBody>
      </p:sp>
      <p:sp>
        <p:nvSpPr>
          <p:cNvPr id="30" name="ZoneTexte 29">
            <a:extLst>
              <a:ext uri="{FF2B5EF4-FFF2-40B4-BE49-F238E27FC236}">
                <a16:creationId xmlns:a16="http://schemas.microsoft.com/office/drawing/2014/main" id="{657E3FF4-3898-4CF3-B679-7084364A5960}"/>
              </a:ext>
            </a:extLst>
          </p:cNvPr>
          <p:cNvSpPr txBox="1"/>
          <p:nvPr/>
        </p:nvSpPr>
        <p:spPr>
          <a:xfrm>
            <a:off x="9717024" y="5076739"/>
            <a:ext cx="2072640" cy="461665"/>
          </a:xfrm>
          <a:prstGeom prst="rect">
            <a:avLst/>
          </a:prstGeom>
          <a:noFill/>
        </p:spPr>
        <p:txBody>
          <a:bodyPr wrap="square" rtlCol="0">
            <a:spAutoFit/>
          </a:bodyPr>
          <a:lstStyle/>
          <a:p>
            <a:pPr algn="ctr"/>
            <a:r>
              <a:rPr lang="fr-CA" sz="1200" dirty="0">
                <a:solidFill>
                  <a:srgbClr val="B177BF"/>
                </a:solidFill>
              </a:rPr>
              <a:t>Data Control Language</a:t>
            </a:r>
          </a:p>
          <a:p>
            <a:pPr algn="ctr"/>
            <a:r>
              <a:rPr lang="fr-CA" sz="1200" dirty="0">
                <a:solidFill>
                  <a:srgbClr val="B177BF"/>
                </a:solidFill>
              </a:rPr>
              <a:t>(Pas abordé)</a:t>
            </a:r>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38200" y="1150573"/>
            <a:ext cx="10512000" cy="2607696"/>
          </a:xfrm>
        </p:spPr>
        <p:txBody>
          <a:bodyPr/>
          <a:lstStyle/>
          <a:p>
            <a:r>
              <a:rPr lang="fr-CA" dirty="0"/>
              <a:t> Contraintes</a:t>
            </a:r>
          </a:p>
          <a:p>
            <a:pPr lvl="1"/>
            <a:r>
              <a:rPr lang="fr-CA" dirty="0"/>
              <a:t> Convention pour les noms des contraintes</a:t>
            </a:r>
          </a:p>
          <a:p>
            <a:pPr lvl="2"/>
            <a:r>
              <a:rPr lang="fr-CA" dirty="0"/>
              <a:t> </a:t>
            </a:r>
            <a:r>
              <a:rPr lang="fr-CA" dirty="0">
                <a:solidFill>
                  <a:srgbClr val="FA4098"/>
                </a:solidFill>
              </a:rPr>
              <a:t>Type_</a:t>
            </a:r>
            <a:r>
              <a:rPr lang="fr-CA" b="1" dirty="0">
                <a:solidFill>
                  <a:srgbClr val="FF0000"/>
                </a:solidFill>
              </a:rPr>
              <a:t>Table</a:t>
            </a:r>
            <a:r>
              <a:rPr lang="fr-CA" dirty="0">
                <a:solidFill>
                  <a:srgbClr val="FA4098"/>
                </a:solidFill>
              </a:rPr>
              <a:t>_Colonne</a:t>
            </a:r>
          </a:p>
          <a:p>
            <a:pPr lvl="3"/>
            <a:r>
              <a:rPr lang="fr-CA" dirty="0"/>
              <a:t> </a:t>
            </a:r>
            <a:r>
              <a:rPr lang="fr-CA" b="1" dirty="0"/>
              <a:t>Type</a:t>
            </a:r>
            <a:r>
              <a:rPr lang="fr-CA" dirty="0"/>
              <a:t> : </a:t>
            </a:r>
            <a:r>
              <a:rPr lang="fr-CA" dirty="0">
                <a:solidFill>
                  <a:srgbClr val="FA4098"/>
                </a:solidFill>
              </a:rPr>
              <a:t>PK</a:t>
            </a:r>
            <a:r>
              <a:rPr lang="fr-CA" dirty="0"/>
              <a:t> (Primary Key), </a:t>
            </a:r>
            <a:r>
              <a:rPr lang="fr-CA" dirty="0">
                <a:solidFill>
                  <a:srgbClr val="FA4098"/>
                </a:solidFill>
              </a:rPr>
              <a:t>FK</a:t>
            </a:r>
            <a:r>
              <a:rPr lang="fr-CA" dirty="0"/>
              <a:t> (Foreign Key), </a:t>
            </a:r>
            <a:r>
              <a:rPr lang="fr-CA" dirty="0">
                <a:solidFill>
                  <a:srgbClr val="FA4098"/>
                </a:solidFill>
              </a:rPr>
              <a:t>CK</a:t>
            </a:r>
            <a:r>
              <a:rPr lang="fr-CA" dirty="0"/>
              <a:t> (Check),</a:t>
            </a:r>
            <a:r>
              <a:rPr lang="fr-CA" dirty="0">
                <a:solidFill>
                  <a:srgbClr val="FA4098"/>
                </a:solidFill>
              </a:rPr>
              <a:t> UC</a:t>
            </a:r>
            <a:r>
              <a:rPr lang="fr-CA" dirty="0"/>
              <a:t> (Unique), </a:t>
            </a:r>
            <a:r>
              <a:rPr lang="fr-CA" dirty="0">
                <a:solidFill>
                  <a:srgbClr val="FA4098"/>
                </a:solidFill>
              </a:rPr>
              <a:t>DF</a:t>
            </a:r>
            <a:r>
              <a:rPr lang="fr-CA" dirty="0"/>
              <a:t> (Default)</a:t>
            </a:r>
          </a:p>
          <a:p>
            <a:pPr lvl="3"/>
            <a:r>
              <a:rPr lang="fr-CA" dirty="0"/>
              <a:t> </a:t>
            </a:r>
            <a:r>
              <a:rPr lang="fr-CA" b="1" dirty="0"/>
              <a:t>Table</a:t>
            </a:r>
            <a:r>
              <a:rPr lang="fr-CA" dirty="0"/>
              <a:t> : Nom de la table</a:t>
            </a:r>
          </a:p>
          <a:p>
            <a:pPr lvl="3"/>
            <a:r>
              <a:rPr lang="fr-CA" dirty="0"/>
              <a:t> </a:t>
            </a:r>
            <a:r>
              <a:rPr lang="fr-CA" b="1" dirty="0"/>
              <a:t>Colonne</a:t>
            </a:r>
            <a:r>
              <a:rPr lang="fr-CA" dirty="0"/>
              <a:t> : Nom de la colonne concernée. Si c’est un groupe de colonnes, un autre nom cohérent peut être utilisé.</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11" name="Image 10">
            <a:extLst>
              <a:ext uri="{FF2B5EF4-FFF2-40B4-BE49-F238E27FC236}">
                <a16:creationId xmlns:a16="http://schemas.microsoft.com/office/drawing/2014/main" id="{C5F2D162-67E2-6AA9-A03F-E013CEF01546}"/>
              </a:ext>
            </a:extLst>
          </p:cNvPr>
          <p:cNvPicPr>
            <a:picLocks noChangeAspect="1"/>
          </p:cNvPicPr>
          <p:nvPr/>
        </p:nvPicPr>
        <p:blipFill>
          <a:blip r:embed="rId2"/>
          <a:stretch>
            <a:fillRect/>
          </a:stretch>
        </p:blipFill>
        <p:spPr>
          <a:xfrm>
            <a:off x="1048222" y="3946040"/>
            <a:ext cx="10091956" cy="526605"/>
          </a:xfrm>
          <a:prstGeom prst="rect">
            <a:avLst/>
          </a:prstGeom>
          <a:ln w="28575">
            <a:solidFill>
              <a:srgbClr val="73B3D1"/>
            </a:solidFill>
          </a:ln>
        </p:spPr>
      </p:pic>
      <p:sp>
        <p:nvSpPr>
          <p:cNvPr id="4" name="Espace réservé du contenu 1">
            <a:extLst>
              <a:ext uri="{FF2B5EF4-FFF2-40B4-BE49-F238E27FC236}">
                <a16:creationId xmlns:a16="http://schemas.microsoft.com/office/drawing/2014/main" id="{AFF6F0CC-56BC-BF3E-2402-24D7784D8C09}"/>
              </a:ext>
            </a:extLst>
          </p:cNvPr>
          <p:cNvSpPr txBox="1">
            <a:spLocks/>
          </p:cNvSpPr>
          <p:nvPr/>
        </p:nvSpPr>
        <p:spPr>
          <a:xfrm>
            <a:off x="982211" y="4472645"/>
            <a:ext cx="10512000" cy="260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rgbClr val="73B3D1"/>
                </a:solidFill>
                <a:latin typeface="+mn-lt"/>
                <a:ea typeface="+mn-ea"/>
                <a:cs typeface="+mn-cs"/>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rgbClr val="73B3D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rgbClr val="73B3D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Cette convention pour les noms des contraintes est très importante. 	</a:t>
            </a:r>
            <a:r>
              <a:rPr lang="fr-CA" sz="1800" dirty="0"/>
              <a:t>On a souvent des colonnes qui ont le même nom de tables en tables. </a:t>
            </a:r>
          </a:p>
          <a:p>
            <a:pPr marL="0" indent="0">
              <a:buNone/>
            </a:pPr>
            <a:r>
              <a:rPr lang="fr-CA" sz="1800" dirty="0"/>
              <a:t>	La ‘</a:t>
            </a:r>
            <a:r>
              <a:rPr lang="fr-CA" sz="1800" dirty="0">
                <a:solidFill>
                  <a:srgbClr val="FF0000"/>
                </a:solidFill>
              </a:rPr>
              <a:t>date</a:t>
            </a:r>
            <a:r>
              <a:rPr lang="fr-CA" sz="1800" dirty="0"/>
              <a:t>’ par exemple. On a la date d’embauche de l’employé, de l’entraineur de l’équipe, etc…</a:t>
            </a:r>
          </a:p>
          <a:p>
            <a:pPr marL="0" indent="0">
              <a:buNone/>
            </a:pPr>
            <a:r>
              <a:rPr lang="fr-CA" sz="1800" dirty="0"/>
              <a:t>	En ajoutant le nom de la table AVANT la colonne, on s’assure que le nom de la contrainte est vraiment unique, car on ne peut pas avoir le même nom de colonne dans la même table.</a:t>
            </a:r>
          </a:p>
        </p:txBody>
      </p:sp>
    </p:spTree>
    <p:extLst>
      <p:ext uri="{BB962C8B-B14F-4D97-AF65-F5344CB8AC3E}">
        <p14:creationId xmlns:p14="http://schemas.microsoft.com/office/powerpoint/2010/main" val="3667454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a:t>
            </a:r>
            <a:r>
              <a:rPr lang="fr-CA" dirty="0">
                <a:solidFill>
                  <a:srgbClr val="FA4098"/>
                </a:solidFill>
              </a:rPr>
              <a:t>Option 2</a:t>
            </a:r>
            <a:r>
              <a:rPr lang="fr-CA" dirty="0"/>
              <a:t> : Modifier une table existante</a:t>
            </a:r>
          </a:p>
          <a:p>
            <a:pPr lvl="2"/>
            <a:r>
              <a:rPr lang="fr-CA" dirty="0"/>
              <a:t> Méthode à utiliser pour </a:t>
            </a:r>
            <a:r>
              <a:rPr lang="fr-CA" b="1" dirty="0"/>
              <a:t>toutes</a:t>
            </a:r>
            <a:r>
              <a:rPr lang="fr-CA" dirty="0"/>
              <a:t> les autres contraintes que </a:t>
            </a:r>
            <a:r>
              <a:rPr lang="fr-CA" dirty="0">
                <a:solidFill>
                  <a:srgbClr val="FA4098"/>
                </a:solidFill>
              </a:rPr>
              <a:t>PK</a:t>
            </a:r>
            <a:r>
              <a:rPr lang="fr-CA" dirty="0"/>
              <a:t>, </a:t>
            </a:r>
            <a:r>
              <a:rPr lang="fr-CA" dirty="0">
                <a:solidFill>
                  <a:srgbClr val="FA4098"/>
                </a:solidFill>
              </a:rPr>
              <a:t>NOT NULL</a:t>
            </a:r>
            <a:r>
              <a:rPr lang="fr-CA" dirty="0"/>
              <a:t> et </a:t>
            </a:r>
            <a:r>
              <a:rPr lang="fr-CA" dirty="0">
                <a:solidFill>
                  <a:srgbClr val="FA4098"/>
                </a:solidFill>
              </a:rPr>
              <a:t>IDENTITY</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17" name="ZoneTexte 16">
            <a:extLst>
              <a:ext uri="{FF2B5EF4-FFF2-40B4-BE49-F238E27FC236}">
                <a16:creationId xmlns:a16="http://schemas.microsoft.com/office/drawing/2014/main" id="{3673EA4A-F49F-48C5-95A9-980315583F8C}"/>
              </a:ext>
            </a:extLst>
          </p:cNvPr>
          <p:cNvSpPr txBox="1"/>
          <p:nvPr/>
        </p:nvSpPr>
        <p:spPr>
          <a:xfrm>
            <a:off x="0" y="6505799"/>
            <a:ext cx="12113739" cy="338554"/>
          </a:xfrm>
          <a:prstGeom prst="rect">
            <a:avLst/>
          </a:prstGeom>
          <a:noFill/>
        </p:spPr>
        <p:txBody>
          <a:bodyPr wrap="square" rtlCol="0">
            <a:spAutoFit/>
          </a:bodyPr>
          <a:lstStyle/>
          <a:p>
            <a:r>
              <a:rPr lang="fr-CA" sz="1600" dirty="0">
                <a:solidFill>
                  <a:srgbClr val="73B3D1"/>
                </a:solidFill>
              </a:rPr>
              <a:t>Il existe plusieurs manières de créer et supprimer des contraintes. Privilégiez les </a:t>
            </a:r>
            <a:r>
              <a:rPr lang="fr-CA" sz="1600" b="1" dirty="0">
                <a:solidFill>
                  <a:srgbClr val="73B3D1"/>
                </a:solidFill>
              </a:rPr>
              <a:t>contraintes </a:t>
            </a:r>
            <a:r>
              <a:rPr lang="fr-CA" sz="1600" b="1" dirty="0">
                <a:solidFill>
                  <a:srgbClr val="FA4098"/>
                </a:solidFill>
              </a:rPr>
              <a:t>nommées</a:t>
            </a:r>
            <a:r>
              <a:rPr lang="fr-CA" sz="1600" dirty="0">
                <a:solidFill>
                  <a:srgbClr val="73B3D1"/>
                </a:solidFill>
              </a:rPr>
              <a:t> autant que possible.</a:t>
            </a:r>
          </a:p>
        </p:txBody>
      </p:sp>
      <p:graphicFrame>
        <p:nvGraphicFramePr>
          <p:cNvPr id="4" name="Tableau 5">
            <a:extLst>
              <a:ext uri="{FF2B5EF4-FFF2-40B4-BE49-F238E27FC236}">
                <a16:creationId xmlns:a16="http://schemas.microsoft.com/office/drawing/2014/main" id="{1402361B-DFBB-E82B-76C9-9A82FFE58F11}"/>
              </a:ext>
            </a:extLst>
          </p:cNvPr>
          <p:cNvGraphicFramePr>
            <a:graphicFrameLocks noGrp="1"/>
          </p:cNvGraphicFramePr>
          <p:nvPr>
            <p:extLst>
              <p:ext uri="{D42A27DB-BD31-4B8C-83A1-F6EECF244321}">
                <p14:modId xmlns:p14="http://schemas.microsoft.com/office/powerpoint/2010/main" val="457287412"/>
              </p:ext>
            </p:extLst>
          </p:nvPr>
        </p:nvGraphicFramePr>
        <p:xfrm>
          <a:off x="78261" y="2417765"/>
          <a:ext cx="11887200" cy="3759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91217089"/>
                    </a:ext>
                  </a:extLst>
                </a:gridCol>
                <a:gridCol w="7772400">
                  <a:extLst>
                    <a:ext uri="{9D8B030D-6E8A-4147-A177-3AD203B41FA5}">
                      <a16:colId xmlns:a16="http://schemas.microsoft.com/office/drawing/2014/main" val="2966542037"/>
                    </a:ext>
                  </a:extLst>
                </a:gridCol>
              </a:tblGrid>
              <a:tr h="370840">
                <a:tc>
                  <a:txBody>
                    <a:bodyPr/>
                    <a:lstStyle/>
                    <a:p>
                      <a:endParaRPr lang="fr-CA"/>
                    </a:p>
                  </a:txBody>
                  <a:tcPr/>
                </a:tc>
                <a:tc>
                  <a:txBody>
                    <a:bodyPr/>
                    <a:lstStyle/>
                    <a:p>
                      <a:endParaRPr lang="fr-CA" dirty="0"/>
                    </a:p>
                  </a:txBody>
                  <a:tcPr/>
                </a:tc>
                <a:extLst>
                  <a:ext uri="{0D108BD9-81ED-4DB2-BD59-A6C34878D82A}">
                    <a16:rowId xmlns:a16="http://schemas.microsoft.com/office/drawing/2014/main" val="2952967926"/>
                  </a:ext>
                </a:extLst>
              </a:tr>
              <a:tr h="505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Pour qu’une colonne devienne </a:t>
                      </a:r>
                      <a:r>
                        <a:rPr lang="fr-CA" dirty="0">
                          <a:solidFill>
                            <a:srgbClr val="FA4098"/>
                          </a:solidFill>
                        </a:rPr>
                        <a:t>NOT NULL</a:t>
                      </a:r>
                      <a:r>
                        <a:rPr lang="fr-CA" dirty="0"/>
                        <a:t>, on écrase l’ancien type.</a:t>
                      </a:r>
                    </a:p>
                  </a:txBody>
                  <a:tcPr/>
                </a:tc>
                <a:tc row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txBody>
                  <a:tcPr/>
                </a:tc>
                <a:extLst>
                  <a:ext uri="{0D108BD9-81ED-4DB2-BD59-A6C34878D82A}">
                    <a16:rowId xmlns:a16="http://schemas.microsoft.com/office/drawing/2014/main" val="470203437"/>
                  </a:ext>
                </a:extLst>
              </a:tr>
              <a:tr h="134620">
                <a:tc>
                  <a:txBody>
                    <a:bodyPr/>
                    <a:lstStyle/>
                    <a:p>
                      <a:endParaRPr lang="fr-CA"/>
                    </a:p>
                  </a:txBody>
                  <a:tcPr/>
                </a:tc>
                <a:tc vMerge="1">
                  <a:txBody>
                    <a:bodyPr/>
                    <a:lstStyle/>
                    <a:p>
                      <a:endParaRPr lang="fr-CA"/>
                    </a:p>
                  </a:txBody>
                  <a:tcPr/>
                </a:tc>
                <a:extLst>
                  <a:ext uri="{0D108BD9-81ED-4DB2-BD59-A6C34878D82A}">
                    <a16:rowId xmlns:a16="http://schemas.microsoft.com/office/drawing/2014/main" val="41145018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Pour ajouter une contrainte nommée  de type DEFAULT</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txBody>
                  <a:tcPr/>
                </a:tc>
                <a:extLst>
                  <a:ext uri="{0D108BD9-81ED-4DB2-BD59-A6C34878D82A}">
                    <a16:rowId xmlns:a16="http://schemas.microsoft.com/office/drawing/2014/main" val="2673391568"/>
                  </a:ext>
                </a:extLst>
              </a:tr>
              <a:tr h="269240">
                <a:tc>
                  <a:txBody>
                    <a:bodyPr/>
                    <a:lstStyle/>
                    <a:p>
                      <a:endParaRPr lang="fr-CA"/>
                    </a:p>
                  </a:txBody>
                  <a:tcPr/>
                </a:tc>
                <a:tc vMerge="1">
                  <a:txBody>
                    <a:bodyPr/>
                    <a:lstStyle/>
                    <a:p>
                      <a:endParaRPr lang="fr-CA"/>
                    </a:p>
                  </a:txBody>
                  <a:tcPr/>
                </a:tc>
                <a:extLst>
                  <a:ext uri="{0D108BD9-81ED-4DB2-BD59-A6C34878D82A}">
                    <a16:rowId xmlns:a16="http://schemas.microsoft.com/office/drawing/2014/main" val="4118091432"/>
                  </a:ext>
                </a:extLst>
              </a:tr>
              <a:tr h="236220">
                <a:tc>
                  <a:txBody>
                    <a:bodyPr/>
                    <a:lstStyle/>
                    <a:p>
                      <a:r>
                        <a:rPr lang="fr-CA" dirty="0"/>
                        <a:t>Pour ajouter une contrainte nommée de type CHECK</a:t>
                      </a:r>
                    </a:p>
                  </a:txBody>
                  <a:tcPr/>
                </a:tc>
                <a:tc vMerge="1">
                  <a:txBody>
                    <a:bodyPr/>
                    <a:lstStyle/>
                    <a:p>
                      <a:endParaRPr lang="fr-CA" dirty="0"/>
                    </a:p>
                  </a:txBody>
                  <a:tcPr/>
                </a:tc>
                <a:extLst>
                  <a:ext uri="{0D108BD9-81ED-4DB2-BD59-A6C34878D82A}">
                    <a16:rowId xmlns:a16="http://schemas.microsoft.com/office/drawing/2014/main" val="3614378083"/>
                  </a:ext>
                </a:extLst>
              </a:tr>
              <a:tr h="134620">
                <a:tc>
                  <a:txBody>
                    <a:bodyPr/>
                    <a:lstStyle/>
                    <a:p>
                      <a:endParaRPr lang="fr-CA"/>
                    </a:p>
                  </a:txBody>
                  <a:tcPr/>
                </a:tc>
                <a:tc vMerge="1">
                  <a:txBody>
                    <a:bodyPr/>
                    <a:lstStyle/>
                    <a:p>
                      <a:endParaRPr lang="fr-CA"/>
                    </a:p>
                  </a:txBody>
                  <a:tcPr/>
                </a:tc>
                <a:extLst>
                  <a:ext uri="{0D108BD9-81ED-4DB2-BD59-A6C34878D82A}">
                    <a16:rowId xmlns:a16="http://schemas.microsoft.com/office/drawing/2014/main" val="1751434134"/>
                  </a:ext>
                </a:extLst>
              </a:tr>
              <a:tr h="370840">
                <a:tc>
                  <a:txBody>
                    <a:bodyPr/>
                    <a:lstStyle/>
                    <a:p>
                      <a:r>
                        <a:rPr lang="fr-CA" dirty="0"/>
                        <a:t>Pour supprimer une contrainte</a:t>
                      </a:r>
                    </a:p>
                  </a:txBody>
                  <a:tcPr/>
                </a:tc>
                <a:tc vMerge="1">
                  <a:txBody>
                    <a:bodyPr/>
                    <a:lstStyle/>
                    <a:p>
                      <a:endParaRPr lang="fr-CA" dirty="0"/>
                    </a:p>
                  </a:txBody>
                  <a:tcPr/>
                </a:tc>
                <a:extLst>
                  <a:ext uri="{0D108BD9-81ED-4DB2-BD59-A6C34878D82A}">
                    <a16:rowId xmlns:a16="http://schemas.microsoft.com/office/drawing/2014/main" val="1921584942"/>
                  </a:ext>
                </a:extLst>
              </a:tr>
            </a:tbl>
          </a:graphicData>
        </a:graphic>
      </p:graphicFrame>
      <p:pic>
        <p:nvPicPr>
          <p:cNvPr id="8" name="Image 7">
            <a:extLst>
              <a:ext uri="{FF2B5EF4-FFF2-40B4-BE49-F238E27FC236}">
                <a16:creationId xmlns:a16="http://schemas.microsoft.com/office/drawing/2014/main" id="{23BF93D4-4782-9F67-D18D-CF6A4F95D9EC}"/>
              </a:ext>
            </a:extLst>
          </p:cNvPr>
          <p:cNvPicPr>
            <a:picLocks noChangeAspect="1"/>
          </p:cNvPicPr>
          <p:nvPr/>
        </p:nvPicPr>
        <p:blipFill>
          <a:blip r:embed="rId2"/>
          <a:stretch>
            <a:fillRect/>
          </a:stretch>
        </p:blipFill>
        <p:spPr>
          <a:xfrm>
            <a:off x="4228680" y="2862628"/>
            <a:ext cx="7259063" cy="3314337"/>
          </a:xfrm>
          <a:prstGeom prst="rect">
            <a:avLst/>
          </a:prstGeom>
        </p:spPr>
      </p:pic>
    </p:spTree>
    <p:extLst>
      <p:ext uri="{BB962C8B-B14F-4D97-AF65-F5344CB8AC3E}">
        <p14:creationId xmlns:p14="http://schemas.microsoft.com/office/powerpoint/2010/main" val="178888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 </a:t>
            </a:r>
            <a:r>
              <a:rPr lang="fr-CA" dirty="0">
                <a:solidFill>
                  <a:srgbClr val="FA4098"/>
                </a:solidFill>
              </a:rPr>
              <a:t>CHECK</a:t>
            </a:r>
            <a:r>
              <a:rPr lang="fr-CA" dirty="0"/>
              <a:t> » une contrainte</a:t>
            </a:r>
          </a:p>
          <a:p>
            <a:pPr lvl="2"/>
            <a:r>
              <a:rPr lang="fr-CA" dirty="0"/>
              <a:t> Lorsqu’une contrainte existe déjà (ou vient d’être créée), on peut utiliser l’instruction suivante :</a:t>
            </a:r>
          </a:p>
          <a:p>
            <a:pPr lvl="2"/>
            <a:endParaRPr lang="fr-CA" dirty="0"/>
          </a:p>
          <a:p>
            <a:pPr lvl="2"/>
            <a:endParaRPr lang="fr-CA" dirty="0"/>
          </a:p>
          <a:p>
            <a:pPr lvl="2"/>
            <a:endParaRPr lang="fr-CA" dirty="0"/>
          </a:p>
          <a:p>
            <a:pPr lvl="2"/>
            <a:r>
              <a:rPr lang="fr-CA" dirty="0"/>
              <a:t> S’il y avait déjà des données dans la table qui </a:t>
            </a:r>
            <a:r>
              <a:rPr lang="fr-CA" b="1" dirty="0"/>
              <a:t>violent</a:t>
            </a:r>
            <a:r>
              <a:rPr lang="fr-CA" dirty="0"/>
              <a:t> la </a:t>
            </a:r>
            <a:r>
              <a:rPr lang="fr-CA" dirty="0">
                <a:solidFill>
                  <a:srgbClr val="FA4098"/>
                </a:solidFill>
              </a:rPr>
              <a:t>contrainte</a:t>
            </a:r>
            <a:r>
              <a:rPr lang="fr-CA" dirty="0"/>
              <a:t>, (si la contrainte a été ajoutée après </a:t>
            </a:r>
            <a:r>
              <a:rPr lang="fr-CA" b="1" dirty="0"/>
              <a:t>l’insertion de données</a:t>
            </a:r>
            <a:r>
              <a:rPr lang="fr-CA" dirty="0"/>
              <a:t>) une </a:t>
            </a:r>
            <a:r>
              <a:rPr lang="fr-CA" dirty="0">
                <a:solidFill>
                  <a:srgbClr val="FA4098"/>
                </a:solidFill>
              </a:rPr>
              <a:t>erreur</a:t>
            </a:r>
            <a:r>
              <a:rPr lang="fr-CA" dirty="0"/>
              <a:t> sera lancée, nous permettant ainsi d’identifier les données qui ne respectent pas la nouvelle </a:t>
            </a:r>
            <a:r>
              <a:rPr lang="fr-CA" dirty="0">
                <a:solidFill>
                  <a:srgbClr val="FA4098"/>
                </a:solidFill>
              </a:rPr>
              <a:t>contrainte</a:t>
            </a:r>
            <a:r>
              <a:rPr lang="fr-CA" dirty="0"/>
              <a:t>.</a:t>
            </a:r>
          </a:p>
          <a:p>
            <a:pPr lvl="3"/>
            <a:r>
              <a:rPr lang="fr-CA" dirty="0"/>
              <a:t> Cela ne supprime / modifie aucune donnée automatiquement.</a:t>
            </a:r>
          </a:p>
          <a:p>
            <a:pPr lvl="3"/>
            <a:r>
              <a:rPr lang="fr-CA" dirty="0"/>
              <a:t> On doit ensuite utiliser une stratégie de notre choix (ex : un </a:t>
            </a:r>
            <a:r>
              <a:rPr lang="fr-CA" dirty="0">
                <a:solidFill>
                  <a:srgbClr val="FA4098"/>
                </a:solidFill>
              </a:rPr>
              <a:t>UPDATE</a:t>
            </a:r>
            <a:r>
              <a:rPr lang="fr-CA" dirty="0"/>
              <a:t>) pour modifier ces données.</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5DDBFEB7-2E37-0121-74C8-79F898C30A6A}"/>
              </a:ext>
            </a:extLst>
          </p:cNvPr>
          <p:cNvSpPr txBox="1"/>
          <p:nvPr/>
        </p:nvSpPr>
        <p:spPr>
          <a:xfrm>
            <a:off x="1601895" y="2824227"/>
            <a:ext cx="8984610" cy="369332"/>
          </a:xfrm>
          <a:prstGeom prst="rect">
            <a:avLst/>
          </a:prstGeom>
          <a:noFill/>
        </p:spPr>
        <p:txBody>
          <a:bodyPr wrap="square" rtlCol="0">
            <a:spAutoFit/>
          </a:bodyPr>
          <a:lstStyle/>
          <a:p>
            <a:r>
              <a:rPr lang="fr-CA" b="1" dirty="0">
                <a:latin typeface="Courier New" panose="02070309020205020404" pitchFamily="49" charset="0"/>
                <a:cs typeface="Courier New" panose="02070309020205020404" pitchFamily="49" charset="0"/>
              </a:rPr>
              <a:t>ALTER TABLE </a:t>
            </a:r>
            <a:r>
              <a:rPr lang="fr-CA" b="1" dirty="0" err="1">
                <a:latin typeface="Courier New" panose="02070309020205020404" pitchFamily="49" charset="0"/>
                <a:cs typeface="Courier New" panose="02070309020205020404" pitchFamily="49" charset="0"/>
              </a:rPr>
              <a:t>s</a:t>
            </a:r>
            <a:r>
              <a:rPr lang="fr-CA" b="1" dirty="0" err="1">
                <a:solidFill>
                  <a:srgbClr val="FA4098"/>
                </a:solidFill>
                <a:latin typeface="Courier New" panose="02070309020205020404" pitchFamily="49" charset="0"/>
                <a:cs typeface="Courier New" panose="02070309020205020404" pitchFamily="49" charset="0"/>
              </a:rPr>
              <a:t>chema.table</a:t>
            </a:r>
            <a:r>
              <a:rPr lang="fr-CA" b="1" dirty="0">
                <a:latin typeface="Courier New" panose="02070309020205020404" pitchFamily="49" charset="0"/>
                <a:cs typeface="Courier New" panose="02070309020205020404" pitchFamily="49" charset="0"/>
              </a:rPr>
              <a:t> </a:t>
            </a:r>
            <a:r>
              <a:rPr lang="fr-CA" b="1" u="sng" dirty="0">
                <a:latin typeface="Courier New" panose="02070309020205020404" pitchFamily="49" charset="0"/>
                <a:cs typeface="Courier New" panose="02070309020205020404" pitchFamily="49" charset="0"/>
              </a:rPr>
              <a:t>CHECK</a:t>
            </a:r>
            <a:r>
              <a:rPr lang="fr-CA" b="1" dirty="0">
                <a:latin typeface="Courier New" panose="02070309020205020404" pitchFamily="49" charset="0"/>
                <a:cs typeface="Courier New" panose="02070309020205020404" pitchFamily="49" charset="0"/>
              </a:rPr>
              <a:t> CONSTRAINT </a:t>
            </a:r>
            <a:r>
              <a:rPr lang="fr-CA" b="1" dirty="0">
                <a:solidFill>
                  <a:srgbClr val="FA4098"/>
                </a:solidFill>
                <a:latin typeface="Courier New" panose="02070309020205020404" pitchFamily="49" charset="0"/>
                <a:cs typeface="Courier New" panose="02070309020205020404" pitchFamily="49" charset="0"/>
              </a:rPr>
              <a:t>nom_contrainte</a:t>
            </a:r>
          </a:p>
        </p:txBody>
      </p:sp>
    </p:spTree>
    <p:extLst>
      <p:ext uri="{BB962C8B-B14F-4D97-AF65-F5344CB8AC3E}">
        <p14:creationId xmlns:p14="http://schemas.microsoft.com/office/powerpoint/2010/main" val="1034269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624BD03-CDE1-2425-3262-DD036C032C98}"/>
              </a:ext>
            </a:extLst>
          </p:cNvPr>
          <p:cNvSpPr>
            <a:spLocks noGrp="1"/>
          </p:cNvSpPr>
          <p:nvPr>
            <p:ph idx="1"/>
          </p:nvPr>
        </p:nvSpPr>
        <p:spPr/>
        <p:txBody>
          <a:bodyPr/>
          <a:lstStyle/>
          <a:p>
            <a:r>
              <a:rPr lang="fr-CA" dirty="0"/>
              <a:t> Cascade sur clés étrangères</a:t>
            </a:r>
          </a:p>
          <a:p>
            <a:pPr lvl="1"/>
            <a:r>
              <a:rPr lang="fr-CA" sz="2000" dirty="0"/>
              <a:t> Lorsqu’une </a:t>
            </a:r>
            <a:r>
              <a:rPr lang="fr-CA" sz="2000" dirty="0">
                <a:solidFill>
                  <a:srgbClr val="FA4098"/>
                </a:solidFill>
              </a:rPr>
              <a:t>clé primaire</a:t>
            </a:r>
            <a:r>
              <a:rPr lang="fr-CA" sz="2000" dirty="0"/>
              <a:t> est </a:t>
            </a:r>
            <a:r>
              <a:rPr lang="fr-CA" sz="2000" b="1" dirty="0"/>
              <a:t>supprimée</a:t>
            </a:r>
            <a:r>
              <a:rPr lang="fr-CA" sz="2000" dirty="0"/>
              <a:t>, les </a:t>
            </a:r>
            <a:r>
              <a:rPr lang="fr-CA" sz="2000" dirty="0">
                <a:solidFill>
                  <a:srgbClr val="FA4098"/>
                </a:solidFill>
              </a:rPr>
              <a:t>clés étrangères</a:t>
            </a:r>
            <a:r>
              <a:rPr lang="fr-CA" sz="2000" dirty="0"/>
              <a:t> qui lui faisaient référence peuvent provoquer des </a:t>
            </a:r>
            <a:r>
              <a:rPr lang="fr-CA" sz="2000" b="1" dirty="0"/>
              <a:t>erreurs</a:t>
            </a:r>
            <a:r>
              <a:rPr lang="fr-CA" sz="2000" dirty="0"/>
              <a:t>. (Car elles sont obligées de faire référence à une clé qui existe)</a:t>
            </a:r>
          </a:p>
          <a:p>
            <a:pPr lvl="1"/>
            <a:r>
              <a:rPr lang="fr-CA" sz="2000" dirty="0"/>
              <a:t> Dans une </a:t>
            </a:r>
            <a:r>
              <a:rPr lang="fr-CA" sz="2000" b="1" dirty="0"/>
              <a:t>contrainte</a:t>
            </a:r>
            <a:r>
              <a:rPr lang="fr-CA" sz="2000" dirty="0"/>
              <a:t> de </a:t>
            </a:r>
            <a:r>
              <a:rPr lang="fr-CA" sz="2000" dirty="0">
                <a:solidFill>
                  <a:srgbClr val="FA4098"/>
                </a:solidFill>
              </a:rPr>
              <a:t>clé étrangère</a:t>
            </a:r>
            <a:r>
              <a:rPr lang="fr-CA" sz="2000" dirty="0"/>
              <a:t>, on peut spécifier la </a:t>
            </a:r>
            <a:r>
              <a:rPr lang="fr-CA" sz="2000" b="1" dirty="0"/>
              <a:t>réaction</a:t>
            </a:r>
            <a:r>
              <a:rPr lang="fr-CA" sz="2000" dirty="0"/>
              <a:t> à la modification / suppression de la </a:t>
            </a:r>
            <a:r>
              <a:rPr lang="fr-CA" sz="2000" dirty="0">
                <a:solidFill>
                  <a:srgbClr val="FA4098"/>
                </a:solidFill>
              </a:rPr>
              <a:t>clé primaire</a:t>
            </a:r>
            <a:r>
              <a:rPr lang="fr-CA" sz="2000" dirty="0"/>
              <a:t> associée.</a:t>
            </a:r>
          </a:p>
        </p:txBody>
      </p:sp>
      <p:sp>
        <p:nvSpPr>
          <p:cNvPr id="3" name="Titre 2">
            <a:extLst>
              <a:ext uri="{FF2B5EF4-FFF2-40B4-BE49-F238E27FC236}">
                <a16:creationId xmlns:a16="http://schemas.microsoft.com/office/drawing/2014/main" id="{C6A21858-A361-7017-CC91-7A42EF5AE8A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0CEB9823-F156-41C6-00F2-310AAB76ABB3}"/>
              </a:ext>
            </a:extLst>
          </p:cNvPr>
          <p:cNvSpPr txBox="1"/>
          <p:nvPr/>
        </p:nvSpPr>
        <p:spPr>
          <a:xfrm>
            <a:off x="932725" y="2947247"/>
            <a:ext cx="10016455" cy="338554"/>
          </a:xfrm>
          <a:prstGeom prst="rect">
            <a:avLst/>
          </a:prstGeom>
          <a:noFill/>
          <a:ln w="28575">
            <a:solidFill>
              <a:srgbClr val="73B3D1"/>
            </a:solidFill>
          </a:ln>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CONSTRAINT</a:t>
            </a:r>
            <a:r>
              <a:rPr lang="fr-CA" sz="1600" dirty="0">
                <a:latin typeface="Courier New" panose="02070309020205020404" pitchFamily="49" charset="0"/>
                <a:cs typeface="Courier New" panose="02070309020205020404" pitchFamily="49" charset="0"/>
              </a:rPr>
              <a:t> Nom </a:t>
            </a:r>
            <a:r>
              <a:rPr lang="fr-CA" sz="1600" b="1" dirty="0">
                <a:solidFill>
                  <a:srgbClr val="FA4098"/>
                </a:solidFill>
                <a:latin typeface="Courier New" panose="02070309020205020404" pitchFamily="49" charset="0"/>
                <a:cs typeface="Courier New" panose="02070309020205020404" pitchFamily="49" charset="0"/>
              </a:rPr>
              <a:t>FOREIGN KEY</a:t>
            </a:r>
            <a:r>
              <a:rPr lang="fr-CA" sz="1600" dirty="0">
                <a:latin typeface="Courier New" panose="02070309020205020404" pitchFamily="49" charset="0"/>
                <a:cs typeface="Courier New" panose="02070309020205020404" pitchFamily="49" charset="0"/>
              </a:rPr>
              <a:t> (Colonne) </a:t>
            </a:r>
            <a:r>
              <a:rPr lang="fr-CA" sz="1600" b="1" dirty="0">
                <a:solidFill>
                  <a:srgbClr val="FA4098"/>
                </a:solidFill>
                <a:latin typeface="Courier New" panose="02070309020205020404" pitchFamily="49" charset="0"/>
                <a:cs typeface="Courier New" panose="02070309020205020404" pitchFamily="49" charset="0"/>
              </a:rPr>
              <a:t>REFERENCES</a:t>
            </a:r>
            <a:r>
              <a:rPr lang="fr-CA" sz="1600" dirty="0">
                <a:latin typeface="Courier New" panose="02070309020205020404" pitchFamily="49" charset="0"/>
                <a:cs typeface="Courier New" panose="02070309020205020404" pitchFamily="49" charset="0"/>
              </a:rPr>
              <a:t> </a:t>
            </a:r>
            <a:r>
              <a:rPr lang="fr-CA" sz="1600" dirty="0" err="1">
                <a:latin typeface="Courier New" panose="02070309020205020404" pitchFamily="49" charset="0"/>
                <a:cs typeface="Courier New" panose="02070309020205020404" pitchFamily="49" charset="0"/>
              </a:rPr>
              <a:t>Schema.Table</a:t>
            </a:r>
            <a:r>
              <a:rPr lang="fr-CA" sz="1600" dirty="0">
                <a:latin typeface="Courier New" panose="02070309020205020404" pitchFamily="49" charset="0"/>
                <a:cs typeface="Courier New" panose="02070309020205020404" pitchFamily="49" charset="0"/>
              </a:rPr>
              <a:t>(Colonne) </a:t>
            </a:r>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X</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Y</a:t>
            </a:r>
          </a:p>
        </p:txBody>
      </p:sp>
      <p:sp>
        <p:nvSpPr>
          <p:cNvPr id="5" name="ZoneTexte 4">
            <a:extLst>
              <a:ext uri="{FF2B5EF4-FFF2-40B4-BE49-F238E27FC236}">
                <a16:creationId xmlns:a16="http://schemas.microsoft.com/office/drawing/2014/main" id="{4B929908-548C-61F2-82B6-DA9DEDDA691D}"/>
              </a:ext>
            </a:extLst>
          </p:cNvPr>
          <p:cNvSpPr txBox="1"/>
          <p:nvPr/>
        </p:nvSpPr>
        <p:spPr>
          <a:xfrm>
            <a:off x="804644" y="3285801"/>
            <a:ext cx="10373284" cy="1815882"/>
          </a:xfrm>
          <a:prstGeom prst="rect">
            <a:avLst/>
          </a:prstGeom>
          <a:noFill/>
        </p:spPr>
        <p:txBody>
          <a:bodyPr wrap="square" rtlCol="0">
            <a:spAutoFit/>
          </a:bodyPr>
          <a:lstStyle/>
          <a:p>
            <a:r>
              <a:rPr lang="fr-CA" sz="1600" dirty="0">
                <a:solidFill>
                  <a:srgbClr val="73B3D1"/>
                </a:solidFill>
              </a:rPr>
              <a:t>♦ </a:t>
            </a:r>
            <a:r>
              <a:rPr lang="fr-CA" sz="1600" dirty="0">
                <a:solidFill>
                  <a:srgbClr val="FA4098"/>
                </a:solidFill>
              </a:rPr>
              <a:t>X</a:t>
            </a:r>
            <a:r>
              <a:rPr lang="fr-CA" sz="1600" dirty="0">
                <a:solidFill>
                  <a:srgbClr val="73B3D1"/>
                </a:solidFill>
              </a:rPr>
              <a:t> peut être remplacé par </a:t>
            </a:r>
            <a:r>
              <a:rPr lang="fr-CA" sz="1600" dirty="0">
                <a:solidFill>
                  <a:srgbClr val="FA4098"/>
                </a:solidFill>
              </a:rPr>
              <a:t>DELETE</a:t>
            </a:r>
            <a:r>
              <a:rPr lang="fr-CA" sz="1600" dirty="0">
                <a:solidFill>
                  <a:srgbClr val="73B3D1"/>
                </a:solidFill>
              </a:rPr>
              <a:t> ou </a:t>
            </a:r>
            <a:r>
              <a:rPr lang="fr-CA" sz="1600" dirty="0">
                <a:solidFill>
                  <a:srgbClr val="FA4098"/>
                </a:solidFill>
              </a:rPr>
              <a:t>UPDATE</a:t>
            </a:r>
            <a:r>
              <a:rPr lang="fr-CA" sz="1600" dirty="0">
                <a:solidFill>
                  <a:srgbClr val="73B3D1"/>
                </a:solidFill>
              </a:rPr>
              <a:t>. (Pour quelle action on souhaite avoir une réaction ?)</a:t>
            </a:r>
          </a:p>
          <a:p>
            <a:r>
              <a:rPr lang="fr-CA" sz="1600" dirty="0">
                <a:solidFill>
                  <a:srgbClr val="73B3D1"/>
                </a:solidFill>
              </a:rPr>
              <a:t>♦ </a:t>
            </a:r>
            <a:r>
              <a:rPr lang="fr-CA" sz="1600" dirty="0">
                <a:solidFill>
                  <a:srgbClr val="FA4098"/>
                </a:solidFill>
              </a:rPr>
              <a:t>Y</a:t>
            </a:r>
            <a:r>
              <a:rPr lang="fr-CA" sz="1600" dirty="0">
                <a:solidFill>
                  <a:srgbClr val="73B3D1"/>
                </a:solidFill>
              </a:rPr>
              <a:t> peut-être remplacé par </a:t>
            </a:r>
            <a:r>
              <a:rPr lang="fr-CA" sz="1600" dirty="0">
                <a:solidFill>
                  <a:srgbClr val="FA4098"/>
                </a:solidFill>
              </a:rPr>
              <a:t>CASCADE</a:t>
            </a:r>
            <a:r>
              <a:rPr lang="fr-CA" sz="1600" dirty="0">
                <a:solidFill>
                  <a:srgbClr val="73B3D1"/>
                </a:solidFill>
              </a:rPr>
              <a:t>, </a:t>
            </a:r>
            <a:r>
              <a:rPr lang="fr-CA" sz="1600" dirty="0">
                <a:solidFill>
                  <a:srgbClr val="FA4098"/>
                </a:solidFill>
              </a:rPr>
              <a:t>SET NULL</a:t>
            </a:r>
            <a:r>
              <a:rPr lang="fr-CA" sz="1600" dirty="0">
                <a:solidFill>
                  <a:srgbClr val="73B3D1"/>
                </a:solidFill>
              </a:rPr>
              <a:t>, </a:t>
            </a:r>
            <a:r>
              <a:rPr lang="fr-CA" sz="1600" dirty="0">
                <a:solidFill>
                  <a:srgbClr val="FA4098"/>
                </a:solidFill>
              </a:rPr>
              <a:t>SET DEFAULT </a:t>
            </a:r>
            <a:r>
              <a:rPr lang="fr-CA" sz="1600" dirty="0">
                <a:solidFill>
                  <a:srgbClr val="73B3D1"/>
                </a:solidFill>
              </a:rPr>
              <a:t>ou </a:t>
            </a:r>
            <a:r>
              <a:rPr lang="fr-CA" sz="1600" dirty="0">
                <a:solidFill>
                  <a:srgbClr val="FA4098"/>
                </a:solidFill>
              </a:rPr>
              <a:t>NO ACTION</a:t>
            </a:r>
            <a:r>
              <a:rPr lang="fr-CA" sz="1600" dirty="0">
                <a:solidFill>
                  <a:srgbClr val="73B3D1"/>
                </a:solidFill>
              </a:rPr>
              <a:t>.</a:t>
            </a:r>
          </a:p>
          <a:p>
            <a:r>
              <a:rPr lang="fr-CA" sz="1600" dirty="0">
                <a:solidFill>
                  <a:srgbClr val="73B3D1"/>
                </a:solidFill>
              </a:rPr>
              <a:t>     • </a:t>
            </a:r>
            <a:r>
              <a:rPr lang="fr-CA" sz="1600" dirty="0">
                <a:solidFill>
                  <a:srgbClr val="FA4098"/>
                </a:solidFill>
              </a:rPr>
              <a:t>CASCADE</a:t>
            </a:r>
            <a:r>
              <a:rPr lang="fr-CA" sz="1600" dirty="0">
                <a:solidFill>
                  <a:srgbClr val="73B3D1"/>
                </a:solidFill>
              </a:rPr>
              <a:t> supprime / met à jour la rangée de données si sa clé étrangère est impactée.</a:t>
            </a:r>
          </a:p>
          <a:p>
            <a:r>
              <a:rPr lang="fr-CA" sz="1600" dirty="0">
                <a:solidFill>
                  <a:srgbClr val="73B3D1"/>
                </a:solidFill>
              </a:rPr>
              <a:t>     • </a:t>
            </a:r>
            <a:r>
              <a:rPr lang="fr-CA" sz="1600" dirty="0">
                <a:solidFill>
                  <a:srgbClr val="FA4098"/>
                </a:solidFill>
              </a:rPr>
              <a:t>SET NULL</a:t>
            </a:r>
            <a:r>
              <a:rPr lang="fr-CA" sz="1600" dirty="0">
                <a:solidFill>
                  <a:srgbClr val="73B3D1"/>
                </a:solidFill>
              </a:rPr>
              <a:t> donne la valeur </a:t>
            </a:r>
            <a:r>
              <a:rPr lang="fr-CA" sz="1600" dirty="0">
                <a:solidFill>
                  <a:srgbClr val="FA4098"/>
                </a:solidFill>
              </a:rPr>
              <a:t>NULL</a:t>
            </a:r>
            <a:r>
              <a:rPr lang="fr-CA" sz="1600" dirty="0">
                <a:solidFill>
                  <a:srgbClr val="73B3D1"/>
                </a:solidFill>
              </a:rPr>
              <a:t> à la clé étrangère impactée. (Assurez-vous que la FK ait le droit d’être NULL...)</a:t>
            </a:r>
          </a:p>
          <a:p>
            <a:r>
              <a:rPr lang="fr-CA" sz="1600" dirty="0">
                <a:solidFill>
                  <a:srgbClr val="73B3D1"/>
                </a:solidFill>
              </a:rPr>
              <a:t>     • </a:t>
            </a:r>
            <a:r>
              <a:rPr lang="fr-CA" sz="1600" dirty="0">
                <a:solidFill>
                  <a:srgbClr val="FA4098"/>
                </a:solidFill>
              </a:rPr>
              <a:t>SET DEFAULT</a:t>
            </a:r>
            <a:r>
              <a:rPr lang="fr-CA" sz="1600" dirty="0">
                <a:solidFill>
                  <a:srgbClr val="73B3D1"/>
                </a:solidFill>
              </a:rPr>
              <a:t> donne la valeur par défaut prédéterminée pour la colonne qui contient la clé étrangère. (Assurez-vous                   </a:t>
            </a:r>
          </a:p>
          <a:p>
            <a:r>
              <a:rPr lang="fr-CA" sz="1600" dirty="0">
                <a:solidFill>
                  <a:srgbClr val="73B3D1"/>
                </a:solidFill>
              </a:rPr>
              <a:t>        que la colonne de la FK a une contrainte DEFAULT définie...)</a:t>
            </a:r>
          </a:p>
          <a:p>
            <a:r>
              <a:rPr lang="fr-CA" sz="1600" dirty="0">
                <a:solidFill>
                  <a:srgbClr val="73B3D1"/>
                </a:solidFill>
              </a:rPr>
              <a:t>     • </a:t>
            </a:r>
            <a:r>
              <a:rPr lang="fr-CA" sz="1600" strike="sngStrike" dirty="0">
                <a:solidFill>
                  <a:srgbClr val="FA4098"/>
                </a:solidFill>
              </a:rPr>
              <a:t>NO ACTION</a:t>
            </a:r>
            <a:r>
              <a:rPr lang="fr-CA" sz="1600" strike="sngStrike" dirty="0">
                <a:solidFill>
                  <a:srgbClr val="73B3D1"/>
                </a:solidFill>
              </a:rPr>
              <a:t> </a:t>
            </a:r>
            <a:r>
              <a:rPr lang="fr-CA" sz="1600" dirty="0">
                <a:solidFill>
                  <a:srgbClr val="73B3D1"/>
                </a:solidFill>
              </a:rPr>
              <a:t>ne spécifie aucune réaction.</a:t>
            </a:r>
          </a:p>
        </p:txBody>
      </p:sp>
      <p:sp>
        <p:nvSpPr>
          <p:cNvPr id="7" name="ZoneTexte 6">
            <a:extLst>
              <a:ext uri="{FF2B5EF4-FFF2-40B4-BE49-F238E27FC236}">
                <a16:creationId xmlns:a16="http://schemas.microsoft.com/office/drawing/2014/main" id="{A8B1E297-C964-9BC2-2D6A-FC01D88E01B3}"/>
              </a:ext>
            </a:extLst>
          </p:cNvPr>
          <p:cNvSpPr txBox="1"/>
          <p:nvPr/>
        </p:nvSpPr>
        <p:spPr>
          <a:xfrm>
            <a:off x="454997" y="5187669"/>
            <a:ext cx="11133551" cy="646331"/>
          </a:xfrm>
          <a:prstGeom prst="rect">
            <a:avLst/>
          </a:prstGeom>
          <a:noFill/>
          <a:ln w="28575">
            <a:solidFill>
              <a:srgbClr val="73B3D1"/>
            </a:solidFill>
          </a:ln>
        </p:spPr>
        <p:txBody>
          <a:bodyPr wrap="square" rtlCol="0">
            <a:spAutoFit/>
          </a:bodyPr>
          <a:lstStyle/>
          <a:p>
            <a:r>
              <a:rPr lang="fr-CA" sz="1200" b="1" dirty="0">
                <a:solidFill>
                  <a:srgbClr val="FA4098"/>
                </a:solidFill>
                <a:latin typeface="Courier New" panose="02070309020205020404" pitchFamily="49" charset="0"/>
                <a:cs typeface="Courier New" panose="02070309020205020404" pitchFamily="49" charset="0"/>
              </a:rPr>
              <a:t>ALTER TABLE </a:t>
            </a:r>
            <a:r>
              <a:rPr lang="fr-CA" sz="1200" b="1" dirty="0" err="1">
                <a:solidFill>
                  <a:srgbClr val="FA4098"/>
                </a:solidFill>
                <a:latin typeface="Courier New" panose="02070309020205020404" pitchFamily="49" charset="0"/>
                <a:cs typeface="Courier New" panose="02070309020205020404" pitchFamily="49" charset="0"/>
              </a:rPr>
              <a:t>Ventes.Vente</a:t>
            </a:r>
            <a:r>
              <a:rPr lang="fr-CA" sz="1200" b="1" dirty="0">
                <a:solidFill>
                  <a:srgbClr val="FA4098"/>
                </a:solidFill>
                <a:latin typeface="Courier New" panose="02070309020205020404" pitchFamily="49" charset="0"/>
                <a:cs typeface="Courier New" panose="02070309020205020404" pitchFamily="49" charset="0"/>
              </a:rPr>
              <a:t> ADD CONSTRAINT</a:t>
            </a:r>
            <a:r>
              <a:rPr lang="fr-CA" sz="1200" dirty="0">
                <a:latin typeface="Courier New" panose="02070309020205020404" pitchFamily="49" charset="0"/>
                <a:cs typeface="Courier New" panose="02070309020205020404" pitchFamily="49" charset="0"/>
              </a:rPr>
              <a:t> </a:t>
            </a:r>
            <a:r>
              <a:rPr lang="fr-CA" sz="1200" dirty="0" err="1">
                <a:latin typeface="Courier New" panose="02070309020205020404" pitchFamily="49" charset="0"/>
                <a:cs typeface="Courier New" panose="02070309020205020404" pitchFamily="49" charset="0"/>
              </a:rPr>
              <a:t>FK_Vente_ClientID</a:t>
            </a:r>
            <a:r>
              <a:rPr lang="fr-CA" sz="1200" dirty="0">
                <a:latin typeface="Courier New" panose="02070309020205020404" pitchFamily="49" charset="0"/>
                <a:cs typeface="Courier New" panose="02070309020205020404" pitchFamily="49" charset="0"/>
              </a:rPr>
              <a:t> </a:t>
            </a:r>
          </a:p>
          <a:p>
            <a:r>
              <a:rPr lang="fr-CA" sz="1200" b="1" dirty="0">
                <a:solidFill>
                  <a:srgbClr val="FA4098"/>
                </a:solidFill>
                <a:latin typeface="Courier New" panose="02070309020205020404" pitchFamily="49" charset="0"/>
                <a:cs typeface="Courier New" panose="02070309020205020404" pitchFamily="49" charset="0"/>
              </a:rPr>
              <a:t>FOREIGN KEY</a:t>
            </a:r>
            <a:r>
              <a:rPr lang="fr-CA" sz="1200" dirty="0">
                <a:latin typeface="Courier New" panose="02070309020205020404" pitchFamily="49" charset="0"/>
                <a:cs typeface="Courier New" panose="02070309020205020404" pitchFamily="49" charset="0"/>
              </a:rPr>
              <a:t> (ClientID) </a:t>
            </a:r>
            <a:r>
              <a:rPr lang="fr-CA" sz="1200" b="1" dirty="0">
                <a:solidFill>
                  <a:srgbClr val="FA4098"/>
                </a:solidFill>
                <a:latin typeface="Courier New" panose="02070309020205020404" pitchFamily="49" charset="0"/>
                <a:cs typeface="Courier New" panose="02070309020205020404" pitchFamily="49" charset="0"/>
              </a:rPr>
              <a:t>REFERENCES</a:t>
            </a:r>
            <a:r>
              <a:rPr lang="fr-CA" sz="1200" dirty="0">
                <a:latin typeface="Courier New" panose="02070309020205020404" pitchFamily="49" charset="0"/>
                <a:cs typeface="Courier New" panose="02070309020205020404" pitchFamily="49" charset="0"/>
              </a:rPr>
              <a:t> </a:t>
            </a:r>
            <a:r>
              <a:rPr lang="fr-CA" sz="1200" dirty="0" err="1">
                <a:latin typeface="Courier New" panose="02070309020205020404" pitchFamily="49" charset="0"/>
                <a:cs typeface="Courier New" panose="02070309020205020404" pitchFamily="49" charset="0"/>
              </a:rPr>
              <a:t>Clients.Client</a:t>
            </a:r>
            <a:r>
              <a:rPr lang="fr-CA" sz="1200" dirty="0">
                <a:latin typeface="Courier New" panose="02070309020205020404" pitchFamily="49" charset="0"/>
                <a:cs typeface="Courier New" panose="02070309020205020404" pitchFamily="49" charset="0"/>
              </a:rPr>
              <a:t>(ClientID) </a:t>
            </a:r>
          </a:p>
          <a:p>
            <a:r>
              <a:rPr lang="fr-CA" sz="1200" b="1" dirty="0">
                <a:solidFill>
                  <a:srgbClr val="FA4098"/>
                </a:solidFill>
                <a:latin typeface="Courier New" panose="02070309020205020404" pitchFamily="49" charset="0"/>
                <a:cs typeface="Courier New" panose="02070309020205020404" pitchFamily="49" charset="0"/>
              </a:rPr>
              <a:t>ON DELETE CASCADE</a:t>
            </a:r>
          </a:p>
        </p:txBody>
      </p:sp>
      <p:sp>
        <p:nvSpPr>
          <p:cNvPr id="8" name="ZoneTexte 7">
            <a:extLst>
              <a:ext uri="{FF2B5EF4-FFF2-40B4-BE49-F238E27FC236}">
                <a16:creationId xmlns:a16="http://schemas.microsoft.com/office/drawing/2014/main" id="{B89E30F3-3032-1472-8779-2466A182B933}"/>
              </a:ext>
            </a:extLst>
          </p:cNvPr>
          <p:cNvSpPr txBox="1"/>
          <p:nvPr/>
        </p:nvSpPr>
        <p:spPr>
          <a:xfrm>
            <a:off x="23330" y="5818423"/>
            <a:ext cx="12168670" cy="738664"/>
          </a:xfrm>
          <a:prstGeom prst="rect">
            <a:avLst/>
          </a:prstGeom>
          <a:noFill/>
        </p:spPr>
        <p:txBody>
          <a:bodyPr wrap="square" rtlCol="0">
            <a:spAutoFit/>
          </a:bodyPr>
          <a:lstStyle/>
          <a:p>
            <a:r>
              <a:rPr lang="fr-CA" sz="1400" dirty="0">
                <a:solidFill>
                  <a:srgbClr val="73B3D1"/>
                </a:solidFill>
              </a:rPr>
              <a:t>Pour l’exemple ci-dessus, on a une </a:t>
            </a:r>
            <a:r>
              <a:rPr lang="fr-CA" sz="1400" dirty="0">
                <a:solidFill>
                  <a:srgbClr val="FA4098"/>
                </a:solidFill>
              </a:rPr>
              <a:t>clé étrangère</a:t>
            </a:r>
            <a:r>
              <a:rPr lang="fr-CA" sz="1400" dirty="0">
                <a:solidFill>
                  <a:srgbClr val="73B3D1"/>
                </a:solidFill>
              </a:rPr>
              <a:t> qui fait référence à une clé primaire nommée </a:t>
            </a:r>
            <a:r>
              <a:rPr lang="fr-CA" sz="1400" b="1" dirty="0">
                <a:solidFill>
                  <a:srgbClr val="73B3D1"/>
                </a:solidFill>
              </a:rPr>
              <a:t>ClientID</a:t>
            </a:r>
            <a:r>
              <a:rPr lang="fr-CA" sz="1400" dirty="0">
                <a:solidFill>
                  <a:srgbClr val="73B3D1"/>
                </a:solidFill>
              </a:rPr>
              <a:t> dans la table </a:t>
            </a:r>
            <a:r>
              <a:rPr lang="fr-CA" sz="1400" b="1" dirty="0">
                <a:solidFill>
                  <a:srgbClr val="73B3D1"/>
                </a:solidFill>
              </a:rPr>
              <a:t>Client</a:t>
            </a:r>
            <a:r>
              <a:rPr lang="fr-CA" sz="1400" dirty="0">
                <a:solidFill>
                  <a:srgbClr val="73B3D1"/>
                </a:solidFill>
              </a:rPr>
              <a:t>. Disons que la </a:t>
            </a:r>
            <a:r>
              <a:rPr lang="fr-CA" sz="1400" dirty="0">
                <a:solidFill>
                  <a:srgbClr val="FA4098"/>
                </a:solidFill>
              </a:rPr>
              <a:t>clé primaire</a:t>
            </a:r>
            <a:r>
              <a:rPr lang="fr-CA" sz="1400" dirty="0">
                <a:solidFill>
                  <a:srgbClr val="73B3D1"/>
                </a:solidFill>
              </a:rPr>
              <a:t> vaut </a:t>
            </a:r>
            <a:r>
              <a:rPr lang="fr-CA" sz="1400" dirty="0">
                <a:solidFill>
                  <a:srgbClr val="FA4098"/>
                </a:solidFill>
              </a:rPr>
              <a:t>7</a:t>
            </a:r>
            <a:r>
              <a:rPr lang="fr-CA" sz="1400" dirty="0">
                <a:solidFill>
                  <a:srgbClr val="73B3D1"/>
                </a:solidFill>
              </a:rPr>
              <a:t>. La </a:t>
            </a:r>
            <a:r>
              <a:rPr lang="fr-CA" sz="1400" dirty="0">
                <a:solidFill>
                  <a:srgbClr val="FA4098"/>
                </a:solidFill>
              </a:rPr>
              <a:t>clé étrangère</a:t>
            </a:r>
            <a:r>
              <a:rPr lang="fr-CA" sz="1400" dirty="0">
                <a:solidFill>
                  <a:srgbClr val="73B3D1"/>
                </a:solidFill>
              </a:rPr>
              <a:t> vaut donc </a:t>
            </a:r>
            <a:r>
              <a:rPr lang="fr-CA" sz="1400" dirty="0">
                <a:solidFill>
                  <a:srgbClr val="FA4098"/>
                </a:solidFill>
              </a:rPr>
              <a:t>7</a:t>
            </a:r>
            <a:r>
              <a:rPr lang="fr-CA" sz="1400" dirty="0">
                <a:solidFill>
                  <a:srgbClr val="73B3D1"/>
                </a:solidFill>
              </a:rPr>
              <a:t> aussi. Comme on a choisi </a:t>
            </a:r>
            <a:r>
              <a:rPr lang="fr-CA" sz="1400" dirty="0">
                <a:solidFill>
                  <a:srgbClr val="FA4098"/>
                </a:solidFill>
              </a:rPr>
              <a:t>CASCADE</a:t>
            </a:r>
            <a:r>
              <a:rPr lang="fr-CA" sz="1400" dirty="0">
                <a:solidFill>
                  <a:srgbClr val="73B3D1"/>
                </a:solidFill>
              </a:rPr>
              <a:t> pour </a:t>
            </a:r>
            <a:r>
              <a:rPr lang="fr-CA" sz="1400" dirty="0">
                <a:solidFill>
                  <a:srgbClr val="FA4098"/>
                </a:solidFill>
              </a:rPr>
              <a:t>UPDATE</a:t>
            </a:r>
            <a:r>
              <a:rPr lang="fr-CA" sz="1400" dirty="0">
                <a:solidFill>
                  <a:srgbClr val="73B3D1"/>
                </a:solidFill>
              </a:rPr>
              <a:t> </a:t>
            </a:r>
            <a:r>
              <a:rPr lang="fr-CA" sz="1400" b="1" u="sng" dirty="0">
                <a:solidFill>
                  <a:srgbClr val="73B3D1"/>
                </a:solidFill>
              </a:rPr>
              <a:t>et</a:t>
            </a:r>
            <a:r>
              <a:rPr lang="fr-CA" sz="1400" dirty="0">
                <a:solidFill>
                  <a:srgbClr val="73B3D1"/>
                </a:solidFill>
              </a:rPr>
              <a:t> </a:t>
            </a:r>
            <a:r>
              <a:rPr lang="fr-CA" sz="1400" dirty="0">
                <a:solidFill>
                  <a:srgbClr val="FA4098"/>
                </a:solidFill>
              </a:rPr>
              <a:t>DELETE</a:t>
            </a:r>
            <a:r>
              <a:rPr lang="fr-CA" sz="1400" dirty="0">
                <a:solidFill>
                  <a:srgbClr val="73B3D1"/>
                </a:solidFill>
              </a:rPr>
              <a:t>, si la valeur de la </a:t>
            </a:r>
            <a:r>
              <a:rPr lang="fr-CA" sz="1400" dirty="0">
                <a:solidFill>
                  <a:srgbClr val="FA4098"/>
                </a:solidFill>
              </a:rPr>
              <a:t>clé primaire</a:t>
            </a:r>
            <a:r>
              <a:rPr lang="fr-CA" sz="1400" dirty="0">
                <a:solidFill>
                  <a:srgbClr val="73B3D1"/>
                </a:solidFill>
              </a:rPr>
              <a:t> devient </a:t>
            </a:r>
            <a:r>
              <a:rPr lang="fr-CA" sz="1400" dirty="0">
                <a:solidFill>
                  <a:srgbClr val="FA4098"/>
                </a:solidFill>
              </a:rPr>
              <a:t>8</a:t>
            </a:r>
            <a:r>
              <a:rPr lang="fr-CA" sz="1400" dirty="0">
                <a:solidFill>
                  <a:srgbClr val="73B3D1"/>
                </a:solidFill>
              </a:rPr>
              <a:t>, la </a:t>
            </a:r>
            <a:r>
              <a:rPr lang="fr-CA" sz="1400" dirty="0">
                <a:solidFill>
                  <a:srgbClr val="FA4098"/>
                </a:solidFill>
              </a:rPr>
              <a:t>clé étrangère </a:t>
            </a:r>
            <a:r>
              <a:rPr lang="fr-CA" sz="1400" dirty="0">
                <a:solidFill>
                  <a:srgbClr val="73B3D1"/>
                </a:solidFill>
              </a:rPr>
              <a:t>deviendra </a:t>
            </a:r>
            <a:r>
              <a:rPr lang="fr-CA" sz="1400" dirty="0">
                <a:solidFill>
                  <a:srgbClr val="FA4098"/>
                </a:solidFill>
              </a:rPr>
              <a:t>8</a:t>
            </a:r>
            <a:r>
              <a:rPr lang="fr-CA" sz="1400" dirty="0">
                <a:solidFill>
                  <a:srgbClr val="73B3D1"/>
                </a:solidFill>
              </a:rPr>
              <a:t> aussi. Si la </a:t>
            </a:r>
            <a:r>
              <a:rPr lang="fr-CA" sz="1400" dirty="0">
                <a:solidFill>
                  <a:srgbClr val="FA4098"/>
                </a:solidFill>
              </a:rPr>
              <a:t>clé primaire</a:t>
            </a:r>
            <a:r>
              <a:rPr lang="fr-CA" sz="1400" dirty="0">
                <a:solidFill>
                  <a:srgbClr val="73B3D1"/>
                </a:solidFill>
              </a:rPr>
              <a:t> avec la valeur </a:t>
            </a:r>
            <a:r>
              <a:rPr lang="fr-CA" sz="1400" dirty="0">
                <a:solidFill>
                  <a:srgbClr val="FA4098"/>
                </a:solidFill>
              </a:rPr>
              <a:t>7</a:t>
            </a:r>
            <a:r>
              <a:rPr lang="fr-CA" sz="1400" dirty="0">
                <a:solidFill>
                  <a:srgbClr val="73B3D1"/>
                </a:solidFill>
              </a:rPr>
              <a:t> est supprimée, la rangée de données avec la </a:t>
            </a:r>
            <a:r>
              <a:rPr lang="fr-CA" sz="1400" dirty="0">
                <a:solidFill>
                  <a:srgbClr val="FA4098"/>
                </a:solidFill>
              </a:rPr>
              <a:t>clé étrangère </a:t>
            </a:r>
            <a:r>
              <a:rPr lang="fr-CA" sz="1400" dirty="0">
                <a:solidFill>
                  <a:srgbClr val="73B3D1"/>
                </a:solidFill>
              </a:rPr>
              <a:t>ayant la valeur </a:t>
            </a:r>
            <a:r>
              <a:rPr lang="fr-CA" sz="1400" dirty="0">
                <a:solidFill>
                  <a:srgbClr val="FA4098"/>
                </a:solidFill>
              </a:rPr>
              <a:t>7</a:t>
            </a:r>
            <a:r>
              <a:rPr lang="fr-CA" sz="1400" dirty="0">
                <a:solidFill>
                  <a:srgbClr val="73B3D1"/>
                </a:solidFill>
              </a:rPr>
              <a:t> sera supprimée aussi.</a:t>
            </a:r>
          </a:p>
        </p:txBody>
      </p:sp>
      <p:pic>
        <p:nvPicPr>
          <p:cNvPr id="9" name="Image 8">
            <a:extLst>
              <a:ext uri="{FF2B5EF4-FFF2-40B4-BE49-F238E27FC236}">
                <a16:creationId xmlns:a16="http://schemas.microsoft.com/office/drawing/2014/main" id="{1E88BEDA-EDC3-0016-6992-78D24253C32D}"/>
              </a:ext>
            </a:extLst>
          </p:cNvPr>
          <p:cNvPicPr>
            <a:picLocks noChangeAspect="1"/>
          </p:cNvPicPr>
          <p:nvPr/>
        </p:nvPicPr>
        <p:blipFill>
          <a:blip r:embed="rId2"/>
          <a:stretch>
            <a:fillRect/>
          </a:stretch>
        </p:blipFill>
        <p:spPr>
          <a:xfrm>
            <a:off x="10153038" y="812395"/>
            <a:ext cx="2049780" cy="640080"/>
          </a:xfrm>
          <a:prstGeom prst="rect">
            <a:avLst/>
          </a:prstGeom>
        </p:spPr>
      </p:pic>
      <p:pic>
        <p:nvPicPr>
          <p:cNvPr id="6" name="Image 5">
            <a:extLst>
              <a:ext uri="{FF2B5EF4-FFF2-40B4-BE49-F238E27FC236}">
                <a16:creationId xmlns:a16="http://schemas.microsoft.com/office/drawing/2014/main" id="{5536EB3E-19F7-080E-AD66-973A1F6085EE}"/>
              </a:ext>
            </a:extLst>
          </p:cNvPr>
          <p:cNvPicPr>
            <a:picLocks noChangeAspect="1"/>
          </p:cNvPicPr>
          <p:nvPr/>
        </p:nvPicPr>
        <p:blipFill>
          <a:blip r:embed="rId3"/>
          <a:stretch>
            <a:fillRect/>
          </a:stretch>
        </p:blipFill>
        <p:spPr>
          <a:xfrm>
            <a:off x="7970730" y="830532"/>
            <a:ext cx="2026920" cy="640080"/>
          </a:xfrm>
          <a:prstGeom prst="rect">
            <a:avLst/>
          </a:prstGeom>
        </p:spPr>
      </p:pic>
    </p:spTree>
    <p:extLst>
      <p:ext uri="{BB962C8B-B14F-4D97-AF65-F5344CB8AC3E}">
        <p14:creationId xmlns:p14="http://schemas.microsoft.com/office/powerpoint/2010/main" val="322465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C452447-BF2B-0F22-9E1E-B806C5D7090E}"/>
              </a:ext>
            </a:extLst>
          </p:cNvPr>
          <p:cNvSpPr>
            <a:spLocks noGrp="1"/>
          </p:cNvSpPr>
          <p:nvPr>
            <p:ph idx="1"/>
          </p:nvPr>
        </p:nvSpPr>
        <p:spPr/>
        <p:txBody>
          <a:bodyPr/>
          <a:lstStyle/>
          <a:p>
            <a:r>
              <a:rPr lang="fr-CA" dirty="0"/>
              <a:t> Cascade sur clés étrangères</a:t>
            </a:r>
          </a:p>
          <a:p>
            <a:pPr lvl="1"/>
            <a:r>
              <a:rPr lang="fr-CA" dirty="0"/>
              <a:t> Cycles et / ou cascades multiples</a:t>
            </a:r>
          </a:p>
          <a:p>
            <a:pPr lvl="2"/>
            <a:r>
              <a:rPr lang="fr-CA" dirty="0"/>
              <a:t> Parfois, malheureusement, certaines contraintes en cascade ne sont pas compatibles.</a:t>
            </a:r>
          </a:p>
          <a:p>
            <a:pPr lvl="2"/>
            <a:r>
              <a:rPr lang="fr-CA" dirty="0"/>
              <a:t> Dans l’exemple ci-dessous, on a deux </a:t>
            </a:r>
            <a:r>
              <a:rPr lang="fr-CA" dirty="0">
                <a:solidFill>
                  <a:srgbClr val="FA4098"/>
                </a:solidFill>
              </a:rPr>
              <a:t>clés étrangères</a:t>
            </a:r>
            <a:r>
              <a:rPr lang="fr-CA" dirty="0"/>
              <a:t> qui font référence à la même </a:t>
            </a:r>
            <a:r>
              <a:rPr lang="fr-CA" dirty="0">
                <a:solidFill>
                  <a:srgbClr val="FA4098"/>
                </a:solidFill>
              </a:rPr>
              <a:t>clé primaire</a:t>
            </a:r>
            <a:r>
              <a:rPr lang="fr-CA" dirty="0"/>
              <a:t>. Impossible de spécifier </a:t>
            </a:r>
            <a:r>
              <a:rPr lang="fr-CA" dirty="0">
                <a:solidFill>
                  <a:srgbClr val="FA4098"/>
                </a:solidFill>
              </a:rPr>
              <a:t>ON CASCADE DELETE</a:t>
            </a:r>
            <a:r>
              <a:rPr lang="fr-CA" dirty="0"/>
              <a:t> ou </a:t>
            </a:r>
            <a:r>
              <a:rPr lang="fr-CA" dirty="0">
                <a:solidFill>
                  <a:srgbClr val="FA4098"/>
                </a:solidFill>
              </a:rPr>
              <a:t>ON CASCADE UPDATE</a:t>
            </a:r>
            <a:r>
              <a:rPr lang="fr-CA" dirty="0"/>
              <a:t> pour les deux clés étrangères. (Alors que techniquement, on en a </a:t>
            </a:r>
            <a:r>
              <a:rPr lang="fr-CA" u="sng" dirty="0"/>
              <a:t>besoin</a:t>
            </a:r>
            <a:r>
              <a:rPr lang="fr-CA" dirty="0"/>
              <a:t>)</a:t>
            </a:r>
          </a:p>
          <a:p>
            <a:pPr lvl="2"/>
            <a:r>
              <a:rPr lang="fr-CA" dirty="0"/>
              <a:t> Dans ce genre de situation, </a:t>
            </a:r>
            <a:r>
              <a:rPr lang="fr-CA" b="1" dirty="0"/>
              <a:t>on laisse tout simplement tomber les cascades</a:t>
            </a:r>
            <a:r>
              <a:rPr lang="fr-CA" dirty="0"/>
              <a:t>. (Tout en conservant les contraintes de clé étrangère) Nous pourrons implémenter ce comportement avec les </a:t>
            </a:r>
            <a:r>
              <a:rPr lang="fr-CA" b="1" dirty="0">
                <a:solidFill>
                  <a:srgbClr val="FA4098"/>
                </a:solidFill>
              </a:rPr>
              <a:t>déclencheurs</a:t>
            </a:r>
            <a:r>
              <a:rPr lang="fr-CA" dirty="0"/>
              <a:t>. (Semaine 5+)</a:t>
            </a:r>
          </a:p>
          <a:p>
            <a:pPr lvl="3"/>
            <a:r>
              <a:rPr lang="fr-CA" dirty="0"/>
              <a:t>Pour l’instant, ce serait impossible de supprimer un utilisateur associé à un blocage.</a:t>
            </a:r>
          </a:p>
        </p:txBody>
      </p:sp>
      <p:sp>
        <p:nvSpPr>
          <p:cNvPr id="3" name="Titre 2">
            <a:extLst>
              <a:ext uri="{FF2B5EF4-FFF2-40B4-BE49-F238E27FC236}">
                <a16:creationId xmlns:a16="http://schemas.microsoft.com/office/drawing/2014/main" id="{53FFAA99-4618-7A04-94E3-61B6E9E4A8A0}"/>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DDD054C8-DE92-272C-6D72-458EE7FAFD6B}"/>
              </a:ext>
            </a:extLst>
          </p:cNvPr>
          <p:cNvPicPr>
            <a:picLocks noChangeAspect="1"/>
          </p:cNvPicPr>
          <p:nvPr/>
        </p:nvPicPr>
        <p:blipFill>
          <a:blip r:embed="rId2"/>
          <a:stretch>
            <a:fillRect/>
          </a:stretch>
        </p:blipFill>
        <p:spPr>
          <a:xfrm>
            <a:off x="6554539" y="4490734"/>
            <a:ext cx="5512712" cy="1628342"/>
          </a:xfrm>
          <a:prstGeom prst="rect">
            <a:avLst/>
          </a:prstGeom>
        </p:spPr>
      </p:pic>
      <p:pic>
        <p:nvPicPr>
          <p:cNvPr id="7" name="Image 6">
            <a:extLst>
              <a:ext uri="{FF2B5EF4-FFF2-40B4-BE49-F238E27FC236}">
                <a16:creationId xmlns:a16="http://schemas.microsoft.com/office/drawing/2014/main" id="{3B95E869-6B71-BD27-E2BD-9B0C5DBB16F5}"/>
              </a:ext>
            </a:extLst>
          </p:cNvPr>
          <p:cNvPicPr>
            <a:picLocks noChangeAspect="1"/>
          </p:cNvPicPr>
          <p:nvPr/>
        </p:nvPicPr>
        <p:blipFill>
          <a:blip r:embed="rId3"/>
          <a:stretch>
            <a:fillRect/>
          </a:stretch>
        </p:blipFill>
        <p:spPr>
          <a:xfrm>
            <a:off x="121149" y="6300151"/>
            <a:ext cx="11139503" cy="483239"/>
          </a:xfrm>
          <a:prstGeom prst="rect">
            <a:avLst/>
          </a:prstGeom>
          <a:ln w="28575">
            <a:solidFill>
              <a:srgbClr val="73B3D1"/>
            </a:solidFill>
          </a:ln>
        </p:spPr>
      </p:pic>
      <p:pic>
        <p:nvPicPr>
          <p:cNvPr id="9" name="Image 8">
            <a:extLst>
              <a:ext uri="{FF2B5EF4-FFF2-40B4-BE49-F238E27FC236}">
                <a16:creationId xmlns:a16="http://schemas.microsoft.com/office/drawing/2014/main" id="{62752AAD-65AA-B01F-EC42-1493F95378B3}"/>
              </a:ext>
            </a:extLst>
          </p:cNvPr>
          <p:cNvPicPr>
            <a:picLocks noChangeAspect="1"/>
          </p:cNvPicPr>
          <p:nvPr/>
        </p:nvPicPr>
        <p:blipFill>
          <a:blip r:embed="rId4"/>
          <a:stretch>
            <a:fillRect/>
          </a:stretch>
        </p:blipFill>
        <p:spPr>
          <a:xfrm>
            <a:off x="121149" y="4620909"/>
            <a:ext cx="6285983" cy="1065421"/>
          </a:xfrm>
          <a:prstGeom prst="rect">
            <a:avLst/>
          </a:prstGeom>
          <a:ln w="28575">
            <a:solidFill>
              <a:srgbClr val="73B3D1"/>
            </a:solidFill>
          </a:ln>
        </p:spPr>
      </p:pic>
      <p:sp>
        <p:nvSpPr>
          <p:cNvPr id="10" name="Flèche : bas 9">
            <a:extLst>
              <a:ext uri="{FF2B5EF4-FFF2-40B4-BE49-F238E27FC236}">
                <a16:creationId xmlns:a16="http://schemas.microsoft.com/office/drawing/2014/main" id="{B5EE4924-0793-9D66-3164-83536781498F}"/>
              </a:ext>
            </a:extLst>
          </p:cNvPr>
          <p:cNvSpPr/>
          <p:nvPr/>
        </p:nvSpPr>
        <p:spPr>
          <a:xfrm>
            <a:off x="3100599" y="5780461"/>
            <a:ext cx="444616" cy="396504"/>
          </a:xfrm>
          <a:prstGeom prst="down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Accolade fermante 10">
            <a:extLst>
              <a:ext uri="{FF2B5EF4-FFF2-40B4-BE49-F238E27FC236}">
                <a16:creationId xmlns:a16="http://schemas.microsoft.com/office/drawing/2014/main" id="{DB5699AC-D80F-625F-3E7A-A9C37C8B5750}"/>
              </a:ext>
            </a:extLst>
          </p:cNvPr>
          <p:cNvSpPr/>
          <p:nvPr/>
        </p:nvSpPr>
        <p:spPr>
          <a:xfrm>
            <a:off x="1333850" y="4925867"/>
            <a:ext cx="109188" cy="236683"/>
          </a:xfrm>
          <a:prstGeom prst="rightBrace">
            <a:avLst>
              <a:gd name="adj1" fmla="val 33880"/>
              <a:gd name="adj2" fmla="val 50000"/>
            </a:avLst>
          </a:prstGeom>
          <a:ln w="12700">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2" name="Accolade fermante 11">
            <a:extLst>
              <a:ext uri="{FF2B5EF4-FFF2-40B4-BE49-F238E27FC236}">
                <a16:creationId xmlns:a16="http://schemas.microsoft.com/office/drawing/2014/main" id="{2F4BC48F-2BE6-F4C8-3D5C-19943A611D04}"/>
              </a:ext>
            </a:extLst>
          </p:cNvPr>
          <p:cNvSpPr/>
          <p:nvPr/>
        </p:nvSpPr>
        <p:spPr>
          <a:xfrm>
            <a:off x="1335454" y="5434407"/>
            <a:ext cx="109188" cy="236683"/>
          </a:xfrm>
          <a:prstGeom prst="rightBrace">
            <a:avLst>
              <a:gd name="adj1" fmla="val 33880"/>
              <a:gd name="adj2" fmla="val 50000"/>
            </a:avLst>
          </a:prstGeom>
          <a:ln w="12700">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3" name="ZoneTexte 12">
            <a:extLst>
              <a:ext uri="{FF2B5EF4-FFF2-40B4-BE49-F238E27FC236}">
                <a16:creationId xmlns:a16="http://schemas.microsoft.com/office/drawing/2014/main" id="{F99FA992-2A5B-FB0E-8952-1ED38A927117}"/>
              </a:ext>
            </a:extLst>
          </p:cNvPr>
          <p:cNvSpPr txBox="1"/>
          <p:nvPr/>
        </p:nvSpPr>
        <p:spPr>
          <a:xfrm>
            <a:off x="1396636" y="4875079"/>
            <a:ext cx="1132514" cy="307777"/>
          </a:xfrm>
          <a:prstGeom prst="rect">
            <a:avLst/>
          </a:prstGeom>
          <a:noFill/>
        </p:spPr>
        <p:txBody>
          <a:bodyPr wrap="square" rtlCol="0">
            <a:spAutoFit/>
          </a:bodyPr>
          <a:lstStyle/>
          <a:p>
            <a:r>
              <a:rPr lang="fr-CA" sz="1400" dirty="0">
                <a:solidFill>
                  <a:srgbClr val="FA4098"/>
                </a:solidFill>
              </a:rPr>
              <a:t>À retirer</a:t>
            </a:r>
          </a:p>
        </p:txBody>
      </p:sp>
      <p:sp>
        <p:nvSpPr>
          <p:cNvPr id="14" name="ZoneTexte 13">
            <a:extLst>
              <a:ext uri="{FF2B5EF4-FFF2-40B4-BE49-F238E27FC236}">
                <a16:creationId xmlns:a16="http://schemas.microsoft.com/office/drawing/2014/main" id="{995B48BD-A14C-7AEB-27D6-5E77B301D63D}"/>
              </a:ext>
            </a:extLst>
          </p:cNvPr>
          <p:cNvSpPr txBox="1"/>
          <p:nvPr/>
        </p:nvSpPr>
        <p:spPr>
          <a:xfrm>
            <a:off x="1396636" y="5398859"/>
            <a:ext cx="1132514" cy="307777"/>
          </a:xfrm>
          <a:prstGeom prst="rect">
            <a:avLst/>
          </a:prstGeom>
          <a:noFill/>
        </p:spPr>
        <p:txBody>
          <a:bodyPr wrap="square" rtlCol="0">
            <a:spAutoFit/>
          </a:bodyPr>
          <a:lstStyle/>
          <a:p>
            <a:r>
              <a:rPr lang="fr-CA" sz="1400" dirty="0">
                <a:solidFill>
                  <a:srgbClr val="FA4098"/>
                </a:solidFill>
              </a:rPr>
              <a:t>À retirer</a:t>
            </a:r>
          </a:p>
        </p:txBody>
      </p:sp>
    </p:spTree>
    <p:extLst>
      <p:ext uri="{BB962C8B-B14F-4D97-AF65-F5344CB8AC3E}">
        <p14:creationId xmlns:p14="http://schemas.microsoft.com/office/powerpoint/2010/main" val="3437109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A9568F4-120D-A5A0-ADC1-4FDFFEB760F1}"/>
              </a:ext>
            </a:extLst>
          </p:cNvPr>
          <p:cNvSpPr>
            <a:spLocks noGrp="1"/>
          </p:cNvSpPr>
          <p:nvPr>
            <p:ph idx="1"/>
          </p:nvPr>
        </p:nvSpPr>
        <p:spPr/>
        <p:txBody>
          <a:bodyPr/>
          <a:lstStyle/>
          <a:p>
            <a:r>
              <a:rPr lang="fr-CA" dirty="0"/>
              <a:t> Contrainte de cardinalité</a:t>
            </a:r>
          </a:p>
          <a:p>
            <a:pPr lvl="1"/>
            <a:r>
              <a:rPr lang="fr-CA" dirty="0"/>
              <a:t> Certaines relations ont des contraintes de cardinalités.</a:t>
            </a:r>
          </a:p>
          <a:p>
            <a:pPr lvl="2"/>
            <a:r>
              <a:rPr lang="fr-CA" dirty="0"/>
              <a:t> Ex : Un client doit posséder 1 à 3 adresses. </a:t>
            </a:r>
            <a:r>
              <a:rPr lang="fr-CA" dirty="0">
                <a:solidFill>
                  <a:srgbClr val="FA4098"/>
                </a:solidFill>
              </a:rPr>
              <a:t>Client</a:t>
            </a:r>
            <a:r>
              <a:rPr lang="fr-CA" dirty="0"/>
              <a:t> et </a:t>
            </a:r>
            <a:r>
              <a:rPr lang="fr-CA" dirty="0">
                <a:solidFill>
                  <a:srgbClr val="FA4098"/>
                </a:solidFill>
              </a:rPr>
              <a:t>Adresse</a:t>
            </a:r>
            <a:r>
              <a:rPr lang="fr-CA" dirty="0"/>
              <a:t> sont deux tables séparées et </a:t>
            </a:r>
            <a:r>
              <a:rPr lang="fr-CA" dirty="0">
                <a:solidFill>
                  <a:srgbClr val="FA4098"/>
                </a:solidFill>
              </a:rPr>
              <a:t>Adresse</a:t>
            </a:r>
            <a:r>
              <a:rPr lang="fr-CA" dirty="0"/>
              <a:t> contient </a:t>
            </a:r>
            <a:r>
              <a:rPr lang="fr-CA" b="1" dirty="0">
                <a:solidFill>
                  <a:srgbClr val="FA4098"/>
                </a:solidFill>
              </a:rPr>
              <a:t>FK</a:t>
            </a:r>
            <a:r>
              <a:rPr lang="fr-CA" dirty="0">
                <a:solidFill>
                  <a:srgbClr val="FA4098"/>
                </a:solidFill>
              </a:rPr>
              <a:t> ClientID</a:t>
            </a:r>
            <a:r>
              <a:rPr lang="fr-CA" dirty="0"/>
              <a:t> pour savoir à quel client appartient une adresse.</a:t>
            </a:r>
          </a:p>
          <a:p>
            <a:pPr lvl="2"/>
            <a:endParaRPr lang="fr-CA" dirty="0"/>
          </a:p>
          <a:p>
            <a:pPr lvl="1"/>
            <a:r>
              <a:rPr lang="fr-CA" dirty="0"/>
              <a:t> Il y a moyen d’appliquer une contrainte sur la cardinalité, mais pour cela il faut utiliser des </a:t>
            </a:r>
            <a:r>
              <a:rPr lang="fr-CA" dirty="0">
                <a:solidFill>
                  <a:srgbClr val="FA4098"/>
                </a:solidFill>
              </a:rPr>
              <a:t>déclencheurs</a:t>
            </a:r>
            <a:r>
              <a:rPr lang="fr-CA" dirty="0"/>
              <a:t> (triggers).</a:t>
            </a:r>
          </a:p>
          <a:p>
            <a:pPr lvl="2"/>
            <a:r>
              <a:rPr lang="fr-CA" dirty="0"/>
              <a:t> Nous aborderons les déclencheurs à la semaine 5.</a:t>
            </a:r>
          </a:p>
          <a:p>
            <a:pPr lvl="2"/>
            <a:r>
              <a:rPr lang="fr-CA" dirty="0"/>
              <a:t> Pour le moment, on ne gère pas les contraintes de cardinalité !</a:t>
            </a:r>
          </a:p>
        </p:txBody>
      </p:sp>
      <p:sp>
        <p:nvSpPr>
          <p:cNvPr id="3" name="Titre 2">
            <a:extLst>
              <a:ext uri="{FF2B5EF4-FFF2-40B4-BE49-F238E27FC236}">
                <a16:creationId xmlns:a16="http://schemas.microsoft.com/office/drawing/2014/main" id="{51CFA352-EF0D-49C8-692D-1F1B6AF6C466}"/>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FD1A6578-BCEB-22E3-E342-FDF7281A9F9A}"/>
              </a:ext>
            </a:extLst>
          </p:cNvPr>
          <p:cNvPicPr>
            <a:picLocks noChangeAspect="1"/>
          </p:cNvPicPr>
          <p:nvPr/>
        </p:nvPicPr>
        <p:blipFill>
          <a:blip r:embed="rId2"/>
          <a:stretch>
            <a:fillRect/>
          </a:stretch>
        </p:blipFill>
        <p:spPr>
          <a:xfrm>
            <a:off x="3270124" y="4328897"/>
            <a:ext cx="5648151" cy="2171274"/>
          </a:xfrm>
          <a:prstGeom prst="rect">
            <a:avLst/>
          </a:prstGeom>
        </p:spPr>
      </p:pic>
    </p:spTree>
    <p:extLst>
      <p:ext uri="{BB962C8B-B14F-4D97-AF65-F5344CB8AC3E}">
        <p14:creationId xmlns:p14="http://schemas.microsoft.com/office/powerpoint/2010/main" val="366979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a:xfrm>
            <a:off x="838200" y="1150572"/>
            <a:ext cx="7559180" cy="5026393"/>
          </a:xfrm>
        </p:spPr>
        <p:txBody>
          <a:bodyPr/>
          <a:lstStyle/>
          <a:p>
            <a:r>
              <a:rPr lang="fr-CA" dirty="0"/>
              <a:t> Script de définition de données</a:t>
            </a:r>
          </a:p>
          <a:p>
            <a:pPr lvl="1"/>
            <a:r>
              <a:rPr lang="fr-CA" dirty="0"/>
              <a:t> En combinant plusieurs requêtes SQL consécutives, on construit la base de données, ses schémas, leurs tables et leurs contraintes.</a:t>
            </a:r>
          </a:p>
          <a:p>
            <a:pPr marL="457200" lvl="1" indent="0">
              <a:buNone/>
            </a:pPr>
            <a:endParaRPr lang="fr-CA" dirty="0"/>
          </a:p>
          <a:p>
            <a:pPr lvl="1"/>
            <a:r>
              <a:rPr lang="fr-CA" dirty="0"/>
              <a:t> On n’exécute pas forcément toujours ces requêtes une à la fois à mesure qu’on les écrit.</a:t>
            </a:r>
          </a:p>
          <a:p>
            <a:pPr lvl="2"/>
            <a:r>
              <a:rPr lang="fr-CA" dirty="0"/>
              <a:t> Habituellement, on exécute tout d’un seul coup pour reproduire une base de données similaire ou bien parce que c’est plus rapide.</a:t>
            </a:r>
          </a:p>
          <a:p>
            <a:pPr lvl="2"/>
            <a:r>
              <a:rPr lang="fr-CA" dirty="0"/>
              <a:t>Il existe des stratégies pour simplifier l’exécution et le débogage de scripts de définition de données. Elles seront abordées dans les diapos qui suivent.</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04503EA8-6CCA-6248-97AD-3AE2AE7C9C3D}"/>
              </a:ext>
            </a:extLst>
          </p:cNvPr>
          <p:cNvPicPr>
            <a:picLocks noChangeAspect="1"/>
          </p:cNvPicPr>
          <p:nvPr/>
        </p:nvPicPr>
        <p:blipFill>
          <a:blip r:embed="rId2"/>
          <a:stretch>
            <a:fillRect/>
          </a:stretch>
        </p:blipFill>
        <p:spPr>
          <a:xfrm>
            <a:off x="8563330" y="939566"/>
            <a:ext cx="3470937" cy="5817765"/>
          </a:xfrm>
          <a:prstGeom prst="rect">
            <a:avLst/>
          </a:prstGeom>
          <a:ln w="28575">
            <a:solidFill>
              <a:srgbClr val="73B3D1"/>
            </a:solidFill>
          </a:ln>
        </p:spPr>
      </p:pic>
    </p:spTree>
    <p:extLst>
      <p:ext uri="{BB962C8B-B14F-4D97-AF65-F5344CB8AC3E}">
        <p14:creationId xmlns:p14="http://schemas.microsoft.com/office/powerpoint/2010/main" val="192851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a:xfrm>
            <a:off x="839999" y="1165355"/>
            <a:ext cx="10512000" cy="5604561"/>
          </a:xfrm>
        </p:spPr>
        <p:txBody>
          <a:bodyPr/>
          <a:lstStyle/>
          <a:p>
            <a:r>
              <a:rPr lang="fr-CA" dirty="0"/>
              <a:t> Séparateur « </a:t>
            </a:r>
            <a:r>
              <a:rPr lang="fr-CA" dirty="0">
                <a:solidFill>
                  <a:srgbClr val="FA4098"/>
                </a:solidFill>
              </a:rPr>
              <a:t>GO</a:t>
            </a:r>
            <a:r>
              <a:rPr lang="fr-CA" dirty="0"/>
              <a:t> »</a:t>
            </a:r>
          </a:p>
          <a:p>
            <a:pPr lvl="1"/>
            <a:r>
              <a:rPr lang="fr-CA" dirty="0"/>
              <a:t> Permet de segmenter un script en </a:t>
            </a:r>
            <a:r>
              <a:rPr lang="fr-CA" b="1" dirty="0"/>
              <a:t>lots</a:t>
            </a:r>
            <a:r>
              <a:rPr lang="fr-CA" dirty="0"/>
              <a:t>. (En « </a:t>
            </a:r>
            <a:r>
              <a:rPr lang="fr-CA" dirty="0">
                <a:solidFill>
                  <a:srgbClr val="FA4098"/>
                </a:solidFill>
              </a:rPr>
              <a:t>batch</a:t>
            </a:r>
            <a:r>
              <a:rPr lang="fr-CA" dirty="0"/>
              <a:t> »)</a:t>
            </a:r>
          </a:p>
          <a:p>
            <a:pPr lvl="1"/>
            <a:endParaRPr lang="fr-CA" dirty="0"/>
          </a:p>
          <a:p>
            <a:pPr lvl="1"/>
            <a:endParaRPr lang="fr-CA" dirty="0"/>
          </a:p>
          <a:p>
            <a:pPr lvl="1"/>
            <a:endParaRPr lang="fr-CA" dirty="0"/>
          </a:p>
          <a:p>
            <a:pPr lvl="1"/>
            <a:endParaRPr lang="fr-CA" dirty="0"/>
          </a:p>
          <a:p>
            <a:pPr lvl="1"/>
            <a:endParaRPr lang="fr-CA" dirty="0"/>
          </a:p>
          <a:p>
            <a:pPr marL="457200" lvl="1" indent="0">
              <a:buNone/>
            </a:pPr>
            <a:endParaRPr lang="fr-CA" dirty="0"/>
          </a:p>
          <a:p>
            <a:pPr lvl="1"/>
            <a:endParaRPr lang="fr-CA" dirty="0"/>
          </a:p>
          <a:p>
            <a:pPr lvl="1"/>
            <a:r>
              <a:rPr lang="fr-CA" dirty="0"/>
              <a:t>  Pourquoi faire ?</a:t>
            </a:r>
          </a:p>
          <a:p>
            <a:pPr lvl="2"/>
            <a:r>
              <a:rPr lang="fr-CA" dirty="0"/>
              <a:t> Pour le moment, disons simplement que si une </a:t>
            </a:r>
            <a:r>
              <a:rPr lang="fr-CA" dirty="0">
                <a:solidFill>
                  <a:srgbClr val="FA4098"/>
                </a:solidFill>
              </a:rPr>
              <a:t>batch</a:t>
            </a:r>
            <a:r>
              <a:rPr lang="fr-CA" dirty="0"/>
              <a:t> échoue, les autres ne sont pas impactées et elles sont exécutées malgré tout. (Une </a:t>
            </a:r>
            <a:r>
              <a:rPr lang="fr-CA" b="1" dirty="0"/>
              <a:t>erreur</a:t>
            </a:r>
            <a:r>
              <a:rPr lang="fr-CA" dirty="0"/>
              <a:t> interrompt seulement le reste de la </a:t>
            </a:r>
            <a:r>
              <a:rPr lang="fr-CA" dirty="0">
                <a:solidFill>
                  <a:srgbClr val="FA4098"/>
                </a:solidFill>
              </a:rPr>
              <a:t>batch</a:t>
            </a:r>
            <a:r>
              <a:rPr lang="fr-CA" dirty="0"/>
              <a:t> où elle se situe)</a:t>
            </a:r>
          </a:p>
          <a:p>
            <a:pPr lvl="2"/>
            <a:r>
              <a:rPr lang="fr-CA" dirty="0"/>
              <a:t> Permet de seulement réexécuter certaines parties d’un script lorsqu’il y a des erreurs.</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03742A3D-8833-234B-241A-E948117CB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9783" y="875561"/>
            <a:ext cx="1460834" cy="1454482"/>
          </a:xfrm>
          <a:prstGeom prst="rect">
            <a:avLst/>
          </a:prstGeom>
        </p:spPr>
      </p:pic>
      <p:pic>
        <p:nvPicPr>
          <p:cNvPr id="7" name="Image 6">
            <a:extLst>
              <a:ext uri="{FF2B5EF4-FFF2-40B4-BE49-F238E27FC236}">
                <a16:creationId xmlns:a16="http://schemas.microsoft.com/office/drawing/2014/main" id="{99C6E23C-8049-D3D1-E6A2-3EEDDFFF6B9C}"/>
              </a:ext>
            </a:extLst>
          </p:cNvPr>
          <p:cNvPicPr>
            <a:picLocks noChangeAspect="1"/>
          </p:cNvPicPr>
          <p:nvPr/>
        </p:nvPicPr>
        <p:blipFill>
          <a:blip r:embed="rId3"/>
          <a:stretch>
            <a:fillRect/>
          </a:stretch>
        </p:blipFill>
        <p:spPr>
          <a:xfrm>
            <a:off x="2946412" y="2125749"/>
            <a:ext cx="6299175" cy="2337194"/>
          </a:xfrm>
          <a:prstGeom prst="rect">
            <a:avLst/>
          </a:prstGeom>
          <a:ln w="28575">
            <a:solidFill>
              <a:srgbClr val="73B3D1"/>
            </a:solidFill>
          </a:ln>
        </p:spPr>
      </p:pic>
      <p:sp>
        <p:nvSpPr>
          <p:cNvPr id="8" name="Rectangle 7">
            <a:extLst>
              <a:ext uri="{FF2B5EF4-FFF2-40B4-BE49-F238E27FC236}">
                <a16:creationId xmlns:a16="http://schemas.microsoft.com/office/drawing/2014/main" id="{E916CB16-F8F3-2A9C-9AAB-ED2EAA5F8212}"/>
              </a:ext>
            </a:extLst>
          </p:cNvPr>
          <p:cNvSpPr/>
          <p:nvPr/>
        </p:nvSpPr>
        <p:spPr>
          <a:xfrm>
            <a:off x="3021913" y="2181138"/>
            <a:ext cx="2614129" cy="24328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Rectangle 8">
            <a:extLst>
              <a:ext uri="{FF2B5EF4-FFF2-40B4-BE49-F238E27FC236}">
                <a16:creationId xmlns:a16="http://schemas.microsoft.com/office/drawing/2014/main" id="{9446DB29-E985-7E45-BB0D-8F5374557C62}"/>
              </a:ext>
            </a:extLst>
          </p:cNvPr>
          <p:cNvSpPr/>
          <p:nvPr/>
        </p:nvSpPr>
        <p:spPr>
          <a:xfrm>
            <a:off x="3021912" y="2577476"/>
            <a:ext cx="2614129" cy="24328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0" name="Rectangle 9">
            <a:extLst>
              <a:ext uri="{FF2B5EF4-FFF2-40B4-BE49-F238E27FC236}">
                <a16:creationId xmlns:a16="http://schemas.microsoft.com/office/drawing/2014/main" id="{70110637-56BF-594F-201D-652AE818D77B}"/>
              </a:ext>
            </a:extLst>
          </p:cNvPr>
          <p:cNvSpPr/>
          <p:nvPr/>
        </p:nvSpPr>
        <p:spPr>
          <a:xfrm>
            <a:off x="3021912" y="3179387"/>
            <a:ext cx="6004642" cy="98155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E581520A-A2AB-5536-86E0-14A88EEAF716}"/>
              </a:ext>
            </a:extLst>
          </p:cNvPr>
          <p:cNvSpPr txBox="1"/>
          <p:nvPr/>
        </p:nvSpPr>
        <p:spPr>
          <a:xfrm>
            <a:off x="7165117" y="2309287"/>
            <a:ext cx="2080470" cy="369332"/>
          </a:xfrm>
          <a:prstGeom prst="rect">
            <a:avLst/>
          </a:prstGeom>
          <a:noFill/>
        </p:spPr>
        <p:txBody>
          <a:bodyPr wrap="square" rtlCol="0">
            <a:spAutoFit/>
          </a:bodyPr>
          <a:lstStyle/>
          <a:p>
            <a:r>
              <a:rPr lang="fr-CA" dirty="0">
                <a:solidFill>
                  <a:srgbClr val="FA4098"/>
                </a:solidFill>
              </a:rPr>
              <a:t>Trois « batch »</a:t>
            </a:r>
          </a:p>
        </p:txBody>
      </p:sp>
      <p:cxnSp>
        <p:nvCxnSpPr>
          <p:cNvPr id="13" name="Connecteur droit avec flèche 12">
            <a:extLst>
              <a:ext uri="{FF2B5EF4-FFF2-40B4-BE49-F238E27FC236}">
                <a16:creationId xmlns:a16="http://schemas.microsoft.com/office/drawing/2014/main" id="{D0ED767D-9079-DF50-CAC6-8EFAA0BEF6B5}"/>
              </a:ext>
            </a:extLst>
          </p:cNvPr>
          <p:cNvCxnSpPr>
            <a:cxnSpLocks/>
          </p:cNvCxnSpPr>
          <p:nvPr/>
        </p:nvCxnSpPr>
        <p:spPr>
          <a:xfrm flipH="1" flipV="1">
            <a:off x="5780015" y="2321654"/>
            <a:ext cx="1379649" cy="10276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77C6719-0041-4D20-4E1D-46BDED44DD6A}"/>
              </a:ext>
            </a:extLst>
          </p:cNvPr>
          <p:cNvCxnSpPr>
            <a:cxnSpLocks/>
          </p:cNvCxnSpPr>
          <p:nvPr/>
        </p:nvCxnSpPr>
        <p:spPr>
          <a:xfrm flipH="1">
            <a:off x="5780015" y="2577476"/>
            <a:ext cx="1379649" cy="101143"/>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ABDC6CF-730E-33C0-EDDD-AD27D1C97152}"/>
              </a:ext>
            </a:extLst>
          </p:cNvPr>
          <p:cNvCxnSpPr>
            <a:cxnSpLocks/>
          </p:cNvCxnSpPr>
          <p:nvPr/>
        </p:nvCxnSpPr>
        <p:spPr>
          <a:xfrm flipH="1">
            <a:off x="7675927" y="2678619"/>
            <a:ext cx="176168" cy="420107"/>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83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a:xfrm>
            <a:off x="838200" y="1150572"/>
            <a:ext cx="7953462" cy="5026393"/>
          </a:xfrm>
        </p:spPr>
        <p:txBody>
          <a:bodyPr>
            <a:normAutofit/>
          </a:bodyPr>
          <a:lstStyle/>
          <a:p>
            <a:r>
              <a:rPr lang="fr-CA" sz="2400" dirty="0"/>
              <a:t> Exemple de structure d’un script de définition de données</a:t>
            </a:r>
          </a:p>
          <a:p>
            <a:pPr lvl="1"/>
            <a:r>
              <a:rPr lang="fr-CA" sz="2000" dirty="0"/>
              <a:t> </a:t>
            </a:r>
            <a:r>
              <a:rPr lang="fr-CA" sz="2000" dirty="0">
                <a:solidFill>
                  <a:srgbClr val="FA4098"/>
                </a:solidFill>
              </a:rPr>
              <a:t>Partie 1</a:t>
            </a:r>
            <a:r>
              <a:rPr lang="fr-CA" sz="2000" dirty="0"/>
              <a:t> : Créer la BD et ses schémas</a:t>
            </a:r>
          </a:p>
          <a:p>
            <a:pPr lvl="2"/>
            <a:r>
              <a:rPr lang="fr-CA" sz="1800" dirty="0"/>
              <a:t> </a:t>
            </a:r>
            <a:r>
              <a:rPr lang="fr-CA" sz="1800" dirty="0">
                <a:solidFill>
                  <a:srgbClr val="FA4098"/>
                </a:solidFill>
              </a:rPr>
              <a:t>USE MASTER</a:t>
            </a:r>
            <a:r>
              <a:rPr lang="fr-CA" sz="1800" dirty="0"/>
              <a:t> permet de s’assurer que la BD est crée à partir de la racine du SGBD.</a:t>
            </a:r>
          </a:p>
          <a:p>
            <a:pPr lvl="2"/>
            <a:r>
              <a:rPr lang="fr-CA" sz="1800" dirty="0"/>
              <a:t> </a:t>
            </a:r>
            <a:r>
              <a:rPr lang="fr-CA" sz="1800" dirty="0">
                <a:solidFill>
                  <a:srgbClr val="FA4098"/>
                </a:solidFill>
              </a:rPr>
              <a:t>USE Nouvelle_BD</a:t>
            </a:r>
            <a:r>
              <a:rPr lang="fr-CA" sz="1800" dirty="0"/>
              <a:t> permet de s’assurer que les schémas et tables seront créés dans la bonne base de données.</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ED7E2E4C-2384-09C7-54DC-1D588345C04E}"/>
              </a:ext>
            </a:extLst>
          </p:cNvPr>
          <p:cNvPicPr>
            <a:picLocks noChangeAspect="1"/>
          </p:cNvPicPr>
          <p:nvPr/>
        </p:nvPicPr>
        <p:blipFill>
          <a:blip r:embed="rId2"/>
          <a:stretch>
            <a:fillRect/>
          </a:stretch>
        </p:blipFill>
        <p:spPr>
          <a:xfrm>
            <a:off x="1973580" y="3727321"/>
            <a:ext cx="4835512" cy="2244105"/>
          </a:xfrm>
          <a:prstGeom prst="rect">
            <a:avLst/>
          </a:prstGeom>
          <a:ln w="38100">
            <a:solidFill>
              <a:srgbClr val="73B3D1"/>
            </a:solidFill>
          </a:ln>
        </p:spPr>
      </p:pic>
      <p:pic>
        <p:nvPicPr>
          <p:cNvPr id="6" name="Image 5">
            <a:extLst>
              <a:ext uri="{FF2B5EF4-FFF2-40B4-BE49-F238E27FC236}">
                <a16:creationId xmlns:a16="http://schemas.microsoft.com/office/drawing/2014/main" id="{8200DAB7-90DD-1343-B258-BC14D1055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338" y="4072535"/>
            <a:ext cx="660383" cy="660383"/>
          </a:xfrm>
          <a:prstGeom prst="rect">
            <a:avLst/>
          </a:prstGeom>
        </p:spPr>
      </p:pic>
      <p:pic>
        <p:nvPicPr>
          <p:cNvPr id="7" name="Image 6">
            <a:extLst>
              <a:ext uri="{FF2B5EF4-FFF2-40B4-BE49-F238E27FC236}">
                <a16:creationId xmlns:a16="http://schemas.microsoft.com/office/drawing/2014/main" id="{8241F69C-312C-38E3-746F-1276E10E2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015" y="5224225"/>
            <a:ext cx="420624" cy="420624"/>
          </a:xfrm>
          <a:prstGeom prst="rect">
            <a:avLst/>
          </a:prstGeom>
        </p:spPr>
      </p:pic>
      <p:pic>
        <p:nvPicPr>
          <p:cNvPr id="8" name="Image 7">
            <a:extLst>
              <a:ext uri="{FF2B5EF4-FFF2-40B4-BE49-F238E27FC236}">
                <a16:creationId xmlns:a16="http://schemas.microsoft.com/office/drawing/2014/main" id="{4FB27459-2630-9C75-8020-726CBBE22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9715" y="2832792"/>
            <a:ext cx="558799" cy="558799"/>
          </a:xfrm>
          <a:prstGeom prst="rect">
            <a:avLst/>
          </a:prstGeom>
        </p:spPr>
      </p:pic>
      <p:pic>
        <p:nvPicPr>
          <p:cNvPr id="9" name="Image 8">
            <a:extLst>
              <a:ext uri="{FF2B5EF4-FFF2-40B4-BE49-F238E27FC236}">
                <a16:creationId xmlns:a16="http://schemas.microsoft.com/office/drawing/2014/main" id="{B5B507A2-22B2-4063-53E0-8E566D4B2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614" y="4065991"/>
            <a:ext cx="660383" cy="660383"/>
          </a:xfrm>
          <a:prstGeom prst="rect">
            <a:avLst/>
          </a:prstGeom>
        </p:spPr>
      </p:pic>
      <p:pic>
        <p:nvPicPr>
          <p:cNvPr id="10" name="Image 9">
            <a:extLst>
              <a:ext uri="{FF2B5EF4-FFF2-40B4-BE49-F238E27FC236}">
                <a16:creationId xmlns:a16="http://schemas.microsoft.com/office/drawing/2014/main" id="{4E714D5E-58EB-48C6-2BCB-1F3B6DC59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0086" y="5224225"/>
            <a:ext cx="420624" cy="420624"/>
          </a:xfrm>
          <a:prstGeom prst="rect">
            <a:avLst/>
          </a:prstGeom>
        </p:spPr>
      </p:pic>
      <p:pic>
        <p:nvPicPr>
          <p:cNvPr id="11" name="Image 10">
            <a:extLst>
              <a:ext uri="{FF2B5EF4-FFF2-40B4-BE49-F238E27FC236}">
                <a16:creationId xmlns:a16="http://schemas.microsoft.com/office/drawing/2014/main" id="{6D487638-8434-7639-CBF1-C7654BA83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285" y="5224225"/>
            <a:ext cx="420624" cy="420624"/>
          </a:xfrm>
          <a:prstGeom prst="rect">
            <a:avLst/>
          </a:prstGeom>
        </p:spPr>
      </p:pic>
      <p:pic>
        <p:nvPicPr>
          <p:cNvPr id="12" name="Image 11">
            <a:extLst>
              <a:ext uri="{FF2B5EF4-FFF2-40B4-BE49-F238E27FC236}">
                <a16:creationId xmlns:a16="http://schemas.microsoft.com/office/drawing/2014/main" id="{9714615E-E29B-FA28-2E95-2A89295AB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015" y="5711457"/>
            <a:ext cx="420624" cy="420624"/>
          </a:xfrm>
          <a:prstGeom prst="rect">
            <a:avLst/>
          </a:prstGeom>
        </p:spPr>
      </p:pic>
      <p:pic>
        <p:nvPicPr>
          <p:cNvPr id="13" name="Image 12">
            <a:extLst>
              <a:ext uri="{FF2B5EF4-FFF2-40B4-BE49-F238E27FC236}">
                <a16:creationId xmlns:a16="http://schemas.microsoft.com/office/drawing/2014/main" id="{A0B4967D-F530-F59E-6632-4901DDE45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0086" y="5711457"/>
            <a:ext cx="420624" cy="420624"/>
          </a:xfrm>
          <a:prstGeom prst="rect">
            <a:avLst/>
          </a:prstGeom>
        </p:spPr>
      </p:pic>
      <p:pic>
        <p:nvPicPr>
          <p:cNvPr id="14" name="Image 13">
            <a:extLst>
              <a:ext uri="{FF2B5EF4-FFF2-40B4-BE49-F238E27FC236}">
                <a16:creationId xmlns:a16="http://schemas.microsoft.com/office/drawing/2014/main" id="{6C540916-7295-EAF0-CBE1-3F2881E03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285" y="5711457"/>
            <a:ext cx="420624" cy="420624"/>
          </a:xfrm>
          <a:prstGeom prst="rect">
            <a:avLst/>
          </a:prstGeom>
        </p:spPr>
      </p:pic>
      <p:pic>
        <p:nvPicPr>
          <p:cNvPr id="15" name="Image 14">
            <a:extLst>
              <a:ext uri="{FF2B5EF4-FFF2-40B4-BE49-F238E27FC236}">
                <a16:creationId xmlns:a16="http://schemas.microsoft.com/office/drawing/2014/main" id="{7F9E282F-886D-15E8-D2E5-025FACAF4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147" y="5224225"/>
            <a:ext cx="420624" cy="420624"/>
          </a:xfrm>
          <a:prstGeom prst="rect">
            <a:avLst/>
          </a:prstGeom>
        </p:spPr>
      </p:pic>
      <p:pic>
        <p:nvPicPr>
          <p:cNvPr id="16" name="Image 15">
            <a:extLst>
              <a:ext uri="{FF2B5EF4-FFF2-40B4-BE49-F238E27FC236}">
                <a16:creationId xmlns:a16="http://schemas.microsoft.com/office/drawing/2014/main" id="{A4FC3283-2ADD-CDCA-0AF0-0CAC1DF33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4218" y="5224225"/>
            <a:ext cx="420624" cy="420624"/>
          </a:xfrm>
          <a:prstGeom prst="rect">
            <a:avLst/>
          </a:prstGeom>
        </p:spPr>
      </p:pic>
      <p:pic>
        <p:nvPicPr>
          <p:cNvPr id="17" name="Image 16">
            <a:extLst>
              <a:ext uri="{FF2B5EF4-FFF2-40B4-BE49-F238E27FC236}">
                <a16:creationId xmlns:a16="http://schemas.microsoft.com/office/drawing/2014/main" id="{AC1AB1E2-B795-9FA3-CC6E-2ACD6056D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417" y="5224225"/>
            <a:ext cx="420624" cy="420624"/>
          </a:xfrm>
          <a:prstGeom prst="rect">
            <a:avLst/>
          </a:prstGeom>
        </p:spPr>
      </p:pic>
      <p:pic>
        <p:nvPicPr>
          <p:cNvPr id="18" name="Image 17">
            <a:extLst>
              <a:ext uri="{FF2B5EF4-FFF2-40B4-BE49-F238E27FC236}">
                <a16:creationId xmlns:a16="http://schemas.microsoft.com/office/drawing/2014/main" id="{C7C4B074-784D-C4DB-C1D9-33C7A0E1A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147" y="5711457"/>
            <a:ext cx="420624" cy="420624"/>
          </a:xfrm>
          <a:prstGeom prst="rect">
            <a:avLst/>
          </a:prstGeom>
        </p:spPr>
      </p:pic>
      <p:pic>
        <p:nvPicPr>
          <p:cNvPr id="19" name="Image 18">
            <a:extLst>
              <a:ext uri="{FF2B5EF4-FFF2-40B4-BE49-F238E27FC236}">
                <a16:creationId xmlns:a16="http://schemas.microsoft.com/office/drawing/2014/main" id="{E3DC975A-F841-B47A-7276-9AB65C504C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4218" y="5711457"/>
            <a:ext cx="420624" cy="420624"/>
          </a:xfrm>
          <a:prstGeom prst="rect">
            <a:avLst/>
          </a:prstGeom>
        </p:spPr>
      </p:pic>
      <p:pic>
        <p:nvPicPr>
          <p:cNvPr id="20" name="Image 19">
            <a:extLst>
              <a:ext uri="{FF2B5EF4-FFF2-40B4-BE49-F238E27FC236}">
                <a16:creationId xmlns:a16="http://schemas.microsoft.com/office/drawing/2014/main" id="{62C4EE30-F4F4-71D8-5299-43736C3A0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417" y="5711457"/>
            <a:ext cx="420624" cy="420624"/>
          </a:xfrm>
          <a:prstGeom prst="rect">
            <a:avLst/>
          </a:prstGeom>
        </p:spPr>
      </p:pic>
      <p:sp>
        <p:nvSpPr>
          <p:cNvPr id="21" name="ZoneTexte 20">
            <a:extLst>
              <a:ext uri="{FF2B5EF4-FFF2-40B4-BE49-F238E27FC236}">
                <a16:creationId xmlns:a16="http://schemas.microsoft.com/office/drawing/2014/main" id="{9EF17B72-2657-333F-3D71-E9DE93E21720}"/>
              </a:ext>
            </a:extLst>
          </p:cNvPr>
          <p:cNvSpPr txBox="1"/>
          <p:nvPr/>
        </p:nvSpPr>
        <p:spPr>
          <a:xfrm>
            <a:off x="9264986" y="2494238"/>
            <a:ext cx="2048256" cy="338554"/>
          </a:xfrm>
          <a:prstGeom prst="rect">
            <a:avLst/>
          </a:prstGeom>
          <a:noFill/>
        </p:spPr>
        <p:txBody>
          <a:bodyPr wrap="square" rtlCol="0">
            <a:spAutoFit/>
          </a:bodyPr>
          <a:lstStyle/>
          <a:p>
            <a:pPr algn="ctr"/>
            <a:r>
              <a:rPr lang="fr-CA" sz="1600" dirty="0">
                <a:solidFill>
                  <a:srgbClr val="73B3D1"/>
                </a:solidFill>
              </a:rPr>
              <a:t>Base de données</a:t>
            </a:r>
          </a:p>
        </p:txBody>
      </p:sp>
      <p:sp>
        <p:nvSpPr>
          <p:cNvPr id="22" name="ZoneTexte 21">
            <a:extLst>
              <a:ext uri="{FF2B5EF4-FFF2-40B4-BE49-F238E27FC236}">
                <a16:creationId xmlns:a16="http://schemas.microsoft.com/office/drawing/2014/main" id="{1860B7D6-2476-22C1-77EF-CEE044ADD276}"/>
              </a:ext>
            </a:extLst>
          </p:cNvPr>
          <p:cNvSpPr txBox="1"/>
          <p:nvPr/>
        </p:nvSpPr>
        <p:spPr>
          <a:xfrm>
            <a:off x="9698362" y="4246831"/>
            <a:ext cx="1097610" cy="338554"/>
          </a:xfrm>
          <a:prstGeom prst="rect">
            <a:avLst/>
          </a:prstGeom>
          <a:noFill/>
        </p:spPr>
        <p:txBody>
          <a:bodyPr wrap="square" rtlCol="0">
            <a:spAutoFit/>
          </a:bodyPr>
          <a:lstStyle/>
          <a:p>
            <a:pPr algn="ctr"/>
            <a:r>
              <a:rPr lang="fr-CA" sz="1600" dirty="0">
                <a:solidFill>
                  <a:srgbClr val="73B3D1"/>
                </a:solidFill>
              </a:rPr>
              <a:t>Schémas</a:t>
            </a:r>
          </a:p>
        </p:txBody>
      </p:sp>
      <p:sp>
        <p:nvSpPr>
          <p:cNvPr id="23" name="ZoneTexte 22">
            <a:extLst>
              <a:ext uri="{FF2B5EF4-FFF2-40B4-BE49-F238E27FC236}">
                <a16:creationId xmlns:a16="http://schemas.microsoft.com/office/drawing/2014/main" id="{F472F642-B844-C290-E7B9-BF24C2688B39}"/>
              </a:ext>
            </a:extLst>
          </p:cNvPr>
          <p:cNvSpPr txBox="1"/>
          <p:nvPr/>
        </p:nvSpPr>
        <p:spPr>
          <a:xfrm>
            <a:off x="9698362" y="6258518"/>
            <a:ext cx="1097610" cy="338554"/>
          </a:xfrm>
          <a:prstGeom prst="rect">
            <a:avLst/>
          </a:prstGeom>
          <a:noFill/>
        </p:spPr>
        <p:txBody>
          <a:bodyPr wrap="square" rtlCol="0">
            <a:spAutoFit/>
          </a:bodyPr>
          <a:lstStyle/>
          <a:p>
            <a:pPr algn="ctr"/>
            <a:r>
              <a:rPr lang="fr-CA" sz="1600" dirty="0">
                <a:solidFill>
                  <a:srgbClr val="73B3D1"/>
                </a:solidFill>
              </a:rPr>
              <a:t>Tables</a:t>
            </a:r>
          </a:p>
        </p:txBody>
      </p:sp>
      <p:sp>
        <p:nvSpPr>
          <p:cNvPr id="24" name="Rectangle 23">
            <a:extLst>
              <a:ext uri="{FF2B5EF4-FFF2-40B4-BE49-F238E27FC236}">
                <a16:creationId xmlns:a16="http://schemas.microsoft.com/office/drawing/2014/main" id="{5A1F1E20-4A44-D3C8-EA1A-D0C16881A221}"/>
              </a:ext>
            </a:extLst>
          </p:cNvPr>
          <p:cNvSpPr/>
          <p:nvPr/>
        </p:nvSpPr>
        <p:spPr>
          <a:xfrm>
            <a:off x="8436260"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AFAC4B40-D2AA-446A-C30F-7F16B20EC6CE}"/>
              </a:ext>
            </a:extLst>
          </p:cNvPr>
          <p:cNvSpPr/>
          <p:nvPr/>
        </p:nvSpPr>
        <p:spPr>
          <a:xfrm>
            <a:off x="10289114"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6" name="Connecteur droit avec flèche 25">
            <a:extLst>
              <a:ext uri="{FF2B5EF4-FFF2-40B4-BE49-F238E27FC236}">
                <a16:creationId xmlns:a16="http://schemas.microsoft.com/office/drawing/2014/main" id="{17E72884-0266-E448-5F4F-F835F581DBD3}"/>
              </a:ext>
            </a:extLst>
          </p:cNvPr>
          <p:cNvCxnSpPr>
            <a:cxnSpLocks/>
          </p:cNvCxnSpPr>
          <p:nvPr/>
        </p:nvCxnSpPr>
        <p:spPr>
          <a:xfrm flipH="1">
            <a:off x="9538972" y="3480769"/>
            <a:ext cx="567987" cy="557163"/>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15D6BF4A-F2BC-529B-5E2A-1CBA369D0B55}"/>
              </a:ext>
            </a:extLst>
          </p:cNvPr>
          <p:cNvCxnSpPr>
            <a:cxnSpLocks/>
          </p:cNvCxnSpPr>
          <p:nvPr/>
        </p:nvCxnSpPr>
        <p:spPr>
          <a:xfrm>
            <a:off x="10441147" y="3494798"/>
            <a:ext cx="513071" cy="53809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54B861E0-3784-7A1D-5EED-7E9F78F21EF1}"/>
              </a:ext>
            </a:extLst>
          </p:cNvPr>
          <p:cNvCxnSpPr>
            <a:cxnSpLocks/>
            <a:stCxn id="6" idx="2"/>
            <a:endCxn id="25" idx="0"/>
          </p:cNvCxnSpPr>
          <p:nvPr/>
        </p:nvCxnSpPr>
        <p:spPr>
          <a:xfrm>
            <a:off x="11164530" y="4732918"/>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C6094B4-C5E1-03DB-3959-69B5C7472F0B}"/>
              </a:ext>
            </a:extLst>
          </p:cNvPr>
          <p:cNvCxnSpPr>
            <a:cxnSpLocks/>
          </p:cNvCxnSpPr>
          <p:nvPr/>
        </p:nvCxnSpPr>
        <p:spPr>
          <a:xfrm>
            <a:off x="9317220" y="4737021"/>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1688AC5-F322-194D-7D7E-CF43D2147A34}"/>
              </a:ext>
            </a:extLst>
          </p:cNvPr>
          <p:cNvSpPr/>
          <p:nvPr/>
        </p:nvSpPr>
        <p:spPr>
          <a:xfrm>
            <a:off x="8892330" y="2494238"/>
            <a:ext cx="2721606" cy="22321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997895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2</a:t>
            </a:r>
            <a:r>
              <a:rPr lang="fr-CA" sz="2000" dirty="0"/>
              <a:t> : Créer les tables et les contraintes de </a:t>
            </a:r>
            <a:r>
              <a:rPr lang="fr-CA" sz="2000" dirty="0">
                <a:solidFill>
                  <a:srgbClr val="FA4098"/>
                </a:solidFill>
              </a:rPr>
              <a:t>clé primaire</a:t>
            </a:r>
          </a:p>
          <a:p>
            <a:pPr lvl="2"/>
            <a:r>
              <a:rPr lang="fr-CA" sz="1600" dirty="0"/>
              <a:t> Nous allons spécifier les autres contraintes d’intégrité </a:t>
            </a:r>
            <a:r>
              <a:rPr lang="fr-CA" sz="1600" b="1" dirty="0"/>
              <a:t>plus tard</a:t>
            </a:r>
            <a:r>
              <a:rPr lang="fr-CA" sz="1600" dirty="0"/>
              <a:t> ! Celles qui sont absolument prioritaires :</a:t>
            </a:r>
          </a:p>
          <a:p>
            <a:pPr lvl="3"/>
            <a:r>
              <a:rPr lang="fr-CA" sz="1400" dirty="0"/>
              <a:t> </a:t>
            </a:r>
            <a:r>
              <a:rPr lang="fr-CA" sz="1400" b="1" dirty="0">
                <a:solidFill>
                  <a:srgbClr val="FA4098"/>
                </a:solidFill>
              </a:rPr>
              <a:t>Clé primaire</a:t>
            </a:r>
          </a:p>
          <a:p>
            <a:pPr lvl="3"/>
            <a:r>
              <a:rPr lang="fr-CA" sz="1400" dirty="0"/>
              <a:t> </a:t>
            </a:r>
            <a:r>
              <a:rPr lang="fr-CA" sz="1400" b="1" dirty="0">
                <a:solidFill>
                  <a:srgbClr val="FA4098"/>
                </a:solidFill>
              </a:rPr>
              <a:t>NOT NULL</a:t>
            </a:r>
            <a:r>
              <a:rPr lang="fr-CA" sz="1400" dirty="0"/>
              <a:t> (Nous sommes obligés de le spécifier avec le type)</a:t>
            </a:r>
          </a:p>
          <a:p>
            <a:pPr lvl="3"/>
            <a:r>
              <a:rPr lang="fr-CA" sz="1400" dirty="0"/>
              <a:t> </a:t>
            </a:r>
            <a:r>
              <a:rPr lang="fr-CA" sz="1400" b="1" dirty="0">
                <a:solidFill>
                  <a:srgbClr val="FA4098"/>
                </a:solidFill>
              </a:rPr>
              <a:t>IDENTITY</a:t>
            </a:r>
            <a:r>
              <a:rPr lang="fr-CA" sz="1400" dirty="0"/>
              <a:t> (Nous sommes obligés de le spécifier avec le type)</a:t>
            </a:r>
          </a:p>
          <a:p>
            <a:endParaRPr lang="fr-CA" dirty="0"/>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6" name="Image 5">
            <a:extLst>
              <a:ext uri="{FF2B5EF4-FFF2-40B4-BE49-F238E27FC236}">
                <a16:creationId xmlns:a16="http://schemas.microsoft.com/office/drawing/2014/main" id="{014274A8-C1C4-B4CA-E979-27BDAFF5D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4338" y="4072535"/>
            <a:ext cx="660383" cy="660383"/>
          </a:xfrm>
          <a:prstGeom prst="rect">
            <a:avLst/>
          </a:prstGeom>
        </p:spPr>
      </p:pic>
      <p:pic>
        <p:nvPicPr>
          <p:cNvPr id="7" name="Image 6">
            <a:extLst>
              <a:ext uri="{FF2B5EF4-FFF2-40B4-BE49-F238E27FC236}">
                <a16:creationId xmlns:a16="http://schemas.microsoft.com/office/drawing/2014/main" id="{FF40028A-8D0D-6CE2-237F-D18C78E2D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015" y="5224225"/>
            <a:ext cx="420624" cy="420624"/>
          </a:xfrm>
          <a:prstGeom prst="rect">
            <a:avLst/>
          </a:prstGeom>
        </p:spPr>
      </p:pic>
      <p:pic>
        <p:nvPicPr>
          <p:cNvPr id="8" name="Image 7">
            <a:extLst>
              <a:ext uri="{FF2B5EF4-FFF2-40B4-BE49-F238E27FC236}">
                <a16:creationId xmlns:a16="http://schemas.microsoft.com/office/drawing/2014/main" id="{26F3EB90-46D5-706A-275D-7419740CE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9715" y="2832792"/>
            <a:ext cx="558799" cy="558799"/>
          </a:xfrm>
          <a:prstGeom prst="rect">
            <a:avLst/>
          </a:prstGeom>
        </p:spPr>
      </p:pic>
      <p:pic>
        <p:nvPicPr>
          <p:cNvPr id="9" name="Image 8">
            <a:extLst>
              <a:ext uri="{FF2B5EF4-FFF2-40B4-BE49-F238E27FC236}">
                <a16:creationId xmlns:a16="http://schemas.microsoft.com/office/drawing/2014/main" id="{7E630BD7-3ED4-84CF-D4FE-C1CBA824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614" y="4065991"/>
            <a:ext cx="660383" cy="660383"/>
          </a:xfrm>
          <a:prstGeom prst="rect">
            <a:avLst/>
          </a:prstGeom>
        </p:spPr>
      </p:pic>
      <p:pic>
        <p:nvPicPr>
          <p:cNvPr id="10" name="Image 9">
            <a:extLst>
              <a:ext uri="{FF2B5EF4-FFF2-40B4-BE49-F238E27FC236}">
                <a16:creationId xmlns:a16="http://schemas.microsoft.com/office/drawing/2014/main" id="{F0C57C29-900D-F684-9BC6-49BAB7B82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0086" y="5224225"/>
            <a:ext cx="420624" cy="420624"/>
          </a:xfrm>
          <a:prstGeom prst="rect">
            <a:avLst/>
          </a:prstGeom>
        </p:spPr>
      </p:pic>
      <p:pic>
        <p:nvPicPr>
          <p:cNvPr id="11" name="Image 10">
            <a:extLst>
              <a:ext uri="{FF2B5EF4-FFF2-40B4-BE49-F238E27FC236}">
                <a16:creationId xmlns:a16="http://schemas.microsoft.com/office/drawing/2014/main" id="{AB64870F-47EC-CB2A-CA65-E06F1F3C0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285" y="5224225"/>
            <a:ext cx="420624" cy="420624"/>
          </a:xfrm>
          <a:prstGeom prst="rect">
            <a:avLst/>
          </a:prstGeom>
        </p:spPr>
      </p:pic>
      <p:pic>
        <p:nvPicPr>
          <p:cNvPr id="12" name="Image 11">
            <a:extLst>
              <a:ext uri="{FF2B5EF4-FFF2-40B4-BE49-F238E27FC236}">
                <a16:creationId xmlns:a16="http://schemas.microsoft.com/office/drawing/2014/main" id="{7F35787C-D52E-AF39-1102-E4012BAF2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015" y="5711457"/>
            <a:ext cx="420624" cy="420624"/>
          </a:xfrm>
          <a:prstGeom prst="rect">
            <a:avLst/>
          </a:prstGeom>
        </p:spPr>
      </p:pic>
      <p:pic>
        <p:nvPicPr>
          <p:cNvPr id="13" name="Image 12">
            <a:extLst>
              <a:ext uri="{FF2B5EF4-FFF2-40B4-BE49-F238E27FC236}">
                <a16:creationId xmlns:a16="http://schemas.microsoft.com/office/drawing/2014/main" id="{D47985AF-D3C4-6C67-8162-E6AED8751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0086" y="5711457"/>
            <a:ext cx="420624" cy="420624"/>
          </a:xfrm>
          <a:prstGeom prst="rect">
            <a:avLst/>
          </a:prstGeom>
        </p:spPr>
      </p:pic>
      <p:pic>
        <p:nvPicPr>
          <p:cNvPr id="14" name="Image 13">
            <a:extLst>
              <a:ext uri="{FF2B5EF4-FFF2-40B4-BE49-F238E27FC236}">
                <a16:creationId xmlns:a16="http://schemas.microsoft.com/office/drawing/2014/main" id="{DDFB11DB-8CFE-DF92-4FDD-142A3B2FE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285" y="5711457"/>
            <a:ext cx="420624" cy="420624"/>
          </a:xfrm>
          <a:prstGeom prst="rect">
            <a:avLst/>
          </a:prstGeom>
        </p:spPr>
      </p:pic>
      <p:pic>
        <p:nvPicPr>
          <p:cNvPr id="15" name="Image 14">
            <a:extLst>
              <a:ext uri="{FF2B5EF4-FFF2-40B4-BE49-F238E27FC236}">
                <a16:creationId xmlns:a16="http://schemas.microsoft.com/office/drawing/2014/main" id="{0E358A8D-21E6-9FB7-DC5C-CC3711D30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1147" y="5224225"/>
            <a:ext cx="420624" cy="420624"/>
          </a:xfrm>
          <a:prstGeom prst="rect">
            <a:avLst/>
          </a:prstGeom>
        </p:spPr>
      </p:pic>
      <p:pic>
        <p:nvPicPr>
          <p:cNvPr id="16" name="Image 15">
            <a:extLst>
              <a:ext uri="{FF2B5EF4-FFF2-40B4-BE49-F238E27FC236}">
                <a16:creationId xmlns:a16="http://schemas.microsoft.com/office/drawing/2014/main" id="{6E621A19-4DD7-DABB-4CAF-7B081F7BE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218" y="5224225"/>
            <a:ext cx="420624" cy="420624"/>
          </a:xfrm>
          <a:prstGeom prst="rect">
            <a:avLst/>
          </a:prstGeom>
        </p:spPr>
      </p:pic>
      <p:pic>
        <p:nvPicPr>
          <p:cNvPr id="17" name="Image 16">
            <a:extLst>
              <a:ext uri="{FF2B5EF4-FFF2-40B4-BE49-F238E27FC236}">
                <a16:creationId xmlns:a16="http://schemas.microsoft.com/office/drawing/2014/main" id="{7B3649AC-BECF-8921-9378-C91624BCA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417" y="5224225"/>
            <a:ext cx="420624" cy="420624"/>
          </a:xfrm>
          <a:prstGeom prst="rect">
            <a:avLst/>
          </a:prstGeom>
        </p:spPr>
      </p:pic>
      <p:pic>
        <p:nvPicPr>
          <p:cNvPr id="18" name="Image 17">
            <a:extLst>
              <a:ext uri="{FF2B5EF4-FFF2-40B4-BE49-F238E27FC236}">
                <a16:creationId xmlns:a16="http://schemas.microsoft.com/office/drawing/2014/main" id="{6437C034-711B-E1CD-FD9C-3511B11B8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1147" y="5711457"/>
            <a:ext cx="420624" cy="420624"/>
          </a:xfrm>
          <a:prstGeom prst="rect">
            <a:avLst/>
          </a:prstGeom>
        </p:spPr>
      </p:pic>
      <p:pic>
        <p:nvPicPr>
          <p:cNvPr id="19" name="Image 18">
            <a:extLst>
              <a:ext uri="{FF2B5EF4-FFF2-40B4-BE49-F238E27FC236}">
                <a16:creationId xmlns:a16="http://schemas.microsoft.com/office/drawing/2014/main" id="{10E9540E-6AE6-7148-A1C1-8042A24BD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218" y="5711457"/>
            <a:ext cx="420624" cy="420624"/>
          </a:xfrm>
          <a:prstGeom prst="rect">
            <a:avLst/>
          </a:prstGeom>
        </p:spPr>
      </p:pic>
      <p:pic>
        <p:nvPicPr>
          <p:cNvPr id="20" name="Image 19">
            <a:extLst>
              <a:ext uri="{FF2B5EF4-FFF2-40B4-BE49-F238E27FC236}">
                <a16:creationId xmlns:a16="http://schemas.microsoft.com/office/drawing/2014/main" id="{61EF29FE-86FE-47BC-B4B0-1EEBEE46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417" y="5711457"/>
            <a:ext cx="420624" cy="420624"/>
          </a:xfrm>
          <a:prstGeom prst="rect">
            <a:avLst/>
          </a:prstGeom>
        </p:spPr>
      </p:pic>
      <p:sp>
        <p:nvSpPr>
          <p:cNvPr id="21" name="ZoneTexte 20">
            <a:extLst>
              <a:ext uri="{FF2B5EF4-FFF2-40B4-BE49-F238E27FC236}">
                <a16:creationId xmlns:a16="http://schemas.microsoft.com/office/drawing/2014/main" id="{CDAE1D6D-69D9-5FC9-3BA1-0C5BD84F1AD8}"/>
              </a:ext>
            </a:extLst>
          </p:cNvPr>
          <p:cNvSpPr txBox="1"/>
          <p:nvPr/>
        </p:nvSpPr>
        <p:spPr>
          <a:xfrm>
            <a:off x="9264986" y="2494238"/>
            <a:ext cx="2048256" cy="338554"/>
          </a:xfrm>
          <a:prstGeom prst="rect">
            <a:avLst/>
          </a:prstGeom>
          <a:noFill/>
        </p:spPr>
        <p:txBody>
          <a:bodyPr wrap="square" rtlCol="0">
            <a:spAutoFit/>
          </a:bodyPr>
          <a:lstStyle/>
          <a:p>
            <a:pPr algn="ctr"/>
            <a:r>
              <a:rPr lang="fr-CA" sz="1600" dirty="0">
                <a:solidFill>
                  <a:srgbClr val="73B3D1"/>
                </a:solidFill>
              </a:rPr>
              <a:t>Base de données</a:t>
            </a:r>
          </a:p>
        </p:txBody>
      </p:sp>
      <p:sp>
        <p:nvSpPr>
          <p:cNvPr id="22" name="ZoneTexte 21">
            <a:extLst>
              <a:ext uri="{FF2B5EF4-FFF2-40B4-BE49-F238E27FC236}">
                <a16:creationId xmlns:a16="http://schemas.microsoft.com/office/drawing/2014/main" id="{835F3B27-E013-9691-59F0-B083524A14A3}"/>
              </a:ext>
            </a:extLst>
          </p:cNvPr>
          <p:cNvSpPr txBox="1"/>
          <p:nvPr/>
        </p:nvSpPr>
        <p:spPr>
          <a:xfrm>
            <a:off x="9698362" y="4246831"/>
            <a:ext cx="1097610" cy="338554"/>
          </a:xfrm>
          <a:prstGeom prst="rect">
            <a:avLst/>
          </a:prstGeom>
          <a:noFill/>
        </p:spPr>
        <p:txBody>
          <a:bodyPr wrap="square" rtlCol="0">
            <a:spAutoFit/>
          </a:bodyPr>
          <a:lstStyle/>
          <a:p>
            <a:pPr algn="ctr"/>
            <a:r>
              <a:rPr lang="fr-CA" sz="1600" dirty="0">
                <a:solidFill>
                  <a:srgbClr val="73B3D1"/>
                </a:solidFill>
              </a:rPr>
              <a:t>Schémas</a:t>
            </a:r>
          </a:p>
        </p:txBody>
      </p:sp>
      <p:sp>
        <p:nvSpPr>
          <p:cNvPr id="23" name="ZoneTexte 22">
            <a:extLst>
              <a:ext uri="{FF2B5EF4-FFF2-40B4-BE49-F238E27FC236}">
                <a16:creationId xmlns:a16="http://schemas.microsoft.com/office/drawing/2014/main" id="{56E33774-FE93-7173-0225-45C7AC198049}"/>
              </a:ext>
            </a:extLst>
          </p:cNvPr>
          <p:cNvSpPr txBox="1"/>
          <p:nvPr/>
        </p:nvSpPr>
        <p:spPr>
          <a:xfrm>
            <a:off x="9698362" y="6258518"/>
            <a:ext cx="1097610" cy="338554"/>
          </a:xfrm>
          <a:prstGeom prst="rect">
            <a:avLst/>
          </a:prstGeom>
          <a:noFill/>
        </p:spPr>
        <p:txBody>
          <a:bodyPr wrap="square" rtlCol="0">
            <a:spAutoFit/>
          </a:bodyPr>
          <a:lstStyle/>
          <a:p>
            <a:pPr algn="ctr"/>
            <a:r>
              <a:rPr lang="fr-CA" sz="1600" dirty="0">
                <a:solidFill>
                  <a:srgbClr val="73B3D1"/>
                </a:solidFill>
              </a:rPr>
              <a:t>Tables</a:t>
            </a:r>
          </a:p>
        </p:txBody>
      </p:sp>
      <p:sp>
        <p:nvSpPr>
          <p:cNvPr id="24" name="Rectangle 23">
            <a:extLst>
              <a:ext uri="{FF2B5EF4-FFF2-40B4-BE49-F238E27FC236}">
                <a16:creationId xmlns:a16="http://schemas.microsoft.com/office/drawing/2014/main" id="{846C0ABE-79AE-FB99-2A57-BE3961820550}"/>
              </a:ext>
            </a:extLst>
          </p:cNvPr>
          <p:cNvSpPr/>
          <p:nvPr/>
        </p:nvSpPr>
        <p:spPr>
          <a:xfrm>
            <a:off x="8436260"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1B5E5174-EA14-E4BA-65FD-D2F0C4E4A74C}"/>
              </a:ext>
            </a:extLst>
          </p:cNvPr>
          <p:cNvSpPr/>
          <p:nvPr/>
        </p:nvSpPr>
        <p:spPr>
          <a:xfrm>
            <a:off x="10289114"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6" name="Connecteur droit avec flèche 25">
            <a:extLst>
              <a:ext uri="{FF2B5EF4-FFF2-40B4-BE49-F238E27FC236}">
                <a16:creationId xmlns:a16="http://schemas.microsoft.com/office/drawing/2014/main" id="{CB01AE0E-512F-114C-3562-69C41F2267C0}"/>
              </a:ext>
            </a:extLst>
          </p:cNvPr>
          <p:cNvCxnSpPr>
            <a:cxnSpLocks/>
          </p:cNvCxnSpPr>
          <p:nvPr/>
        </p:nvCxnSpPr>
        <p:spPr>
          <a:xfrm flipH="1">
            <a:off x="9538972" y="3480769"/>
            <a:ext cx="567987" cy="557163"/>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AA4BBCB-28FD-E68B-AB1D-10659DFB7658}"/>
              </a:ext>
            </a:extLst>
          </p:cNvPr>
          <p:cNvCxnSpPr>
            <a:cxnSpLocks/>
          </p:cNvCxnSpPr>
          <p:nvPr/>
        </p:nvCxnSpPr>
        <p:spPr>
          <a:xfrm>
            <a:off x="10441147" y="3494798"/>
            <a:ext cx="513071" cy="53809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51A6B874-0E25-FAA3-4C4A-9334FA8B6612}"/>
              </a:ext>
            </a:extLst>
          </p:cNvPr>
          <p:cNvCxnSpPr>
            <a:cxnSpLocks/>
            <a:stCxn id="6" idx="2"/>
            <a:endCxn id="25" idx="0"/>
          </p:cNvCxnSpPr>
          <p:nvPr/>
        </p:nvCxnSpPr>
        <p:spPr>
          <a:xfrm>
            <a:off x="11164530" y="4732918"/>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D2657EE8-DD30-9D54-E31E-D8F868A4D01A}"/>
              </a:ext>
            </a:extLst>
          </p:cNvPr>
          <p:cNvCxnSpPr>
            <a:cxnSpLocks/>
          </p:cNvCxnSpPr>
          <p:nvPr/>
        </p:nvCxnSpPr>
        <p:spPr>
          <a:xfrm>
            <a:off x="9317220" y="4737021"/>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9DC7EC1-FF2E-D1CC-3473-0695EB13DB36}"/>
              </a:ext>
            </a:extLst>
          </p:cNvPr>
          <p:cNvSpPr/>
          <p:nvPr/>
        </p:nvSpPr>
        <p:spPr>
          <a:xfrm>
            <a:off x="8352349" y="5025005"/>
            <a:ext cx="3787210" cy="162355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32" name="Image 31">
            <a:extLst>
              <a:ext uri="{FF2B5EF4-FFF2-40B4-BE49-F238E27FC236}">
                <a16:creationId xmlns:a16="http://schemas.microsoft.com/office/drawing/2014/main" id="{714F7BE1-20E3-7390-B44B-C3691AF1C221}"/>
              </a:ext>
            </a:extLst>
          </p:cNvPr>
          <p:cNvPicPr>
            <a:picLocks noChangeAspect="1"/>
          </p:cNvPicPr>
          <p:nvPr/>
        </p:nvPicPr>
        <p:blipFill>
          <a:blip r:embed="rId5"/>
          <a:stretch>
            <a:fillRect/>
          </a:stretch>
        </p:blipFill>
        <p:spPr>
          <a:xfrm>
            <a:off x="870513" y="3331447"/>
            <a:ext cx="6690282" cy="3168724"/>
          </a:xfrm>
          <a:prstGeom prst="rect">
            <a:avLst/>
          </a:prstGeom>
          <a:ln w="28575">
            <a:solidFill>
              <a:srgbClr val="73B3D1"/>
            </a:solidFill>
          </a:ln>
        </p:spPr>
      </p:pic>
    </p:spTree>
    <p:extLst>
      <p:ext uri="{BB962C8B-B14F-4D97-AF65-F5344CB8AC3E}">
        <p14:creationId xmlns:p14="http://schemas.microsoft.com/office/powerpoint/2010/main" val="3543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Définition de données</a:t>
            </a:r>
          </a:p>
          <a:p>
            <a:pPr lvl="1"/>
            <a:r>
              <a:rPr lang="fr-CA" dirty="0"/>
              <a:t> Après avoir conçu le </a:t>
            </a:r>
            <a:r>
              <a:rPr lang="fr-CA" dirty="0">
                <a:solidFill>
                  <a:srgbClr val="FA4098"/>
                </a:solidFill>
              </a:rPr>
              <a:t>modèle logique</a:t>
            </a:r>
            <a:r>
              <a:rPr lang="fr-CA" dirty="0"/>
              <a:t>, (qui représente des tables de données), il est temps de créer </a:t>
            </a:r>
            <a:r>
              <a:rPr lang="fr-CA" b="1" dirty="0"/>
              <a:t>concrètement</a:t>
            </a:r>
            <a:r>
              <a:rPr lang="fr-CA" dirty="0"/>
              <a:t> la base de données et ses </a:t>
            </a:r>
            <a:r>
              <a:rPr lang="fr-CA" b="1" dirty="0"/>
              <a:t>tables</a:t>
            </a:r>
            <a:r>
              <a:rPr lang="fr-CA" dirty="0"/>
              <a:t> dans un </a:t>
            </a:r>
            <a:r>
              <a:rPr lang="fr-CA" dirty="0">
                <a:solidFill>
                  <a:srgbClr val="FA4098"/>
                </a:solidFill>
              </a:rPr>
              <a:t>système de gestion de base de données</a:t>
            </a:r>
            <a:r>
              <a:rPr lang="fr-CA" dirty="0"/>
              <a:t>, (SGBD) comme Microsoft SQL Server.</a:t>
            </a:r>
          </a:p>
          <a:p>
            <a:pPr lvl="1"/>
            <a:endParaRPr lang="fr-CA" dirty="0"/>
          </a:p>
          <a:p>
            <a:pPr lvl="1"/>
            <a:r>
              <a:rPr lang="fr-CA" dirty="0"/>
              <a:t> Pour la définition de données (ainsi que toutes les futures étapes dans le cours), nous utiliserons majoritairement des </a:t>
            </a:r>
            <a:r>
              <a:rPr lang="fr-CA" dirty="0">
                <a:solidFill>
                  <a:srgbClr val="FA4098"/>
                </a:solidFill>
              </a:rPr>
              <a:t>scripts SQL</a:t>
            </a:r>
            <a:r>
              <a:rPr lang="fr-CA" dirty="0"/>
              <a:t>, plutôt que d’utiliser une </a:t>
            </a:r>
            <a:r>
              <a:rPr lang="fr-CA" dirty="0">
                <a:solidFill>
                  <a:srgbClr val="FA4098"/>
                </a:solidFill>
              </a:rPr>
              <a:t>interface utilisateur</a:t>
            </a:r>
            <a:r>
              <a:rPr lang="fr-CA" dirty="0"/>
              <a:t>. (</a:t>
            </a:r>
            <a:r>
              <a:rPr lang="fr-CA" dirty="0">
                <a:solidFill>
                  <a:srgbClr val="FA4098"/>
                </a:solidFill>
              </a:rPr>
              <a:t>UI</a:t>
            </a:r>
            <a:r>
              <a:rPr lang="fr-CA" dirty="0"/>
              <a: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1613334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3</a:t>
            </a:r>
            <a:r>
              <a:rPr lang="fr-CA" sz="2000" dirty="0"/>
              <a:t> : Créer les contraintes de </a:t>
            </a:r>
            <a:r>
              <a:rPr lang="fr-CA" sz="2000" dirty="0">
                <a:solidFill>
                  <a:srgbClr val="FA4098"/>
                </a:solidFill>
              </a:rPr>
              <a:t>clé étrangère</a:t>
            </a:r>
            <a:endParaRPr lang="fr-CA" dirty="0">
              <a:solidFill>
                <a:srgbClr val="FA4098"/>
              </a:solidFill>
            </a:endParaRP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821CC577-99D0-6F49-284F-C4A6194BD9AE}"/>
              </a:ext>
            </a:extLst>
          </p:cNvPr>
          <p:cNvPicPr>
            <a:picLocks noChangeAspect="1"/>
          </p:cNvPicPr>
          <p:nvPr/>
        </p:nvPicPr>
        <p:blipFill>
          <a:blip r:embed="rId2"/>
          <a:stretch>
            <a:fillRect/>
          </a:stretch>
        </p:blipFill>
        <p:spPr>
          <a:xfrm>
            <a:off x="1836537" y="2864193"/>
            <a:ext cx="8515326" cy="2674641"/>
          </a:xfrm>
          <a:prstGeom prst="rect">
            <a:avLst/>
          </a:prstGeom>
          <a:ln w="28575">
            <a:solidFill>
              <a:srgbClr val="73B3D1"/>
            </a:solidFill>
          </a:ln>
        </p:spPr>
      </p:pic>
    </p:spTree>
    <p:extLst>
      <p:ext uri="{BB962C8B-B14F-4D97-AF65-F5344CB8AC3E}">
        <p14:creationId xmlns:p14="http://schemas.microsoft.com/office/powerpoint/2010/main" val="907104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4</a:t>
            </a:r>
            <a:r>
              <a:rPr lang="fr-CA" sz="2000" dirty="0"/>
              <a:t> : Créer les autres contraintes (</a:t>
            </a:r>
            <a:r>
              <a:rPr lang="fr-CA" sz="2000" dirty="0">
                <a:solidFill>
                  <a:srgbClr val="FA4098"/>
                </a:solidFill>
              </a:rPr>
              <a:t>CHECK</a:t>
            </a:r>
            <a:r>
              <a:rPr lang="fr-CA" sz="2000" dirty="0"/>
              <a:t>, </a:t>
            </a:r>
            <a:r>
              <a:rPr lang="fr-CA" sz="2000" dirty="0">
                <a:solidFill>
                  <a:srgbClr val="FA4098"/>
                </a:solidFill>
              </a:rPr>
              <a:t>UNIQUE</a:t>
            </a:r>
            <a:r>
              <a:rPr lang="fr-CA" sz="2000" dirty="0"/>
              <a:t> et </a:t>
            </a:r>
            <a:r>
              <a:rPr lang="fr-CA" sz="2000" dirty="0">
                <a:solidFill>
                  <a:srgbClr val="FA4098"/>
                </a:solidFill>
              </a:rPr>
              <a:t>DEFAULT</a:t>
            </a:r>
            <a:r>
              <a:rPr lang="fr-CA" sz="2000" dirty="0"/>
              <a:t>)</a:t>
            </a:r>
          </a:p>
          <a:p>
            <a:pPr lvl="1"/>
            <a:endParaRPr lang="fr-CA" sz="2000" dirty="0"/>
          </a:p>
          <a:p>
            <a:pPr lvl="1"/>
            <a:endParaRPr lang="fr-CA" sz="2000" dirty="0"/>
          </a:p>
          <a:p>
            <a:pPr lvl="1"/>
            <a:endParaRPr lang="fr-CA" sz="2000" dirty="0"/>
          </a:p>
          <a:p>
            <a:pPr lvl="1"/>
            <a:endParaRPr lang="fr-CA" sz="2000" dirty="0"/>
          </a:p>
          <a:p>
            <a:pPr lvl="1"/>
            <a:endParaRPr lang="fr-CA" sz="2000" dirty="0"/>
          </a:p>
          <a:p>
            <a:pPr lvl="1"/>
            <a:endParaRPr lang="fr-CA" sz="2000" dirty="0"/>
          </a:p>
          <a:p>
            <a:pPr lvl="1"/>
            <a:r>
              <a:rPr lang="fr-CA" sz="2000" dirty="0"/>
              <a:t> Pourquoi l’ordre </a:t>
            </a:r>
            <a:r>
              <a:rPr lang="fr-CA" sz="2000" dirty="0">
                <a:solidFill>
                  <a:srgbClr val="FA4098"/>
                </a:solidFill>
              </a:rPr>
              <a:t>PK</a:t>
            </a:r>
            <a:r>
              <a:rPr lang="fr-CA" sz="2000" dirty="0"/>
              <a:t> -&gt; </a:t>
            </a:r>
            <a:r>
              <a:rPr lang="fr-CA" sz="2000" dirty="0">
                <a:solidFill>
                  <a:srgbClr val="FA4098"/>
                </a:solidFill>
              </a:rPr>
              <a:t>FK </a:t>
            </a:r>
            <a:r>
              <a:rPr lang="fr-CA" sz="2000" dirty="0"/>
              <a:t>-&gt; </a:t>
            </a:r>
            <a:r>
              <a:rPr lang="fr-CA" sz="2000" dirty="0">
                <a:solidFill>
                  <a:srgbClr val="FA4098"/>
                </a:solidFill>
              </a:rPr>
              <a:t>Autres contraintes </a:t>
            </a:r>
            <a:r>
              <a:rPr lang="fr-CA" sz="2000" dirty="0"/>
              <a:t>?</a:t>
            </a:r>
          </a:p>
          <a:p>
            <a:pPr lvl="2"/>
            <a:r>
              <a:rPr lang="fr-CA" dirty="0"/>
              <a:t> </a:t>
            </a:r>
            <a:r>
              <a:rPr lang="fr-CA" dirty="0">
                <a:solidFill>
                  <a:srgbClr val="FA4098"/>
                </a:solidFill>
              </a:rPr>
              <a:t>PK</a:t>
            </a:r>
            <a:r>
              <a:rPr lang="fr-CA" dirty="0"/>
              <a:t> -&gt; </a:t>
            </a:r>
            <a:r>
              <a:rPr lang="fr-CA" dirty="0">
                <a:solidFill>
                  <a:srgbClr val="FA4098"/>
                </a:solidFill>
              </a:rPr>
              <a:t>FK</a:t>
            </a:r>
            <a:r>
              <a:rPr lang="fr-CA" dirty="0"/>
              <a:t> : Pas vraiment le choix, des PK doivent exister pour créer des FK.</a:t>
            </a:r>
          </a:p>
          <a:p>
            <a:pPr lvl="2"/>
            <a:r>
              <a:rPr lang="fr-CA" dirty="0"/>
              <a:t> </a:t>
            </a:r>
            <a:r>
              <a:rPr lang="fr-CA" dirty="0">
                <a:solidFill>
                  <a:srgbClr val="FA4098"/>
                </a:solidFill>
              </a:rPr>
              <a:t>Autres contraintes </a:t>
            </a:r>
            <a:r>
              <a:rPr lang="fr-CA" dirty="0"/>
              <a:t>en dernier : Pas strict, mais les clés sont généralement plus importantes car elles permettent d’établir les relations entre les tables et c’est ce qu’on veut faire fonctionner d’abord.</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30ADB551-34D2-E34F-7C73-1184948CC06E}"/>
              </a:ext>
            </a:extLst>
          </p:cNvPr>
          <p:cNvPicPr>
            <a:picLocks noChangeAspect="1"/>
          </p:cNvPicPr>
          <p:nvPr/>
        </p:nvPicPr>
        <p:blipFill>
          <a:blip r:embed="rId2"/>
          <a:stretch>
            <a:fillRect/>
          </a:stretch>
        </p:blipFill>
        <p:spPr>
          <a:xfrm>
            <a:off x="729738" y="2182146"/>
            <a:ext cx="10620462" cy="1368429"/>
          </a:xfrm>
          <a:prstGeom prst="rect">
            <a:avLst/>
          </a:prstGeom>
          <a:ln w="28575">
            <a:solidFill>
              <a:srgbClr val="73B3D1"/>
            </a:solidFill>
          </a:ln>
        </p:spPr>
      </p:pic>
    </p:spTree>
    <p:extLst>
      <p:ext uri="{BB962C8B-B14F-4D97-AF65-F5344CB8AC3E}">
        <p14:creationId xmlns:p14="http://schemas.microsoft.com/office/powerpoint/2010/main" val="95258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5</a:t>
            </a:r>
            <a:r>
              <a:rPr lang="fr-CA" sz="2000" dirty="0"/>
              <a:t> : Vues, Fonctions, Procédures stockées, Déclencheurs... (Semaine 5+)</a:t>
            </a:r>
          </a:p>
          <a:p>
            <a:pPr lvl="1"/>
            <a:endParaRPr lang="fr-CA" sz="2000" dirty="0"/>
          </a:p>
          <a:p>
            <a:pPr lvl="1"/>
            <a:endParaRPr lang="fr-CA" sz="2000" dirty="0"/>
          </a:p>
          <a:p>
            <a:pPr lvl="1"/>
            <a:endParaRPr lang="fr-CA" sz="2000" dirty="0"/>
          </a:p>
          <a:p>
            <a:pPr lvl="1"/>
            <a:endParaRPr lang="fr-CA" sz="2000" dirty="0"/>
          </a:p>
          <a:p>
            <a:pPr lvl="1"/>
            <a:endParaRPr lang="fr-CA" sz="2000" dirty="0"/>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64615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a:xfrm>
            <a:off x="840000" y="2011680"/>
            <a:ext cx="10512000" cy="3958021"/>
          </a:xfrm>
        </p:spPr>
        <p:txBody>
          <a:bodyPr/>
          <a:lstStyle/>
          <a:p>
            <a:r>
              <a:rPr lang="fr-CA" dirty="0"/>
              <a:t> Manipulation des données</a:t>
            </a:r>
          </a:p>
          <a:p>
            <a:pPr lvl="1"/>
            <a:r>
              <a:rPr lang="fr-CA" dirty="0"/>
              <a:t> Insertion de données</a:t>
            </a:r>
          </a:p>
          <a:p>
            <a:pPr lvl="1"/>
            <a:r>
              <a:rPr lang="fr-CA" dirty="0"/>
              <a:t> Modification de données</a:t>
            </a:r>
          </a:p>
          <a:p>
            <a:pPr lvl="1"/>
            <a:r>
              <a:rPr lang="fr-CA" dirty="0"/>
              <a:t> Suppression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5" name="ZoneTexte 4">
            <a:extLst>
              <a:ext uri="{FF2B5EF4-FFF2-40B4-BE49-F238E27FC236}">
                <a16:creationId xmlns:a16="http://schemas.microsoft.com/office/drawing/2014/main" id="{D3E2446D-D68E-489A-8B59-546F76EAF0CB}"/>
              </a:ext>
            </a:extLst>
          </p:cNvPr>
          <p:cNvSpPr txBox="1"/>
          <p:nvPr/>
        </p:nvSpPr>
        <p:spPr>
          <a:xfrm>
            <a:off x="620268" y="1314089"/>
            <a:ext cx="10559244" cy="369332"/>
          </a:xfrm>
          <a:prstGeom prst="rect">
            <a:avLst/>
          </a:prstGeom>
          <a:noFill/>
        </p:spPr>
        <p:txBody>
          <a:bodyPr wrap="square">
            <a:spAutoFit/>
          </a:bodyPr>
          <a:lstStyle/>
          <a:p>
            <a:pPr lvl="1"/>
            <a:r>
              <a:rPr lang="fr-CA" dirty="0">
                <a:solidFill>
                  <a:srgbClr val="739CD1"/>
                </a:solidFill>
              </a:rPr>
              <a:t>Une fois nos tables bien structurées et l’intégrité des données bien protégée, on peut peupler nos tables !</a:t>
            </a:r>
          </a:p>
        </p:txBody>
      </p:sp>
    </p:spTree>
    <p:extLst>
      <p:ext uri="{BB962C8B-B14F-4D97-AF65-F5344CB8AC3E}">
        <p14:creationId xmlns:p14="http://schemas.microsoft.com/office/powerpoint/2010/main" val="2525767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Insertion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C3339EDB-93A7-45DA-8C38-73DE20AF9FF5}"/>
              </a:ext>
            </a:extLst>
          </p:cNvPr>
          <p:cNvSpPr txBox="1"/>
          <p:nvPr/>
        </p:nvSpPr>
        <p:spPr>
          <a:xfrm>
            <a:off x="1150344" y="1791688"/>
            <a:ext cx="9371352" cy="584775"/>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INSERT INTO schema_name.</a:t>
            </a:r>
            <a:r>
              <a:rPr lang="fr-CA" sz="1600" dirty="0">
                <a:latin typeface="Courier New" panose="02070309020205020404" pitchFamily="49" charset="0"/>
                <a:cs typeface="Courier New" panose="02070309020205020404" pitchFamily="49" charset="0"/>
              </a:rPr>
              <a:t>table_name (Col1, Col2, Col3, ...)</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VALUES (valeur, valeur, valeur, ...);</a:t>
            </a:r>
            <a:endParaRPr lang="fr-CA" sz="1600" dirty="0"/>
          </a:p>
        </p:txBody>
      </p:sp>
      <p:sp>
        <p:nvSpPr>
          <p:cNvPr id="7" name="ZoneTexte 6">
            <a:extLst>
              <a:ext uri="{FF2B5EF4-FFF2-40B4-BE49-F238E27FC236}">
                <a16:creationId xmlns:a16="http://schemas.microsoft.com/office/drawing/2014/main" id="{57C0B2CD-E79F-4EFD-9926-3703D099E0CF}"/>
              </a:ext>
            </a:extLst>
          </p:cNvPr>
          <p:cNvSpPr txBox="1"/>
          <p:nvPr/>
        </p:nvSpPr>
        <p:spPr>
          <a:xfrm>
            <a:off x="1018032" y="3983244"/>
            <a:ext cx="4029456" cy="338554"/>
          </a:xfrm>
          <a:prstGeom prst="rect">
            <a:avLst/>
          </a:prstGeom>
          <a:noFill/>
        </p:spPr>
        <p:txBody>
          <a:bodyPr wrap="square" rtlCol="0">
            <a:spAutoFit/>
          </a:bodyPr>
          <a:lstStyle/>
          <a:p>
            <a:r>
              <a:rPr lang="fr-CA" sz="1600" dirty="0">
                <a:solidFill>
                  <a:srgbClr val="739CD1"/>
                </a:solidFill>
              </a:rPr>
              <a:t>On peut faire plusieurs ajouts d’un coup.</a:t>
            </a:r>
          </a:p>
        </p:txBody>
      </p:sp>
      <p:pic>
        <p:nvPicPr>
          <p:cNvPr id="8" name="Image 7">
            <a:extLst>
              <a:ext uri="{FF2B5EF4-FFF2-40B4-BE49-F238E27FC236}">
                <a16:creationId xmlns:a16="http://schemas.microsoft.com/office/drawing/2014/main" id="{589A1F47-D273-B419-EED9-8D1D9E25815A}"/>
              </a:ext>
            </a:extLst>
          </p:cNvPr>
          <p:cNvPicPr>
            <a:picLocks noChangeAspect="1"/>
          </p:cNvPicPr>
          <p:nvPr/>
        </p:nvPicPr>
        <p:blipFill>
          <a:blip r:embed="rId2"/>
          <a:stretch>
            <a:fillRect/>
          </a:stretch>
        </p:blipFill>
        <p:spPr>
          <a:xfrm>
            <a:off x="3505096" y="4388765"/>
            <a:ext cx="6006093" cy="1357146"/>
          </a:xfrm>
          <a:prstGeom prst="rect">
            <a:avLst/>
          </a:prstGeom>
          <a:ln w="22225">
            <a:solidFill>
              <a:schemeClr val="accent1"/>
            </a:solidFill>
          </a:ln>
        </p:spPr>
      </p:pic>
      <p:pic>
        <p:nvPicPr>
          <p:cNvPr id="11" name="Image 10">
            <a:extLst>
              <a:ext uri="{FF2B5EF4-FFF2-40B4-BE49-F238E27FC236}">
                <a16:creationId xmlns:a16="http://schemas.microsoft.com/office/drawing/2014/main" id="{A35D0AA6-3D97-D898-F951-9A712D383325}"/>
              </a:ext>
            </a:extLst>
          </p:cNvPr>
          <p:cNvPicPr>
            <a:picLocks noChangeAspect="1"/>
          </p:cNvPicPr>
          <p:nvPr/>
        </p:nvPicPr>
        <p:blipFill>
          <a:blip r:embed="rId3"/>
          <a:stretch>
            <a:fillRect/>
          </a:stretch>
        </p:blipFill>
        <p:spPr>
          <a:xfrm>
            <a:off x="1150344" y="2663354"/>
            <a:ext cx="8360845" cy="1294357"/>
          </a:xfrm>
          <a:prstGeom prst="rect">
            <a:avLst/>
          </a:prstGeom>
          <a:ln w="25400">
            <a:solidFill>
              <a:srgbClr val="739CD1"/>
            </a:solidFill>
          </a:ln>
        </p:spPr>
      </p:pic>
    </p:spTree>
    <p:extLst>
      <p:ext uri="{BB962C8B-B14F-4D97-AF65-F5344CB8AC3E}">
        <p14:creationId xmlns:p14="http://schemas.microsoft.com/office/powerpoint/2010/main" val="3039393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Insertion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C3339EDB-93A7-45DA-8C38-73DE20AF9FF5}"/>
              </a:ext>
            </a:extLst>
          </p:cNvPr>
          <p:cNvSpPr txBox="1"/>
          <p:nvPr/>
        </p:nvSpPr>
        <p:spPr>
          <a:xfrm>
            <a:off x="1150344" y="1791688"/>
            <a:ext cx="9371352" cy="135421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On insère des données de type date en mettant la valeur </a:t>
            </a:r>
            <a:r>
              <a:rPr lang="fr-CA" sz="1600" b="1" dirty="0">
                <a:solidFill>
                  <a:srgbClr val="FF0000"/>
                </a:solidFill>
                <a:latin typeface="Courier New" panose="02070309020205020404" pitchFamily="49" charset="0"/>
                <a:cs typeface="Courier New" panose="02070309020205020404" pitchFamily="49" charset="0"/>
              </a:rPr>
              <a:t>entre apostrophes </a:t>
            </a:r>
            <a:r>
              <a:rPr lang="fr-CA" sz="1600" dirty="0">
                <a:solidFill>
                  <a:schemeClr val="tx1"/>
                </a:solidFill>
                <a:latin typeface="Courier New" panose="02070309020205020404" pitchFamily="49" charset="0"/>
                <a:cs typeface="Courier New" panose="02070309020205020404" pitchFamily="49" charset="0"/>
              </a:rPr>
              <a:t>et en utilisant le format international des dates:</a:t>
            </a:r>
          </a:p>
          <a:p>
            <a:endParaRPr lang="fr-CA" sz="1600" dirty="0">
              <a:latin typeface="Courier New" panose="02070309020205020404" pitchFamily="49" charset="0"/>
              <a:cs typeface="Courier New" panose="02070309020205020404" pitchFamily="49" charset="0"/>
            </a:endParaRPr>
          </a:p>
          <a:p>
            <a:r>
              <a:rPr lang="fr-CA" sz="1600" dirty="0">
                <a:solidFill>
                  <a:schemeClr val="tx1"/>
                </a:solidFill>
                <a:latin typeface="Courier New" panose="02070309020205020404" pitchFamily="49" charset="0"/>
                <a:cs typeface="Courier New" panose="02070309020205020404" pitchFamily="49" charset="0"/>
              </a:rPr>
              <a:t>Le format international pour les dates est </a:t>
            </a:r>
            <a:r>
              <a:rPr lang="fr-CA" sz="1800" dirty="0">
                <a:solidFill>
                  <a:srgbClr val="FF0000"/>
                </a:solidFill>
                <a:latin typeface="Consolas" panose="020B0609020204030204" pitchFamily="49" charset="0"/>
              </a:rPr>
              <a:t>'</a:t>
            </a:r>
            <a:r>
              <a:rPr lang="fr-CA" sz="1600" b="1" dirty="0">
                <a:solidFill>
                  <a:srgbClr val="FF0000"/>
                </a:solidFill>
                <a:latin typeface="Courier New" panose="02070309020205020404" pitchFamily="49" charset="0"/>
                <a:cs typeface="Courier New" panose="02070309020205020404" pitchFamily="49" charset="0"/>
              </a:rPr>
              <a:t>YYYYMMDD</a:t>
            </a:r>
            <a:r>
              <a:rPr lang="fr-CA" sz="1800" dirty="0">
                <a:solidFill>
                  <a:srgbClr val="FF0000"/>
                </a:solidFill>
                <a:latin typeface="Consolas" panose="020B0609020204030204" pitchFamily="49" charset="0"/>
              </a:rPr>
              <a:t>'</a:t>
            </a:r>
            <a:r>
              <a:rPr lang="fr-CA" sz="1600" dirty="0">
                <a:solidFill>
                  <a:schemeClr val="tx1"/>
                </a:solidFill>
                <a:latin typeface="Courier New" panose="02070309020205020404" pitchFamily="49" charset="0"/>
                <a:cs typeface="Courier New" panose="02070309020205020404" pitchFamily="49" charset="0"/>
              </a:rPr>
              <a:t>  sans séparateur entre les chiffres de l’année, du mois et du jour…</a:t>
            </a:r>
            <a:endParaRPr lang="fr-CA" sz="1600" dirty="0"/>
          </a:p>
        </p:txBody>
      </p:sp>
      <p:pic>
        <p:nvPicPr>
          <p:cNvPr id="10" name="Image 9">
            <a:extLst>
              <a:ext uri="{FF2B5EF4-FFF2-40B4-BE49-F238E27FC236}">
                <a16:creationId xmlns:a16="http://schemas.microsoft.com/office/drawing/2014/main" id="{F43C3215-13EC-D57D-2CF5-ADAFB390DB0E}"/>
              </a:ext>
            </a:extLst>
          </p:cNvPr>
          <p:cNvPicPr>
            <a:picLocks noChangeAspect="1"/>
          </p:cNvPicPr>
          <p:nvPr/>
        </p:nvPicPr>
        <p:blipFill>
          <a:blip r:embed="rId2"/>
          <a:stretch>
            <a:fillRect/>
          </a:stretch>
        </p:blipFill>
        <p:spPr>
          <a:xfrm>
            <a:off x="1150344" y="3478700"/>
            <a:ext cx="9827224" cy="758321"/>
          </a:xfrm>
          <a:prstGeom prst="rect">
            <a:avLst/>
          </a:prstGeom>
        </p:spPr>
      </p:pic>
    </p:spTree>
    <p:extLst>
      <p:ext uri="{BB962C8B-B14F-4D97-AF65-F5344CB8AC3E}">
        <p14:creationId xmlns:p14="http://schemas.microsoft.com/office/powerpoint/2010/main" val="2354943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Insertion de données provenant d’une autre table</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C3339EDB-93A7-45DA-8C38-73DE20AF9FF5}"/>
              </a:ext>
            </a:extLst>
          </p:cNvPr>
          <p:cNvSpPr txBox="1"/>
          <p:nvPr/>
        </p:nvSpPr>
        <p:spPr>
          <a:xfrm>
            <a:off x="1150344" y="1791688"/>
            <a:ext cx="9371352" cy="83099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INSERT INTO schema_name.</a:t>
            </a:r>
            <a:r>
              <a:rPr lang="fr-CA" sz="1600" dirty="0">
                <a:latin typeface="Courier New" panose="02070309020205020404" pitchFamily="49" charset="0"/>
                <a:cs typeface="Courier New" panose="02070309020205020404" pitchFamily="49" charset="0"/>
              </a:rPr>
              <a:t>table_name (Col1, Col2, Col3, ...)</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SELECT Champ1, Champ1, Champ3, …</a:t>
            </a:r>
          </a:p>
          <a:p>
            <a:r>
              <a:rPr lang="fr-CA" sz="1600" dirty="0">
                <a:latin typeface="Courier New" panose="02070309020205020404" pitchFamily="49" charset="0"/>
                <a:cs typeface="Courier New" panose="02070309020205020404" pitchFamily="49" charset="0"/>
              </a:rPr>
              <a:t>FROM </a:t>
            </a:r>
            <a:r>
              <a:rPr lang="fr-CA" sz="1600" dirty="0" err="1">
                <a:solidFill>
                  <a:schemeClr val="tx1"/>
                </a:solidFill>
                <a:latin typeface="Courier New" panose="02070309020205020404" pitchFamily="49" charset="0"/>
                <a:cs typeface="Courier New" panose="02070309020205020404" pitchFamily="49" charset="0"/>
              </a:rPr>
              <a:t>schema_name</a:t>
            </a:r>
            <a:r>
              <a:rPr lang="fr-CA" sz="1600" dirty="0" err="1">
                <a:latin typeface="Courier New" panose="02070309020205020404" pitchFamily="49" charset="0"/>
                <a:cs typeface="Courier New" panose="02070309020205020404" pitchFamily="49" charset="0"/>
              </a:rPr>
              <a:t>.AutreTable</a:t>
            </a:r>
            <a:r>
              <a:rPr lang="fr-CA" sz="1600" dirty="0">
                <a:latin typeface="Courier New" panose="02070309020205020404" pitchFamily="49" charset="0"/>
                <a:cs typeface="Courier New" panose="02070309020205020404" pitchFamily="49" charset="0"/>
              </a:rPr>
              <a:t>;</a:t>
            </a:r>
            <a:endParaRPr lang="fr-CA" sz="1600" dirty="0"/>
          </a:p>
        </p:txBody>
      </p:sp>
      <p:pic>
        <p:nvPicPr>
          <p:cNvPr id="5" name="Image 4">
            <a:extLst>
              <a:ext uri="{FF2B5EF4-FFF2-40B4-BE49-F238E27FC236}">
                <a16:creationId xmlns:a16="http://schemas.microsoft.com/office/drawing/2014/main" id="{32D53BD4-3B69-3ECF-9181-04C1DA7AA4C9}"/>
              </a:ext>
            </a:extLst>
          </p:cNvPr>
          <p:cNvPicPr>
            <a:picLocks noChangeAspect="1"/>
          </p:cNvPicPr>
          <p:nvPr/>
        </p:nvPicPr>
        <p:blipFill>
          <a:blip r:embed="rId2"/>
          <a:stretch>
            <a:fillRect/>
          </a:stretch>
        </p:blipFill>
        <p:spPr>
          <a:xfrm>
            <a:off x="1150344" y="3104864"/>
            <a:ext cx="9916909" cy="1151881"/>
          </a:xfrm>
          <a:prstGeom prst="rect">
            <a:avLst/>
          </a:prstGeom>
        </p:spPr>
      </p:pic>
      <p:sp>
        <p:nvSpPr>
          <p:cNvPr id="9" name="ZoneTexte 8">
            <a:extLst>
              <a:ext uri="{FF2B5EF4-FFF2-40B4-BE49-F238E27FC236}">
                <a16:creationId xmlns:a16="http://schemas.microsoft.com/office/drawing/2014/main" id="{8A7724D6-19F8-52A4-5C6B-7A4BECC209AD}"/>
              </a:ext>
            </a:extLst>
          </p:cNvPr>
          <p:cNvSpPr txBox="1"/>
          <p:nvPr/>
        </p:nvSpPr>
        <p:spPr>
          <a:xfrm>
            <a:off x="1072371" y="4676852"/>
            <a:ext cx="9610718" cy="1323439"/>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On utilise souvent ce type de commande INSERT pour archiver des données dans une table Historique, afin d’enlever des tables utilisées </a:t>
            </a:r>
            <a:r>
              <a:rPr lang="fr-CA" sz="1600" dirty="0">
                <a:latin typeface="Courier New" panose="02070309020205020404" pitchFamily="49" charset="0"/>
                <a:cs typeface="Courier New" panose="02070309020205020404" pitchFamily="49" charset="0"/>
              </a:rPr>
              <a:t>fréquemment les données </a:t>
            </a:r>
            <a:r>
              <a:rPr lang="fr-CA" sz="1600" dirty="0">
                <a:solidFill>
                  <a:schemeClr val="tx1"/>
                </a:solidFill>
                <a:latin typeface="Courier New" panose="02070309020205020404" pitchFamily="49" charset="0"/>
                <a:cs typeface="Courier New" panose="02070309020205020404" pitchFamily="49" charset="0"/>
              </a:rPr>
              <a:t>qui sont maintenant inactives: anciennes adresses, clients qui n’ont pas fait affaire avec nous depuis plus de 5 ans, courriels non utilisés depuis plus de 5 ans, etc.</a:t>
            </a:r>
            <a:endParaRPr lang="fr-CA" sz="1600" dirty="0"/>
          </a:p>
        </p:txBody>
      </p:sp>
    </p:spTree>
    <p:extLst>
      <p:ext uri="{BB962C8B-B14F-4D97-AF65-F5344CB8AC3E}">
        <p14:creationId xmlns:p14="http://schemas.microsoft.com/office/powerpoint/2010/main" val="1414033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Modification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3595DAD7-A268-464C-85F6-FB79E90DD263}"/>
              </a:ext>
            </a:extLst>
          </p:cNvPr>
          <p:cNvSpPr txBox="1"/>
          <p:nvPr/>
        </p:nvSpPr>
        <p:spPr>
          <a:xfrm>
            <a:off x="1150344" y="1791688"/>
            <a:ext cx="9371352" cy="83099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UPDATE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SET Col1 = valeur, Col2 = valeur, Col2 = valeur</a:t>
            </a:r>
          </a:p>
          <a:p>
            <a:r>
              <a:rPr lang="fr-CA" sz="1600" dirty="0">
                <a:latin typeface="Courier New" panose="02070309020205020404" pitchFamily="49" charset="0"/>
                <a:cs typeface="Courier New" panose="02070309020205020404" pitchFamily="49" charset="0"/>
              </a:rPr>
              <a:t>WHERE condition;</a:t>
            </a:r>
            <a:endParaRPr lang="fr-CA" sz="1600" dirty="0"/>
          </a:p>
        </p:txBody>
      </p:sp>
      <p:pic>
        <p:nvPicPr>
          <p:cNvPr id="10" name="Image 9">
            <a:extLst>
              <a:ext uri="{FF2B5EF4-FFF2-40B4-BE49-F238E27FC236}">
                <a16:creationId xmlns:a16="http://schemas.microsoft.com/office/drawing/2014/main" id="{EBED4E7F-3711-4D9D-936E-67E38F18C62C}"/>
              </a:ext>
            </a:extLst>
          </p:cNvPr>
          <p:cNvPicPr>
            <a:picLocks noChangeAspect="1"/>
          </p:cNvPicPr>
          <p:nvPr/>
        </p:nvPicPr>
        <p:blipFill>
          <a:blip r:embed="rId2"/>
          <a:stretch>
            <a:fillRect/>
          </a:stretch>
        </p:blipFill>
        <p:spPr>
          <a:xfrm>
            <a:off x="1634629" y="4964702"/>
            <a:ext cx="3672840" cy="1017861"/>
          </a:xfrm>
          <a:prstGeom prst="rect">
            <a:avLst/>
          </a:prstGeom>
          <a:ln w="28575">
            <a:solidFill>
              <a:srgbClr val="739CD1"/>
            </a:solidFill>
          </a:ln>
        </p:spPr>
      </p:pic>
      <p:pic>
        <p:nvPicPr>
          <p:cNvPr id="12" name="Image 11">
            <a:extLst>
              <a:ext uri="{FF2B5EF4-FFF2-40B4-BE49-F238E27FC236}">
                <a16:creationId xmlns:a16="http://schemas.microsoft.com/office/drawing/2014/main" id="{B1E29CD2-40B8-42D9-B908-BCEB5C25212C}"/>
              </a:ext>
            </a:extLst>
          </p:cNvPr>
          <p:cNvPicPr>
            <a:picLocks noChangeAspect="1"/>
          </p:cNvPicPr>
          <p:nvPr/>
        </p:nvPicPr>
        <p:blipFill>
          <a:blip r:embed="rId3"/>
          <a:stretch>
            <a:fillRect/>
          </a:stretch>
        </p:blipFill>
        <p:spPr>
          <a:xfrm>
            <a:off x="6884532" y="4958586"/>
            <a:ext cx="4051692" cy="1058694"/>
          </a:xfrm>
          <a:prstGeom prst="rect">
            <a:avLst/>
          </a:prstGeom>
          <a:ln w="28575">
            <a:solidFill>
              <a:srgbClr val="739CD1"/>
            </a:solidFill>
          </a:ln>
        </p:spPr>
      </p:pic>
      <p:sp>
        <p:nvSpPr>
          <p:cNvPr id="13" name="Flèche : droite 12">
            <a:extLst>
              <a:ext uri="{FF2B5EF4-FFF2-40B4-BE49-F238E27FC236}">
                <a16:creationId xmlns:a16="http://schemas.microsoft.com/office/drawing/2014/main" id="{81DEB582-209F-4734-8E76-D7CCF2A4A393}"/>
              </a:ext>
            </a:extLst>
          </p:cNvPr>
          <p:cNvSpPr/>
          <p:nvPr/>
        </p:nvSpPr>
        <p:spPr>
          <a:xfrm>
            <a:off x="5765016" y="5171880"/>
            <a:ext cx="658368" cy="603504"/>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ZoneTexte 13">
            <a:extLst>
              <a:ext uri="{FF2B5EF4-FFF2-40B4-BE49-F238E27FC236}">
                <a16:creationId xmlns:a16="http://schemas.microsoft.com/office/drawing/2014/main" id="{12473E44-F86D-4AE4-AFBF-1F257DFABC36}"/>
              </a:ext>
            </a:extLst>
          </p:cNvPr>
          <p:cNvSpPr txBox="1"/>
          <p:nvPr/>
        </p:nvSpPr>
        <p:spPr>
          <a:xfrm>
            <a:off x="0" y="6550223"/>
            <a:ext cx="7090635" cy="307777"/>
          </a:xfrm>
          <a:prstGeom prst="rect">
            <a:avLst/>
          </a:prstGeom>
          <a:noFill/>
        </p:spPr>
        <p:txBody>
          <a:bodyPr wrap="square" rtlCol="0">
            <a:spAutoFit/>
          </a:bodyPr>
          <a:lstStyle/>
          <a:p>
            <a:r>
              <a:rPr lang="fr-CA" sz="1400" dirty="0">
                <a:solidFill>
                  <a:srgbClr val="739CD1"/>
                </a:solidFill>
              </a:rPr>
              <a:t>Les conditions sont abordées en détail plus loin</a:t>
            </a:r>
          </a:p>
        </p:txBody>
      </p:sp>
      <p:pic>
        <p:nvPicPr>
          <p:cNvPr id="5" name="Image 4">
            <a:extLst>
              <a:ext uri="{FF2B5EF4-FFF2-40B4-BE49-F238E27FC236}">
                <a16:creationId xmlns:a16="http://schemas.microsoft.com/office/drawing/2014/main" id="{97770B14-C66A-F89B-55A0-70BF4CBD47EC}"/>
              </a:ext>
            </a:extLst>
          </p:cNvPr>
          <p:cNvPicPr>
            <a:picLocks noChangeAspect="1"/>
          </p:cNvPicPr>
          <p:nvPr/>
        </p:nvPicPr>
        <p:blipFill>
          <a:blip r:embed="rId4"/>
          <a:stretch>
            <a:fillRect/>
          </a:stretch>
        </p:blipFill>
        <p:spPr>
          <a:xfrm>
            <a:off x="2226470" y="3066366"/>
            <a:ext cx="7077092" cy="1390143"/>
          </a:xfrm>
          <a:prstGeom prst="rect">
            <a:avLst/>
          </a:prstGeom>
          <a:ln w="25400">
            <a:solidFill>
              <a:srgbClr val="739CD1"/>
            </a:solidFill>
          </a:ln>
        </p:spPr>
      </p:pic>
    </p:spTree>
    <p:extLst>
      <p:ext uri="{BB962C8B-B14F-4D97-AF65-F5344CB8AC3E}">
        <p14:creationId xmlns:p14="http://schemas.microsoft.com/office/powerpoint/2010/main" val="3495402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Suppression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4" name="ZoneTexte 3">
            <a:extLst>
              <a:ext uri="{FF2B5EF4-FFF2-40B4-BE49-F238E27FC236}">
                <a16:creationId xmlns:a16="http://schemas.microsoft.com/office/drawing/2014/main" id="{EAE4A2CF-A9B5-45FB-992C-15B02B642A27}"/>
              </a:ext>
            </a:extLst>
          </p:cNvPr>
          <p:cNvSpPr txBox="1"/>
          <p:nvPr/>
        </p:nvSpPr>
        <p:spPr>
          <a:xfrm>
            <a:off x="1150344" y="1791688"/>
            <a:ext cx="9371352" cy="584775"/>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DELETE FROM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WHERE condition;</a:t>
            </a:r>
            <a:endParaRPr lang="fr-CA" sz="1600" dirty="0"/>
          </a:p>
        </p:txBody>
      </p:sp>
      <p:pic>
        <p:nvPicPr>
          <p:cNvPr id="8" name="Image 7">
            <a:extLst>
              <a:ext uri="{FF2B5EF4-FFF2-40B4-BE49-F238E27FC236}">
                <a16:creationId xmlns:a16="http://schemas.microsoft.com/office/drawing/2014/main" id="{5FA56314-E913-4DA3-A771-C85A6F7C85B8}"/>
              </a:ext>
            </a:extLst>
          </p:cNvPr>
          <p:cNvPicPr>
            <a:picLocks noChangeAspect="1"/>
          </p:cNvPicPr>
          <p:nvPr/>
        </p:nvPicPr>
        <p:blipFill>
          <a:blip r:embed="rId2"/>
          <a:stretch>
            <a:fillRect/>
          </a:stretch>
        </p:blipFill>
        <p:spPr>
          <a:xfrm>
            <a:off x="1319809" y="3783676"/>
            <a:ext cx="3962531" cy="1097316"/>
          </a:xfrm>
          <a:prstGeom prst="rect">
            <a:avLst/>
          </a:prstGeom>
          <a:ln w="28575">
            <a:solidFill>
              <a:srgbClr val="739CD1"/>
            </a:solidFill>
          </a:ln>
        </p:spPr>
      </p:pic>
      <p:pic>
        <p:nvPicPr>
          <p:cNvPr id="10" name="Image 9">
            <a:extLst>
              <a:ext uri="{FF2B5EF4-FFF2-40B4-BE49-F238E27FC236}">
                <a16:creationId xmlns:a16="http://schemas.microsoft.com/office/drawing/2014/main" id="{186ACA2D-B3CA-47E5-9DFE-09EDE30854DC}"/>
              </a:ext>
            </a:extLst>
          </p:cNvPr>
          <p:cNvPicPr>
            <a:picLocks noChangeAspect="1"/>
          </p:cNvPicPr>
          <p:nvPr/>
        </p:nvPicPr>
        <p:blipFill>
          <a:blip r:embed="rId3"/>
          <a:stretch>
            <a:fillRect/>
          </a:stretch>
        </p:blipFill>
        <p:spPr>
          <a:xfrm>
            <a:off x="6909660" y="3783676"/>
            <a:ext cx="3962531" cy="870383"/>
          </a:xfrm>
          <a:prstGeom prst="rect">
            <a:avLst/>
          </a:prstGeom>
          <a:ln w="28575">
            <a:solidFill>
              <a:srgbClr val="739CD1"/>
            </a:solidFill>
          </a:ln>
        </p:spPr>
      </p:pic>
      <p:sp>
        <p:nvSpPr>
          <p:cNvPr id="11" name="Flèche : droite 10">
            <a:extLst>
              <a:ext uri="{FF2B5EF4-FFF2-40B4-BE49-F238E27FC236}">
                <a16:creationId xmlns:a16="http://schemas.microsoft.com/office/drawing/2014/main" id="{49817DA7-30D1-4CCC-9D26-53C0A6C84770}"/>
              </a:ext>
            </a:extLst>
          </p:cNvPr>
          <p:cNvSpPr/>
          <p:nvPr/>
        </p:nvSpPr>
        <p:spPr>
          <a:xfrm>
            <a:off x="5781527" y="3917115"/>
            <a:ext cx="658368" cy="603504"/>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9D035BF4-08E0-42BB-BC19-C1C76CD66439}"/>
              </a:ext>
            </a:extLst>
          </p:cNvPr>
          <p:cNvSpPr txBox="1"/>
          <p:nvPr/>
        </p:nvSpPr>
        <p:spPr>
          <a:xfrm>
            <a:off x="0" y="6273225"/>
            <a:ext cx="12118848" cy="584775"/>
          </a:xfrm>
          <a:prstGeom prst="rect">
            <a:avLst/>
          </a:prstGeom>
          <a:noFill/>
        </p:spPr>
        <p:txBody>
          <a:bodyPr wrap="square" rtlCol="0">
            <a:spAutoFit/>
          </a:bodyPr>
          <a:lstStyle/>
          <a:p>
            <a:r>
              <a:rPr lang="fr-CA" sz="1600" dirty="0">
                <a:solidFill>
                  <a:srgbClr val="739CD1"/>
                </a:solidFill>
              </a:rPr>
              <a:t>Si on ne met pas de condition, toutes les rangées seront supprimées ! (La structure de la table sera conservée) Toutefois, </a:t>
            </a:r>
            <a:r>
              <a:rPr lang="fr-CA" sz="1600" dirty="0">
                <a:solidFill>
                  <a:srgbClr val="FA4098"/>
                </a:solidFill>
              </a:rPr>
              <a:t>TRUNCATE TABLE nom</a:t>
            </a:r>
            <a:r>
              <a:rPr lang="fr-CA" sz="1600" dirty="0">
                <a:solidFill>
                  <a:srgbClr val="739CD1"/>
                </a:solidFill>
              </a:rPr>
              <a:t> est plus performant si l’objectif et bel et bien de supprimer toutes les données en conservant la table.</a:t>
            </a:r>
          </a:p>
        </p:txBody>
      </p:sp>
      <p:sp>
        <p:nvSpPr>
          <p:cNvPr id="13" name="ZoneTexte 12">
            <a:extLst>
              <a:ext uri="{FF2B5EF4-FFF2-40B4-BE49-F238E27FC236}">
                <a16:creationId xmlns:a16="http://schemas.microsoft.com/office/drawing/2014/main" id="{15A6EFF4-D727-46BD-8EE1-39EBF5624CB3}"/>
              </a:ext>
            </a:extLst>
          </p:cNvPr>
          <p:cNvSpPr txBox="1"/>
          <p:nvPr/>
        </p:nvSpPr>
        <p:spPr>
          <a:xfrm>
            <a:off x="51287" y="5434538"/>
            <a:ext cx="12118848" cy="584775"/>
          </a:xfrm>
          <a:prstGeom prst="rect">
            <a:avLst/>
          </a:prstGeom>
          <a:noFill/>
        </p:spPr>
        <p:txBody>
          <a:bodyPr wrap="square" rtlCol="0">
            <a:spAutoFit/>
          </a:bodyPr>
          <a:lstStyle/>
          <a:p>
            <a:r>
              <a:rPr lang="fr-CA" sz="1600" dirty="0">
                <a:solidFill>
                  <a:srgbClr val="739CD1"/>
                </a:solidFill>
              </a:rPr>
              <a:t>Lorsqu’on supprime une clé artificielle auto-incrémentée, il est normal que cela fasse un « trou » qui ne sera jamais remplit à nouveau. C’est le fonctionnement normal d’IDENTITY et cela évite certains problèmes lors d’insertions concurrentes.</a:t>
            </a:r>
          </a:p>
        </p:txBody>
      </p:sp>
      <p:pic>
        <p:nvPicPr>
          <p:cNvPr id="7" name="Image 6">
            <a:extLst>
              <a:ext uri="{FF2B5EF4-FFF2-40B4-BE49-F238E27FC236}">
                <a16:creationId xmlns:a16="http://schemas.microsoft.com/office/drawing/2014/main" id="{D4470483-18EC-8161-6CF7-1666DA0D1B91}"/>
              </a:ext>
            </a:extLst>
          </p:cNvPr>
          <p:cNvPicPr>
            <a:picLocks noChangeAspect="1"/>
          </p:cNvPicPr>
          <p:nvPr/>
        </p:nvPicPr>
        <p:blipFill>
          <a:blip r:embed="rId4"/>
          <a:stretch>
            <a:fillRect/>
          </a:stretch>
        </p:blipFill>
        <p:spPr>
          <a:xfrm>
            <a:off x="2381148" y="2765911"/>
            <a:ext cx="5802384" cy="678641"/>
          </a:xfrm>
          <a:prstGeom prst="rect">
            <a:avLst/>
          </a:prstGeom>
          <a:ln w="25400">
            <a:solidFill>
              <a:srgbClr val="739CD1"/>
            </a:solidFill>
          </a:ln>
        </p:spPr>
      </p:pic>
    </p:spTree>
    <p:extLst>
      <p:ext uri="{BB962C8B-B14F-4D97-AF65-F5344CB8AC3E}">
        <p14:creationId xmlns:p14="http://schemas.microsoft.com/office/powerpoint/2010/main" val="180707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ATTENTION  pour UPDATE et DELETE</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4" name="ZoneTexte 3">
            <a:extLst>
              <a:ext uri="{FF2B5EF4-FFF2-40B4-BE49-F238E27FC236}">
                <a16:creationId xmlns:a16="http://schemas.microsoft.com/office/drawing/2014/main" id="{EAE4A2CF-A9B5-45FB-992C-15B02B642A27}"/>
              </a:ext>
            </a:extLst>
          </p:cNvPr>
          <p:cNvSpPr txBox="1"/>
          <p:nvPr/>
        </p:nvSpPr>
        <p:spPr>
          <a:xfrm>
            <a:off x="1150344" y="3152622"/>
            <a:ext cx="9371352" cy="584775"/>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DELETE FROM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WHERE condition;</a:t>
            </a:r>
            <a:endParaRPr lang="fr-CA" sz="1600" dirty="0"/>
          </a:p>
        </p:txBody>
      </p:sp>
      <p:sp>
        <p:nvSpPr>
          <p:cNvPr id="12" name="ZoneTexte 11">
            <a:extLst>
              <a:ext uri="{FF2B5EF4-FFF2-40B4-BE49-F238E27FC236}">
                <a16:creationId xmlns:a16="http://schemas.microsoft.com/office/drawing/2014/main" id="{9D035BF4-08E0-42BB-BC19-C1C76CD66439}"/>
              </a:ext>
            </a:extLst>
          </p:cNvPr>
          <p:cNvSpPr txBox="1"/>
          <p:nvPr/>
        </p:nvSpPr>
        <p:spPr>
          <a:xfrm>
            <a:off x="1226948" y="4045955"/>
            <a:ext cx="7926105" cy="1323439"/>
          </a:xfrm>
          <a:prstGeom prst="rect">
            <a:avLst/>
          </a:prstGeom>
          <a:noFill/>
        </p:spPr>
        <p:txBody>
          <a:bodyPr wrap="square" rtlCol="0">
            <a:spAutoFit/>
          </a:bodyPr>
          <a:lstStyle/>
          <a:p>
            <a:r>
              <a:rPr lang="fr-CA" sz="1600" dirty="0">
                <a:solidFill>
                  <a:srgbClr val="FF0000"/>
                </a:solidFill>
              </a:rPr>
              <a:t>Si on ne met pas de condition</a:t>
            </a:r>
            <a:r>
              <a:rPr lang="fr-CA" sz="1600" dirty="0">
                <a:solidFill>
                  <a:srgbClr val="739CD1"/>
                </a:solidFill>
              </a:rPr>
              <a:t>, toutes les rangées seront mises à jour OU supprimées ! </a:t>
            </a:r>
          </a:p>
          <a:p>
            <a:endParaRPr lang="fr-CA" sz="1600" dirty="0">
              <a:solidFill>
                <a:srgbClr val="739CD1"/>
              </a:solidFill>
            </a:endParaRPr>
          </a:p>
          <a:p>
            <a:r>
              <a:rPr lang="fr-CA" sz="1600" dirty="0">
                <a:solidFill>
                  <a:srgbClr val="739CD1"/>
                </a:solidFill>
              </a:rPr>
              <a:t>PENSEZ À </a:t>
            </a:r>
            <a:r>
              <a:rPr lang="fr-CA" sz="1600" dirty="0">
                <a:solidFill>
                  <a:srgbClr val="FF0000"/>
                </a:solidFill>
              </a:rPr>
              <a:t>UTILISER LA CLAUSE WHERE avec UPDATE et DELETE</a:t>
            </a:r>
          </a:p>
          <a:p>
            <a:endParaRPr lang="fr-CA" sz="1600" dirty="0">
              <a:solidFill>
                <a:srgbClr val="739CD1"/>
              </a:solidFill>
            </a:endParaRPr>
          </a:p>
          <a:p>
            <a:endParaRPr lang="fr-CA" sz="1600" dirty="0">
              <a:solidFill>
                <a:srgbClr val="739CD1"/>
              </a:solidFill>
            </a:endParaRPr>
          </a:p>
        </p:txBody>
      </p:sp>
      <p:sp>
        <p:nvSpPr>
          <p:cNvPr id="5" name="ZoneTexte 4">
            <a:extLst>
              <a:ext uri="{FF2B5EF4-FFF2-40B4-BE49-F238E27FC236}">
                <a16:creationId xmlns:a16="http://schemas.microsoft.com/office/drawing/2014/main" id="{39124346-9C50-DDEC-30E8-0BB723483332}"/>
              </a:ext>
            </a:extLst>
          </p:cNvPr>
          <p:cNvSpPr txBox="1"/>
          <p:nvPr/>
        </p:nvSpPr>
        <p:spPr>
          <a:xfrm>
            <a:off x="1150344" y="2176038"/>
            <a:ext cx="9371352" cy="83099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UPDATE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SET Col1 = valeur, Col2 = valeur, Col2 = valeur</a:t>
            </a:r>
          </a:p>
          <a:p>
            <a:r>
              <a:rPr lang="fr-CA" sz="1600" dirty="0">
                <a:latin typeface="Courier New" panose="02070309020205020404" pitchFamily="49" charset="0"/>
                <a:cs typeface="Courier New" panose="02070309020205020404" pitchFamily="49" charset="0"/>
              </a:rPr>
              <a:t>WHERE condition;</a:t>
            </a:r>
            <a:endParaRPr lang="fr-CA" sz="1600" dirty="0"/>
          </a:p>
        </p:txBody>
      </p:sp>
      <p:sp>
        <p:nvSpPr>
          <p:cNvPr id="6" name="Ellipse 5">
            <a:extLst>
              <a:ext uri="{FF2B5EF4-FFF2-40B4-BE49-F238E27FC236}">
                <a16:creationId xmlns:a16="http://schemas.microsoft.com/office/drawing/2014/main" id="{B348C96A-B271-A681-7E5F-240B55B466BE}"/>
              </a:ext>
            </a:extLst>
          </p:cNvPr>
          <p:cNvSpPr/>
          <p:nvPr/>
        </p:nvSpPr>
        <p:spPr>
          <a:xfrm>
            <a:off x="977774" y="2634558"/>
            <a:ext cx="2453489" cy="372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Ellipse 8">
            <a:extLst>
              <a:ext uri="{FF2B5EF4-FFF2-40B4-BE49-F238E27FC236}">
                <a16:creationId xmlns:a16="http://schemas.microsoft.com/office/drawing/2014/main" id="{F6028DA4-7EA4-A44C-0CCA-01A42523FC02}"/>
              </a:ext>
            </a:extLst>
          </p:cNvPr>
          <p:cNvSpPr/>
          <p:nvPr/>
        </p:nvSpPr>
        <p:spPr>
          <a:xfrm>
            <a:off x="977773" y="3413050"/>
            <a:ext cx="2453489" cy="372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4918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normAutofit fontScale="92500" lnSpcReduction="10000"/>
          </a:bodyPr>
          <a:lstStyle/>
          <a:p>
            <a:r>
              <a:rPr lang="fr-CA" dirty="0"/>
              <a:t> Pourquoi des scripts plutôt qu’un UI ? </a:t>
            </a:r>
            <a:r>
              <a:rPr lang="en-CA" dirty="0"/>
              <a:t>📝💻</a:t>
            </a:r>
          </a:p>
          <a:p>
            <a:pPr marL="0" indent="0">
              <a:buNone/>
            </a:pPr>
            <a:endParaRPr lang="fr-CA" dirty="0"/>
          </a:p>
          <a:p>
            <a:pPr lvl="1"/>
            <a:r>
              <a:rPr lang="fr-CA" dirty="0"/>
              <a:t> </a:t>
            </a:r>
            <a:r>
              <a:rPr lang="en-CA" dirty="0"/>
              <a:t>💻 </a:t>
            </a:r>
            <a:r>
              <a:rPr lang="fr-CA" dirty="0"/>
              <a:t>Les scripts SQL peuvent être </a:t>
            </a:r>
            <a:r>
              <a:rPr lang="fr-CA" dirty="0">
                <a:solidFill>
                  <a:srgbClr val="FA4098"/>
                </a:solidFill>
              </a:rPr>
              <a:t>utilisés avec plusieurs SGBD</a:t>
            </a:r>
            <a:r>
              <a:rPr lang="fr-CA" dirty="0"/>
              <a:t>. (Contrairement à l’UI, qui est unique pour chaque SGBD)</a:t>
            </a:r>
          </a:p>
          <a:p>
            <a:pPr marL="457200" lvl="1" indent="0">
              <a:buNone/>
            </a:pPr>
            <a:endParaRPr lang="fr-CA" dirty="0"/>
          </a:p>
          <a:p>
            <a:pPr lvl="1"/>
            <a:r>
              <a:rPr lang="fr-CA" dirty="0"/>
              <a:t> </a:t>
            </a:r>
            <a:r>
              <a:rPr lang="en-CA" dirty="0"/>
              <a:t>🔄 </a:t>
            </a:r>
            <a:r>
              <a:rPr lang="fr-CA" dirty="0"/>
              <a:t>Les scripts SQL peuvent être </a:t>
            </a:r>
            <a:r>
              <a:rPr lang="fr-CA" dirty="0">
                <a:solidFill>
                  <a:srgbClr val="FA4098"/>
                </a:solidFill>
              </a:rPr>
              <a:t>réutilisés</a:t>
            </a:r>
            <a:r>
              <a:rPr lang="fr-CA" dirty="0"/>
              <a:t> facilement si plusieurs actions sont similaires.</a:t>
            </a:r>
          </a:p>
          <a:p>
            <a:pPr marL="457200" lvl="1" indent="0">
              <a:buNone/>
            </a:pPr>
            <a:endParaRPr lang="fr-CA" dirty="0"/>
          </a:p>
          <a:p>
            <a:pPr lvl="1"/>
            <a:r>
              <a:rPr lang="fr-CA" dirty="0"/>
              <a:t> </a:t>
            </a:r>
            <a:r>
              <a:rPr lang="en-CA" dirty="0"/>
              <a:t>✅ </a:t>
            </a:r>
            <a:r>
              <a:rPr lang="fr-CA" dirty="0"/>
              <a:t>La majorité des opérations peuvent être </a:t>
            </a:r>
            <a:r>
              <a:rPr lang="fr-CA" dirty="0">
                <a:solidFill>
                  <a:srgbClr val="FA4098"/>
                </a:solidFill>
              </a:rPr>
              <a:t>automatisées</a:t>
            </a:r>
            <a:r>
              <a:rPr lang="fr-CA" dirty="0"/>
              <a:t> à long terme grâce à des scripts SQL.</a:t>
            </a:r>
          </a:p>
          <a:p>
            <a:pPr marL="457200" lvl="1" indent="0">
              <a:buNone/>
            </a:pPr>
            <a:endParaRPr lang="fr-CA" dirty="0"/>
          </a:p>
          <a:p>
            <a:pPr lvl="1"/>
            <a:r>
              <a:rPr lang="fr-CA" dirty="0"/>
              <a:t> </a:t>
            </a:r>
            <a:r>
              <a:rPr lang="en-CA" dirty="0"/>
              <a:t>👌 </a:t>
            </a:r>
            <a:r>
              <a:rPr lang="fr-CA" dirty="0">
                <a:solidFill>
                  <a:srgbClr val="FA4098"/>
                </a:solidFill>
              </a:rPr>
              <a:t>Simplifie</a:t>
            </a:r>
            <a:r>
              <a:rPr lang="fr-CA" dirty="0"/>
              <a:t> la réalisation de certaines opérations qui sont beaucoup plus complexes avec des UI. (Voir impossibles)</a:t>
            </a:r>
          </a:p>
          <a:p>
            <a:pPr marL="457200" lvl="1" indent="0">
              <a:buNone/>
            </a:pPr>
            <a:endParaRPr lang="fr-CA" dirty="0"/>
          </a:p>
          <a:p>
            <a:pPr lvl="1"/>
            <a:r>
              <a:rPr lang="fr-CA" dirty="0"/>
              <a:t> </a:t>
            </a:r>
            <a:r>
              <a:rPr lang="en-CA" dirty="0"/>
              <a:t>⚡ </a:t>
            </a:r>
            <a:r>
              <a:rPr lang="fr-CA" dirty="0"/>
              <a:t>Les scripts SQL peuvent parfois être optimisés pour améliorer la </a:t>
            </a:r>
            <a:r>
              <a:rPr lang="fr-CA" dirty="0">
                <a:solidFill>
                  <a:srgbClr val="FA4098"/>
                </a:solidFill>
              </a:rPr>
              <a:t>performance</a:t>
            </a:r>
            <a:r>
              <a:rPr lang="fr-CA" dirty="0"/>
              <a: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572386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TRUNCATE</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12" name="ZoneTexte 11">
            <a:extLst>
              <a:ext uri="{FF2B5EF4-FFF2-40B4-BE49-F238E27FC236}">
                <a16:creationId xmlns:a16="http://schemas.microsoft.com/office/drawing/2014/main" id="{9D035BF4-08E0-42BB-BC19-C1C76CD66439}"/>
              </a:ext>
            </a:extLst>
          </p:cNvPr>
          <p:cNvSpPr txBox="1"/>
          <p:nvPr/>
        </p:nvSpPr>
        <p:spPr>
          <a:xfrm>
            <a:off x="1150344" y="2878938"/>
            <a:ext cx="9750028" cy="1323439"/>
          </a:xfrm>
          <a:prstGeom prst="rect">
            <a:avLst/>
          </a:prstGeom>
          <a:noFill/>
        </p:spPr>
        <p:txBody>
          <a:bodyPr wrap="square" rtlCol="0">
            <a:spAutoFit/>
          </a:bodyPr>
          <a:lstStyle/>
          <a:p>
            <a:r>
              <a:rPr lang="fr-CA" sz="1600" dirty="0">
                <a:solidFill>
                  <a:srgbClr val="739CD1"/>
                </a:solidFill>
              </a:rPr>
              <a:t>Quand on veut supprimer toutes les données d’une table mais qu’on veut garder sa structure, on utilise </a:t>
            </a:r>
            <a:r>
              <a:rPr lang="fr-CA" sz="1600" dirty="0">
                <a:solidFill>
                  <a:srgbClr val="FF0000"/>
                </a:solidFill>
              </a:rPr>
              <a:t>TRUNCATE</a:t>
            </a:r>
            <a:r>
              <a:rPr lang="fr-CA" sz="1600" dirty="0">
                <a:solidFill>
                  <a:srgbClr val="739CD1"/>
                </a:solidFill>
              </a:rPr>
              <a:t>.</a:t>
            </a:r>
          </a:p>
          <a:p>
            <a:endParaRPr lang="fr-CA" sz="1600" dirty="0">
              <a:solidFill>
                <a:srgbClr val="739CD1"/>
              </a:solidFill>
            </a:endParaRPr>
          </a:p>
          <a:p>
            <a:r>
              <a:rPr lang="fr-CA" sz="1600" dirty="0">
                <a:solidFill>
                  <a:srgbClr val="739CD1"/>
                </a:solidFill>
              </a:rPr>
              <a:t>C’est plus efficace qu’une clause DELETE sans WHERE….</a:t>
            </a:r>
          </a:p>
          <a:p>
            <a:endParaRPr lang="fr-CA" sz="1600" dirty="0">
              <a:solidFill>
                <a:srgbClr val="739CD1"/>
              </a:solidFill>
            </a:endParaRPr>
          </a:p>
          <a:p>
            <a:endParaRPr lang="fr-CA" sz="1600" dirty="0">
              <a:solidFill>
                <a:srgbClr val="739CD1"/>
              </a:solidFill>
            </a:endParaRPr>
          </a:p>
        </p:txBody>
      </p:sp>
      <p:sp>
        <p:nvSpPr>
          <p:cNvPr id="5" name="ZoneTexte 4">
            <a:extLst>
              <a:ext uri="{FF2B5EF4-FFF2-40B4-BE49-F238E27FC236}">
                <a16:creationId xmlns:a16="http://schemas.microsoft.com/office/drawing/2014/main" id="{39124346-9C50-DDEC-30E8-0BB723483332}"/>
              </a:ext>
            </a:extLst>
          </p:cNvPr>
          <p:cNvSpPr txBox="1"/>
          <p:nvPr/>
        </p:nvSpPr>
        <p:spPr>
          <a:xfrm>
            <a:off x="1150344" y="2073472"/>
            <a:ext cx="9371352" cy="338554"/>
          </a:xfrm>
          <a:prstGeom prst="rect">
            <a:avLst/>
          </a:prstGeom>
          <a:noFill/>
          <a:ln w="28575">
            <a:solidFill>
              <a:srgbClr val="739CD1"/>
            </a:solidFill>
          </a:ln>
        </p:spPr>
        <p:txBody>
          <a:bodyPr wrap="square" rtlCol="0">
            <a:spAutoFit/>
          </a:bodyPr>
          <a:lstStyle/>
          <a:p>
            <a:r>
              <a:rPr lang="fr-CA" sz="1600" b="1" dirty="0">
                <a:solidFill>
                  <a:srgbClr val="FF0000"/>
                </a:solidFill>
                <a:latin typeface="Courier New" panose="02070309020205020404" pitchFamily="49" charset="0"/>
                <a:cs typeface="Courier New" panose="02070309020205020404" pitchFamily="49" charset="0"/>
              </a:rPr>
              <a:t>TRUNCATE</a:t>
            </a:r>
            <a:r>
              <a:rPr lang="fr-CA" sz="1600" dirty="0">
                <a:solidFill>
                  <a:schemeClr val="tx1"/>
                </a:solidFill>
                <a:latin typeface="Courier New" panose="02070309020205020404" pitchFamily="49" charset="0"/>
                <a:cs typeface="Courier New" panose="02070309020205020404" pitchFamily="49" charset="0"/>
              </a:rPr>
              <a:t> </a:t>
            </a:r>
            <a:r>
              <a:rPr lang="fr-CA" sz="1600" dirty="0" err="1">
                <a:solidFill>
                  <a:schemeClr val="tx1"/>
                </a:solidFill>
                <a:latin typeface="Courier New" panose="02070309020205020404" pitchFamily="49" charset="0"/>
                <a:cs typeface="Courier New" panose="02070309020205020404" pitchFamily="49" charset="0"/>
              </a:rPr>
              <a:t>schema_name.</a:t>
            </a:r>
            <a:r>
              <a:rPr lang="fr-CA" sz="1600" dirty="0" err="1">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600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Définition de données</a:t>
            </a:r>
          </a:p>
          <a:p>
            <a:pPr lvl="1"/>
            <a:r>
              <a:rPr lang="fr-CA" dirty="0"/>
              <a:t> Créer une </a:t>
            </a:r>
            <a:r>
              <a:rPr lang="fr-CA" dirty="0">
                <a:solidFill>
                  <a:srgbClr val="FA4098"/>
                </a:solidFill>
              </a:rPr>
              <a:t>base de données</a:t>
            </a:r>
          </a:p>
          <a:p>
            <a:pPr lvl="1"/>
            <a:r>
              <a:rPr lang="fr-CA" dirty="0"/>
              <a:t> Créer un </a:t>
            </a:r>
            <a:r>
              <a:rPr lang="fr-CA" dirty="0">
                <a:solidFill>
                  <a:srgbClr val="FA4098"/>
                </a:solidFill>
              </a:rPr>
              <a:t>schéma</a:t>
            </a:r>
          </a:p>
          <a:p>
            <a:pPr lvl="1"/>
            <a:r>
              <a:rPr lang="fr-CA" dirty="0"/>
              <a:t> Créer une </a:t>
            </a:r>
            <a:r>
              <a:rPr lang="fr-CA" dirty="0">
                <a:solidFill>
                  <a:srgbClr val="FA4098"/>
                </a:solidFill>
              </a:rPr>
              <a:t>table</a:t>
            </a:r>
            <a:r>
              <a:rPr lang="fr-CA" dirty="0"/>
              <a:t> (+ </a:t>
            </a:r>
            <a:r>
              <a:rPr lang="fr-CA" dirty="0">
                <a:solidFill>
                  <a:srgbClr val="FA4098"/>
                </a:solidFill>
              </a:rPr>
              <a:t>clés</a:t>
            </a:r>
            <a:r>
              <a:rPr lang="fr-CA" dirty="0"/>
              <a:t>, + </a:t>
            </a:r>
            <a:r>
              <a:rPr lang="fr-CA" dirty="0">
                <a:solidFill>
                  <a:srgbClr val="FA4098"/>
                </a:solidFill>
              </a:rPr>
              <a:t>contraintes</a:t>
            </a:r>
            <a:r>
              <a:rPr lang="fr-CA" dirty="0"/>
              <a:t>)</a:t>
            </a:r>
          </a:p>
          <a:p>
            <a:pPr lvl="1"/>
            <a:r>
              <a:rPr lang="fr-CA" dirty="0">
                <a:solidFill>
                  <a:srgbClr val="CDE4EF"/>
                </a:solidFill>
              </a:rPr>
              <a:t> Créer des vues</a:t>
            </a:r>
          </a:p>
          <a:p>
            <a:pPr lvl="1"/>
            <a:r>
              <a:rPr lang="fr-CA" dirty="0">
                <a:solidFill>
                  <a:srgbClr val="CDE4EF"/>
                </a:solidFill>
              </a:rPr>
              <a:t> Créer des procédures stockées</a:t>
            </a:r>
          </a:p>
          <a:p>
            <a:pPr lvl="1"/>
            <a:r>
              <a:rPr lang="fr-CA" dirty="0">
                <a:solidFill>
                  <a:srgbClr val="CDE4EF"/>
                </a:solidFill>
              </a:rPr>
              <a:t> Créer des fonctions</a:t>
            </a:r>
          </a:p>
          <a:p>
            <a:pPr lvl="1"/>
            <a:r>
              <a:rPr lang="fr-CA" dirty="0">
                <a:solidFill>
                  <a:srgbClr val="CDE4EF"/>
                </a:solidFill>
              </a:rPr>
              <a:t> Créer des déclencheurs</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Accolade fermante 3">
            <a:extLst>
              <a:ext uri="{FF2B5EF4-FFF2-40B4-BE49-F238E27FC236}">
                <a16:creationId xmlns:a16="http://schemas.microsoft.com/office/drawing/2014/main" id="{904844B2-A65E-483E-90B0-2C3BE6AD85FB}"/>
              </a:ext>
            </a:extLst>
          </p:cNvPr>
          <p:cNvSpPr/>
          <p:nvPr/>
        </p:nvSpPr>
        <p:spPr>
          <a:xfrm>
            <a:off x="5608320" y="2822448"/>
            <a:ext cx="341376" cy="1432560"/>
          </a:xfrm>
          <a:prstGeom prst="rightBrace">
            <a:avLst>
              <a:gd name="adj1" fmla="val 31547"/>
              <a:gd name="adj2" fmla="val 50000"/>
            </a:avLst>
          </a:prstGeom>
          <a:ln w="12700">
            <a:solidFill>
              <a:srgbClr val="73B3D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5" name="ZoneTexte 4">
            <a:extLst>
              <a:ext uri="{FF2B5EF4-FFF2-40B4-BE49-F238E27FC236}">
                <a16:creationId xmlns:a16="http://schemas.microsoft.com/office/drawing/2014/main" id="{40CDA969-597F-4608-8DE2-F6BDAF49641C}"/>
              </a:ext>
            </a:extLst>
          </p:cNvPr>
          <p:cNvSpPr txBox="1"/>
          <p:nvPr/>
        </p:nvSpPr>
        <p:spPr>
          <a:xfrm>
            <a:off x="6035040" y="3279648"/>
            <a:ext cx="2048256" cy="369332"/>
          </a:xfrm>
          <a:prstGeom prst="rect">
            <a:avLst/>
          </a:prstGeom>
          <a:noFill/>
        </p:spPr>
        <p:txBody>
          <a:bodyPr wrap="square" rtlCol="0">
            <a:spAutoFit/>
          </a:bodyPr>
          <a:lstStyle/>
          <a:p>
            <a:r>
              <a:rPr lang="fr-CA" dirty="0">
                <a:solidFill>
                  <a:srgbClr val="73B3D1"/>
                </a:solidFill>
              </a:rPr>
              <a:t>Semaine 5+</a:t>
            </a:r>
          </a:p>
        </p:txBody>
      </p:sp>
      <p:pic>
        <p:nvPicPr>
          <p:cNvPr id="11" name="Image 10">
            <a:extLst>
              <a:ext uri="{FF2B5EF4-FFF2-40B4-BE49-F238E27FC236}">
                <a16:creationId xmlns:a16="http://schemas.microsoft.com/office/drawing/2014/main" id="{544FC10A-816A-4053-A14B-C0B7B6F58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278" y="2575000"/>
            <a:ext cx="660383" cy="660383"/>
          </a:xfrm>
          <a:prstGeom prst="rect">
            <a:avLst/>
          </a:prstGeom>
        </p:spPr>
      </p:pic>
      <p:pic>
        <p:nvPicPr>
          <p:cNvPr id="13" name="Image 12">
            <a:extLst>
              <a:ext uri="{FF2B5EF4-FFF2-40B4-BE49-F238E27FC236}">
                <a16:creationId xmlns:a16="http://schemas.microsoft.com/office/drawing/2014/main" id="{A630F153-B79F-4B47-BE3F-84FE9C473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955" y="3726690"/>
            <a:ext cx="420624" cy="420624"/>
          </a:xfrm>
          <a:prstGeom prst="rect">
            <a:avLst/>
          </a:prstGeom>
        </p:spPr>
      </p:pic>
      <p:pic>
        <p:nvPicPr>
          <p:cNvPr id="15" name="Image 14">
            <a:extLst>
              <a:ext uri="{FF2B5EF4-FFF2-40B4-BE49-F238E27FC236}">
                <a16:creationId xmlns:a16="http://schemas.microsoft.com/office/drawing/2014/main" id="{87090670-41F7-4ACB-9AD6-F040FCB8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655" y="1335257"/>
            <a:ext cx="558799" cy="558799"/>
          </a:xfrm>
          <a:prstGeom prst="rect">
            <a:avLst/>
          </a:prstGeom>
        </p:spPr>
      </p:pic>
      <p:pic>
        <p:nvPicPr>
          <p:cNvPr id="16" name="Image 15">
            <a:extLst>
              <a:ext uri="{FF2B5EF4-FFF2-40B4-BE49-F238E27FC236}">
                <a16:creationId xmlns:a16="http://schemas.microsoft.com/office/drawing/2014/main" id="{7385F10F-98D2-48CA-B999-9ECAAF48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554" y="2568456"/>
            <a:ext cx="660383" cy="660383"/>
          </a:xfrm>
          <a:prstGeom prst="rect">
            <a:avLst/>
          </a:prstGeom>
        </p:spPr>
      </p:pic>
      <p:pic>
        <p:nvPicPr>
          <p:cNvPr id="17" name="Image 16">
            <a:extLst>
              <a:ext uri="{FF2B5EF4-FFF2-40B4-BE49-F238E27FC236}">
                <a16:creationId xmlns:a16="http://schemas.microsoft.com/office/drawing/2014/main" id="{7C1AAC50-A15C-4942-8E01-6DBAF2B13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026" y="3726690"/>
            <a:ext cx="420624" cy="420624"/>
          </a:xfrm>
          <a:prstGeom prst="rect">
            <a:avLst/>
          </a:prstGeom>
        </p:spPr>
      </p:pic>
      <p:pic>
        <p:nvPicPr>
          <p:cNvPr id="18" name="Image 17">
            <a:extLst>
              <a:ext uri="{FF2B5EF4-FFF2-40B4-BE49-F238E27FC236}">
                <a16:creationId xmlns:a16="http://schemas.microsoft.com/office/drawing/2014/main" id="{708C8C05-3BB6-4154-9C8A-007924910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225" y="3726690"/>
            <a:ext cx="420624" cy="420624"/>
          </a:xfrm>
          <a:prstGeom prst="rect">
            <a:avLst/>
          </a:prstGeom>
        </p:spPr>
      </p:pic>
      <p:pic>
        <p:nvPicPr>
          <p:cNvPr id="19" name="Image 18">
            <a:extLst>
              <a:ext uri="{FF2B5EF4-FFF2-40B4-BE49-F238E27FC236}">
                <a16:creationId xmlns:a16="http://schemas.microsoft.com/office/drawing/2014/main" id="{EDC4E5E7-8B6A-4C8A-AB91-20355AA46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955" y="4213922"/>
            <a:ext cx="420624" cy="420624"/>
          </a:xfrm>
          <a:prstGeom prst="rect">
            <a:avLst/>
          </a:prstGeom>
        </p:spPr>
      </p:pic>
      <p:pic>
        <p:nvPicPr>
          <p:cNvPr id="20" name="Image 19">
            <a:extLst>
              <a:ext uri="{FF2B5EF4-FFF2-40B4-BE49-F238E27FC236}">
                <a16:creationId xmlns:a16="http://schemas.microsoft.com/office/drawing/2014/main" id="{D130F1C7-7BF2-4F93-A001-2F753A5F3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026" y="4213922"/>
            <a:ext cx="420624" cy="420624"/>
          </a:xfrm>
          <a:prstGeom prst="rect">
            <a:avLst/>
          </a:prstGeom>
        </p:spPr>
      </p:pic>
      <p:pic>
        <p:nvPicPr>
          <p:cNvPr id="21" name="Image 20">
            <a:extLst>
              <a:ext uri="{FF2B5EF4-FFF2-40B4-BE49-F238E27FC236}">
                <a16:creationId xmlns:a16="http://schemas.microsoft.com/office/drawing/2014/main" id="{A04FC35F-4018-403B-97B8-A5AC24734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225" y="4213922"/>
            <a:ext cx="420624" cy="420624"/>
          </a:xfrm>
          <a:prstGeom prst="rect">
            <a:avLst/>
          </a:prstGeom>
        </p:spPr>
      </p:pic>
      <p:pic>
        <p:nvPicPr>
          <p:cNvPr id="22" name="Image 21">
            <a:extLst>
              <a:ext uri="{FF2B5EF4-FFF2-40B4-BE49-F238E27FC236}">
                <a16:creationId xmlns:a16="http://schemas.microsoft.com/office/drawing/2014/main" id="{C99A7C2E-8084-46E5-9EAF-F49C8D6F9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087" y="3726690"/>
            <a:ext cx="420624" cy="420624"/>
          </a:xfrm>
          <a:prstGeom prst="rect">
            <a:avLst/>
          </a:prstGeom>
        </p:spPr>
      </p:pic>
      <p:pic>
        <p:nvPicPr>
          <p:cNvPr id="23" name="Image 22">
            <a:extLst>
              <a:ext uri="{FF2B5EF4-FFF2-40B4-BE49-F238E27FC236}">
                <a16:creationId xmlns:a16="http://schemas.microsoft.com/office/drawing/2014/main" id="{1B69BD89-013F-4539-AA6E-EC01EB977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158" y="3726690"/>
            <a:ext cx="420624" cy="420624"/>
          </a:xfrm>
          <a:prstGeom prst="rect">
            <a:avLst/>
          </a:prstGeom>
        </p:spPr>
      </p:pic>
      <p:pic>
        <p:nvPicPr>
          <p:cNvPr id="24" name="Image 23">
            <a:extLst>
              <a:ext uri="{FF2B5EF4-FFF2-40B4-BE49-F238E27FC236}">
                <a16:creationId xmlns:a16="http://schemas.microsoft.com/office/drawing/2014/main" id="{89F52297-807B-4AFD-8D3B-E635BDEFC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357" y="3726690"/>
            <a:ext cx="420624" cy="420624"/>
          </a:xfrm>
          <a:prstGeom prst="rect">
            <a:avLst/>
          </a:prstGeom>
        </p:spPr>
      </p:pic>
      <p:pic>
        <p:nvPicPr>
          <p:cNvPr id="25" name="Image 24">
            <a:extLst>
              <a:ext uri="{FF2B5EF4-FFF2-40B4-BE49-F238E27FC236}">
                <a16:creationId xmlns:a16="http://schemas.microsoft.com/office/drawing/2014/main" id="{C978175A-1EB0-4EE6-94D1-1930EF77A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087" y="4213922"/>
            <a:ext cx="420624" cy="420624"/>
          </a:xfrm>
          <a:prstGeom prst="rect">
            <a:avLst/>
          </a:prstGeom>
        </p:spPr>
      </p:pic>
      <p:pic>
        <p:nvPicPr>
          <p:cNvPr id="26" name="Image 25">
            <a:extLst>
              <a:ext uri="{FF2B5EF4-FFF2-40B4-BE49-F238E27FC236}">
                <a16:creationId xmlns:a16="http://schemas.microsoft.com/office/drawing/2014/main" id="{4B059816-A147-42E3-BD76-D00445320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158" y="4213922"/>
            <a:ext cx="420624" cy="420624"/>
          </a:xfrm>
          <a:prstGeom prst="rect">
            <a:avLst/>
          </a:prstGeom>
        </p:spPr>
      </p:pic>
      <p:pic>
        <p:nvPicPr>
          <p:cNvPr id="27" name="Image 26">
            <a:extLst>
              <a:ext uri="{FF2B5EF4-FFF2-40B4-BE49-F238E27FC236}">
                <a16:creationId xmlns:a16="http://schemas.microsoft.com/office/drawing/2014/main" id="{E14FEB43-ADBC-43D7-A01C-C3A2673B8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357" y="4213922"/>
            <a:ext cx="420624" cy="420624"/>
          </a:xfrm>
          <a:prstGeom prst="rect">
            <a:avLst/>
          </a:prstGeom>
        </p:spPr>
      </p:pic>
      <p:sp>
        <p:nvSpPr>
          <p:cNvPr id="28" name="ZoneTexte 27">
            <a:extLst>
              <a:ext uri="{FF2B5EF4-FFF2-40B4-BE49-F238E27FC236}">
                <a16:creationId xmlns:a16="http://schemas.microsoft.com/office/drawing/2014/main" id="{CD8BE26E-FFF7-4CFA-945E-560EDC83D35C}"/>
              </a:ext>
            </a:extLst>
          </p:cNvPr>
          <p:cNvSpPr txBox="1"/>
          <p:nvPr/>
        </p:nvSpPr>
        <p:spPr>
          <a:xfrm>
            <a:off x="8905926" y="996703"/>
            <a:ext cx="2048256" cy="338554"/>
          </a:xfrm>
          <a:prstGeom prst="rect">
            <a:avLst/>
          </a:prstGeom>
          <a:noFill/>
        </p:spPr>
        <p:txBody>
          <a:bodyPr wrap="square" rtlCol="0">
            <a:spAutoFit/>
          </a:bodyPr>
          <a:lstStyle/>
          <a:p>
            <a:pPr algn="ctr"/>
            <a:r>
              <a:rPr lang="fr-CA" sz="1600" dirty="0">
                <a:solidFill>
                  <a:srgbClr val="73B3D1"/>
                </a:solidFill>
              </a:rPr>
              <a:t>Base de données</a:t>
            </a:r>
          </a:p>
        </p:txBody>
      </p:sp>
      <p:sp>
        <p:nvSpPr>
          <p:cNvPr id="29" name="ZoneTexte 28">
            <a:extLst>
              <a:ext uri="{FF2B5EF4-FFF2-40B4-BE49-F238E27FC236}">
                <a16:creationId xmlns:a16="http://schemas.microsoft.com/office/drawing/2014/main" id="{2FB48D98-3D0E-437B-B654-BFD53F1CE54E}"/>
              </a:ext>
            </a:extLst>
          </p:cNvPr>
          <p:cNvSpPr txBox="1"/>
          <p:nvPr/>
        </p:nvSpPr>
        <p:spPr>
          <a:xfrm>
            <a:off x="9339302" y="2749296"/>
            <a:ext cx="1097610" cy="338554"/>
          </a:xfrm>
          <a:prstGeom prst="rect">
            <a:avLst/>
          </a:prstGeom>
          <a:noFill/>
        </p:spPr>
        <p:txBody>
          <a:bodyPr wrap="square" rtlCol="0">
            <a:spAutoFit/>
          </a:bodyPr>
          <a:lstStyle/>
          <a:p>
            <a:pPr algn="ctr"/>
            <a:r>
              <a:rPr lang="fr-CA" sz="1600" dirty="0">
                <a:solidFill>
                  <a:srgbClr val="73B3D1"/>
                </a:solidFill>
              </a:rPr>
              <a:t>Schémas</a:t>
            </a:r>
          </a:p>
        </p:txBody>
      </p:sp>
      <p:sp>
        <p:nvSpPr>
          <p:cNvPr id="30" name="ZoneTexte 29">
            <a:extLst>
              <a:ext uri="{FF2B5EF4-FFF2-40B4-BE49-F238E27FC236}">
                <a16:creationId xmlns:a16="http://schemas.microsoft.com/office/drawing/2014/main" id="{7EC590E4-FDFA-43CD-89AE-2F64C9AE0564}"/>
              </a:ext>
            </a:extLst>
          </p:cNvPr>
          <p:cNvSpPr txBox="1"/>
          <p:nvPr/>
        </p:nvSpPr>
        <p:spPr>
          <a:xfrm>
            <a:off x="9339302" y="4760983"/>
            <a:ext cx="1097610" cy="338554"/>
          </a:xfrm>
          <a:prstGeom prst="rect">
            <a:avLst/>
          </a:prstGeom>
          <a:noFill/>
        </p:spPr>
        <p:txBody>
          <a:bodyPr wrap="square" rtlCol="0">
            <a:spAutoFit/>
          </a:bodyPr>
          <a:lstStyle/>
          <a:p>
            <a:pPr algn="ctr"/>
            <a:r>
              <a:rPr lang="fr-CA" sz="1600" dirty="0">
                <a:solidFill>
                  <a:srgbClr val="73B3D1"/>
                </a:solidFill>
              </a:rPr>
              <a:t>Tables</a:t>
            </a:r>
          </a:p>
        </p:txBody>
      </p:sp>
      <p:sp>
        <p:nvSpPr>
          <p:cNvPr id="31" name="Rectangle 30">
            <a:extLst>
              <a:ext uri="{FF2B5EF4-FFF2-40B4-BE49-F238E27FC236}">
                <a16:creationId xmlns:a16="http://schemas.microsoft.com/office/drawing/2014/main" id="{84AF1086-362A-4468-8EF9-F1E6ECECA247}"/>
              </a:ext>
            </a:extLst>
          </p:cNvPr>
          <p:cNvSpPr/>
          <p:nvPr/>
        </p:nvSpPr>
        <p:spPr>
          <a:xfrm>
            <a:off x="8077200" y="3590544"/>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2" name="Rectangle 31">
            <a:extLst>
              <a:ext uri="{FF2B5EF4-FFF2-40B4-BE49-F238E27FC236}">
                <a16:creationId xmlns:a16="http://schemas.microsoft.com/office/drawing/2014/main" id="{70571D2E-14BF-44FE-86A5-80728312997F}"/>
              </a:ext>
            </a:extLst>
          </p:cNvPr>
          <p:cNvSpPr/>
          <p:nvPr/>
        </p:nvSpPr>
        <p:spPr>
          <a:xfrm>
            <a:off x="9930054" y="3590544"/>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35" name="Connecteur droit avec flèche 34">
            <a:extLst>
              <a:ext uri="{FF2B5EF4-FFF2-40B4-BE49-F238E27FC236}">
                <a16:creationId xmlns:a16="http://schemas.microsoft.com/office/drawing/2014/main" id="{202B93AB-E7F4-463D-888D-D1BA31861FD2}"/>
              </a:ext>
            </a:extLst>
          </p:cNvPr>
          <p:cNvCxnSpPr>
            <a:cxnSpLocks/>
          </p:cNvCxnSpPr>
          <p:nvPr/>
        </p:nvCxnSpPr>
        <p:spPr>
          <a:xfrm flipH="1">
            <a:off x="9179912" y="1983234"/>
            <a:ext cx="567987" cy="557163"/>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FFF2DB07-40F9-4C03-82D6-D450F1CD1BB1}"/>
              </a:ext>
            </a:extLst>
          </p:cNvPr>
          <p:cNvCxnSpPr>
            <a:cxnSpLocks/>
          </p:cNvCxnSpPr>
          <p:nvPr/>
        </p:nvCxnSpPr>
        <p:spPr>
          <a:xfrm>
            <a:off x="10082087" y="1997263"/>
            <a:ext cx="513071" cy="53809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E6D35BBE-82E7-411A-AC6F-EA526D9D2A57}"/>
              </a:ext>
            </a:extLst>
          </p:cNvPr>
          <p:cNvCxnSpPr>
            <a:cxnSpLocks/>
            <a:stCxn id="11" idx="2"/>
            <a:endCxn id="32" idx="0"/>
          </p:cNvCxnSpPr>
          <p:nvPr/>
        </p:nvCxnSpPr>
        <p:spPr>
          <a:xfrm>
            <a:off x="10805470" y="3235383"/>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F9B8218C-0D1A-467F-8325-28BCE4ACA277}"/>
              </a:ext>
            </a:extLst>
          </p:cNvPr>
          <p:cNvCxnSpPr>
            <a:cxnSpLocks/>
          </p:cNvCxnSpPr>
          <p:nvPr/>
        </p:nvCxnSpPr>
        <p:spPr>
          <a:xfrm>
            <a:off x="8958160" y="3239486"/>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96269D8A-7FE9-4ABD-9882-F240B51A06C0}"/>
              </a:ext>
            </a:extLst>
          </p:cNvPr>
          <p:cNvSpPr txBox="1"/>
          <p:nvPr/>
        </p:nvSpPr>
        <p:spPr>
          <a:xfrm>
            <a:off x="0" y="6211669"/>
            <a:ext cx="6851904" cy="646331"/>
          </a:xfrm>
          <a:prstGeom prst="rect">
            <a:avLst/>
          </a:prstGeom>
          <a:noFill/>
        </p:spPr>
        <p:txBody>
          <a:bodyPr wrap="square" rtlCol="0">
            <a:spAutoFit/>
          </a:bodyPr>
          <a:lstStyle/>
          <a:p>
            <a:r>
              <a:rPr lang="fr-CA" dirty="0">
                <a:solidFill>
                  <a:srgbClr val="73B3D1"/>
                </a:solidFill>
              </a:rPr>
              <a:t>N’oubliez pas que dans </a:t>
            </a:r>
            <a:r>
              <a:rPr lang="fr-CA" dirty="0">
                <a:solidFill>
                  <a:srgbClr val="FA4098"/>
                </a:solidFill>
              </a:rPr>
              <a:t>SSMS</a:t>
            </a:r>
            <a:r>
              <a:rPr lang="fr-CA" dirty="0">
                <a:solidFill>
                  <a:srgbClr val="73B3D1"/>
                </a:solidFill>
              </a:rPr>
              <a:t> il faut « réactualiser » la base de données après avoir fait une requête pour remarquer des changements !</a:t>
            </a:r>
          </a:p>
        </p:txBody>
      </p:sp>
      <p:pic>
        <p:nvPicPr>
          <p:cNvPr id="52" name="Image 51">
            <a:extLst>
              <a:ext uri="{FF2B5EF4-FFF2-40B4-BE49-F238E27FC236}">
                <a16:creationId xmlns:a16="http://schemas.microsoft.com/office/drawing/2014/main" id="{100B0ED3-A296-4EE6-A413-5BDFE2B0FE82}"/>
              </a:ext>
            </a:extLst>
          </p:cNvPr>
          <p:cNvPicPr>
            <a:picLocks noChangeAspect="1"/>
          </p:cNvPicPr>
          <p:nvPr/>
        </p:nvPicPr>
        <p:blipFill>
          <a:blip r:embed="rId5"/>
          <a:stretch>
            <a:fillRect/>
          </a:stretch>
        </p:blipFill>
        <p:spPr>
          <a:xfrm>
            <a:off x="6900972" y="5101109"/>
            <a:ext cx="2261549" cy="1687933"/>
          </a:xfrm>
          <a:prstGeom prst="rect">
            <a:avLst/>
          </a:prstGeom>
          <a:ln w="28575">
            <a:solidFill>
              <a:srgbClr val="73B3D1"/>
            </a:solidFill>
          </a:ln>
        </p:spPr>
      </p:pic>
      <p:cxnSp>
        <p:nvCxnSpPr>
          <p:cNvPr id="53" name="Connecteur droit avec flèche 52">
            <a:extLst>
              <a:ext uri="{FF2B5EF4-FFF2-40B4-BE49-F238E27FC236}">
                <a16:creationId xmlns:a16="http://schemas.microsoft.com/office/drawing/2014/main" id="{12FDA690-E8CC-4B6E-9124-12E54B38289F}"/>
              </a:ext>
            </a:extLst>
          </p:cNvPr>
          <p:cNvCxnSpPr/>
          <p:nvPr/>
        </p:nvCxnSpPr>
        <p:spPr>
          <a:xfrm flipH="1">
            <a:off x="8732752" y="6382989"/>
            <a:ext cx="518160" cy="32308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15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40000" y="1167007"/>
            <a:ext cx="10512000" cy="5026393"/>
          </a:xfrm>
        </p:spPr>
        <p:txBody>
          <a:bodyPr/>
          <a:lstStyle/>
          <a:p>
            <a:r>
              <a:rPr lang="fr-CA" dirty="0"/>
              <a:t> Créer / supprimer une </a:t>
            </a:r>
            <a:r>
              <a:rPr lang="fr-CA" dirty="0">
                <a:solidFill>
                  <a:srgbClr val="FA4098"/>
                </a:solidFill>
              </a:rPr>
              <a:t>base de données</a:t>
            </a:r>
          </a:p>
          <a:p>
            <a:pPr lvl="1"/>
            <a:r>
              <a:rPr lang="fr-CA" dirty="0"/>
              <a:t> Rappel : SQL n’est pas sensible à la casse pour les mots-clés. (CREATE, SELECT, WHERE, etc.)</a:t>
            </a:r>
            <a:endParaRPr lang="fr-CA" dirty="0">
              <a:solidFill>
                <a:schemeClr val="tx1"/>
              </a:solidFill>
              <a:latin typeface="Courier New" panose="02070309020205020404" pitchFamily="49" charset="0"/>
              <a:cs typeface="Courier New" panose="02070309020205020404" pitchFamily="49" charset="0"/>
            </a:endParaRP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7" name="Image 6">
            <a:extLst>
              <a:ext uri="{FF2B5EF4-FFF2-40B4-BE49-F238E27FC236}">
                <a16:creationId xmlns:a16="http://schemas.microsoft.com/office/drawing/2014/main" id="{81E838BF-600D-4F60-A35B-C821780CA150}"/>
              </a:ext>
            </a:extLst>
          </p:cNvPr>
          <p:cNvPicPr>
            <a:picLocks noChangeAspect="1"/>
          </p:cNvPicPr>
          <p:nvPr/>
        </p:nvPicPr>
        <p:blipFill>
          <a:blip r:embed="rId2"/>
          <a:stretch>
            <a:fillRect/>
          </a:stretch>
        </p:blipFill>
        <p:spPr>
          <a:xfrm>
            <a:off x="4902858" y="3149681"/>
            <a:ext cx="2322899" cy="426936"/>
          </a:xfrm>
          <a:prstGeom prst="rect">
            <a:avLst/>
          </a:prstGeom>
          <a:ln w="28575">
            <a:solidFill>
              <a:srgbClr val="73B3D1"/>
            </a:solidFill>
          </a:ln>
        </p:spPr>
      </p:pic>
      <p:sp>
        <p:nvSpPr>
          <p:cNvPr id="8" name="Flèche : droite 7">
            <a:extLst>
              <a:ext uri="{FF2B5EF4-FFF2-40B4-BE49-F238E27FC236}">
                <a16:creationId xmlns:a16="http://schemas.microsoft.com/office/drawing/2014/main" id="{77CDC0F7-8C7F-4296-842C-7D73B4BF18B4}"/>
              </a:ext>
            </a:extLst>
          </p:cNvPr>
          <p:cNvSpPr/>
          <p:nvPr/>
        </p:nvSpPr>
        <p:spPr>
          <a:xfrm>
            <a:off x="7550147" y="3537969"/>
            <a:ext cx="896112" cy="556120"/>
          </a:xfrm>
          <a:prstGeom prst="right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0" name="Image 9">
            <a:extLst>
              <a:ext uri="{FF2B5EF4-FFF2-40B4-BE49-F238E27FC236}">
                <a16:creationId xmlns:a16="http://schemas.microsoft.com/office/drawing/2014/main" id="{5A978BD7-65CA-4F77-A35F-551C0D631D4D}"/>
              </a:ext>
            </a:extLst>
          </p:cNvPr>
          <p:cNvPicPr>
            <a:picLocks noChangeAspect="1"/>
          </p:cNvPicPr>
          <p:nvPr/>
        </p:nvPicPr>
        <p:blipFill>
          <a:blip r:embed="rId3"/>
          <a:stretch>
            <a:fillRect/>
          </a:stretch>
        </p:blipFill>
        <p:spPr>
          <a:xfrm>
            <a:off x="8751807" y="3373054"/>
            <a:ext cx="2924583" cy="885949"/>
          </a:xfrm>
          <a:prstGeom prst="rect">
            <a:avLst/>
          </a:prstGeom>
          <a:ln w="28575">
            <a:solidFill>
              <a:srgbClr val="73B3D1"/>
            </a:solidFill>
          </a:ln>
        </p:spPr>
      </p:pic>
      <p:pic>
        <p:nvPicPr>
          <p:cNvPr id="11" name="Image 10">
            <a:extLst>
              <a:ext uri="{FF2B5EF4-FFF2-40B4-BE49-F238E27FC236}">
                <a16:creationId xmlns:a16="http://schemas.microsoft.com/office/drawing/2014/main" id="{1FE6E140-42E9-4033-9E17-EEB555576777}"/>
              </a:ext>
            </a:extLst>
          </p:cNvPr>
          <p:cNvPicPr>
            <a:picLocks noChangeAspect="1"/>
          </p:cNvPicPr>
          <p:nvPr/>
        </p:nvPicPr>
        <p:blipFill>
          <a:blip r:embed="rId4"/>
          <a:stretch>
            <a:fillRect/>
          </a:stretch>
        </p:blipFill>
        <p:spPr>
          <a:xfrm>
            <a:off x="5367236" y="3708480"/>
            <a:ext cx="1457528" cy="609685"/>
          </a:xfrm>
          <a:prstGeom prst="rect">
            <a:avLst/>
          </a:prstGeom>
          <a:ln w="28575">
            <a:solidFill>
              <a:srgbClr val="73B3D1"/>
            </a:solidFill>
          </a:ln>
        </p:spPr>
      </p:pic>
      <p:cxnSp>
        <p:nvCxnSpPr>
          <p:cNvPr id="13" name="Connecteur droit avec flèche 12">
            <a:extLst>
              <a:ext uri="{FF2B5EF4-FFF2-40B4-BE49-F238E27FC236}">
                <a16:creationId xmlns:a16="http://schemas.microsoft.com/office/drawing/2014/main" id="{4A3A52C7-75AC-4475-93B2-9A5702808E91}"/>
              </a:ext>
            </a:extLst>
          </p:cNvPr>
          <p:cNvCxnSpPr/>
          <p:nvPr/>
        </p:nvCxnSpPr>
        <p:spPr>
          <a:xfrm flipH="1">
            <a:off x="9915395" y="3819769"/>
            <a:ext cx="518160" cy="32308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7E5EAC0-5817-48DF-ADD8-5648B49FD89A}"/>
              </a:ext>
            </a:extLst>
          </p:cNvPr>
          <p:cNvSpPr txBox="1"/>
          <p:nvPr/>
        </p:nvSpPr>
        <p:spPr>
          <a:xfrm>
            <a:off x="4322064" y="2414094"/>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CREATE DATABASE nom;</a:t>
            </a:r>
            <a:endParaRPr lang="fr-CA" sz="2000" dirty="0"/>
          </a:p>
        </p:txBody>
      </p:sp>
      <p:sp>
        <p:nvSpPr>
          <p:cNvPr id="15" name="ZoneTexte 14">
            <a:extLst>
              <a:ext uri="{FF2B5EF4-FFF2-40B4-BE49-F238E27FC236}">
                <a16:creationId xmlns:a16="http://schemas.microsoft.com/office/drawing/2014/main" id="{85A4DA21-5D67-4C85-B64F-9A6DA877D9DE}"/>
              </a:ext>
            </a:extLst>
          </p:cNvPr>
          <p:cNvSpPr txBox="1"/>
          <p:nvPr/>
        </p:nvSpPr>
        <p:spPr>
          <a:xfrm>
            <a:off x="1656316" y="5883781"/>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DROP DATABASE nom;</a:t>
            </a:r>
            <a:endParaRPr lang="fr-CA" sz="2000" dirty="0"/>
          </a:p>
        </p:txBody>
      </p:sp>
      <p:sp>
        <p:nvSpPr>
          <p:cNvPr id="16" name="ZoneTexte 15">
            <a:extLst>
              <a:ext uri="{FF2B5EF4-FFF2-40B4-BE49-F238E27FC236}">
                <a16:creationId xmlns:a16="http://schemas.microsoft.com/office/drawing/2014/main" id="{BED87E29-B7C7-452D-A86B-A19C97984296}"/>
              </a:ext>
            </a:extLst>
          </p:cNvPr>
          <p:cNvSpPr txBox="1"/>
          <p:nvPr/>
        </p:nvSpPr>
        <p:spPr>
          <a:xfrm>
            <a:off x="1350265" y="5190677"/>
            <a:ext cx="3658851" cy="646331"/>
          </a:xfrm>
          <a:prstGeom prst="rect">
            <a:avLst/>
          </a:prstGeom>
          <a:noFill/>
        </p:spPr>
        <p:txBody>
          <a:bodyPr wrap="square" rtlCol="0">
            <a:spAutoFit/>
          </a:bodyPr>
          <a:lstStyle/>
          <a:p>
            <a:r>
              <a:rPr lang="fr-CA" dirty="0">
                <a:solidFill>
                  <a:srgbClr val="73B3D1"/>
                </a:solidFill>
              </a:rPr>
              <a:t>Supprimer une base de données, ses schémas, ses tables, etc.</a:t>
            </a:r>
          </a:p>
        </p:txBody>
      </p:sp>
      <p:sp>
        <p:nvSpPr>
          <p:cNvPr id="17" name="Rectangle 16">
            <a:extLst>
              <a:ext uri="{FF2B5EF4-FFF2-40B4-BE49-F238E27FC236}">
                <a16:creationId xmlns:a16="http://schemas.microsoft.com/office/drawing/2014/main" id="{DD2D5956-296A-4EB0-B04C-BF59FEF81A6E}"/>
              </a:ext>
            </a:extLst>
          </p:cNvPr>
          <p:cNvSpPr/>
          <p:nvPr/>
        </p:nvSpPr>
        <p:spPr>
          <a:xfrm>
            <a:off x="1176528" y="5013351"/>
            <a:ext cx="3998976" cy="1478910"/>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8" name="ZoneTexte 17">
            <a:extLst>
              <a:ext uri="{FF2B5EF4-FFF2-40B4-BE49-F238E27FC236}">
                <a16:creationId xmlns:a16="http://schemas.microsoft.com/office/drawing/2014/main" id="{845A70C3-971F-4EAE-97C6-BC718059E3C3}"/>
              </a:ext>
            </a:extLst>
          </p:cNvPr>
          <p:cNvSpPr txBox="1"/>
          <p:nvPr/>
        </p:nvSpPr>
        <p:spPr>
          <a:xfrm>
            <a:off x="7119378" y="5621246"/>
            <a:ext cx="3578351" cy="707886"/>
          </a:xfrm>
          <a:prstGeom prst="rect">
            <a:avLst/>
          </a:prstGeom>
          <a:noFill/>
        </p:spPr>
        <p:txBody>
          <a:bodyPr wrap="square" rtlCol="0">
            <a:spAutoFit/>
          </a:bodyPr>
          <a:lstStyle/>
          <a:p>
            <a:r>
              <a:rPr lang="en-US" sz="2000" dirty="0">
                <a:solidFill>
                  <a:schemeClr val="tx1"/>
                </a:solidFill>
                <a:latin typeface="Courier New" panose="02070309020205020404" pitchFamily="49" charset="0"/>
                <a:cs typeface="Courier New" panose="02070309020205020404" pitchFamily="49" charset="0"/>
              </a:rPr>
              <a:t>SELECT * FROM sys.databases;</a:t>
            </a:r>
            <a:endParaRPr lang="fr-CA" sz="2000" dirty="0"/>
          </a:p>
        </p:txBody>
      </p:sp>
      <p:sp>
        <p:nvSpPr>
          <p:cNvPr id="19" name="ZoneTexte 18">
            <a:extLst>
              <a:ext uri="{FF2B5EF4-FFF2-40B4-BE49-F238E27FC236}">
                <a16:creationId xmlns:a16="http://schemas.microsoft.com/office/drawing/2014/main" id="{B9558FF5-C8E3-464F-999A-F8C88C81B47C}"/>
              </a:ext>
            </a:extLst>
          </p:cNvPr>
          <p:cNvSpPr txBox="1"/>
          <p:nvPr/>
        </p:nvSpPr>
        <p:spPr>
          <a:xfrm>
            <a:off x="7110985" y="5165751"/>
            <a:ext cx="3578351" cy="369332"/>
          </a:xfrm>
          <a:prstGeom prst="rect">
            <a:avLst/>
          </a:prstGeom>
          <a:noFill/>
        </p:spPr>
        <p:txBody>
          <a:bodyPr wrap="square" rtlCol="0">
            <a:spAutoFit/>
          </a:bodyPr>
          <a:lstStyle/>
          <a:p>
            <a:r>
              <a:rPr lang="fr-CA" dirty="0">
                <a:solidFill>
                  <a:srgbClr val="73B3D1"/>
                </a:solidFill>
              </a:rPr>
              <a:t>Voir la liste des bases de données.</a:t>
            </a:r>
          </a:p>
        </p:txBody>
      </p:sp>
      <p:sp>
        <p:nvSpPr>
          <p:cNvPr id="20" name="Rectangle 19">
            <a:extLst>
              <a:ext uri="{FF2B5EF4-FFF2-40B4-BE49-F238E27FC236}">
                <a16:creationId xmlns:a16="http://schemas.microsoft.com/office/drawing/2014/main" id="{31922C30-D05C-4C09-B8E5-F0A2B6067650}"/>
              </a:ext>
            </a:extLst>
          </p:cNvPr>
          <p:cNvSpPr/>
          <p:nvPr/>
        </p:nvSpPr>
        <p:spPr>
          <a:xfrm>
            <a:off x="6937248" y="4988425"/>
            <a:ext cx="3998976" cy="1478910"/>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2" name="Image 21">
            <a:extLst>
              <a:ext uri="{FF2B5EF4-FFF2-40B4-BE49-F238E27FC236}">
                <a16:creationId xmlns:a16="http://schemas.microsoft.com/office/drawing/2014/main" id="{382FB134-F817-4549-904E-5D3BC2CB2F8A}"/>
              </a:ext>
            </a:extLst>
          </p:cNvPr>
          <p:cNvPicPr>
            <a:picLocks noChangeAspect="1"/>
          </p:cNvPicPr>
          <p:nvPr/>
        </p:nvPicPr>
        <p:blipFill>
          <a:blip r:embed="rId5"/>
          <a:stretch>
            <a:fillRect/>
          </a:stretch>
        </p:blipFill>
        <p:spPr>
          <a:xfrm>
            <a:off x="9661412" y="5547275"/>
            <a:ext cx="1147172" cy="821556"/>
          </a:xfrm>
          <a:prstGeom prst="rect">
            <a:avLst/>
          </a:prstGeom>
          <a:ln w="19050">
            <a:solidFill>
              <a:srgbClr val="73B3D1"/>
            </a:solidFill>
          </a:ln>
        </p:spPr>
      </p:pic>
      <p:pic>
        <p:nvPicPr>
          <p:cNvPr id="23" name="Image 22">
            <a:extLst>
              <a:ext uri="{FF2B5EF4-FFF2-40B4-BE49-F238E27FC236}">
                <a16:creationId xmlns:a16="http://schemas.microsoft.com/office/drawing/2014/main" id="{D4FCF1EA-1943-4E90-AFCE-FE17D9ABD071}"/>
              </a:ext>
            </a:extLst>
          </p:cNvPr>
          <p:cNvPicPr>
            <a:picLocks noChangeAspect="1"/>
          </p:cNvPicPr>
          <p:nvPr/>
        </p:nvPicPr>
        <p:blipFill>
          <a:blip r:embed="rId6"/>
          <a:stretch>
            <a:fillRect/>
          </a:stretch>
        </p:blipFill>
        <p:spPr>
          <a:xfrm>
            <a:off x="434515" y="3127374"/>
            <a:ext cx="4143953" cy="1162212"/>
          </a:xfrm>
          <a:prstGeom prst="rect">
            <a:avLst/>
          </a:prstGeom>
          <a:ln w="28575">
            <a:solidFill>
              <a:srgbClr val="73B3D1"/>
            </a:solidFill>
          </a:ln>
        </p:spPr>
      </p:pic>
      <p:cxnSp>
        <p:nvCxnSpPr>
          <p:cNvPr id="24" name="Connecteur droit avec flèche 23">
            <a:extLst>
              <a:ext uri="{FF2B5EF4-FFF2-40B4-BE49-F238E27FC236}">
                <a16:creationId xmlns:a16="http://schemas.microsoft.com/office/drawing/2014/main" id="{B2FB467F-25BF-4609-AAA7-FFBE514E4FA6}"/>
              </a:ext>
            </a:extLst>
          </p:cNvPr>
          <p:cNvCxnSpPr>
            <a:cxnSpLocks/>
          </p:cNvCxnSpPr>
          <p:nvPr/>
        </p:nvCxnSpPr>
        <p:spPr>
          <a:xfrm flipH="1">
            <a:off x="3622532" y="2834759"/>
            <a:ext cx="763381" cy="84977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7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40000" y="1167007"/>
            <a:ext cx="10512000" cy="5026393"/>
          </a:xfrm>
        </p:spPr>
        <p:txBody>
          <a:bodyPr/>
          <a:lstStyle/>
          <a:p>
            <a:r>
              <a:rPr lang="fr-CA" dirty="0"/>
              <a:t> Utiliser une </a:t>
            </a:r>
            <a:r>
              <a:rPr lang="fr-CA" dirty="0">
                <a:solidFill>
                  <a:srgbClr val="FA4098"/>
                </a:solidFill>
              </a:rPr>
              <a:t>base de données</a:t>
            </a:r>
          </a:p>
          <a:p>
            <a:pPr lvl="1"/>
            <a:r>
              <a:rPr lang="fr-CA" dirty="0"/>
              <a:t> Une fois la base de données crée, il faut mentionner qu’on veut l’utiliser avec </a:t>
            </a:r>
            <a:r>
              <a:rPr lang="fr-CA" sz="2800" dirty="0">
                <a:solidFill>
                  <a:srgbClr val="FA4098"/>
                </a:solidFill>
              </a:rPr>
              <a:t>USE</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cxnSp>
        <p:nvCxnSpPr>
          <p:cNvPr id="13" name="Connecteur droit avec flèche 12">
            <a:extLst>
              <a:ext uri="{FF2B5EF4-FFF2-40B4-BE49-F238E27FC236}">
                <a16:creationId xmlns:a16="http://schemas.microsoft.com/office/drawing/2014/main" id="{4A3A52C7-75AC-4475-93B2-9A5702808E91}"/>
              </a:ext>
            </a:extLst>
          </p:cNvPr>
          <p:cNvCxnSpPr>
            <a:cxnSpLocks/>
          </p:cNvCxnSpPr>
          <p:nvPr/>
        </p:nvCxnSpPr>
        <p:spPr>
          <a:xfrm>
            <a:off x="1294169" y="2938925"/>
            <a:ext cx="375240" cy="74127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F4FA639A-951D-DAF2-C606-54B2B7883F75}"/>
              </a:ext>
            </a:extLst>
          </p:cNvPr>
          <p:cNvPicPr>
            <a:picLocks noChangeAspect="1"/>
          </p:cNvPicPr>
          <p:nvPr/>
        </p:nvPicPr>
        <p:blipFill>
          <a:blip r:embed="rId2"/>
          <a:stretch>
            <a:fillRect/>
          </a:stretch>
        </p:blipFill>
        <p:spPr>
          <a:xfrm>
            <a:off x="1748338" y="3000315"/>
            <a:ext cx="2880270" cy="1093774"/>
          </a:xfrm>
          <a:prstGeom prst="rect">
            <a:avLst/>
          </a:prstGeom>
        </p:spPr>
      </p:pic>
      <p:sp>
        <p:nvSpPr>
          <p:cNvPr id="9" name="ZoneTexte 8">
            <a:extLst>
              <a:ext uri="{FF2B5EF4-FFF2-40B4-BE49-F238E27FC236}">
                <a16:creationId xmlns:a16="http://schemas.microsoft.com/office/drawing/2014/main" id="{0AFD42C6-EB53-8588-2C9C-C51D93D21AB4}"/>
              </a:ext>
            </a:extLst>
          </p:cNvPr>
          <p:cNvSpPr txBox="1"/>
          <p:nvPr/>
        </p:nvSpPr>
        <p:spPr>
          <a:xfrm flipH="1">
            <a:off x="4177715" y="4220414"/>
            <a:ext cx="6241411" cy="1077218"/>
          </a:xfrm>
          <a:prstGeom prst="rect">
            <a:avLst/>
          </a:prstGeom>
          <a:noFill/>
        </p:spPr>
        <p:txBody>
          <a:bodyPr wrap="square" rtlCol="0">
            <a:spAutoFit/>
          </a:bodyPr>
          <a:lstStyle/>
          <a:p>
            <a:r>
              <a:rPr lang="fr-CA" dirty="0"/>
              <a:t>Le </a:t>
            </a:r>
            <a:r>
              <a:rPr lang="fr-CA" sz="2800" dirty="0">
                <a:solidFill>
                  <a:srgbClr val="FA4098"/>
                </a:solidFill>
              </a:rPr>
              <a:t>GO</a:t>
            </a:r>
            <a:r>
              <a:rPr lang="fr-CA" dirty="0"/>
              <a:t> entre l’instruction CREATE DATABASE et USE DATABASE permet de s’assurer que la création de la base de donnée est terminée AVANT qu’on essaie de l’utiliser.</a:t>
            </a:r>
          </a:p>
        </p:txBody>
      </p:sp>
    </p:spTree>
    <p:extLst>
      <p:ext uri="{BB962C8B-B14F-4D97-AF65-F5344CB8AC3E}">
        <p14:creationId xmlns:p14="http://schemas.microsoft.com/office/powerpoint/2010/main" val="312609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38200" y="1150572"/>
            <a:ext cx="10610088" cy="5026393"/>
          </a:xfrm>
        </p:spPr>
        <p:txBody>
          <a:bodyPr>
            <a:normAutofit fontScale="92500" lnSpcReduction="20000"/>
          </a:bodyPr>
          <a:lstStyle/>
          <a:p>
            <a:r>
              <a:rPr lang="fr-CA" dirty="0"/>
              <a:t> </a:t>
            </a:r>
            <a:r>
              <a:rPr lang="fr-CA" dirty="0">
                <a:solidFill>
                  <a:srgbClr val="FA4098"/>
                </a:solidFill>
              </a:rPr>
              <a:t>Schémas</a:t>
            </a:r>
          </a:p>
          <a:p>
            <a:pPr lvl="1"/>
            <a:r>
              <a:rPr lang="fr-CA" dirty="0"/>
              <a:t> Les schémas sont optionnels. (Si on n’en crée pas, toutes les tables seront dans le même schéma « par défaut ». Cependant, c’est définitivement une BEST PRACTICE d’en définir!!!)</a:t>
            </a:r>
          </a:p>
          <a:p>
            <a:pPr marL="457200" lvl="1" indent="0">
              <a:buNone/>
            </a:pPr>
            <a:endParaRPr lang="fr-CA" dirty="0"/>
          </a:p>
          <a:p>
            <a:pPr lvl="1"/>
            <a:r>
              <a:rPr lang="fr-CA" dirty="0"/>
              <a:t> Les schémas permettent d’</a:t>
            </a:r>
            <a:r>
              <a:rPr lang="fr-CA" dirty="0">
                <a:solidFill>
                  <a:srgbClr val="FA4098"/>
                </a:solidFill>
              </a:rPr>
              <a:t>organiser</a:t>
            </a:r>
            <a:r>
              <a:rPr lang="fr-CA" dirty="0"/>
              <a:t> / séparer les objets de la BD, (tables, fonctions, procédures, vues, etc.) un peu comme des « </a:t>
            </a:r>
            <a:r>
              <a:rPr lang="fr-CA" dirty="0" err="1"/>
              <a:t>namespace</a:t>
            </a:r>
            <a:r>
              <a:rPr lang="fr-CA" dirty="0"/>
              <a:t> ».</a:t>
            </a:r>
          </a:p>
          <a:p>
            <a:pPr marL="457200" lvl="1" indent="0">
              <a:buNone/>
            </a:pPr>
            <a:endParaRPr lang="fr-CA" dirty="0"/>
          </a:p>
          <a:p>
            <a:pPr lvl="2"/>
            <a:r>
              <a:rPr lang="fr-CA" dirty="0"/>
              <a:t> Simplifie l’organisation des </a:t>
            </a:r>
            <a:r>
              <a:rPr lang="fr-CA" dirty="0">
                <a:solidFill>
                  <a:srgbClr val="FA4098"/>
                </a:solidFill>
              </a:rPr>
              <a:t>accès</a:t>
            </a:r>
            <a:r>
              <a:rPr lang="fr-CA" dirty="0"/>
              <a:t>. (Sécurité)</a:t>
            </a:r>
          </a:p>
          <a:p>
            <a:pPr lvl="3"/>
            <a:r>
              <a:rPr lang="fr-CA" dirty="0"/>
              <a:t> On peut donner des permissions sur un schéma entier.</a:t>
            </a:r>
          </a:p>
          <a:p>
            <a:pPr lvl="3"/>
            <a:endParaRPr lang="fr-CA" dirty="0"/>
          </a:p>
          <a:p>
            <a:pPr lvl="2"/>
            <a:r>
              <a:rPr lang="fr-CA" dirty="0"/>
              <a:t> Simplifie la gestion des </a:t>
            </a:r>
            <a:r>
              <a:rPr lang="fr-CA" dirty="0">
                <a:solidFill>
                  <a:srgbClr val="FA4098"/>
                </a:solidFill>
              </a:rPr>
              <a:t>backups</a:t>
            </a:r>
            <a:r>
              <a:rPr lang="fr-CA" dirty="0"/>
              <a:t>.</a:t>
            </a:r>
          </a:p>
          <a:p>
            <a:pPr lvl="3"/>
            <a:r>
              <a:rPr lang="fr-CA" dirty="0"/>
              <a:t> On peut faire des backups sur un schéma spécifique.</a:t>
            </a:r>
          </a:p>
          <a:p>
            <a:pPr lvl="3"/>
            <a:endParaRPr lang="fr-CA" dirty="0"/>
          </a:p>
          <a:p>
            <a:pPr lvl="2"/>
            <a:r>
              <a:rPr lang="fr-CA" dirty="0"/>
              <a:t> Si des tables ont des relations (ou sont souvent utilisées ensemble), on les met </a:t>
            </a:r>
            <a:r>
              <a:rPr lang="fr-CA" i="1" dirty="0"/>
              <a:t>généralement</a:t>
            </a:r>
            <a:r>
              <a:rPr lang="fr-CA" dirty="0"/>
              <a:t> dans le même schéma.</a:t>
            </a:r>
          </a:p>
          <a:p>
            <a:pPr marL="914400" lvl="2" indent="0">
              <a:buNone/>
            </a:pPr>
            <a:endParaRPr lang="fr-CA" dirty="0"/>
          </a:p>
          <a:p>
            <a:pPr lvl="2"/>
            <a:r>
              <a:rPr lang="fr-CA" dirty="0"/>
              <a:t> Impossible de créer deux tables avec le même nom dans un même schéma.</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93560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Créer / supprimer un </a:t>
            </a:r>
            <a:r>
              <a:rPr lang="fr-CA" dirty="0">
                <a:solidFill>
                  <a:srgbClr val="FA4098"/>
                </a:solidFill>
              </a:rPr>
              <a:t>schéma</a:t>
            </a:r>
          </a:p>
          <a:p>
            <a:pPr lvl="1"/>
            <a:r>
              <a:rPr lang="fr-CA" dirty="0"/>
              <a:t> Attention ! Supprimer un schéma </a:t>
            </a:r>
            <a:r>
              <a:rPr lang="fr-CA" b="1" dirty="0"/>
              <a:t>supprime également</a:t>
            </a:r>
            <a:r>
              <a:rPr lang="fr-CA" dirty="0"/>
              <a:t> toutes les </a:t>
            </a:r>
            <a:r>
              <a:rPr lang="fr-CA" dirty="0">
                <a:solidFill>
                  <a:srgbClr val="FA4098"/>
                </a:solidFill>
              </a:rPr>
              <a:t>tables</a:t>
            </a:r>
            <a:r>
              <a:rPr lang="fr-CA" dirty="0"/>
              <a:t> (et autres objets) qu’il contient.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4" name="Image 3">
            <a:extLst>
              <a:ext uri="{FF2B5EF4-FFF2-40B4-BE49-F238E27FC236}">
                <a16:creationId xmlns:a16="http://schemas.microsoft.com/office/drawing/2014/main" id="{DFA9EB3E-1236-4FF7-84A3-7C1FEFAB3F7C}"/>
              </a:ext>
            </a:extLst>
          </p:cNvPr>
          <p:cNvPicPr>
            <a:picLocks noChangeAspect="1"/>
          </p:cNvPicPr>
          <p:nvPr/>
        </p:nvPicPr>
        <p:blipFill>
          <a:blip r:embed="rId2"/>
          <a:stretch>
            <a:fillRect/>
          </a:stretch>
        </p:blipFill>
        <p:spPr>
          <a:xfrm>
            <a:off x="475147" y="2704999"/>
            <a:ext cx="4877481" cy="724001"/>
          </a:xfrm>
          <a:prstGeom prst="rect">
            <a:avLst/>
          </a:prstGeom>
          <a:ln w="28575">
            <a:solidFill>
              <a:srgbClr val="73B3D1"/>
            </a:solidFill>
          </a:ln>
        </p:spPr>
      </p:pic>
      <p:pic>
        <p:nvPicPr>
          <p:cNvPr id="5" name="Image 4">
            <a:extLst>
              <a:ext uri="{FF2B5EF4-FFF2-40B4-BE49-F238E27FC236}">
                <a16:creationId xmlns:a16="http://schemas.microsoft.com/office/drawing/2014/main" id="{EEAAE198-CF61-4E10-8EDB-3E7E25BE09BB}"/>
              </a:ext>
            </a:extLst>
          </p:cNvPr>
          <p:cNvPicPr>
            <a:picLocks noChangeAspect="1"/>
          </p:cNvPicPr>
          <p:nvPr/>
        </p:nvPicPr>
        <p:blipFill>
          <a:blip r:embed="rId3"/>
          <a:stretch>
            <a:fillRect/>
          </a:stretch>
        </p:blipFill>
        <p:spPr>
          <a:xfrm>
            <a:off x="5658698" y="3160168"/>
            <a:ext cx="3542254" cy="537664"/>
          </a:xfrm>
          <a:prstGeom prst="rect">
            <a:avLst/>
          </a:prstGeom>
          <a:ln w="28575">
            <a:solidFill>
              <a:srgbClr val="73B3D1"/>
            </a:solidFill>
          </a:ln>
        </p:spPr>
      </p:pic>
      <p:pic>
        <p:nvPicPr>
          <p:cNvPr id="6" name="Image 5">
            <a:extLst>
              <a:ext uri="{FF2B5EF4-FFF2-40B4-BE49-F238E27FC236}">
                <a16:creationId xmlns:a16="http://schemas.microsoft.com/office/drawing/2014/main" id="{E498C902-F425-47E2-9705-C06E6BAF1D6A}"/>
              </a:ext>
            </a:extLst>
          </p:cNvPr>
          <p:cNvPicPr>
            <a:picLocks noChangeAspect="1"/>
          </p:cNvPicPr>
          <p:nvPr/>
        </p:nvPicPr>
        <p:blipFill>
          <a:blip r:embed="rId4"/>
          <a:stretch>
            <a:fillRect/>
          </a:stretch>
        </p:blipFill>
        <p:spPr>
          <a:xfrm>
            <a:off x="9607296" y="2276302"/>
            <a:ext cx="2305142" cy="3791101"/>
          </a:xfrm>
          <a:prstGeom prst="rect">
            <a:avLst/>
          </a:prstGeom>
          <a:ln w="28575">
            <a:solidFill>
              <a:srgbClr val="73B3D1"/>
            </a:solidFill>
          </a:ln>
        </p:spPr>
      </p:pic>
      <p:sp>
        <p:nvSpPr>
          <p:cNvPr id="7" name="ZoneTexte 6">
            <a:extLst>
              <a:ext uri="{FF2B5EF4-FFF2-40B4-BE49-F238E27FC236}">
                <a16:creationId xmlns:a16="http://schemas.microsoft.com/office/drawing/2014/main" id="{A99AF661-EF3E-41B4-B3C7-36F7282BF053}"/>
              </a:ext>
            </a:extLst>
          </p:cNvPr>
          <p:cNvSpPr txBox="1"/>
          <p:nvPr/>
        </p:nvSpPr>
        <p:spPr>
          <a:xfrm>
            <a:off x="5922720" y="2539937"/>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CREATE SCHEMA nom;</a:t>
            </a:r>
            <a:endParaRPr lang="fr-CA" sz="2000" dirty="0"/>
          </a:p>
        </p:txBody>
      </p:sp>
      <p:sp>
        <p:nvSpPr>
          <p:cNvPr id="8" name="ZoneTexte 7">
            <a:extLst>
              <a:ext uri="{FF2B5EF4-FFF2-40B4-BE49-F238E27FC236}">
                <a16:creationId xmlns:a16="http://schemas.microsoft.com/office/drawing/2014/main" id="{4D8D88FE-52ED-4116-A308-F5DD9E8856E1}"/>
              </a:ext>
            </a:extLst>
          </p:cNvPr>
          <p:cNvSpPr txBox="1"/>
          <p:nvPr/>
        </p:nvSpPr>
        <p:spPr>
          <a:xfrm>
            <a:off x="567838" y="5446784"/>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DROP SCHEMA nom;</a:t>
            </a:r>
            <a:endParaRPr lang="fr-CA" sz="2000" dirty="0"/>
          </a:p>
        </p:txBody>
      </p:sp>
      <p:sp>
        <p:nvSpPr>
          <p:cNvPr id="9" name="ZoneTexte 8">
            <a:extLst>
              <a:ext uri="{FF2B5EF4-FFF2-40B4-BE49-F238E27FC236}">
                <a16:creationId xmlns:a16="http://schemas.microsoft.com/office/drawing/2014/main" id="{509F41C5-1C59-455C-9C79-59C321068ED2}"/>
              </a:ext>
            </a:extLst>
          </p:cNvPr>
          <p:cNvSpPr txBox="1"/>
          <p:nvPr/>
        </p:nvSpPr>
        <p:spPr>
          <a:xfrm>
            <a:off x="475147" y="4985531"/>
            <a:ext cx="3658851" cy="369332"/>
          </a:xfrm>
          <a:prstGeom prst="rect">
            <a:avLst/>
          </a:prstGeom>
          <a:noFill/>
        </p:spPr>
        <p:txBody>
          <a:bodyPr wrap="square" rtlCol="0">
            <a:spAutoFit/>
          </a:bodyPr>
          <a:lstStyle/>
          <a:p>
            <a:pPr algn="ctr"/>
            <a:r>
              <a:rPr lang="fr-CA" dirty="0">
                <a:solidFill>
                  <a:srgbClr val="73B3D1"/>
                </a:solidFill>
              </a:rPr>
              <a:t>Supprimer un schéma</a:t>
            </a:r>
          </a:p>
        </p:txBody>
      </p:sp>
      <p:sp>
        <p:nvSpPr>
          <p:cNvPr id="10" name="Rectangle 9">
            <a:extLst>
              <a:ext uri="{FF2B5EF4-FFF2-40B4-BE49-F238E27FC236}">
                <a16:creationId xmlns:a16="http://schemas.microsoft.com/office/drawing/2014/main" id="{DCDB64F9-AE5F-4116-A62F-C4DBC44F5A2B}"/>
              </a:ext>
            </a:extLst>
          </p:cNvPr>
          <p:cNvSpPr/>
          <p:nvPr/>
        </p:nvSpPr>
        <p:spPr>
          <a:xfrm>
            <a:off x="475148" y="4853065"/>
            <a:ext cx="3658851" cy="1100937"/>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8BAD4422-1803-4BFA-A729-6D866EE7F404}"/>
              </a:ext>
            </a:extLst>
          </p:cNvPr>
          <p:cNvSpPr txBox="1"/>
          <p:nvPr/>
        </p:nvSpPr>
        <p:spPr>
          <a:xfrm>
            <a:off x="5361953" y="5271919"/>
            <a:ext cx="3581790" cy="584775"/>
          </a:xfrm>
          <a:prstGeom prst="rect">
            <a:avLst/>
          </a:prstGeom>
          <a:noFill/>
        </p:spPr>
        <p:txBody>
          <a:bodyPr wrap="square" rtlCol="0">
            <a:spAutoFit/>
          </a:bodyPr>
          <a:lstStyle/>
          <a:p>
            <a:r>
              <a:rPr lang="en-US" sz="1600" dirty="0">
                <a:solidFill>
                  <a:schemeClr val="tx1"/>
                </a:solidFill>
                <a:latin typeface="Courier New" panose="02070309020205020404" pitchFamily="49" charset="0"/>
                <a:cs typeface="Courier New" panose="02070309020205020404" pitchFamily="49" charset="0"/>
              </a:rPr>
              <a:t>SELECT * FROM </a:t>
            </a:r>
            <a:r>
              <a:rPr lang="en-US" sz="1600" dirty="0">
                <a:solidFill>
                  <a:srgbClr val="FA4098"/>
                </a:solidFill>
                <a:latin typeface="Courier New" panose="02070309020205020404" pitchFamily="49" charset="0"/>
                <a:cs typeface="Courier New" panose="02070309020205020404" pitchFamily="49" charset="0"/>
              </a:rPr>
              <a:t>database_name</a:t>
            </a:r>
            <a:r>
              <a:rPr lang="en-US" sz="1600" dirty="0">
                <a:solidFill>
                  <a:schemeClr val="tx1"/>
                </a:solidFill>
                <a:latin typeface="Courier New" panose="02070309020205020404" pitchFamily="49" charset="0"/>
                <a:cs typeface="Courier New" panose="02070309020205020404" pitchFamily="49" charset="0"/>
              </a:rPr>
              <a:t>.sys.schemas;</a:t>
            </a:r>
            <a:endParaRPr lang="fr-CA" sz="1600" dirty="0"/>
          </a:p>
        </p:txBody>
      </p:sp>
      <p:sp>
        <p:nvSpPr>
          <p:cNvPr id="12" name="ZoneTexte 11">
            <a:extLst>
              <a:ext uri="{FF2B5EF4-FFF2-40B4-BE49-F238E27FC236}">
                <a16:creationId xmlns:a16="http://schemas.microsoft.com/office/drawing/2014/main" id="{E3C03AF4-D065-40B5-923B-336E5997AFA5}"/>
              </a:ext>
            </a:extLst>
          </p:cNvPr>
          <p:cNvSpPr txBox="1"/>
          <p:nvPr/>
        </p:nvSpPr>
        <p:spPr>
          <a:xfrm>
            <a:off x="5284891" y="4964142"/>
            <a:ext cx="3658851" cy="307777"/>
          </a:xfrm>
          <a:prstGeom prst="rect">
            <a:avLst/>
          </a:prstGeom>
          <a:noFill/>
        </p:spPr>
        <p:txBody>
          <a:bodyPr wrap="square" rtlCol="0">
            <a:spAutoFit/>
          </a:bodyPr>
          <a:lstStyle/>
          <a:p>
            <a:pPr algn="ctr"/>
            <a:r>
              <a:rPr lang="fr-CA" sz="1400" dirty="0">
                <a:solidFill>
                  <a:srgbClr val="73B3D1"/>
                </a:solidFill>
              </a:rPr>
              <a:t>Voir la liste des schémas d’une base de données</a:t>
            </a:r>
          </a:p>
        </p:txBody>
      </p:sp>
      <p:sp>
        <p:nvSpPr>
          <p:cNvPr id="13" name="Rectangle 12">
            <a:extLst>
              <a:ext uri="{FF2B5EF4-FFF2-40B4-BE49-F238E27FC236}">
                <a16:creationId xmlns:a16="http://schemas.microsoft.com/office/drawing/2014/main" id="{3421E732-271A-4D70-9CF0-3AFB59B93538}"/>
              </a:ext>
            </a:extLst>
          </p:cNvPr>
          <p:cNvSpPr/>
          <p:nvPr/>
        </p:nvSpPr>
        <p:spPr>
          <a:xfrm>
            <a:off x="5284892" y="4831676"/>
            <a:ext cx="3658851" cy="1100937"/>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281087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13844</TotalTime>
  <Words>3873</Words>
  <Application>Microsoft Office PowerPoint</Application>
  <PresentationFormat>Grand écran</PresentationFormat>
  <Paragraphs>384</Paragraphs>
  <Slides>40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40</vt:i4>
      </vt:variant>
    </vt:vector>
  </HeadingPairs>
  <TitlesOfParts>
    <vt:vector size="48" baseType="lpstr">
      <vt:lpstr>Arial</vt:lpstr>
      <vt:lpstr>Calibri</vt:lpstr>
      <vt:lpstr>Calibri Light</vt:lpstr>
      <vt:lpstr>Consolas</vt:lpstr>
      <vt:lpstr>Courier New</vt:lpstr>
      <vt:lpstr>Symbol</vt:lpstr>
      <vt:lpstr>Wingdings</vt:lpstr>
      <vt:lpstr>Thème Office</vt:lpstr>
      <vt:lpstr>Semaine 4</vt:lpstr>
      <vt:lpstr>Sommaire 📃</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Manipulation de données</vt:lpstr>
      <vt:lpstr>Manipulation de données</vt:lpstr>
      <vt:lpstr>Manipulation de données</vt:lpstr>
      <vt:lpstr>Manipulation de données</vt:lpstr>
      <vt:lpstr>Manipulation de données</vt:lpstr>
      <vt:lpstr>Manipulation de données</vt:lpstr>
      <vt:lpstr>Manipulation de données</vt:lpstr>
      <vt:lpstr>Manipulation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Lazcano Alexis</cp:lastModifiedBy>
  <cp:revision>2494</cp:revision>
  <dcterms:created xsi:type="dcterms:W3CDTF">2021-06-05T18:50:42Z</dcterms:created>
  <dcterms:modified xsi:type="dcterms:W3CDTF">2023-02-14T16:18:16Z</dcterms:modified>
</cp:coreProperties>
</file>