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sldIdLst>
    <p:sldId id="256" r:id="rId3"/>
    <p:sldId id="257" r:id="rId4"/>
    <p:sldId id="258" r:id="rId5"/>
    <p:sldId id="420" r:id="rId6"/>
    <p:sldId id="428" r:id="rId7"/>
    <p:sldId id="430" r:id="rId8"/>
    <p:sldId id="429" r:id="rId9"/>
    <p:sldId id="268" r:id="rId10"/>
    <p:sldId id="413" r:id="rId11"/>
    <p:sldId id="414" r:id="rId12"/>
    <p:sldId id="415" r:id="rId13"/>
    <p:sldId id="416" r:id="rId14"/>
    <p:sldId id="391" r:id="rId15"/>
    <p:sldId id="393" r:id="rId16"/>
    <p:sldId id="394" r:id="rId17"/>
    <p:sldId id="398" r:id="rId18"/>
    <p:sldId id="396" r:id="rId19"/>
    <p:sldId id="400" r:id="rId20"/>
    <p:sldId id="401" r:id="rId21"/>
    <p:sldId id="403" r:id="rId22"/>
    <p:sldId id="404" r:id="rId23"/>
    <p:sldId id="405" r:id="rId24"/>
    <p:sldId id="411" r:id="rId25"/>
    <p:sldId id="412" r:id="rId26"/>
    <p:sldId id="410" r:id="rId27"/>
    <p:sldId id="407" r:id="rId28"/>
    <p:sldId id="408" r:id="rId29"/>
    <p:sldId id="409" r:id="rId30"/>
    <p:sldId id="417" r:id="rId31"/>
    <p:sldId id="297" r:id="rId32"/>
    <p:sldId id="432" r:id="rId33"/>
    <p:sldId id="283" r:id="rId34"/>
    <p:sldId id="284" r:id="rId35"/>
    <p:sldId id="285"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CDE"/>
    <a:srgbClr val="FA4098"/>
    <a:srgbClr val="B177BF"/>
    <a:srgbClr val="9073D1"/>
    <a:srgbClr val="739CD1"/>
    <a:srgbClr val="73B3D1"/>
    <a:srgbClr val="BF779D"/>
    <a:srgbClr val="7385D1"/>
    <a:srgbClr val="CDE4EF"/>
    <a:srgbClr val="FA4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319" autoAdjust="0"/>
    <p:restoredTop sz="94660"/>
  </p:normalViewPr>
  <p:slideViewPr>
    <p:cSldViewPr snapToGrid="0">
      <p:cViewPr varScale="1">
        <p:scale>
          <a:sx n="114" d="100"/>
          <a:sy n="114" d="100"/>
        </p:scale>
        <p:origin x="10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950800" y="1742800"/>
            <a:ext cx="10290400" cy="3372400"/>
          </a:xfrm>
          <a:prstGeom prst="rect">
            <a:avLst/>
          </a:prstGeom>
        </p:spPr>
        <p:txBody>
          <a:bodyPr spcFirstLastPara="1" wrap="square" lIns="0" tIns="91425" rIns="91425" bIns="91425" anchor="ctr" anchorCtr="0">
            <a:noAutofit/>
          </a:bodyPr>
          <a:lstStyle>
            <a:lvl1pPr lvl="0" algn="ctr">
              <a:lnSpc>
                <a:spcPct val="80000"/>
              </a:lnSpc>
              <a:spcBef>
                <a:spcPts val="0"/>
              </a:spcBef>
              <a:spcAft>
                <a:spcPts val="0"/>
              </a:spcAft>
              <a:buSzPts val="4800"/>
              <a:buNone/>
              <a:defRPr sz="7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fr-FR"/>
              <a:t>Modifiez le style du titre</a:t>
            </a:r>
            <a:endParaRPr/>
          </a:p>
        </p:txBody>
      </p:sp>
      <p:sp>
        <p:nvSpPr>
          <p:cNvPr id="74" name="Google Shape;74;p8"/>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8"/>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6" name="Google Shape;76;p8"/>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77" name="Google Shape;77;p8"/>
          <p:cNvSpPr/>
          <p:nvPr/>
        </p:nvSpPr>
        <p:spPr>
          <a:xfrm>
            <a:off x="11729587" y="6395203"/>
            <a:ext cx="462400" cy="46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8" name="Google Shape;78;p8"/>
          <p:cNvCxnSpPr/>
          <p:nvPr/>
        </p:nvCxnSpPr>
        <p:spPr>
          <a:xfrm>
            <a:off x="11959273" y="6474572"/>
            <a:ext cx="3200" cy="304400"/>
          </a:xfrm>
          <a:prstGeom prst="straightConnector1">
            <a:avLst/>
          </a:prstGeom>
          <a:noFill/>
          <a:ln w="9525"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29930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9"/>
        <p:cNvGrpSpPr/>
        <p:nvPr/>
      </p:nvGrpSpPr>
      <p:grpSpPr>
        <a:xfrm>
          <a:off x="0" y="0"/>
          <a:ext cx="0" cy="0"/>
          <a:chOff x="0" y="0"/>
          <a:chExt cx="0" cy="0"/>
        </a:xfrm>
      </p:grpSpPr>
      <p:sp>
        <p:nvSpPr>
          <p:cNvPr id="80" name="Google Shape;80;p9"/>
          <p:cNvSpPr/>
          <p:nvPr/>
        </p:nvSpPr>
        <p:spPr>
          <a:xfrm>
            <a:off x="11080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9"/>
          <p:cNvSpPr/>
          <p:nvPr/>
        </p:nvSpPr>
        <p:spPr>
          <a:xfrm>
            <a:off x="11588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82" name="Google Shape;82;p9"/>
          <p:cNvCxnSpPr/>
          <p:nvPr/>
        </p:nvCxnSpPr>
        <p:spPr>
          <a:xfrm>
            <a:off x="0" y="336633"/>
            <a:ext cx="948400" cy="0"/>
          </a:xfrm>
          <a:prstGeom prst="straightConnector1">
            <a:avLst/>
          </a:prstGeom>
          <a:noFill/>
          <a:ln w="9525" cap="flat" cmpd="sng">
            <a:solidFill>
              <a:schemeClr val="lt1"/>
            </a:solidFill>
            <a:prstDash val="solid"/>
            <a:round/>
            <a:headEnd type="none" w="med" len="med"/>
            <a:tailEnd type="stealth" w="med" len="med"/>
          </a:ln>
        </p:spPr>
      </p:cxnSp>
      <p:sp>
        <p:nvSpPr>
          <p:cNvPr id="83" name="Google Shape;83;p9"/>
          <p:cNvSpPr/>
          <p:nvPr/>
        </p:nvSpPr>
        <p:spPr>
          <a:xfrm>
            <a:off x="233" y="200"/>
            <a:ext cx="12192000" cy="71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9"/>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9"/>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86" name="Google Shape;86;p9"/>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87" name="Google Shape;87;p9"/>
          <p:cNvSpPr txBox="1">
            <a:spLocks noGrp="1"/>
          </p:cNvSpPr>
          <p:nvPr>
            <p:ph type="title"/>
          </p:nvPr>
        </p:nvSpPr>
        <p:spPr>
          <a:xfrm>
            <a:off x="959900" y="1525300"/>
            <a:ext cx="10272000" cy="864000"/>
          </a:xfrm>
          <a:prstGeom prst="rect">
            <a:avLst/>
          </a:prstGeom>
        </p:spPr>
        <p:txBody>
          <a:bodyPr spcFirstLastPara="1" wrap="square" lIns="0"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fr-FR"/>
              <a:t>Modifiez le style du titre</a:t>
            </a:r>
            <a:endParaRPr/>
          </a:p>
        </p:txBody>
      </p:sp>
      <p:sp>
        <p:nvSpPr>
          <p:cNvPr id="88" name="Google Shape;88;p9"/>
          <p:cNvSpPr txBox="1">
            <a:spLocks noGrp="1"/>
          </p:cNvSpPr>
          <p:nvPr>
            <p:ph type="subTitle" idx="1"/>
          </p:nvPr>
        </p:nvSpPr>
        <p:spPr>
          <a:xfrm>
            <a:off x="960100" y="2555467"/>
            <a:ext cx="9933600" cy="31640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fr-FR"/>
              <a:t>Modifiez le style des sous-titres du masque</a:t>
            </a:r>
            <a:endParaRPr/>
          </a:p>
        </p:txBody>
      </p:sp>
      <p:sp>
        <p:nvSpPr>
          <p:cNvPr id="89" name="Google Shape;89;p9"/>
          <p:cNvSpPr/>
          <p:nvPr/>
        </p:nvSpPr>
        <p:spPr>
          <a:xfrm>
            <a:off x="-13"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90" name="Google Shape;90;p9"/>
          <p:cNvCxnSpPr/>
          <p:nvPr/>
        </p:nvCxnSpPr>
        <p:spPr>
          <a:xfrm>
            <a:off x="2296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3459097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Tree>
    <p:extLst>
      <p:ext uri="{BB962C8B-B14F-4D97-AF65-F5344CB8AC3E}">
        <p14:creationId xmlns:p14="http://schemas.microsoft.com/office/powerpoint/2010/main" val="2076767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20"/>
        <p:cNvGrpSpPr/>
        <p:nvPr/>
      </p:nvGrpSpPr>
      <p:grpSpPr>
        <a:xfrm>
          <a:off x="0" y="0"/>
          <a:ext cx="0" cy="0"/>
          <a:chOff x="0" y="0"/>
          <a:chExt cx="0" cy="0"/>
        </a:xfrm>
      </p:grpSpPr>
      <p:sp>
        <p:nvSpPr>
          <p:cNvPr id="121" name="Google Shape;121;p15"/>
          <p:cNvSpPr/>
          <p:nvPr/>
        </p:nvSpPr>
        <p:spPr>
          <a:xfrm>
            <a:off x="133" y="767"/>
            <a:ext cx="12192000" cy="421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5"/>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5"/>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24" name="Google Shape;124;p15"/>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125" name="Google Shape;125;p15"/>
          <p:cNvSpPr txBox="1">
            <a:spLocks noGrp="1"/>
          </p:cNvSpPr>
          <p:nvPr>
            <p:ph type="title"/>
          </p:nvPr>
        </p:nvSpPr>
        <p:spPr>
          <a:xfrm>
            <a:off x="950800" y="2816901"/>
            <a:ext cx="5036800" cy="1122400"/>
          </a:xfrm>
          <a:prstGeom prst="rect">
            <a:avLst/>
          </a:prstGeom>
        </p:spPr>
        <p:txBody>
          <a:bodyPr spcFirstLastPara="1" wrap="square" lIns="0" tIns="91425" rIns="91425" bIns="91425" anchor="ctr" anchorCtr="0">
            <a:noAutofit/>
          </a:bodyPr>
          <a:lstStyle>
            <a:lvl1pPr lvl="0" rtl="0">
              <a:spcBef>
                <a:spcPts val="0"/>
              </a:spcBef>
              <a:spcAft>
                <a:spcPts val="0"/>
              </a:spcAft>
              <a:buSzPts val="3600"/>
              <a:buNone/>
              <a:defRPr sz="4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fr-FR"/>
              <a:t>Modifiez le style du titre</a:t>
            </a:r>
            <a:endParaRPr/>
          </a:p>
        </p:txBody>
      </p:sp>
      <p:sp>
        <p:nvSpPr>
          <p:cNvPr id="126" name="Google Shape;126;p15"/>
          <p:cNvSpPr txBox="1">
            <a:spLocks noGrp="1"/>
          </p:cNvSpPr>
          <p:nvPr>
            <p:ph type="title" idx="2" hasCustomPrompt="1"/>
          </p:nvPr>
        </p:nvSpPr>
        <p:spPr>
          <a:xfrm>
            <a:off x="950800" y="1314012"/>
            <a:ext cx="1819600" cy="1122400"/>
          </a:xfrm>
          <a:prstGeom prst="rect">
            <a:avLst/>
          </a:prstGeom>
        </p:spPr>
        <p:txBody>
          <a:bodyPr spcFirstLastPara="1" wrap="square" lIns="0" tIns="91425" rIns="91425" bIns="91425" anchor="b"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7" name="Google Shape;127;p15"/>
          <p:cNvSpPr txBox="1">
            <a:spLocks noGrp="1"/>
          </p:cNvSpPr>
          <p:nvPr>
            <p:ph type="subTitle" idx="1"/>
          </p:nvPr>
        </p:nvSpPr>
        <p:spPr>
          <a:xfrm>
            <a:off x="950800" y="4602584"/>
            <a:ext cx="3914800" cy="951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fr-FR"/>
              <a:t>Modifiez le style des sous-titres du masque</a:t>
            </a:r>
            <a:endParaRPr/>
          </a:p>
        </p:txBody>
      </p:sp>
      <p:sp>
        <p:nvSpPr>
          <p:cNvPr id="128" name="Google Shape;128;p15"/>
          <p:cNvSpPr/>
          <p:nvPr/>
        </p:nvSpPr>
        <p:spPr>
          <a:xfrm>
            <a:off x="-13"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29" name="Google Shape;129;p15"/>
          <p:cNvCxnSpPr/>
          <p:nvPr/>
        </p:nvCxnSpPr>
        <p:spPr>
          <a:xfrm>
            <a:off x="2296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4079016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0"/>
        <p:cNvGrpSpPr/>
        <p:nvPr/>
      </p:nvGrpSpPr>
      <p:grpSpPr>
        <a:xfrm>
          <a:off x="0" y="0"/>
          <a:ext cx="0" cy="0"/>
          <a:chOff x="0" y="0"/>
          <a:chExt cx="0" cy="0"/>
        </a:xfrm>
      </p:grpSpPr>
      <p:sp>
        <p:nvSpPr>
          <p:cNvPr id="131" name="Google Shape;131;p16"/>
          <p:cNvSpPr/>
          <p:nvPr/>
        </p:nvSpPr>
        <p:spPr>
          <a:xfrm>
            <a:off x="133" y="767"/>
            <a:ext cx="12192000" cy="4216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6"/>
          <p:cNvSpPr/>
          <p:nvPr/>
        </p:nvSpPr>
        <p:spPr>
          <a:xfrm>
            <a:off x="11080472" y="179167"/>
            <a:ext cx="362400" cy="362400"/>
          </a:xfrm>
          <a:prstGeom prst="diamond">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6"/>
          <p:cNvSpPr/>
          <p:nvPr/>
        </p:nvSpPr>
        <p:spPr>
          <a:xfrm>
            <a:off x="11588472" y="179167"/>
            <a:ext cx="362400" cy="362400"/>
          </a:xfrm>
          <a:prstGeom prst="diamond">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34" name="Google Shape;134;p16"/>
          <p:cNvCxnSpPr/>
          <p:nvPr/>
        </p:nvCxnSpPr>
        <p:spPr>
          <a:xfrm>
            <a:off x="-116" y="360367"/>
            <a:ext cx="560800" cy="0"/>
          </a:xfrm>
          <a:prstGeom prst="straightConnector1">
            <a:avLst/>
          </a:prstGeom>
          <a:noFill/>
          <a:ln w="9525" cap="flat" cmpd="sng">
            <a:solidFill>
              <a:srgbClr val="FFFFFF"/>
            </a:solidFill>
            <a:prstDash val="solid"/>
            <a:round/>
            <a:headEnd type="none" w="med" len="med"/>
            <a:tailEnd type="stealth" w="med" len="med"/>
          </a:ln>
        </p:spPr>
      </p:cxnSp>
      <p:sp>
        <p:nvSpPr>
          <p:cNvPr id="135" name="Google Shape;135;p16"/>
          <p:cNvSpPr txBox="1">
            <a:spLocks noGrp="1"/>
          </p:cNvSpPr>
          <p:nvPr>
            <p:ph type="title"/>
          </p:nvPr>
        </p:nvSpPr>
        <p:spPr>
          <a:xfrm>
            <a:off x="960000" y="629533"/>
            <a:ext cx="10272000" cy="763600"/>
          </a:xfrm>
          <a:prstGeom prst="rect">
            <a:avLst/>
          </a:prstGeom>
        </p:spPr>
        <p:txBody>
          <a:bodyPr spcFirstLastPara="1" wrap="square" lIns="0" tIns="91425" rIns="91425" bIns="91425" anchor="t" anchorCtr="0">
            <a:noAutofit/>
          </a:bodyPr>
          <a:lstStyle>
            <a:lvl1pPr lvl="0" rtl="0">
              <a:spcBef>
                <a:spcPts val="0"/>
              </a:spcBef>
              <a:spcAft>
                <a:spcPts val="0"/>
              </a:spcAft>
              <a:buClr>
                <a:schemeClr val="lt1"/>
              </a:buClr>
              <a:buSzPts val="3500"/>
              <a:buNone/>
              <a:defRPr sz="32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
        <p:nvSpPr>
          <p:cNvPr id="136" name="Google Shape;136;p16"/>
          <p:cNvSpPr txBox="1">
            <a:spLocks noGrp="1"/>
          </p:cNvSpPr>
          <p:nvPr>
            <p:ph type="title" idx="2"/>
          </p:nvPr>
        </p:nvSpPr>
        <p:spPr>
          <a:xfrm>
            <a:off x="2352236" y="20765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37" name="Google Shape;137;p16"/>
          <p:cNvSpPr txBox="1">
            <a:spLocks noGrp="1"/>
          </p:cNvSpPr>
          <p:nvPr>
            <p:ph type="subTitle" idx="1"/>
          </p:nvPr>
        </p:nvSpPr>
        <p:spPr>
          <a:xfrm>
            <a:off x="2352236" y="27557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lt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38" name="Google Shape;138;p16"/>
          <p:cNvSpPr txBox="1">
            <a:spLocks noGrp="1"/>
          </p:cNvSpPr>
          <p:nvPr>
            <p:ph type="title" idx="3" hasCustomPrompt="1"/>
          </p:nvPr>
        </p:nvSpPr>
        <p:spPr>
          <a:xfrm>
            <a:off x="779003" y="23739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9" name="Google Shape;139;p16"/>
          <p:cNvSpPr txBox="1">
            <a:spLocks noGrp="1"/>
          </p:cNvSpPr>
          <p:nvPr>
            <p:ph type="title" idx="4"/>
          </p:nvPr>
        </p:nvSpPr>
        <p:spPr>
          <a:xfrm>
            <a:off x="7829200" y="20765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40" name="Google Shape;140;p16"/>
          <p:cNvSpPr txBox="1">
            <a:spLocks noGrp="1"/>
          </p:cNvSpPr>
          <p:nvPr>
            <p:ph type="subTitle" idx="5"/>
          </p:nvPr>
        </p:nvSpPr>
        <p:spPr>
          <a:xfrm>
            <a:off x="7829200" y="27557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lt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41" name="Google Shape;141;p16"/>
          <p:cNvSpPr txBox="1">
            <a:spLocks noGrp="1"/>
          </p:cNvSpPr>
          <p:nvPr>
            <p:ph type="title" idx="6" hasCustomPrompt="1"/>
          </p:nvPr>
        </p:nvSpPr>
        <p:spPr>
          <a:xfrm>
            <a:off x="6255967" y="23739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2" name="Google Shape;142;p16"/>
          <p:cNvSpPr txBox="1">
            <a:spLocks noGrp="1"/>
          </p:cNvSpPr>
          <p:nvPr>
            <p:ph type="title" idx="7"/>
          </p:nvPr>
        </p:nvSpPr>
        <p:spPr>
          <a:xfrm>
            <a:off x="2352236" y="43517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43" name="Google Shape;143;p16"/>
          <p:cNvSpPr txBox="1">
            <a:spLocks noGrp="1"/>
          </p:cNvSpPr>
          <p:nvPr>
            <p:ph type="subTitle" idx="8"/>
          </p:nvPr>
        </p:nvSpPr>
        <p:spPr>
          <a:xfrm>
            <a:off x="2352236" y="50309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44" name="Google Shape;144;p16"/>
          <p:cNvSpPr txBox="1">
            <a:spLocks noGrp="1"/>
          </p:cNvSpPr>
          <p:nvPr>
            <p:ph type="title" idx="9" hasCustomPrompt="1"/>
          </p:nvPr>
        </p:nvSpPr>
        <p:spPr>
          <a:xfrm>
            <a:off x="779003" y="46491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 name="Google Shape;145;p16"/>
          <p:cNvSpPr txBox="1">
            <a:spLocks noGrp="1"/>
          </p:cNvSpPr>
          <p:nvPr>
            <p:ph type="title" idx="13"/>
          </p:nvPr>
        </p:nvSpPr>
        <p:spPr>
          <a:xfrm>
            <a:off x="7829200" y="4351732"/>
            <a:ext cx="3074000" cy="703600"/>
          </a:xfrm>
          <a:prstGeom prst="rect">
            <a:avLst/>
          </a:prstGeom>
        </p:spPr>
        <p:txBody>
          <a:bodyPr spcFirstLastPara="1" wrap="square" lIns="0" tIns="91425" rIns="91425" bIns="91425" anchor="ctr"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fr-FR"/>
              <a:t>Modifiez le style du titre</a:t>
            </a:r>
            <a:endParaRPr/>
          </a:p>
        </p:txBody>
      </p:sp>
      <p:sp>
        <p:nvSpPr>
          <p:cNvPr id="146" name="Google Shape;146;p16"/>
          <p:cNvSpPr txBox="1">
            <a:spLocks noGrp="1"/>
          </p:cNvSpPr>
          <p:nvPr>
            <p:ph type="subTitle" idx="14"/>
          </p:nvPr>
        </p:nvSpPr>
        <p:spPr>
          <a:xfrm>
            <a:off x="7829200" y="5030919"/>
            <a:ext cx="3402800" cy="6464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r>
              <a:rPr lang="fr-FR"/>
              <a:t>Modifiez le style des sous-titres du masque</a:t>
            </a:r>
            <a:endParaRPr/>
          </a:p>
        </p:txBody>
      </p:sp>
      <p:sp>
        <p:nvSpPr>
          <p:cNvPr id="147" name="Google Shape;147;p16"/>
          <p:cNvSpPr txBox="1">
            <a:spLocks noGrp="1"/>
          </p:cNvSpPr>
          <p:nvPr>
            <p:ph type="title" idx="15" hasCustomPrompt="1"/>
          </p:nvPr>
        </p:nvSpPr>
        <p:spPr>
          <a:xfrm>
            <a:off x="6255967" y="4649180"/>
            <a:ext cx="1600000" cy="1168000"/>
          </a:xfrm>
          <a:prstGeom prst="rect">
            <a:avLst/>
          </a:prstGeom>
        </p:spPr>
        <p:txBody>
          <a:bodyPr spcFirstLastPara="1" wrap="square" lIns="0" tIns="91425" rIns="91425" bIns="91425" anchor="ctr" anchorCtr="0">
            <a:noAutofit/>
          </a:bodyPr>
          <a:lstStyle>
            <a:lvl1pPr lvl="0" algn="ctr" rtl="0">
              <a:spcBef>
                <a:spcPts val="0"/>
              </a:spcBef>
              <a:spcAft>
                <a:spcPts val="0"/>
              </a:spcAft>
              <a:buSzPts val="2500"/>
              <a:buNone/>
              <a:defRPr sz="5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16"/>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49" name="Google Shape;149;p16"/>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3682128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0"/>
        <p:cNvGrpSpPr/>
        <p:nvPr/>
      </p:nvGrpSpPr>
      <p:grpSpPr>
        <a:xfrm>
          <a:off x="0" y="0"/>
          <a:ext cx="0" cy="0"/>
          <a:chOff x="0" y="0"/>
          <a:chExt cx="0" cy="0"/>
        </a:xfrm>
      </p:grpSpPr>
      <p:sp>
        <p:nvSpPr>
          <p:cNvPr id="151" name="Google Shape;151;p17"/>
          <p:cNvSpPr/>
          <p:nvPr/>
        </p:nvSpPr>
        <p:spPr>
          <a:xfrm>
            <a:off x="6843967" y="0"/>
            <a:ext cx="5348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7"/>
          <p:cNvSpPr/>
          <p:nvPr/>
        </p:nvSpPr>
        <p:spPr>
          <a:xfrm>
            <a:off x="11080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sp>
        <p:nvSpPr>
          <p:cNvPr id="153" name="Google Shape;153;p17"/>
          <p:cNvSpPr/>
          <p:nvPr/>
        </p:nvSpPr>
        <p:spPr>
          <a:xfrm>
            <a:off x="11588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p>
        </p:txBody>
      </p:sp>
      <p:cxnSp>
        <p:nvCxnSpPr>
          <p:cNvPr id="154" name="Google Shape;154;p17"/>
          <p:cNvCxnSpPr/>
          <p:nvPr/>
        </p:nvCxnSpPr>
        <p:spPr>
          <a:xfrm>
            <a:off x="-75533" y="360367"/>
            <a:ext cx="636400" cy="0"/>
          </a:xfrm>
          <a:prstGeom prst="straightConnector1">
            <a:avLst/>
          </a:prstGeom>
          <a:noFill/>
          <a:ln w="9525" cap="flat" cmpd="sng">
            <a:solidFill>
              <a:schemeClr val="dk1"/>
            </a:solidFill>
            <a:prstDash val="solid"/>
            <a:round/>
            <a:headEnd type="none" w="med" len="med"/>
            <a:tailEnd type="stealth" w="med" len="med"/>
          </a:ln>
        </p:spPr>
      </p:cxnSp>
      <p:sp>
        <p:nvSpPr>
          <p:cNvPr id="155" name="Google Shape;155;p17"/>
          <p:cNvSpPr txBox="1">
            <a:spLocks noGrp="1"/>
          </p:cNvSpPr>
          <p:nvPr>
            <p:ph type="title"/>
          </p:nvPr>
        </p:nvSpPr>
        <p:spPr>
          <a:xfrm>
            <a:off x="950800" y="1430733"/>
            <a:ext cx="5893200" cy="1883600"/>
          </a:xfrm>
          <a:prstGeom prst="rect">
            <a:avLst/>
          </a:prstGeom>
        </p:spPr>
        <p:txBody>
          <a:bodyPr spcFirstLastPara="1" wrap="square" lIns="0" tIns="91425" rIns="91425" bIns="91425" anchor="ctr" anchorCtr="0">
            <a:noAutofit/>
          </a:bodyPr>
          <a:lstStyle>
            <a:lvl1pPr lvl="0" rtl="0">
              <a:spcBef>
                <a:spcPts val="0"/>
              </a:spcBef>
              <a:spcAft>
                <a:spcPts val="0"/>
              </a:spcAft>
              <a:buSzPts val="3500"/>
              <a:buNone/>
              <a:defRPr sz="8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fr-FR"/>
              <a:t>Modifiez le style du titre</a:t>
            </a:r>
            <a:endParaRPr/>
          </a:p>
        </p:txBody>
      </p:sp>
      <p:sp>
        <p:nvSpPr>
          <p:cNvPr id="156" name="Google Shape;156;p17"/>
          <p:cNvSpPr txBox="1">
            <a:spLocks noGrp="1"/>
          </p:cNvSpPr>
          <p:nvPr>
            <p:ph type="subTitle" idx="1"/>
          </p:nvPr>
        </p:nvSpPr>
        <p:spPr>
          <a:xfrm>
            <a:off x="950800" y="3282367"/>
            <a:ext cx="4593600" cy="13020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600">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fr-FR"/>
              <a:t>Modifiez le style des sous-titres du masque</a:t>
            </a:r>
            <a:endParaRPr/>
          </a:p>
        </p:txBody>
      </p:sp>
      <p:grpSp>
        <p:nvGrpSpPr>
          <p:cNvPr id="157" name="Google Shape;157;p17"/>
          <p:cNvGrpSpPr/>
          <p:nvPr/>
        </p:nvGrpSpPr>
        <p:grpSpPr>
          <a:xfrm>
            <a:off x="11729587" y="6395203"/>
            <a:ext cx="462400" cy="462800"/>
            <a:chOff x="2923315" y="4594202"/>
            <a:chExt cx="346800" cy="347100"/>
          </a:xfrm>
        </p:grpSpPr>
        <p:sp>
          <p:nvSpPr>
            <p:cNvPr id="158" name="Google Shape;158;p17"/>
            <p:cNvSpPr/>
            <p:nvPr/>
          </p:nvSpPr>
          <p:spPr>
            <a:xfrm>
              <a:off x="2923315" y="4594202"/>
              <a:ext cx="346800" cy="34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59" name="Google Shape;159;p17"/>
            <p:cNvCxnSpPr/>
            <p:nvPr/>
          </p:nvCxnSpPr>
          <p:spPr>
            <a:xfrm>
              <a:off x="3095580" y="4653729"/>
              <a:ext cx="2400" cy="228300"/>
            </a:xfrm>
            <a:prstGeom prst="straightConnector1">
              <a:avLst/>
            </a:prstGeom>
            <a:noFill/>
            <a:ln w="9525" cap="flat" cmpd="sng">
              <a:solidFill>
                <a:schemeClr val="dk1"/>
              </a:solidFill>
              <a:prstDash val="solid"/>
              <a:round/>
              <a:headEnd type="none" w="med" len="med"/>
              <a:tailEnd type="stealth" w="med" len="med"/>
            </a:ln>
          </p:spPr>
        </p:cxnSp>
      </p:grpSp>
    </p:spTree>
    <p:extLst>
      <p:ext uri="{BB962C8B-B14F-4D97-AF65-F5344CB8AC3E}">
        <p14:creationId xmlns:p14="http://schemas.microsoft.com/office/powerpoint/2010/main" val="91010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98"/>
        <p:cNvGrpSpPr/>
        <p:nvPr/>
      </p:nvGrpSpPr>
      <p:grpSpPr>
        <a:xfrm>
          <a:off x="0" y="0"/>
          <a:ext cx="0" cy="0"/>
          <a:chOff x="0" y="0"/>
          <a:chExt cx="0" cy="0"/>
        </a:xfrm>
      </p:grpSpPr>
      <p:sp>
        <p:nvSpPr>
          <p:cNvPr id="199" name="Google Shape;199;p22"/>
          <p:cNvSpPr txBox="1">
            <a:spLocks noGrp="1"/>
          </p:cNvSpPr>
          <p:nvPr>
            <p:ph type="body" idx="1"/>
          </p:nvPr>
        </p:nvSpPr>
        <p:spPr>
          <a:xfrm>
            <a:off x="948400" y="1616300"/>
            <a:ext cx="4969600" cy="4560000"/>
          </a:xfrm>
          <a:prstGeom prst="rect">
            <a:avLst/>
          </a:prstGeom>
        </p:spPr>
        <p:txBody>
          <a:bodyPr spcFirstLastPara="1" wrap="square" lIns="0"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pPr lvl="0"/>
            <a:r>
              <a:rPr lang="fr-FR"/>
              <a:t>Cliquez pour modifier les styles du texte du masque</a:t>
            </a:r>
          </a:p>
        </p:txBody>
      </p:sp>
      <p:sp>
        <p:nvSpPr>
          <p:cNvPr id="200" name="Google Shape;200;p22"/>
          <p:cNvSpPr txBox="1">
            <a:spLocks noGrp="1"/>
          </p:cNvSpPr>
          <p:nvPr>
            <p:ph type="body" idx="2"/>
          </p:nvPr>
        </p:nvSpPr>
        <p:spPr>
          <a:xfrm>
            <a:off x="6273884" y="1616300"/>
            <a:ext cx="4969600" cy="4560000"/>
          </a:xfrm>
          <a:prstGeom prst="rect">
            <a:avLst/>
          </a:prstGeom>
        </p:spPr>
        <p:txBody>
          <a:bodyPr spcFirstLastPara="1" wrap="square" lIns="0"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chemeClr val="dk1"/>
                </a:solidFill>
              </a:defRPr>
            </a:lvl1pPr>
            <a:lvl2pPr marL="914400" lvl="1" indent="-317500" rtl="0">
              <a:lnSpc>
                <a:spcPct val="115000"/>
              </a:lnSpc>
              <a:spcBef>
                <a:spcPts val="10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pPr lvl="0"/>
            <a:r>
              <a:rPr lang="fr-FR"/>
              <a:t>Cliquez pour modifier les styles du texte du masque</a:t>
            </a:r>
          </a:p>
        </p:txBody>
      </p:sp>
      <p:sp>
        <p:nvSpPr>
          <p:cNvPr id="201" name="Google Shape;201;p22"/>
          <p:cNvSpPr/>
          <p:nvPr/>
        </p:nvSpPr>
        <p:spPr>
          <a:xfrm>
            <a:off x="11080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22"/>
          <p:cNvSpPr/>
          <p:nvPr/>
        </p:nvSpPr>
        <p:spPr>
          <a:xfrm>
            <a:off x="11588588" y="155433"/>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03" name="Google Shape;203;p22"/>
          <p:cNvCxnSpPr/>
          <p:nvPr/>
        </p:nvCxnSpPr>
        <p:spPr>
          <a:xfrm>
            <a:off x="0" y="336633"/>
            <a:ext cx="948400" cy="0"/>
          </a:xfrm>
          <a:prstGeom prst="straightConnector1">
            <a:avLst/>
          </a:prstGeom>
          <a:noFill/>
          <a:ln w="9525" cap="flat" cmpd="sng">
            <a:solidFill>
              <a:schemeClr val="lt1"/>
            </a:solidFill>
            <a:prstDash val="solid"/>
            <a:round/>
            <a:headEnd type="none" w="med" len="med"/>
            <a:tailEnd type="stealth" w="med" len="med"/>
          </a:ln>
        </p:spPr>
      </p:cxnSp>
      <p:sp>
        <p:nvSpPr>
          <p:cNvPr id="204" name="Google Shape;204;p22"/>
          <p:cNvSpPr/>
          <p:nvPr/>
        </p:nvSpPr>
        <p:spPr>
          <a:xfrm>
            <a:off x="233" y="200"/>
            <a:ext cx="12192000" cy="71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22"/>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2"/>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07" name="Google Shape;207;p22"/>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208" name="Google Shape;208;p22"/>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09" name="Google Shape;209;p22"/>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
        <p:nvSpPr>
          <p:cNvPr id="210" name="Google Shape;210;p22"/>
          <p:cNvSpPr txBox="1">
            <a:spLocks noGrp="1"/>
          </p:cNvSpPr>
          <p:nvPr>
            <p:ph type="title"/>
          </p:nvPr>
        </p:nvSpPr>
        <p:spPr>
          <a:xfrm>
            <a:off x="960000" y="629519"/>
            <a:ext cx="10272000" cy="763600"/>
          </a:xfrm>
          <a:prstGeom prst="rect">
            <a:avLst/>
          </a:prstGeom>
        </p:spPr>
        <p:txBody>
          <a:bodyPr spcFirstLastPara="1" wrap="square" lIns="0"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fr-FR"/>
              <a:t>Modifiez le style du titre</a:t>
            </a:r>
            <a:endParaRPr/>
          </a:p>
        </p:txBody>
      </p:sp>
    </p:spTree>
    <p:extLst>
      <p:ext uri="{BB962C8B-B14F-4D97-AF65-F5344CB8AC3E}">
        <p14:creationId xmlns:p14="http://schemas.microsoft.com/office/powerpoint/2010/main" val="4098681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82"/>
        <p:cNvGrpSpPr/>
        <p:nvPr/>
      </p:nvGrpSpPr>
      <p:grpSpPr>
        <a:xfrm>
          <a:off x="0" y="0"/>
          <a:ext cx="0" cy="0"/>
          <a:chOff x="0" y="0"/>
          <a:chExt cx="0" cy="0"/>
        </a:xfrm>
      </p:grpSpPr>
    </p:spTree>
    <p:extLst>
      <p:ext uri="{BB962C8B-B14F-4D97-AF65-F5344CB8AC3E}">
        <p14:creationId xmlns:p14="http://schemas.microsoft.com/office/powerpoint/2010/main" val="295668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800" y="1437667"/>
            <a:ext cx="7124000" cy="2536400"/>
          </a:xfrm>
          <a:prstGeom prst="rect">
            <a:avLst/>
          </a:prstGeom>
        </p:spPr>
        <p:txBody>
          <a:bodyPr spcFirstLastPara="1" wrap="square" lIns="0" tIns="91425" rIns="91425" bIns="91425" anchor="b" anchorCtr="0">
            <a:noAutofit/>
          </a:bodyPr>
          <a:lstStyle>
            <a:lvl1pPr lvl="0">
              <a:lnSpc>
                <a:spcPct val="80000"/>
              </a:lnSpc>
              <a:spcBef>
                <a:spcPts val="0"/>
              </a:spcBef>
              <a:spcAft>
                <a:spcPts val="0"/>
              </a:spcAft>
              <a:buClr>
                <a:srgbClr val="191919"/>
              </a:buClr>
              <a:buSzPts val="5200"/>
              <a:buNone/>
              <a:defRPr sz="5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fr-FR"/>
              <a:t>Modifiez le style du titre</a:t>
            </a:r>
            <a:endParaRPr/>
          </a:p>
        </p:txBody>
      </p:sp>
      <p:sp>
        <p:nvSpPr>
          <p:cNvPr id="10" name="Google Shape;10;p2"/>
          <p:cNvSpPr txBox="1">
            <a:spLocks noGrp="1"/>
          </p:cNvSpPr>
          <p:nvPr>
            <p:ph type="subTitle" idx="1"/>
          </p:nvPr>
        </p:nvSpPr>
        <p:spPr>
          <a:xfrm>
            <a:off x="950800" y="3935000"/>
            <a:ext cx="4064400" cy="892000"/>
          </a:xfrm>
          <a:prstGeom prst="rect">
            <a:avLst/>
          </a:prstGeom>
        </p:spPr>
        <p:txBody>
          <a:bodyPr spcFirstLastPara="1" wrap="square" lIns="0"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fr-FR"/>
              <a:t>Modifiez le style des sous-titres du masque</a:t>
            </a:r>
            <a:endParaRPr/>
          </a:p>
        </p:txBody>
      </p:sp>
      <p:sp>
        <p:nvSpPr>
          <p:cNvPr id="11" name="Google Shape;11;p2"/>
          <p:cNvSpPr/>
          <p:nvPr/>
        </p:nvSpPr>
        <p:spPr>
          <a:xfrm>
            <a:off x="233" y="200"/>
            <a:ext cx="12192000" cy="71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11080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11588588" y="178600"/>
            <a:ext cx="362400" cy="3624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4" name="Google Shape;14;p2"/>
          <p:cNvCxnSpPr/>
          <p:nvPr/>
        </p:nvCxnSpPr>
        <p:spPr>
          <a:xfrm>
            <a:off x="0" y="359800"/>
            <a:ext cx="560800" cy="0"/>
          </a:xfrm>
          <a:prstGeom prst="straightConnector1">
            <a:avLst/>
          </a:prstGeom>
          <a:noFill/>
          <a:ln w="9525" cap="flat" cmpd="sng">
            <a:solidFill>
              <a:schemeClr val="lt1"/>
            </a:solidFill>
            <a:prstDash val="solid"/>
            <a:round/>
            <a:headEnd type="none" w="med" len="med"/>
            <a:tailEnd type="stealth" w="med" len="med"/>
          </a:ln>
        </p:spPr>
      </p:cxnSp>
      <p:sp>
        <p:nvSpPr>
          <p:cNvPr id="15" name="Google Shape;15;p2"/>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6" name="Google Shape;16;p2"/>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179597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sp>
        <p:nvSpPr>
          <p:cNvPr id="64" name="Google Shape;64;p7"/>
          <p:cNvSpPr/>
          <p:nvPr/>
        </p:nvSpPr>
        <p:spPr>
          <a:xfrm>
            <a:off x="233" y="200"/>
            <a:ext cx="6450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7"/>
          <p:cNvSpPr/>
          <p:nvPr/>
        </p:nvSpPr>
        <p:spPr>
          <a:xfrm>
            <a:off x="11080588" y="178600"/>
            <a:ext cx="362400" cy="3624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7"/>
          <p:cNvSpPr/>
          <p:nvPr/>
        </p:nvSpPr>
        <p:spPr>
          <a:xfrm>
            <a:off x="11588588" y="178600"/>
            <a:ext cx="362400" cy="3624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7" name="Google Shape;67;p7"/>
          <p:cNvCxnSpPr/>
          <p:nvPr/>
        </p:nvCxnSpPr>
        <p:spPr>
          <a:xfrm>
            <a:off x="0" y="359800"/>
            <a:ext cx="560800" cy="0"/>
          </a:xfrm>
          <a:prstGeom prst="straightConnector1">
            <a:avLst/>
          </a:prstGeom>
          <a:noFill/>
          <a:ln w="9525" cap="flat" cmpd="sng">
            <a:solidFill>
              <a:srgbClr val="FFFFFF"/>
            </a:solidFill>
            <a:prstDash val="solid"/>
            <a:round/>
            <a:headEnd type="none" w="med" len="med"/>
            <a:tailEnd type="stealth" w="med" len="med"/>
          </a:ln>
        </p:spPr>
      </p:cxnSp>
      <p:sp>
        <p:nvSpPr>
          <p:cNvPr id="68" name="Google Shape;68;p7"/>
          <p:cNvSpPr txBox="1">
            <a:spLocks noGrp="1"/>
          </p:cNvSpPr>
          <p:nvPr>
            <p:ph type="body" idx="1"/>
          </p:nvPr>
        </p:nvSpPr>
        <p:spPr>
          <a:xfrm>
            <a:off x="960000" y="2457667"/>
            <a:ext cx="5158000" cy="3681200"/>
          </a:xfrm>
          <a:prstGeom prst="rect">
            <a:avLst/>
          </a:prstGeom>
        </p:spPr>
        <p:txBody>
          <a:bodyPr spcFirstLastPara="1" wrap="square" lIns="0" tIns="91425" rIns="91425" bIns="91425" anchor="ctr" anchorCtr="0">
            <a:noAutofit/>
          </a:bodyPr>
          <a:lstStyle>
            <a:lvl1pPr marL="457200" lvl="0" indent="-292100" rtl="0">
              <a:lnSpc>
                <a:spcPct val="100000"/>
              </a:lnSpc>
              <a:spcBef>
                <a:spcPts val="0"/>
              </a:spcBef>
              <a:spcAft>
                <a:spcPts val="0"/>
              </a:spcAft>
              <a:buClr>
                <a:schemeClr val="lt1"/>
              </a:buClr>
              <a:buSzPts val="1000"/>
              <a:buChar char="●"/>
              <a:defRPr>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1600"/>
              </a:spcBef>
              <a:spcAft>
                <a:spcPts val="0"/>
              </a:spcAft>
              <a:buClr>
                <a:schemeClr val="lt1"/>
              </a:buClr>
              <a:buSzPts val="1400"/>
              <a:buChar char="■"/>
              <a:defRPr>
                <a:solidFill>
                  <a:schemeClr val="lt1"/>
                </a:solidFill>
              </a:defRPr>
            </a:lvl3pPr>
            <a:lvl4pPr marL="1828800" lvl="3" indent="-317500" rtl="0">
              <a:lnSpc>
                <a:spcPct val="115000"/>
              </a:lnSpc>
              <a:spcBef>
                <a:spcPts val="1600"/>
              </a:spcBef>
              <a:spcAft>
                <a:spcPts val="0"/>
              </a:spcAft>
              <a:buClr>
                <a:schemeClr val="lt1"/>
              </a:buClr>
              <a:buSzPts val="1400"/>
              <a:buChar char="●"/>
              <a:defRPr>
                <a:solidFill>
                  <a:schemeClr val="lt1"/>
                </a:solidFill>
              </a:defRPr>
            </a:lvl4pPr>
            <a:lvl5pPr marL="2286000" lvl="4" indent="-317500" rtl="0">
              <a:lnSpc>
                <a:spcPct val="115000"/>
              </a:lnSpc>
              <a:spcBef>
                <a:spcPts val="1600"/>
              </a:spcBef>
              <a:spcAft>
                <a:spcPts val="0"/>
              </a:spcAft>
              <a:buClr>
                <a:schemeClr val="lt1"/>
              </a:buClr>
              <a:buSzPts val="1400"/>
              <a:buChar char="○"/>
              <a:defRPr>
                <a:solidFill>
                  <a:schemeClr val="lt1"/>
                </a:solidFill>
              </a:defRPr>
            </a:lvl5pPr>
            <a:lvl6pPr marL="2743200" lvl="5" indent="-317500" rtl="0">
              <a:lnSpc>
                <a:spcPct val="115000"/>
              </a:lnSpc>
              <a:spcBef>
                <a:spcPts val="1600"/>
              </a:spcBef>
              <a:spcAft>
                <a:spcPts val="0"/>
              </a:spcAft>
              <a:buClr>
                <a:schemeClr val="lt1"/>
              </a:buClr>
              <a:buSzPts val="1400"/>
              <a:buChar char="■"/>
              <a:defRPr>
                <a:solidFill>
                  <a:schemeClr val="lt1"/>
                </a:solidFill>
              </a:defRPr>
            </a:lvl6pPr>
            <a:lvl7pPr marL="3200400" lvl="6" indent="-317500" rtl="0">
              <a:lnSpc>
                <a:spcPct val="115000"/>
              </a:lnSpc>
              <a:spcBef>
                <a:spcPts val="1600"/>
              </a:spcBef>
              <a:spcAft>
                <a:spcPts val="0"/>
              </a:spcAft>
              <a:buClr>
                <a:schemeClr val="lt1"/>
              </a:buClr>
              <a:buSzPts val="1400"/>
              <a:buChar char="●"/>
              <a:defRPr>
                <a:solidFill>
                  <a:schemeClr val="lt1"/>
                </a:solidFill>
              </a:defRPr>
            </a:lvl7pPr>
            <a:lvl8pPr marL="3657600" lvl="7" indent="-317500" rtl="0">
              <a:lnSpc>
                <a:spcPct val="115000"/>
              </a:lnSpc>
              <a:spcBef>
                <a:spcPts val="1600"/>
              </a:spcBef>
              <a:spcAft>
                <a:spcPts val="0"/>
              </a:spcAft>
              <a:buClr>
                <a:schemeClr val="lt1"/>
              </a:buClr>
              <a:buSzPts val="1400"/>
              <a:buChar char="○"/>
              <a:defRPr>
                <a:solidFill>
                  <a:schemeClr val="lt1"/>
                </a:solidFill>
              </a:defRPr>
            </a:lvl8pPr>
            <a:lvl9pPr marL="4114800" lvl="8" indent="-317500" rtl="0">
              <a:lnSpc>
                <a:spcPct val="115000"/>
              </a:lnSpc>
              <a:spcBef>
                <a:spcPts val="1600"/>
              </a:spcBef>
              <a:spcAft>
                <a:spcPts val="1600"/>
              </a:spcAft>
              <a:buClr>
                <a:schemeClr val="lt1"/>
              </a:buClr>
              <a:buSzPts val="1400"/>
              <a:buChar char="■"/>
              <a:defRPr>
                <a:solidFill>
                  <a:schemeClr val="lt1"/>
                </a:solidFill>
              </a:defRPr>
            </a:lvl9pPr>
          </a:lstStyle>
          <a:p>
            <a:pPr lvl="0"/>
            <a:r>
              <a:rPr lang="fr-FR"/>
              <a:t>Cliquez pour modifier les styles du texte du masque</a:t>
            </a:r>
          </a:p>
        </p:txBody>
      </p:sp>
      <p:sp>
        <p:nvSpPr>
          <p:cNvPr id="69" name="Google Shape;69;p7"/>
          <p:cNvSpPr txBox="1">
            <a:spLocks noGrp="1"/>
          </p:cNvSpPr>
          <p:nvPr>
            <p:ph type="title"/>
          </p:nvPr>
        </p:nvSpPr>
        <p:spPr>
          <a:xfrm>
            <a:off x="960000" y="719200"/>
            <a:ext cx="5158000" cy="1440400"/>
          </a:xfrm>
          <a:prstGeom prst="rect">
            <a:avLst/>
          </a:prstGeom>
        </p:spPr>
        <p:txBody>
          <a:bodyPr spcFirstLastPara="1" wrap="square" lIns="0" tIns="91425" rIns="91425" bIns="91425" anchor="t" anchorCtr="0">
            <a:noAutofit/>
          </a:bodyPr>
          <a:lstStyle>
            <a:lvl1pPr lvl="0" rtl="0">
              <a:spcBef>
                <a:spcPts val="0"/>
              </a:spcBef>
              <a:spcAft>
                <a:spcPts val="0"/>
              </a:spcAft>
              <a:buClr>
                <a:schemeClr val="lt1"/>
              </a:buClr>
              <a:buSzPts val="3500"/>
              <a:buNone/>
              <a:defRPr sz="32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r>
              <a:rPr lang="fr-FR"/>
              <a:t>Modifiez le style du titre</a:t>
            </a:r>
            <a:endParaRPr/>
          </a:p>
        </p:txBody>
      </p:sp>
      <p:sp>
        <p:nvSpPr>
          <p:cNvPr id="70" name="Google Shape;70;p7"/>
          <p:cNvSpPr/>
          <p:nvPr/>
        </p:nvSpPr>
        <p:spPr>
          <a:xfrm>
            <a:off x="11729587" y="6395203"/>
            <a:ext cx="462400" cy="46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1" name="Google Shape;71;p7"/>
          <p:cNvCxnSpPr/>
          <p:nvPr/>
        </p:nvCxnSpPr>
        <p:spPr>
          <a:xfrm>
            <a:off x="11959273" y="6474572"/>
            <a:ext cx="3200" cy="30440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31456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2023-02-27</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150914606"/>
      </p:ext>
    </p:extLst>
  </p:cSld>
  <p:clrMap bg1="lt1" tx1="dk1" bg2="dk2" tx2="lt2" accent1="accent1" accent2="accent2" accent3="accent3" accent4="accent4" accent5="accent5" accent6="accent6" hlink="hlink" folHlink="folHlink"/>
  <p:sldLayoutIdLst>
    <p:sldLayoutId id="2147483669"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6</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Fonctions, déclencheurs, et plus+</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05664D-3357-C19E-A133-97EA3F74872B}"/>
              </a:ext>
            </a:extLst>
          </p:cNvPr>
          <p:cNvSpPr>
            <a:spLocks noGrp="1"/>
          </p:cNvSpPr>
          <p:nvPr>
            <p:ph idx="1"/>
          </p:nvPr>
        </p:nvSpPr>
        <p:spPr/>
        <p:txBody>
          <a:bodyPr/>
          <a:lstStyle/>
          <a:p>
            <a:r>
              <a:rPr lang="fr-CA" dirty="0"/>
              <a:t> Il y a deux types de triggers:</a:t>
            </a:r>
          </a:p>
        </p:txBody>
      </p:sp>
      <p:sp>
        <p:nvSpPr>
          <p:cNvPr id="3" name="Titre 2">
            <a:extLst>
              <a:ext uri="{FF2B5EF4-FFF2-40B4-BE49-F238E27FC236}">
                <a16:creationId xmlns:a16="http://schemas.microsoft.com/office/drawing/2014/main" id="{C563CB34-205D-A3F5-2EA0-00C5A2EF51FA}"/>
              </a:ext>
            </a:extLst>
          </p:cNvPr>
          <p:cNvSpPr>
            <a:spLocks noGrp="1"/>
          </p:cNvSpPr>
          <p:nvPr>
            <p:ph type="title"/>
          </p:nvPr>
        </p:nvSpPr>
        <p:spPr/>
        <p:txBody>
          <a:bodyPr/>
          <a:lstStyle/>
          <a:p>
            <a:r>
              <a:rPr lang="fr-CA" dirty="0"/>
              <a:t>Déclencheurs	</a:t>
            </a:r>
          </a:p>
        </p:txBody>
      </p:sp>
      <p:sp>
        <p:nvSpPr>
          <p:cNvPr id="4" name="ZoneTexte 3">
            <a:extLst>
              <a:ext uri="{FF2B5EF4-FFF2-40B4-BE49-F238E27FC236}">
                <a16:creationId xmlns:a16="http://schemas.microsoft.com/office/drawing/2014/main" id="{710098BC-A97A-E83C-5BB4-1A9CFF598D87}"/>
              </a:ext>
            </a:extLst>
          </p:cNvPr>
          <p:cNvSpPr txBox="1"/>
          <p:nvPr/>
        </p:nvSpPr>
        <p:spPr>
          <a:xfrm>
            <a:off x="749301" y="1925914"/>
            <a:ext cx="10600900" cy="1477328"/>
          </a:xfrm>
          <a:prstGeom prst="rect">
            <a:avLst/>
          </a:prstGeom>
          <a:noFill/>
        </p:spPr>
        <p:txBody>
          <a:bodyPr wrap="square" rtlCol="0">
            <a:spAutoFit/>
          </a:bodyPr>
          <a:lstStyle/>
          <a:p>
            <a:pPr lvl="1">
              <a:spcAft>
                <a:spcPts val="600"/>
              </a:spcAft>
              <a:buClr>
                <a:srgbClr val="9999CC"/>
              </a:buClr>
              <a:buFont typeface="Wingdings" panose="05000000000000000000" pitchFamily="2" charset="2"/>
              <a:buChar char="v"/>
            </a:pPr>
            <a:r>
              <a:rPr lang="fr-CA" sz="2000" b="1" kern="0" dirty="0">
                <a:solidFill>
                  <a:srgbClr val="FA4098"/>
                </a:solidFill>
                <a:latin typeface="Arial"/>
              </a:rPr>
              <a:t>AFTER trigger </a:t>
            </a:r>
            <a:r>
              <a:rPr lang="fr-CA" sz="2000" kern="0" dirty="0">
                <a:solidFill>
                  <a:srgbClr val="000000"/>
                </a:solidFill>
                <a:latin typeface="Arial"/>
              </a:rPr>
              <a:t>:  permet d'exécuter du code après qu'une instruction ait été exécutée.</a:t>
            </a:r>
          </a:p>
          <a:p>
            <a:pPr marL="365760" lvl="1" indent="0">
              <a:spcAft>
                <a:spcPts val="600"/>
              </a:spcAft>
              <a:buClr>
                <a:srgbClr val="9999CC"/>
              </a:buClr>
              <a:buNone/>
            </a:pPr>
            <a:endParaRPr lang="fr-CA" sz="2000" kern="0" dirty="0">
              <a:solidFill>
                <a:srgbClr val="000000"/>
              </a:solidFill>
              <a:latin typeface="Arial"/>
            </a:endParaRPr>
          </a:p>
          <a:p>
            <a:pPr lvl="1">
              <a:spcAft>
                <a:spcPts val="600"/>
              </a:spcAft>
              <a:buClr>
                <a:srgbClr val="9999CC"/>
              </a:buClr>
              <a:buFont typeface="Wingdings" panose="05000000000000000000" pitchFamily="2" charset="2"/>
              <a:buChar char="v"/>
            </a:pPr>
            <a:r>
              <a:rPr lang="fr-CA" sz="2000" b="1" kern="0" dirty="0">
                <a:solidFill>
                  <a:srgbClr val="FA4098"/>
                </a:solidFill>
                <a:latin typeface="Arial"/>
              </a:rPr>
              <a:t>INSTEAD trigger </a:t>
            </a:r>
            <a:r>
              <a:rPr lang="fr-CA" sz="2000" kern="0" dirty="0">
                <a:solidFill>
                  <a:srgbClr val="000000"/>
                </a:solidFill>
                <a:latin typeface="Arial"/>
              </a:rPr>
              <a:t>:  permet d'exécuter du code à la place d'une autre instruction. Surtout utilisée pour remplacer les DELETE par quelque chose d’autre.</a:t>
            </a:r>
          </a:p>
        </p:txBody>
      </p:sp>
    </p:spTree>
    <p:extLst>
      <p:ext uri="{BB962C8B-B14F-4D97-AF65-F5344CB8AC3E}">
        <p14:creationId xmlns:p14="http://schemas.microsoft.com/office/powerpoint/2010/main" val="220955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05664D-3357-C19E-A133-97EA3F74872B}"/>
              </a:ext>
            </a:extLst>
          </p:cNvPr>
          <p:cNvSpPr>
            <a:spLocks noGrp="1"/>
          </p:cNvSpPr>
          <p:nvPr>
            <p:ph idx="1"/>
          </p:nvPr>
        </p:nvSpPr>
        <p:spPr/>
        <p:txBody>
          <a:bodyPr/>
          <a:lstStyle/>
          <a:p>
            <a:r>
              <a:rPr lang="fr-CA" dirty="0"/>
              <a:t> </a:t>
            </a:r>
            <a:r>
              <a:rPr lang="fr-CA" b="1" dirty="0" err="1">
                <a:solidFill>
                  <a:srgbClr val="FA4098"/>
                </a:solidFill>
              </a:rPr>
              <a:t>inserted</a:t>
            </a:r>
            <a:r>
              <a:rPr lang="fr-CA" dirty="0"/>
              <a:t> et </a:t>
            </a:r>
            <a:r>
              <a:rPr lang="fr-CA" b="1" dirty="0" err="1">
                <a:solidFill>
                  <a:srgbClr val="FA4098"/>
                </a:solidFill>
              </a:rPr>
              <a:t>deleted</a:t>
            </a:r>
            <a:r>
              <a:rPr lang="fr-CA" dirty="0"/>
              <a:t>, 2 tables temporaires crées pour la durée du trigger seulement.</a:t>
            </a:r>
          </a:p>
          <a:p>
            <a:endParaRPr lang="fr-CA" dirty="0"/>
          </a:p>
          <a:p>
            <a:r>
              <a:rPr lang="fr-CA" dirty="0"/>
              <a:t> </a:t>
            </a:r>
            <a:r>
              <a:rPr lang="fr-CA" b="1" dirty="0" err="1">
                <a:solidFill>
                  <a:srgbClr val="FA4098"/>
                </a:solidFill>
              </a:rPr>
              <a:t>inserted</a:t>
            </a:r>
            <a:r>
              <a:rPr lang="fr-CA" dirty="0"/>
              <a:t>,  image des données APRÈS l’insert ou l’update.</a:t>
            </a:r>
          </a:p>
          <a:p>
            <a:r>
              <a:rPr lang="fr-CA" dirty="0"/>
              <a:t> </a:t>
            </a:r>
            <a:r>
              <a:rPr lang="fr-CA" b="1" dirty="0" err="1">
                <a:solidFill>
                  <a:srgbClr val="FA4098"/>
                </a:solidFill>
              </a:rPr>
              <a:t>deleted</a:t>
            </a:r>
            <a:r>
              <a:rPr lang="fr-CA" dirty="0"/>
              <a:t>, image des données AVANT l’update ou le </a:t>
            </a:r>
            <a:r>
              <a:rPr lang="fr-CA" dirty="0" err="1"/>
              <a:t>delete</a:t>
            </a:r>
            <a:r>
              <a:rPr lang="fr-CA" dirty="0"/>
              <a:t>.</a:t>
            </a:r>
          </a:p>
          <a:p>
            <a:endParaRPr lang="fr-CA" dirty="0"/>
          </a:p>
          <a:p>
            <a:endParaRPr lang="fr-CA" dirty="0"/>
          </a:p>
        </p:txBody>
      </p:sp>
      <p:sp>
        <p:nvSpPr>
          <p:cNvPr id="3" name="Titre 2">
            <a:extLst>
              <a:ext uri="{FF2B5EF4-FFF2-40B4-BE49-F238E27FC236}">
                <a16:creationId xmlns:a16="http://schemas.microsoft.com/office/drawing/2014/main" id="{C563CB34-205D-A3F5-2EA0-00C5A2EF51FA}"/>
              </a:ext>
            </a:extLst>
          </p:cNvPr>
          <p:cNvSpPr>
            <a:spLocks noGrp="1"/>
          </p:cNvSpPr>
          <p:nvPr>
            <p:ph type="title"/>
          </p:nvPr>
        </p:nvSpPr>
        <p:spPr/>
        <p:txBody>
          <a:bodyPr/>
          <a:lstStyle/>
          <a:p>
            <a:r>
              <a:rPr lang="fr-CA" dirty="0"/>
              <a:t>Déclencheurs	</a:t>
            </a:r>
          </a:p>
        </p:txBody>
      </p:sp>
    </p:spTree>
    <p:extLst>
      <p:ext uri="{BB962C8B-B14F-4D97-AF65-F5344CB8AC3E}">
        <p14:creationId xmlns:p14="http://schemas.microsoft.com/office/powerpoint/2010/main" val="15688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05664D-3357-C19E-A133-97EA3F74872B}"/>
              </a:ext>
            </a:extLst>
          </p:cNvPr>
          <p:cNvSpPr>
            <a:spLocks noGrp="1"/>
          </p:cNvSpPr>
          <p:nvPr>
            <p:ph idx="1"/>
          </p:nvPr>
        </p:nvSpPr>
        <p:spPr/>
        <p:txBody>
          <a:bodyPr/>
          <a:lstStyle/>
          <a:p>
            <a:r>
              <a:rPr lang="fr-CA" dirty="0"/>
              <a:t> </a:t>
            </a:r>
            <a:r>
              <a:rPr lang="fr-CA" b="1" dirty="0" err="1">
                <a:solidFill>
                  <a:srgbClr val="FA4098"/>
                </a:solidFill>
              </a:rPr>
              <a:t>inserted</a:t>
            </a:r>
            <a:r>
              <a:rPr lang="fr-CA" dirty="0"/>
              <a:t> et </a:t>
            </a:r>
            <a:r>
              <a:rPr lang="fr-CA" b="1" dirty="0" err="1">
                <a:solidFill>
                  <a:srgbClr val="FA4098"/>
                </a:solidFill>
              </a:rPr>
              <a:t>deleted</a:t>
            </a:r>
            <a:r>
              <a:rPr lang="fr-CA" dirty="0"/>
              <a:t>, 2 tables temporaires crées pour la durée du trigger seulement.</a:t>
            </a:r>
          </a:p>
          <a:p>
            <a:endParaRPr lang="fr-CA" dirty="0"/>
          </a:p>
          <a:p>
            <a:r>
              <a:rPr lang="fr-CA" dirty="0"/>
              <a:t> </a:t>
            </a:r>
            <a:r>
              <a:rPr lang="fr-CA" b="1" dirty="0" err="1">
                <a:solidFill>
                  <a:srgbClr val="FA4098"/>
                </a:solidFill>
              </a:rPr>
              <a:t>inserted</a:t>
            </a:r>
            <a:r>
              <a:rPr lang="fr-CA" dirty="0"/>
              <a:t>,  image des données APRÈS l’insert ou l’update.</a:t>
            </a:r>
          </a:p>
          <a:p>
            <a:r>
              <a:rPr lang="fr-CA" dirty="0"/>
              <a:t> </a:t>
            </a:r>
            <a:r>
              <a:rPr lang="fr-CA" b="1" dirty="0" err="1">
                <a:solidFill>
                  <a:srgbClr val="FA4098"/>
                </a:solidFill>
              </a:rPr>
              <a:t>deleted</a:t>
            </a:r>
            <a:r>
              <a:rPr lang="fr-CA" dirty="0"/>
              <a:t>, image des données AVANT l’update ou le </a:t>
            </a:r>
            <a:r>
              <a:rPr lang="fr-CA" dirty="0" err="1"/>
              <a:t>delete</a:t>
            </a:r>
            <a:r>
              <a:rPr lang="fr-CA" dirty="0"/>
              <a:t>.</a:t>
            </a:r>
          </a:p>
          <a:p>
            <a:endParaRPr lang="fr-CA" dirty="0"/>
          </a:p>
          <a:p>
            <a:endParaRPr lang="fr-CA" dirty="0"/>
          </a:p>
        </p:txBody>
      </p:sp>
      <p:sp>
        <p:nvSpPr>
          <p:cNvPr id="3" name="Titre 2">
            <a:extLst>
              <a:ext uri="{FF2B5EF4-FFF2-40B4-BE49-F238E27FC236}">
                <a16:creationId xmlns:a16="http://schemas.microsoft.com/office/drawing/2014/main" id="{C563CB34-205D-A3F5-2EA0-00C5A2EF51FA}"/>
              </a:ext>
            </a:extLst>
          </p:cNvPr>
          <p:cNvSpPr>
            <a:spLocks noGrp="1"/>
          </p:cNvSpPr>
          <p:nvPr>
            <p:ph type="title"/>
          </p:nvPr>
        </p:nvSpPr>
        <p:spPr/>
        <p:txBody>
          <a:bodyPr/>
          <a:lstStyle/>
          <a:p>
            <a:r>
              <a:rPr lang="fr-CA" dirty="0"/>
              <a:t>Déclencheurs	</a:t>
            </a:r>
          </a:p>
        </p:txBody>
      </p:sp>
      <p:pic>
        <p:nvPicPr>
          <p:cNvPr id="8" name="Image 7">
            <a:extLst>
              <a:ext uri="{FF2B5EF4-FFF2-40B4-BE49-F238E27FC236}">
                <a16:creationId xmlns:a16="http://schemas.microsoft.com/office/drawing/2014/main" id="{EDCE6321-29E7-7D2A-0363-7CFB7F8EFE60}"/>
              </a:ext>
            </a:extLst>
          </p:cNvPr>
          <p:cNvPicPr>
            <a:picLocks noChangeAspect="1"/>
          </p:cNvPicPr>
          <p:nvPr/>
        </p:nvPicPr>
        <p:blipFill>
          <a:blip r:embed="rId2"/>
          <a:stretch>
            <a:fillRect/>
          </a:stretch>
        </p:blipFill>
        <p:spPr>
          <a:xfrm>
            <a:off x="1464816" y="3782898"/>
            <a:ext cx="9463596" cy="2763099"/>
          </a:xfrm>
          <a:prstGeom prst="rect">
            <a:avLst/>
          </a:prstGeom>
        </p:spPr>
      </p:pic>
    </p:spTree>
    <p:extLst>
      <p:ext uri="{BB962C8B-B14F-4D97-AF65-F5344CB8AC3E}">
        <p14:creationId xmlns:p14="http://schemas.microsoft.com/office/powerpoint/2010/main" val="122811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1584" y="20956"/>
            <a:ext cx="7704000" cy="743749"/>
          </a:xfrm>
        </p:spPr>
        <p:txBody>
          <a:bodyPr wrap="square" anchor="ctr">
            <a:noAutofit/>
          </a:bodyPr>
          <a:lstStyle/>
          <a:p>
            <a:pPr algn="ctr">
              <a:lnSpc>
                <a:spcPct val="90000"/>
              </a:lnSpc>
            </a:pPr>
            <a:r>
              <a:rPr lang="fr-CA" sz="6600" dirty="0">
                <a:solidFill>
                  <a:schemeClr val="bg1"/>
                </a:solidFill>
              </a:rPr>
              <a:t>Les standards</a:t>
            </a:r>
            <a:endParaRPr lang="fr-FR" sz="6600" dirty="0">
              <a:solidFill>
                <a:schemeClr val="bg1"/>
              </a:solidFill>
            </a:endParaRPr>
          </a:p>
        </p:txBody>
      </p:sp>
      <p:sp>
        <p:nvSpPr>
          <p:cNvPr id="3" name="Espace réservé du contenu 2"/>
          <p:cNvSpPr>
            <a:spLocks noGrp="1"/>
          </p:cNvSpPr>
          <p:nvPr>
            <p:ph type="subTitle" idx="1"/>
          </p:nvPr>
        </p:nvSpPr>
        <p:spPr>
          <a:xfrm>
            <a:off x="1703512" y="1340768"/>
            <a:ext cx="8964488" cy="4680520"/>
          </a:xfrm>
        </p:spPr>
        <p:txBody>
          <a:bodyPr wrap="square" anchor="ctr">
            <a:normAutofit/>
          </a:bodyPr>
          <a:lstStyle/>
          <a:p>
            <a:pPr marL="482600" indent="-342900">
              <a:spcAft>
                <a:spcPts val="600"/>
              </a:spcAft>
              <a:buFont typeface="Wingdings" panose="05000000000000000000" pitchFamily="2" charset="2"/>
              <a:buChar char="v"/>
            </a:pPr>
            <a:r>
              <a:rPr lang="fr-CA" sz="2400" dirty="0"/>
              <a:t>Il y a différents standards appliqués dans les entreprises.</a:t>
            </a:r>
          </a:p>
          <a:p>
            <a:pPr marL="482600" indent="-342900">
              <a:spcAft>
                <a:spcPts val="600"/>
              </a:spcAft>
              <a:buFont typeface="Wingdings" panose="05000000000000000000" pitchFamily="2" charset="2"/>
              <a:buChar char="v"/>
            </a:pPr>
            <a:r>
              <a:rPr lang="fr-CA" sz="2400" dirty="0"/>
              <a:t>ICI, </a:t>
            </a:r>
          </a:p>
          <a:p>
            <a:pPr marL="0" indent="0">
              <a:spcAft>
                <a:spcPts val="600"/>
              </a:spcAft>
            </a:pPr>
            <a:r>
              <a:rPr lang="fr-CA" sz="2400" dirty="0"/>
              <a:t>             	</a:t>
            </a:r>
            <a:r>
              <a:rPr lang="fr-CA" sz="2400" b="1" dirty="0" err="1">
                <a:solidFill>
                  <a:srgbClr val="FF0000"/>
                </a:solidFill>
              </a:rPr>
              <a:t>schema.table_trg_nomDuTrigger</a:t>
            </a:r>
            <a:endParaRPr lang="fr-CA" sz="2400" b="1" dirty="0">
              <a:solidFill>
                <a:srgbClr val="FF0000"/>
              </a:solidFill>
            </a:endParaRPr>
          </a:p>
          <a:p>
            <a:pPr marL="0" indent="0">
              <a:spcAft>
                <a:spcPts val="600"/>
              </a:spcAft>
            </a:pPr>
            <a:endParaRPr lang="fr-CA" sz="2400" dirty="0"/>
          </a:p>
          <a:p>
            <a:pPr marL="0" indent="0">
              <a:spcAft>
                <a:spcPts val="600"/>
              </a:spcAft>
            </a:pPr>
            <a:r>
              <a:rPr lang="fr-CA" sz="2400" dirty="0"/>
              <a:t>Et dans le </a:t>
            </a:r>
            <a:r>
              <a:rPr lang="fr-CA" sz="2400" b="1" dirty="0" err="1">
                <a:solidFill>
                  <a:srgbClr val="FFC000"/>
                </a:solidFill>
              </a:rPr>
              <a:t>trg</a:t>
            </a:r>
            <a:r>
              <a:rPr lang="fr-CA" sz="2400" dirty="0"/>
              <a:t>,  on commence </a:t>
            </a:r>
          </a:p>
          <a:p>
            <a:pPr marL="0" indent="0">
              <a:spcAft>
                <a:spcPts val="600"/>
              </a:spcAft>
            </a:pPr>
            <a:r>
              <a:rPr lang="fr-CA" sz="2400" dirty="0"/>
              <a:t>	</a:t>
            </a:r>
            <a:r>
              <a:rPr lang="fr-CA" sz="2800" b="1" dirty="0">
                <a:solidFill>
                  <a:srgbClr val="00B050"/>
                </a:solidFill>
              </a:rPr>
              <a:t>i</a:t>
            </a:r>
            <a:r>
              <a:rPr lang="fr-CA" sz="2400" dirty="0"/>
              <a:t> si c’est pour un insert, </a:t>
            </a:r>
          </a:p>
          <a:p>
            <a:pPr marL="0" indent="0">
              <a:spcAft>
                <a:spcPts val="600"/>
              </a:spcAft>
            </a:pPr>
            <a:r>
              <a:rPr lang="fr-CA" sz="2400" dirty="0"/>
              <a:t>	</a:t>
            </a:r>
            <a:r>
              <a:rPr lang="fr-CA" sz="2800" b="1" dirty="0">
                <a:solidFill>
                  <a:srgbClr val="00B050"/>
                </a:solidFill>
              </a:rPr>
              <a:t>u</a:t>
            </a:r>
            <a:r>
              <a:rPr lang="fr-CA" sz="2400" dirty="0"/>
              <a:t> si c’est pour un update,</a:t>
            </a:r>
          </a:p>
          <a:p>
            <a:pPr marL="0" indent="0">
              <a:spcAft>
                <a:spcPts val="600"/>
              </a:spcAft>
            </a:pPr>
            <a:r>
              <a:rPr lang="fr-CA" sz="2400" dirty="0"/>
              <a:t>	</a:t>
            </a:r>
            <a:r>
              <a:rPr lang="fr-CA" sz="2800" b="1" dirty="0">
                <a:solidFill>
                  <a:srgbClr val="00B050"/>
                </a:solidFill>
              </a:rPr>
              <a:t>d</a:t>
            </a:r>
            <a:r>
              <a:rPr lang="fr-CA" sz="2400" dirty="0"/>
              <a:t> si c’est pour un </a:t>
            </a:r>
            <a:r>
              <a:rPr lang="fr-CA" sz="2400" dirty="0" err="1"/>
              <a:t>delete</a:t>
            </a:r>
            <a:r>
              <a:rPr lang="fr-CA" sz="2400" dirty="0"/>
              <a:t>,</a:t>
            </a:r>
          </a:p>
          <a:p>
            <a:pPr marL="0" indent="0">
              <a:spcAft>
                <a:spcPts val="600"/>
              </a:spcAft>
            </a:pPr>
            <a:r>
              <a:rPr lang="fr-CA" sz="2400" dirty="0"/>
              <a:t>	</a:t>
            </a:r>
            <a:r>
              <a:rPr lang="fr-CA" sz="2800" b="1" dirty="0" err="1">
                <a:solidFill>
                  <a:srgbClr val="00B050"/>
                </a:solidFill>
              </a:rPr>
              <a:t>iu</a:t>
            </a:r>
            <a:r>
              <a:rPr lang="fr-CA" sz="2400" dirty="0"/>
              <a:t>, si c’est pour un insert et un update…</a:t>
            </a:r>
            <a:endParaRPr lang="fr-FR" sz="2400" dirty="0"/>
          </a:p>
        </p:txBody>
      </p:sp>
    </p:spTree>
    <p:extLst>
      <p:ext uri="{BB962C8B-B14F-4D97-AF65-F5344CB8AC3E}">
        <p14:creationId xmlns:p14="http://schemas.microsoft.com/office/powerpoint/2010/main" val="406057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3164000"/>
          </a:xfrm>
        </p:spPr>
        <p:txBody>
          <a:bodyPr/>
          <a:lstStyle/>
          <a:p>
            <a:r>
              <a:rPr lang="fr-CA" dirty="0"/>
              <a:t>Observons que dans </a:t>
            </a:r>
            <a:r>
              <a:rPr lang="fr-CA" dirty="0" err="1"/>
              <a:t>BD_DemoTrigger</a:t>
            </a:r>
            <a:r>
              <a:rPr lang="fr-CA" dirty="0"/>
              <a:t> nous avons 2 tables sans données: Facture et </a:t>
            </a:r>
            <a:r>
              <a:rPr lang="fr-CA" dirty="0" err="1"/>
              <a:t>AuditFacture</a:t>
            </a:r>
            <a:endParaRPr lang="fr-CA" dirty="0"/>
          </a:p>
          <a:p>
            <a:endParaRPr lang="fr-CA" dirty="0"/>
          </a:p>
          <a:p>
            <a:endParaRPr lang="fr-CA" dirty="0"/>
          </a:p>
          <a:p>
            <a:endParaRPr lang="fr-CA" dirty="0"/>
          </a:p>
          <a:p>
            <a:endParaRPr lang="fr-CA" dirty="0"/>
          </a:p>
          <a:p>
            <a:endParaRPr lang="fr-CA" dirty="0"/>
          </a:p>
          <a:p>
            <a:endParaRPr lang="fr-CA" dirty="0"/>
          </a:p>
        </p:txBody>
      </p:sp>
      <p:pic>
        <p:nvPicPr>
          <p:cNvPr id="14" name="Image 13">
            <a:extLst>
              <a:ext uri="{FF2B5EF4-FFF2-40B4-BE49-F238E27FC236}">
                <a16:creationId xmlns:a16="http://schemas.microsoft.com/office/drawing/2014/main" id="{240367E1-1230-8013-C6E5-317DCF68607B}"/>
              </a:ext>
            </a:extLst>
          </p:cNvPr>
          <p:cNvPicPr>
            <a:picLocks noChangeAspect="1"/>
          </p:cNvPicPr>
          <p:nvPr/>
        </p:nvPicPr>
        <p:blipFill>
          <a:blip r:embed="rId2"/>
          <a:stretch>
            <a:fillRect/>
          </a:stretch>
        </p:blipFill>
        <p:spPr>
          <a:xfrm>
            <a:off x="4239640" y="2503556"/>
            <a:ext cx="2991267" cy="1686160"/>
          </a:xfrm>
          <a:prstGeom prst="rect">
            <a:avLst/>
          </a:prstGeom>
        </p:spPr>
      </p:pic>
      <p:pic>
        <p:nvPicPr>
          <p:cNvPr id="16" name="Image 15">
            <a:extLst>
              <a:ext uri="{FF2B5EF4-FFF2-40B4-BE49-F238E27FC236}">
                <a16:creationId xmlns:a16="http://schemas.microsoft.com/office/drawing/2014/main" id="{52382124-0157-4439-3BD1-E8377D123687}"/>
              </a:ext>
            </a:extLst>
          </p:cNvPr>
          <p:cNvPicPr>
            <a:picLocks noChangeAspect="1"/>
          </p:cNvPicPr>
          <p:nvPr/>
        </p:nvPicPr>
        <p:blipFill>
          <a:blip r:embed="rId3"/>
          <a:stretch>
            <a:fillRect/>
          </a:stretch>
        </p:blipFill>
        <p:spPr>
          <a:xfrm>
            <a:off x="2453452" y="4638083"/>
            <a:ext cx="6563641" cy="1133633"/>
          </a:xfrm>
          <a:prstGeom prst="rect">
            <a:avLst/>
          </a:prstGeom>
        </p:spPr>
      </p:pic>
    </p:spTree>
    <p:extLst>
      <p:ext uri="{BB962C8B-B14F-4D97-AF65-F5344CB8AC3E}">
        <p14:creationId xmlns:p14="http://schemas.microsoft.com/office/powerpoint/2010/main" val="113338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4975905"/>
          </a:xfrm>
        </p:spPr>
        <p:txBody>
          <a:bodyPr/>
          <a:lstStyle/>
          <a:p>
            <a:r>
              <a:rPr lang="fr-CA" dirty="0"/>
              <a:t>Nous allons insérer une nouvelle facture dans </a:t>
            </a:r>
            <a:r>
              <a:rPr lang="fr-CA" b="1" dirty="0">
                <a:solidFill>
                  <a:srgbClr val="FA4098"/>
                </a:solidFill>
              </a:rPr>
              <a:t>Facture.</a:t>
            </a:r>
          </a:p>
          <a:p>
            <a:endParaRPr lang="fr-CA" b="1" dirty="0">
              <a:solidFill>
                <a:srgbClr val="FA4098"/>
              </a:solidFill>
            </a:endParaRPr>
          </a:p>
          <a:p>
            <a:r>
              <a:rPr lang="fr-CA" dirty="0"/>
              <a:t>Suite à l’insertion d’un enregistrement dans Facture,</a:t>
            </a:r>
          </a:p>
          <a:p>
            <a:r>
              <a:rPr lang="fr-CA" dirty="0"/>
              <a:t>le trigger </a:t>
            </a:r>
            <a:r>
              <a:rPr lang="fr-CA" b="1" dirty="0" err="1">
                <a:solidFill>
                  <a:srgbClr val="FA4098"/>
                </a:solidFill>
              </a:rPr>
              <a:t>Finances.Facture_itrgNouvelleFacture</a:t>
            </a:r>
            <a:r>
              <a:rPr lang="fr-CA" b="1" dirty="0">
                <a:solidFill>
                  <a:srgbClr val="FA4098"/>
                </a:solidFill>
              </a:rPr>
              <a:t> </a:t>
            </a:r>
            <a:r>
              <a:rPr lang="fr-CA" dirty="0"/>
              <a:t>se déclenchera </a:t>
            </a:r>
          </a:p>
          <a:p>
            <a:r>
              <a:rPr lang="fr-CA" dirty="0"/>
              <a:t>et insèrera dans la table </a:t>
            </a:r>
            <a:r>
              <a:rPr lang="fr-CA" b="1" dirty="0" err="1">
                <a:solidFill>
                  <a:srgbClr val="FA4098"/>
                </a:solidFill>
              </a:rPr>
              <a:t>AuditFacture</a:t>
            </a:r>
            <a:r>
              <a:rPr lang="fr-CA" dirty="0"/>
              <a:t> un enregistrement, précisera qu’on vient de faire un INSERT et enregistrera la date de cette insertion.</a:t>
            </a:r>
          </a:p>
          <a:p>
            <a:endParaRPr lang="fr-CA" dirty="0"/>
          </a:p>
          <a:p>
            <a:endParaRPr lang="fr-CA" dirty="0"/>
          </a:p>
        </p:txBody>
      </p:sp>
      <p:sp>
        <p:nvSpPr>
          <p:cNvPr id="8" name="Titre 1">
            <a:extLst>
              <a:ext uri="{FF2B5EF4-FFF2-40B4-BE49-F238E27FC236}">
                <a16:creationId xmlns:a16="http://schemas.microsoft.com/office/drawing/2014/main" id="{DE2A0B00-2970-43C7-B00A-5C0E456716FB}"/>
              </a:ext>
            </a:extLst>
          </p:cNvPr>
          <p:cNvSpPr>
            <a:spLocks noGrp="1"/>
          </p:cNvSpPr>
          <p:nvPr>
            <p:ph type="title"/>
          </p:nvPr>
        </p:nvSpPr>
        <p:spPr>
          <a:xfrm>
            <a:off x="2243925" y="1525300"/>
            <a:ext cx="7704000" cy="864000"/>
          </a:xfrm>
        </p:spPr>
        <p:txBody>
          <a:bodyPr/>
          <a:lstStyle/>
          <a:p>
            <a:r>
              <a:rPr lang="fr-CA" dirty="0"/>
              <a:t>Trigger  AFTER INSERT</a:t>
            </a:r>
          </a:p>
        </p:txBody>
      </p:sp>
    </p:spTree>
    <p:extLst>
      <p:ext uri="{BB962C8B-B14F-4D97-AF65-F5344CB8AC3E}">
        <p14:creationId xmlns:p14="http://schemas.microsoft.com/office/powerpoint/2010/main" val="3893633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4975905"/>
          </a:xfrm>
        </p:spPr>
        <p:txBody>
          <a:bodyPr/>
          <a:lstStyle/>
          <a:p>
            <a:r>
              <a:rPr lang="fr-CA" dirty="0"/>
              <a:t>Voyons les infos qu’on veut entrer dans la table </a:t>
            </a:r>
            <a:r>
              <a:rPr lang="fr-CA" b="1" dirty="0" err="1">
                <a:solidFill>
                  <a:srgbClr val="FA4098"/>
                </a:solidFill>
              </a:rPr>
              <a:t>AuditFacture</a:t>
            </a:r>
            <a:r>
              <a:rPr lang="fr-CA" dirty="0"/>
              <a:t> suite à l’ajout d’une nouvelle facture dans </a:t>
            </a:r>
            <a:r>
              <a:rPr lang="fr-CA" b="1" dirty="0">
                <a:solidFill>
                  <a:srgbClr val="FA4098"/>
                </a:solidFill>
              </a:rPr>
              <a:t>Facture</a:t>
            </a:r>
            <a:r>
              <a:rPr lang="fr-CA" dirty="0"/>
              <a:t>:</a:t>
            </a:r>
          </a:p>
          <a:p>
            <a:endParaRPr lang="fr-CA" dirty="0"/>
          </a:p>
          <a:p>
            <a:r>
              <a:rPr lang="fr-CA" dirty="0"/>
              <a:t>Le champ </a:t>
            </a:r>
            <a:r>
              <a:rPr lang="fr-CA" dirty="0" err="1"/>
              <a:t>AuditFactureID</a:t>
            </a:r>
            <a:r>
              <a:rPr lang="fr-CA" dirty="0"/>
              <a:t> est un compteur qui s’augmente tout seul. On n’entre pas d’infos là.</a:t>
            </a:r>
          </a:p>
          <a:p>
            <a:endParaRPr lang="fr-CA" dirty="0"/>
          </a:p>
          <a:p>
            <a:endParaRPr lang="fr-CA" dirty="0"/>
          </a:p>
          <a:p>
            <a:endParaRPr lang="fr-CA" dirty="0"/>
          </a:p>
          <a:p>
            <a:endParaRPr lang="fr-CA" dirty="0"/>
          </a:p>
          <a:p>
            <a:endParaRPr lang="fr-CA" dirty="0"/>
          </a:p>
          <a:p>
            <a:endParaRPr lang="fr-CA" dirty="0"/>
          </a:p>
          <a:p>
            <a:r>
              <a:rPr lang="fr-CA" dirty="0"/>
              <a:t>Le </a:t>
            </a:r>
            <a:r>
              <a:rPr lang="fr-CA" dirty="0" err="1"/>
              <a:t>FactureID</a:t>
            </a:r>
            <a:r>
              <a:rPr lang="fr-CA" dirty="0"/>
              <a:t> nous viendra de la table </a:t>
            </a:r>
            <a:r>
              <a:rPr lang="fr-CA" b="1" dirty="0" err="1">
                <a:solidFill>
                  <a:srgbClr val="FF0000"/>
                </a:solidFill>
              </a:rPr>
              <a:t>inserted</a:t>
            </a:r>
            <a:endParaRPr lang="fr-CA" b="1" dirty="0">
              <a:solidFill>
                <a:srgbClr val="FF0000"/>
              </a:solidFill>
            </a:endParaRPr>
          </a:p>
          <a:p>
            <a:r>
              <a:rPr lang="fr-CA" dirty="0"/>
              <a:t>Le </a:t>
            </a:r>
            <a:r>
              <a:rPr lang="fr-CA" dirty="0" err="1"/>
              <a:t>MontantAvant</a:t>
            </a:r>
            <a:r>
              <a:rPr lang="fr-CA" dirty="0"/>
              <a:t> sera NULL</a:t>
            </a:r>
          </a:p>
          <a:p>
            <a:r>
              <a:rPr lang="fr-CA" dirty="0"/>
              <a:t>Le </a:t>
            </a:r>
            <a:r>
              <a:rPr lang="fr-CA" dirty="0" err="1"/>
              <a:t>MontantApres</a:t>
            </a:r>
            <a:r>
              <a:rPr lang="fr-CA" dirty="0"/>
              <a:t> nous viendra de la table </a:t>
            </a:r>
            <a:r>
              <a:rPr lang="fr-CA" b="1" dirty="0" err="1">
                <a:solidFill>
                  <a:srgbClr val="FF0000"/>
                </a:solidFill>
              </a:rPr>
              <a:t>inserted</a:t>
            </a:r>
            <a:r>
              <a:rPr lang="fr-CA" dirty="0"/>
              <a:t> </a:t>
            </a:r>
          </a:p>
          <a:p>
            <a:r>
              <a:rPr lang="fr-CA" dirty="0"/>
              <a:t>Le </a:t>
            </a:r>
            <a:r>
              <a:rPr lang="fr-CA" dirty="0" err="1"/>
              <a:t>TypeModification</a:t>
            </a:r>
            <a:r>
              <a:rPr lang="fr-CA" dirty="0"/>
              <a:t> sera ‘INSERT’</a:t>
            </a:r>
          </a:p>
          <a:p>
            <a:r>
              <a:rPr lang="fr-CA" dirty="0"/>
              <a:t>La </a:t>
            </a:r>
            <a:r>
              <a:rPr lang="fr-CA" dirty="0" err="1"/>
              <a:t>DateMAJ</a:t>
            </a:r>
            <a:r>
              <a:rPr lang="fr-CA" dirty="0"/>
              <a:t> sera </a:t>
            </a:r>
            <a:r>
              <a:rPr lang="fr-CA" dirty="0" err="1"/>
              <a:t>GetDate</a:t>
            </a:r>
            <a:r>
              <a:rPr lang="fr-CA" dirty="0"/>
              <a:t>()</a:t>
            </a:r>
          </a:p>
          <a:p>
            <a:endParaRPr lang="fr-CA" dirty="0"/>
          </a:p>
          <a:p>
            <a:endParaRPr lang="fr-CA" dirty="0"/>
          </a:p>
        </p:txBody>
      </p:sp>
      <p:pic>
        <p:nvPicPr>
          <p:cNvPr id="4" name="Image 3">
            <a:extLst>
              <a:ext uri="{FF2B5EF4-FFF2-40B4-BE49-F238E27FC236}">
                <a16:creationId xmlns:a16="http://schemas.microsoft.com/office/drawing/2014/main" id="{60740DAF-836F-483C-BD94-3D390CEBBD6F}"/>
              </a:ext>
            </a:extLst>
          </p:cNvPr>
          <p:cNvPicPr>
            <a:picLocks noChangeAspect="1"/>
          </p:cNvPicPr>
          <p:nvPr/>
        </p:nvPicPr>
        <p:blipFill>
          <a:blip r:embed="rId2"/>
          <a:stretch>
            <a:fillRect/>
          </a:stretch>
        </p:blipFill>
        <p:spPr>
          <a:xfrm>
            <a:off x="2522892" y="2605314"/>
            <a:ext cx="6501468" cy="823687"/>
          </a:xfrm>
          <a:prstGeom prst="rect">
            <a:avLst/>
          </a:prstGeom>
        </p:spPr>
      </p:pic>
    </p:spTree>
    <p:extLst>
      <p:ext uri="{BB962C8B-B14F-4D97-AF65-F5344CB8AC3E}">
        <p14:creationId xmlns:p14="http://schemas.microsoft.com/office/powerpoint/2010/main" val="15229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CAD76D-083B-425E-915C-5EF8540D8205}"/>
              </a:ext>
            </a:extLst>
          </p:cNvPr>
          <p:cNvSpPr>
            <a:spLocks noGrp="1"/>
          </p:cNvSpPr>
          <p:nvPr>
            <p:ph type="title"/>
          </p:nvPr>
        </p:nvSpPr>
        <p:spPr>
          <a:xfrm>
            <a:off x="796954" y="929682"/>
            <a:ext cx="10326848" cy="864000"/>
          </a:xfrm>
        </p:spPr>
        <p:txBody>
          <a:bodyPr/>
          <a:lstStyle/>
          <a:p>
            <a:r>
              <a:rPr lang="fr-CA" dirty="0"/>
              <a:t>Création du trigger  AFTER INSERT</a:t>
            </a:r>
          </a:p>
        </p:txBody>
      </p:sp>
      <p:pic>
        <p:nvPicPr>
          <p:cNvPr id="8" name="Image 7">
            <a:extLst>
              <a:ext uri="{FF2B5EF4-FFF2-40B4-BE49-F238E27FC236}">
                <a16:creationId xmlns:a16="http://schemas.microsoft.com/office/drawing/2014/main" id="{242F7B25-7291-209C-A9EA-F20C67C55034}"/>
              </a:ext>
            </a:extLst>
          </p:cNvPr>
          <p:cNvPicPr>
            <a:picLocks noChangeAspect="1"/>
          </p:cNvPicPr>
          <p:nvPr/>
        </p:nvPicPr>
        <p:blipFill>
          <a:blip r:embed="rId2"/>
          <a:stretch>
            <a:fillRect/>
          </a:stretch>
        </p:blipFill>
        <p:spPr>
          <a:xfrm>
            <a:off x="303991" y="2147436"/>
            <a:ext cx="11584017" cy="3972479"/>
          </a:xfrm>
          <a:prstGeom prst="rect">
            <a:avLst/>
          </a:prstGeom>
        </p:spPr>
      </p:pic>
    </p:spTree>
    <p:extLst>
      <p:ext uri="{BB962C8B-B14F-4D97-AF65-F5344CB8AC3E}">
        <p14:creationId xmlns:p14="http://schemas.microsoft.com/office/powerpoint/2010/main" val="45242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59646-D2B2-4176-8002-3F21BAA65E3C}"/>
              </a:ext>
            </a:extLst>
          </p:cNvPr>
          <p:cNvSpPr>
            <a:spLocks noGrp="1"/>
          </p:cNvSpPr>
          <p:nvPr>
            <p:ph type="title"/>
          </p:nvPr>
        </p:nvSpPr>
        <p:spPr>
          <a:xfrm>
            <a:off x="784316" y="0"/>
            <a:ext cx="7704000" cy="864000"/>
          </a:xfrm>
        </p:spPr>
        <p:txBody>
          <a:bodyPr/>
          <a:lstStyle/>
          <a:p>
            <a:r>
              <a:rPr lang="fr-CA" dirty="0">
                <a:solidFill>
                  <a:schemeClr val="bg1"/>
                </a:solidFill>
              </a:rPr>
              <a:t>Pour tester:</a:t>
            </a:r>
          </a:p>
        </p:txBody>
      </p:sp>
      <p:sp>
        <p:nvSpPr>
          <p:cNvPr id="3" name="Sous-titre 2">
            <a:extLst>
              <a:ext uri="{FF2B5EF4-FFF2-40B4-BE49-F238E27FC236}">
                <a16:creationId xmlns:a16="http://schemas.microsoft.com/office/drawing/2014/main" id="{355C9A46-5472-422D-8A49-32A323075CE2}"/>
              </a:ext>
            </a:extLst>
          </p:cNvPr>
          <p:cNvSpPr>
            <a:spLocks noGrp="1"/>
          </p:cNvSpPr>
          <p:nvPr>
            <p:ph type="subTitle" idx="1"/>
          </p:nvPr>
        </p:nvSpPr>
        <p:spPr>
          <a:xfrm>
            <a:off x="784316" y="864000"/>
            <a:ext cx="8267406" cy="1038813"/>
          </a:xfrm>
        </p:spPr>
        <p:txBody>
          <a:bodyPr/>
          <a:lstStyle/>
          <a:p>
            <a:r>
              <a:rPr lang="fr-CA" dirty="0"/>
              <a:t>Données des tables </a:t>
            </a:r>
            <a:r>
              <a:rPr lang="fr-CA" dirty="0" err="1"/>
              <a:t>Finances.Facture</a:t>
            </a:r>
            <a:r>
              <a:rPr lang="fr-CA" dirty="0"/>
              <a:t> et </a:t>
            </a:r>
            <a:r>
              <a:rPr lang="fr-CA" dirty="0" err="1"/>
              <a:t>Finances.AuditFacture</a:t>
            </a:r>
            <a:r>
              <a:rPr lang="fr-CA" dirty="0"/>
              <a:t> AVANT l’insert</a:t>
            </a:r>
          </a:p>
          <a:p>
            <a:r>
              <a:rPr lang="fr-CA" dirty="0"/>
              <a:t>La commande INSERT sur la table </a:t>
            </a:r>
            <a:r>
              <a:rPr lang="fr-CA" dirty="0" err="1"/>
              <a:t>Finances.Facture</a:t>
            </a:r>
            <a:endParaRPr lang="fr-CA" dirty="0"/>
          </a:p>
          <a:p>
            <a:r>
              <a:rPr lang="fr-CA" dirty="0"/>
              <a:t>Données des tables </a:t>
            </a:r>
            <a:r>
              <a:rPr lang="fr-CA" dirty="0" err="1"/>
              <a:t>Finances.Facture</a:t>
            </a:r>
            <a:r>
              <a:rPr lang="fr-CA" dirty="0"/>
              <a:t> et </a:t>
            </a:r>
            <a:r>
              <a:rPr lang="fr-CA" dirty="0" err="1"/>
              <a:t>Finances.AuditFacture</a:t>
            </a:r>
            <a:r>
              <a:rPr lang="fr-CA" dirty="0"/>
              <a:t> APRÈS l’Insert</a:t>
            </a:r>
          </a:p>
        </p:txBody>
      </p:sp>
      <p:pic>
        <p:nvPicPr>
          <p:cNvPr id="8" name="Image 7">
            <a:extLst>
              <a:ext uri="{FF2B5EF4-FFF2-40B4-BE49-F238E27FC236}">
                <a16:creationId xmlns:a16="http://schemas.microsoft.com/office/drawing/2014/main" id="{486D7DA8-3108-067D-75BE-8B8F61B315C5}"/>
              </a:ext>
            </a:extLst>
          </p:cNvPr>
          <p:cNvPicPr>
            <a:picLocks noChangeAspect="1"/>
          </p:cNvPicPr>
          <p:nvPr/>
        </p:nvPicPr>
        <p:blipFill>
          <a:blip r:embed="rId2"/>
          <a:stretch>
            <a:fillRect/>
          </a:stretch>
        </p:blipFill>
        <p:spPr>
          <a:xfrm>
            <a:off x="2129290" y="1791717"/>
            <a:ext cx="7933420" cy="4839779"/>
          </a:xfrm>
          <a:prstGeom prst="rect">
            <a:avLst/>
          </a:prstGeom>
        </p:spPr>
      </p:pic>
    </p:spTree>
    <p:extLst>
      <p:ext uri="{BB962C8B-B14F-4D97-AF65-F5344CB8AC3E}">
        <p14:creationId xmlns:p14="http://schemas.microsoft.com/office/powerpoint/2010/main" val="174053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4975905"/>
          </a:xfrm>
        </p:spPr>
        <p:txBody>
          <a:bodyPr/>
          <a:lstStyle/>
          <a:p>
            <a:r>
              <a:rPr lang="fr-CA" dirty="0"/>
              <a:t>Quand nous allons </a:t>
            </a:r>
            <a:r>
              <a:rPr lang="fr-CA" b="1" dirty="0"/>
              <a:t>modifier le montant d’une facture </a:t>
            </a:r>
            <a:r>
              <a:rPr lang="fr-CA" dirty="0"/>
              <a:t>dans </a:t>
            </a:r>
            <a:r>
              <a:rPr lang="fr-CA" b="1" dirty="0">
                <a:solidFill>
                  <a:srgbClr val="FA4098"/>
                </a:solidFill>
              </a:rPr>
              <a:t>Facture</a:t>
            </a:r>
            <a:r>
              <a:rPr lang="fr-CA" dirty="0"/>
              <a:t>, </a:t>
            </a:r>
          </a:p>
          <a:p>
            <a:r>
              <a:rPr lang="fr-CA" dirty="0"/>
              <a:t>le trigger </a:t>
            </a:r>
            <a:r>
              <a:rPr lang="fr-CA" b="1" dirty="0" err="1">
                <a:solidFill>
                  <a:srgbClr val="FA4098"/>
                </a:solidFill>
              </a:rPr>
              <a:t>Finances.Facture_utrgModifierFacture</a:t>
            </a:r>
            <a:r>
              <a:rPr lang="fr-CA" b="1" dirty="0">
                <a:solidFill>
                  <a:srgbClr val="FA4098"/>
                </a:solidFill>
              </a:rPr>
              <a:t> </a:t>
            </a:r>
            <a:r>
              <a:rPr lang="fr-CA" dirty="0"/>
              <a:t>se déclenchera et insèrera dans la table </a:t>
            </a:r>
            <a:r>
              <a:rPr lang="fr-CA" b="1" dirty="0" err="1">
                <a:solidFill>
                  <a:srgbClr val="FA4098"/>
                </a:solidFill>
              </a:rPr>
              <a:t>AuditFacture</a:t>
            </a:r>
            <a:r>
              <a:rPr lang="fr-CA" dirty="0"/>
              <a:t> un enregistrement, avec Update comme type de modification et la date de cette mise-à-jour.</a:t>
            </a:r>
          </a:p>
          <a:p>
            <a:endParaRPr lang="fr-CA" dirty="0"/>
          </a:p>
          <a:p>
            <a:endParaRPr lang="fr-CA" dirty="0"/>
          </a:p>
          <a:p>
            <a:endParaRPr lang="fr-CA" dirty="0"/>
          </a:p>
        </p:txBody>
      </p:sp>
      <p:sp>
        <p:nvSpPr>
          <p:cNvPr id="8" name="Titre 1">
            <a:extLst>
              <a:ext uri="{FF2B5EF4-FFF2-40B4-BE49-F238E27FC236}">
                <a16:creationId xmlns:a16="http://schemas.microsoft.com/office/drawing/2014/main" id="{DE2A0B00-2970-43C7-B00A-5C0E456716FB}"/>
              </a:ext>
            </a:extLst>
          </p:cNvPr>
          <p:cNvSpPr>
            <a:spLocks noGrp="1"/>
          </p:cNvSpPr>
          <p:nvPr>
            <p:ph type="title"/>
          </p:nvPr>
        </p:nvSpPr>
        <p:spPr>
          <a:xfrm>
            <a:off x="2243925" y="1525300"/>
            <a:ext cx="7704000" cy="864000"/>
          </a:xfrm>
        </p:spPr>
        <p:txBody>
          <a:bodyPr/>
          <a:lstStyle/>
          <a:p>
            <a:r>
              <a:rPr lang="fr-CA" dirty="0"/>
              <a:t>Trigger  AFTER UPDATE</a:t>
            </a:r>
          </a:p>
        </p:txBody>
      </p:sp>
    </p:spTree>
    <p:extLst>
      <p:ext uri="{BB962C8B-B14F-4D97-AF65-F5344CB8AC3E}">
        <p14:creationId xmlns:p14="http://schemas.microsoft.com/office/powerpoint/2010/main" val="426668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Fonctions</a:t>
            </a:r>
          </a:p>
          <a:p>
            <a:r>
              <a:rPr lang="fr-CA" dirty="0">
                <a:solidFill>
                  <a:srgbClr val="9073D1"/>
                </a:solidFill>
              </a:rPr>
              <a:t>Déclencheurs</a:t>
            </a:r>
          </a:p>
          <a:p>
            <a:r>
              <a:rPr lang="fr-CA" dirty="0">
                <a:solidFill>
                  <a:srgbClr val="B177BF"/>
                </a:solidFill>
              </a:rPr>
              <a:t> Contrôle de transactions</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
        <p:nvSpPr>
          <p:cNvPr id="4" name="ZoneTexte 3">
            <a:extLst>
              <a:ext uri="{FF2B5EF4-FFF2-40B4-BE49-F238E27FC236}">
                <a16:creationId xmlns:a16="http://schemas.microsoft.com/office/drawing/2014/main" id="{A07B11CC-D1DB-2498-176A-485A3A70B909}"/>
              </a:ext>
            </a:extLst>
          </p:cNvPr>
          <p:cNvSpPr txBox="1"/>
          <p:nvPr/>
        </p:nvSpPr>
        <p:spPr>
          <a:xfrm>
            <a:off x="838200" y="3834384"/>
            <a:ext cx="10512000" cy="923330"/>
          </a:xfrm>
          <a:prstGeom prst="rect">
            <a:avLst/>
          </a:prstGeom>
          <a:noFill/>
        </p:spPr>
        <p:txBody>
          <a:bodyPr wrap="square" rtlCol="0">
            <a:spAutoFit/>
          </a:bodyPr>
          <a:lstStyle/>
          <a:p>
            <a:r>
              <a:rPr lang="fr-CA" b="1" dirty="0">
                <a:solidFill>
                  <a:srgbClr val="73B3D1"/>
                </a:solidFill>
              </a:rPr>
              <a:t>Précision</a:t>
            </a:r>
            <a:r>
              <a:rPr lang="fr-CA" dirty="0">
                <a:solidFill>
                  <a:srgbClr val="73B3D1"/>
                </a:solidFill>
              </a:rPr>
              <a:t> : Nous pourrions passer </a:t>
            </a:r>
            <a:r>
              <a:rPr lang="fr-CA" b="1" dirty="0">
                <a:solidFill>
                  <a:srgbClr val="73B3D1"/>
                </a:solidFill>
              </a:rPr>
              <a:t>le reste de la session</a:t>
            </a:r>
            <a:r>
              <a:rPr lang="fr-CA" dirty="0">
                <a:solidFill>
                  <a:srgbClr val="73B3D1"/>
                </a:solidFill>
              </a:rPr>
              <a:t> sur ces notions car elles peuvent être exploitées de manière très sophistiquée. Cela dit, nous les aborderons seulement en surface pour être au moins capable de comprendre leur utilité et leur fonctionnement et les exploiter dans le contexte de la programmation Web.</a:t>
            </a:r>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4975905"/>
          </a:xfrm>
        </p:spPr>
        <p:txBody>
          <a:bodyPr/>
          <a:lstStyle/>
          <a:p>
            <a:r>
              <a:rPr lang="fr-CA" dirty="0"/>
              <a:t>Voyons les infos qu’on veut entrer dans la table </a:t>
            </a:r>
            <a:r>
              <a:rPr lang="fr-CA" b="1" dirty="0" err="1">
                <a:solidFill>
                  <a:srgbClr val="FA4098"/>
                </a:solidFill>
              </a:rPr>
              <a:t>AuditFacture</a:t>
            </a:r>
            <a:r>
              <a:rPr lang="fr-CA" dirty="0"/>
              <a:t> suite à la </a:t>
            </a:r>
            <a:r>
              <a:rPr lang="fr-CA" b="1" dirty="0"/>
              <a:t>modification du montant d’une facture </a:t>
            </a:r>
            <a:r>
              <a:rPr lang="fr-CA" dirty="0"/>
              <a:t>dans </a:t>
            </a:r>
            <a:r>
              <a:rPr lang="fr-CA" b="1" dirty="0">
                <a:solidFill>
                  <a:srgbClr val="FA4098"/>
                </a:solidFill>
              </a:rPr>
              <a:t>Facture</a:t>
            </a:r>
            <a:r>
              <a:rPr lang="fr-CA" dirty="0"/>
              <a:t>:</a:t>
            </a:r>
          </a:p>
          <a:p>
            <a:endParaRPr lang="fr-CA" dirty="0"/>
          </a:p>
          <a:p>
            <a:r>
              <a:rPr lang="fr-CA" dirty="0"/>
              <a:t>Le champ </a:t>
            </a:r>
            <a:r>
              <a:rPr lang="fr-CA" dirty="0" err="1"/>
              <a:t>AuditFactureID</a:t>
            </a:r>
            <a:r>
              <a:rPr lang="fr-CA" dirty="0"/>
              <a:t> est un compteur qui s’augmente tout seul. On n’entre pas d’infos là.</a:t>
            </a:r>
          </a:p>
          <a:p>
            <a:endParaRPr lang="fr-CA" dirty="0"/>
          </a:p>
          <a:p>
            <a:endParaRPr lang="fr-CA" dirty="0"/>
          </a:p>
          <a:p>
            <a:endParaRPr lang="fr-CA" dirty="0"/>
          </a:p>
          <a:p>
            <a:endParaRPr lang="fr-CA" dirty="0"/>
          </a:p>
          <a:p>
            <a:endParaRPr lang="fr-CA" dirty="0"/>
          </a:p>
          <a:p>
            <a:endParaRPr lang="fr-CA" dirty="0"/>
          </a:p>
          <a:p>
            <a:r>
              <a:rPr lang="fr-CA" dirty="0"/>
              <a:t>Le </a:t>
            </a:r>
            <a:r>
              <a:rPr lang="fr-CA" dirty="0" err="1"/>
              <a:t>FactureID</a:t>
            </a:r>
            <a:r>
              <a:rPr lang="fr-CA" dirty="0"/>
              <a:t> nous viendra de la table </a:t>
            </a:r>
            <a:r>
              <a:rPr lang="fr-CA" b="1" dirty="0" err="1"/>
              <a:t>inserted</a:t>
            </a:r>
            <a:endParaRPr lang="fr-CA" b="1" dirty="0"/>
          </a:p>
          <a:p>
            <a:r>
              <a:rPr lang="fr-CA" dirty="0"/>
              <a:t>Le </a:t>
            </a:r>
            <a:r>
              <a:rPr lang="fr-CA" dirty="0" err="1"/>
              <a:t>MontantAvant</a:t>
            </a:r>
            <a:r>
              <a:rPr lang="fr-CA" dirty="0"/>
              <a:t> nous viendra de la table </a:t>
            </a:r>
            <a:r>
              <a:rPr lang="fr-CA" b="1" dirty="0" err="1">
                <a:solidFill>
                  <a:srgbClr val="FF0000"/>
                </a:solidFill>
              </a:rPr>
              <a:t>deleted</a:t>
            </a:r>
            <a:endParaRPr lang="fr-CA" b="1" dirty="0">
              <a:solidFill>
                <a:srgbClr val="FF0000"/>
              </a:solidFill>
            </a:endParaRPr>
          </a:p>
          <a:p>
            <a:r>
              <a:rPr lang="fr-CA" dirty="0"/>
              <a:t>Le </a:t>
            </a:r>
            <a:r>
              <a:rPr lang="fr-CA" dirty="0" err="1"/>
              <a:t>MontantApres</a:t>
            </a:r>
            <a:r>
              <a:rPr lang="fr-CA" dirty="0"/>
              <a:t> nous viendra de la table </a:t>
            </a:r>
            <a:r>
              <a:rPr lang="fr-CA" b="1" dirty="0" err="1"/>
              <a:t>inserted</a:t>
            </a:r>
            <a:endParaRPr lang="fr-CA" b="1" dirty="0"/>
          </a:p>
          <a:p>
            <a:r>
              <a:rPr lang="fr-CA" dirty="0"/>
              <a:t>Le </a:t>
            </a:r>
            <a:r>
              <a:rPr lang="fr-CA" dirty="0" err="1"/>
              <a:t>TypeModification</a:t>
            </a:r>
            <a:r>
              <a:rPr lang="fr-CA" dirty="0"/>
              <a:t> sera ‘UPDATE’</a:t>
            </a:r>
          </a:p>
          <a:p>
            <a:r>
              <a:rPr lang="fr-CA" dirty="0"/>
              <a:t>La </a:t>
            </a:r>
            <a:r>
              <a:rPr lang="fr-CA" dirty="0" err="1"/>
              <a:t>DateMAJ</a:t>
            </a:r>
            <a:r>
              <a:rPr lang="fr-CA" dirty="0"/>
              <a:t> sera </a:t>
            </a:r>
            <a:r>
              <a:rPr lang="fr-CA" dirty="0" err="1"/>
              <a:t>GetDate</a:t>
            </a:r>
            <a:r>
              <a:rPr lang="fr-CA" dirty="0"/>
              <a:t>()</a:t>
            </a:r>
          </a:p>
          <a:p>
            <a:endParaRPr lang="fr-CA" dirty="0"/>
          </a:p>
        </p:txBody>
      </p:sp>
      <p:graphicFrame>
        <p:nvGraphicFramePr>
          <p:cNvPr id="5" name="Espace réservé du contenu 3">
            <a:extLst>
              <a:ext uri="{FF2B5EF4-FFF2-40B4-BE49-F238E27FC236}">
                <a16:creationId xmlns:a16="http://schemas.microsoft.com/office/drawing/2014/main" id="{556799B0-CF9C-47AE-A13C-790F1DBDC090}"/>
              </a:ext>
            </a:extLst>
          </p:cNvPr>
          <p:cNvGraphicFramePr>
            <a:graphicFrameLocks/>
          </p:cNvGraphicFramePr>
          <p:nvPr/>
        </p:nvGraphicFramePr>
        <p:xfrm>
          <a:off x="1863224" y="2696795"/>
          <a:ext cx="8161569" cy="1005840"/>
        </p:xfrm>
        <a:graphic>
          <a:graphicData uri="http://schemas.openxmlformats.org/drawingml/2006/table">
            <a:tbl>
              <a:tblPr firstRow="1" bandRow="1">
                <a:tableStyleId>{073A0DAA-6AF3-43AB-8588-CEC1D06C72B9}</a:tableStyleId>
              </a:tblPr>
              <a:tblGrid>
                <a:gridCol w="1011168">
                  <a:extLst>
                    <a:ext uri="{9D8B030D-6E8A-4147-A177-3AD203B41FA5}">
                      <a16:colId xmlns:a16="http://schemas.microsoft.com/office/drawing/2014/main" val="20000"/>
                    </a:ext>
                  </a:extLst>
                </a:gridCol>
                <a:gridCol w="3611313">
                  <a:extLst>
                    <a:ext uri="{9D8B030D-6E8A-4147-A177-3AD203B41FA5}">
                      <a16:colId xmlns:a16="http://schemas.microsoft.com/office/drawing/2014/main" val="20001"/>
                    </a:ext>
                  </a:extLst>
                </a:gridCol>
                <a:gridCol w="3539088">
                  <a:extLst>
                    <a:ext uri="{9D8B030D-6E8A-4147-A177-3AD203B41FA5}">
                      <a16:colId xmlns:a16="http://schemas.microsoft.com/office/drawing/2014/main" val="20002"/>
                    </a:ext>
                  </a:extLst>
                </a:gridCol>
              </a:tblGrid>
              <a:tr h="565694">
                <a:tc>
                  <a:txBody>
                    <a:bodyPr/>
                    <a:lstStyle/>
                    <a:p>
                      <a:r>
                        <a:rPr lang="fr-CA" sz="1800" dirty="0" err="1"/>
                        <a:t>DML</a:t>
                      </a:r>
                      <a:endParaRPr lang="fr-CA" sz="1800" dirty="0"/>
                    </a:p>
                  </a:txBody>
                  <a:tcPr/>
                </a:tc>
                <a:tc>
                  <a:txBody>
                    <a:bodyPr/>
                    <a:lstStyle/>
                    <a:p>
                      <a:r>
                        <a:rPr lang="fr-CA" sz="1800" dirty="0"/>
                        <a:t>Table</a:t>
                      </a:r>
                      <a:r>
                        <a:rPr lang="fr-CA" sz="1800" baseline="0" dirty="0"/>
                        <a:t> </a:t>
                      </a:r>
                      <a:r>
                        <a:rPr lang="fr-CA" sz="1800" baseline="0" dirty="0" err="1"/>
                        <a:t>deleted</a:t>
                      </a:r>
                      <a:r>
                        <a:rPr lang="fr-CA" sz="1800" baseline="0" dirty="0"/>
                        <a:t> </a:t>
                      </a:r>
                    </a:p>
                    <a:p>
                      <a:r>
                        <a:rPr lang="fr-CA" sz="1800" baseline="0" dirty="0"/>
                        <a:t>(Image AVANT)</a:t>
                      </a:r>
                      <a:endParaRPr lang="fr-CA" sz="1800" dirty="0"/>
                    </a:p>
                  </a:txBody>
                  <a:tcPr/>
                </a:tc>
                <a:tc>
                  <a:txBody>
                    <a:bodyPr/>
                    <a:lstStyle/>
                    <a:p>
                      <a:r>
                        <a:rPr lang="fr-CA" sz="1800" dirty="0"/>
                        <a:t>Table</a:t>
                      </a:r>
                      <a:r>
                        <a:rPr lang="fr-CA" sz="1800" baseline="0" dirty="0"/>
                        <a:t> </a:t>
                      </a:r>
                      <a:r>
                        <a:rPr lang="fr-CA" sz="1800" baseline="0" dirty="0" err="1"/>
                        <a:t>inserted</a:t>
                      </a:r>
                      <a:endParaRPr lang="fr-CA" sz="1800" baseline="0" dirty="0"/>
                    </a:p>
                    <a:p>
                      <a:r>
                        <a:rPr lang="fr-CA" sz="1800" baseline="0" dirty="0"/>
                        <a:t>(Image APRÈS)</a:t>
                      </a:r>
                      <a:endParaRPr lang="fr-CA" sz="1800" dirty="0"/>
                    </a:p>
                  </a:txBody>
                  <a:tcPr/>
                </a:tc>
                <a:extLst>
                  <a:ext uri="{0D108BD9-81ED-4DB2-BD59-A6C34878D82A}">
                    <a16:rowId xmlns:a16="http://schemas.microsoft.com/office/drawing/2014/main" val="10000"/>
                  </a:ext>
                </a:extLst>
              </a:tr>
              <a:tr h="327744">
                <a:tc>
                  <a:txBody>
                    <a:bodyPr/>
                    <a:lstStyle/>
                    <a:p>
                      <a:r>
                        <a:rPr lang="fr-CA" sz="1800" dirty="0"/>
                        <a:t>Update</a:t>
                      </a:r>
                    </a:p>
                  </a:txBody>
                  <a:tcPr/>
                </a:tc>
                <a:tc>
                  <a:txBody>
                    <a:bodyPr/>
                    <a:lstStyle/>
                    <a:p>
                      <a:r>
                        <a:rPr lang="fr-CA" sz="1800" dirty="0"/>
                        <a:t>Enregistrements</a:t>
                      </a:r>
                      <a:r>
                        <a:rPr lang="fr-CA" sz="1800" baseline="0" dirty="0"/>
                        <a:t> avant l'update</a:t>
                      </a:r>
                      <a:endParaRPr lang="fr-CA" sz="1800" dirty="0"/>
                    </a:p>
                  </a:txBody>
                  <a:tcPr/>
                </a:tc>
                <a:tc>
                  <a:txBody>
                    <a:bodyPr/>
                    <a:lstStyle/>
                    <a:p>
                      <a:r>
                        <a:rPr lang="fr-CA" sz="1800" dirty="0"/>
                        <a:t>Enregistrements après l'update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6308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59646-D2B2-4176-8002-3F21BAA65E3C}"/>
              </a:ext>
            </a:extLst>
          </p:cNvPr>
          <p:cNvSpPr>
            <a:spLocks noGrp="1"/>
          </p:cNvSpPr>
          <p:nvPr>
            <p:ph type="title"/>
          </p:nvPr>
        </p:nvSpPr>
        <p:spPr>
          <a:xfrm>
            <a:off x="2244000" y="803847"/>
            <a:ext cx="7704000" cy="1125621"/>
          </a:xfrm>
        </p:spPr>
        <p:txBody>
          <a:bodyPr/>
          <a:lstStyle/>
          <a:p>
            <a:r>
              <a:rPr lang="fr-CA" dirty="0"/>
              <a:t>Trigger AFTER UPDATE :</a:t>
            </a:r>
          </a:p>
        </p:txBody>
      </p:sp>
      <p:pic>
        <p:nvPicPr>
          <p:cNvPr id="4" name="Image 3">
            <a:extLst>
              <a:ext uri="{FF2B5EF4-FFF2-40B4-BE49-F238E27FC236}">
                <a16:creationId xmlns:a16="http://schemas.microsoft.com/office/drawing/2014/main" id="{B0FFAD49-5208-7BFA-A15F-C06A55AAF72C}"/>
              </a:ext>
            </a:extLst>
          </p:cNvPr>
          <p:cNvPicPr>
            <a:picLocks noChangeAspect="1"/>
          </p:cNvPicPr>
          <p:nvPr/>
        </p:nvPicPr>
        <p:blipFill>
          <a:blip r:embed="rId2"/>
          <a:stretch>
            <a:fillRect/>
          </a:stretch>
        </p:blipFill>
        <p:spPr>
          <a:xfrm>
            <a:off x="289702" y="1938779"/>
            <a:ext cx="11612596" cy="4115374"/>
          </a:xfrm>
          <a:prstGeom prst="rect">
            <a:avLst/>
          </a:prstGeom>
        </p:spPr>
      </p:pic>
    </p:spTree>
    <p:extLst>
      <p:ext uri="{BB962C8B-B14F-4D97-AF65-F5344CB8AC3E}">
        <p14:creationId xmlns:p14="http://schemas.microsoft.com/office/powerpoint/2010/main" val="52020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51584" y="0"/>
            <a:ext cx="7704000" cy="864000"/>
          </a:xfrm>
        </p:spPr>
        <p:txBody>
          <a:bodyPr/>
          <a:lstStyle/>
          <a:p>
            <a:pPr algn="ctr"/>
            <a:r>
              <a:rPr lang="fr-CA" sz="4800" dirty="0">
                <a:solidFill>
                  <a:schemeClr val="bg1"/>
                </a:solidFill>
              </a:rPr>
              <a:t>UPDATE(</a:t>
            </a:r>
            <a:r>
              <a:rPr lang="fr-CA" sz="4800" dirty="0" err="1">
                <a:solidFill>
                  <a:schemeClr val="bg1"/>
                </a:solidFill>
              </a:rPr>
              <a:t>column</a:t>
            </a:r>
            <a:r>
              <a:rPr lang="fr-CA" sz="4800" dirty="0">
                <a:solidFill>
                  <a:schemeClr val="bg1"/>
                </a:solidFill>
              </a:rPr>
              <a:t>)</a:t>
            </a:r>
          </a:p>
        </p:txBody>
      </p:sp>
      <p:sp>
        <p:nvSpPr>
          <p:cNvPr id="3" name="Espace réservé du contenu 2"/>
          <p:cNvSpPr>
            <a:spLocks noGrp="1"/>
          </p:cNvSpPr>
          <p:nvPr>
            <p:ph type="subTitle" idx="1"/>
          </p:nvPr>
        </p:nvSpPr>
        <p:spPr>
          <a:xfrm>
            <a:off x="327171" y="1268760"/>
            <a:ext cx="10089309" cy="4752528"/>
          </a:xfrm>
        </p:spPr>
        <p:txBody>
          <a:bodyPr/>
          <a:lstStyle/>
          <a:p>
            <a:pPr marL="482600" indent="-342900" algn="just">
              <a:lnSpc>
                <a:spcPct val="150000"/>
              </a:lnSpc>
              <a:buFont typeface="Wingdings" panose="05000000000000000000" pitchFamily="2" charset="2"/>
              <a:buChar char="v"/>
            </a:pPr>
            <a:r>
              <a:rPr lang="fr-CA" sz="2400" dirty="0"/>
              <a:t>Pour vérifier si une colonne précise a été mise à jour, vous pouvez faire un test en utilisant le fait qu'</a:t>
            </a:r>
            <a:r>
              <a:rPr lang="fr-CA" sz="2400" dirty="0">
                <a:solidFill>
                  <a:srgbClr val="FF0000"/>
                </a:solidFill>
              </a:rPr>
              <a:t>UPDATE</a:t>
            </a:r>
            <a:r>
              <a:rPr lang="fr-CA" sz="2400" dirty="0"/>
              <a:t> </a:t>
            </a:r>
            <a:r>
              <a:rPr lang="fr-CA" sz="2400" dirty="0">
                <a:solidFill>
                  <a:srgbClr val="FF0000"/>
                </a:solidFill>
              </a:rPr>
              <a:t>(</a:t>
            </a:r>
            <a:r>
              <a:rPr lang="fr-CA" sz="2400" dirty="0" err="1">
                <a:solidFill>
                  <a:srgbClr val="FF0000"/>
                </a:solidFill>
              </a:rPr>
              <a:t>column</a:t>
            </a:r>
            <a:r>
              <a:rPr lang="fr-CA" sz="2400" dirty="0">
                <a:solidFill>
                  <a:srgbClr val="FF0000"/>
                </a:solidFill>
              </a:rPr>
              <a:t>) </a:t>
            </a:r>
            <a:r>
              <a:rPr lang="fr-CA" sz="2400" dirty="0"/>
              <a:t>retourne </a:t>
            </a:r>
            <a:r>
              <a:rPr lang="fr-CA" sz="2400" dirty="0">
                <a:solidFill>
                  <a:srgbClr val="FF0000"/>
                </a:solidFill>
              </a:rPr>
              <a:t>TRUE</a:t>
            </a:r>
            <a:r>
              <a:rPr lang="fr-CA" sz="2400" dirty="0"/>
              <a:t> si la colonne a été mise à jour.</a:t>
            </a:r>
          </a:p>
          <a:p>
            <a:pPr algn="just">
              <a:lnSpc>
                <a:spcPct val="150000"/>
              </a:lnSpc>
            </a:pPr>
            <a:endParaRPr lang="fr-CA" sz="2400" dirty="0"/>
          </a:p>
          <a:p>
            <a:pPr marL="482600" indent="-342900" algn="just">
              <a:lnSpc>
                <a:spcPct val="150000"/>
              </a:lnSpc>
              <a:buFont typeface="Wingdings" panose="05000000000000000000" pitchFamily="2" charset="2"/>
              <a:buChar char="v"/>
            </a:pPr>
            <a:r>
              <a:rPr lang="fr-CA" sz="2400" dirty="0"/>
              <a:t>Ex:  </a:t>
            </a:r>
            <a:r>
              <a:rPr lang="fr-CA" sz="2400" dirty="0">
                <a:solidFill>
                  <a:srgbClr val="00B050"/>
                </a:solidFill>
              </a:rPr>
              <a:t>IF</a:t>
            </a:r>
            <a:r>
              <a:rPr lang="fr-CA" sz="2400" dirty="0"/>
              <a:t> (</a:t>
            </a:r>
            <a:r>
              <a:rPr lang="fr-CA" sz="2400" dirty="0">
                <a:solidFill>
                  <a:srgbClr val="FF0000"/>
                </a:solidFill>
              </a:rPr>
              <a:t>UPDATE</a:t>
            </a:r>
            <a:r>
              <a:rPr lang="fr-CA" sz="2400" dirty="0"/>
              <a:t>(</a:t>
            </a:r>
            <a:r>
              <a:rPr lang="fr-CA" sz="2400" dirty="0" err="1"/>
              <a:t>prixDemandé</a:t>
            </a:r>
            <a:r>
              <a:rPr lang="fr-CA" sz="2400" dirty="0"/>
              <a:t>) )</a:t>
            </a:r>
          </a:p>
          <a:p>
            <a:pPr marL="1054100" lvl="2" indent="0" algn="just">
              <a:lnSpc>
                <a:spcPct val="150000"/>
              </a:lnSpc>
            </a:pPr>
            <a:r>
              <a:rPr lang="fr-CA" sz="2200" dirty="0"/>
              <a:t>BEGIN….END</a:t>
            </a:r>
          </a:p>
        </p:txBody>
      </p:sp>
    </p:spTree>
    <p:extLst>
      <p:ext uri="{BB962C8B-B14F-4D97-AF65-F5344CB8AC3E}">
        <p14:creationId xmlns:p14="http://schemas.microsoft.com/office/powerpoint/2010/main" val="2613829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59646-D2B2-4176-8002-3F21BAA65E3C}"/>
              </a:ext>
            </a:extLst>
          </p:cNvPr>
          <p:cNvSpPr>
            <a:spLocks noGrp="1"/>
          </p:cNvSpPr>
          <p:nvPr>
            <p:ph type="title"/>
          </p:nvPr>
        </p:nvSpPr>
        <p:spPr>
          <a:xfrm>
            <a:off x="2244000" y="803847"/>
            <a:ext cx="7704000" cy="890729"/>
          </a:xfrm>
        </p:spPr>
        <p:txBody>
          <a:bodyPr/>
          <a:lstStyle/>
          <a:p>
            <a:r>
              <a:rPr lang="fr-CA" dirty="0"/>
              <a:t>Trigger AFTER UPDATE complet:</a:t>
            </a:r>
          </a:p>
        </p:txBody>
      </p:sp>
      <p:pic>
        <p:nvPicPr>
          <p:cNvPr id="4" name="Image 3">
            <a:extLst>
              <a:ext uri="{FF2B5EF4-FFF2-40B4-BE49-F238E27FC236}">
                <a16:creationId xmlns:a16="http://schemas.microsoft.com/office/drawing/2014/main" id="{A423D78C-978B-C611-6E7F-8B713CC2B8B0}"/>
              </a:ext>
            </a:extLst>
          </p:cNvPr>
          <p:cNvPicPr>
            <a:picLocks noChangeAspect="1"/>
          </p:cNvPicPr>
          <p:nvPr/>
        </p:nvPicPr>
        <p:blipFill>
          <a:blip r:embed="rId2"/>
          <a:stretch>
            <a:fillRect/>
          </a:stretch>
        </p:blipFill>
        <p:spPr>
          <a:xfrm>
            <a:off x="813732" y="1550852"/>
            <a:ext cx="10732315" cy="5007858"/>
          </a:xfrm>
          <a:prstGeom prst="rect">
            <a:avLst/>
          </a:prstGeom>
        </p:spPr>
      </p:pic>
    </p:spTree>
    <p:extLst>
      <p:ext uri="{BB962C8B-B14F-4D97-AF65-F5344CB8AC3E}">
        <p14:creationId xmlns:p14="http://schemas.microsoft.com/office/powerpoint/2010/main" val="235672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59646-D2B2-4176-8002-3F21BAA65E3C}"/>
              </a:ext>
            </a:extLst>
          </p:cNvPr>
          <p:cNvSpPr>
            <a:spLocks noGrp="1"/>
          </p:cNvSpPr>
          <p:nvPr>
            <p:ph type="title"/>
          </p:nvPr>
        </p:nvSpPr>
        <p:spPr>
          <a:xfrm>
            <a:off x="817871" y="-16797"/>
            <a:ext cx="7704000" cy="864000"/>
          </a:xfrm>
        </p:spPr>
        <p:txBody>
          <a:bodyPr/>
          <a:lstStyle/>
          <a:p>
            <a:r>
              <a:rPr lang="fr-CA" dirty="0">
                <a:solidFill>
                  <a:schemeClr val="bg1"/>
                </a:solidFill>
              </a:rPr>
              <a:t>Pour tester:</a:t>
            </a:r>
          </a:p>
        </p:txBody>
      </p:sp>
      <p:sp>
        <p:nvSpPr>
          <p:cNvPr id="3" name="Sous-titre 2">
            <a:extLst>
              <a:ext uri="{FF2B5EF4-FFF2-40B4-BE49-F238E27FC236}">
                <a16:creationId xmlns:a16="http://schemas.microsoft.com/office/drawing/2014/main" id="{355C9A46-5472-422D-8A49-32A323075CE2}"/>
              </a:ext>
            </a:extLst>
          </p:cNvPr>
          <p:cNvSpPr>
            <a:spLocks noGrp="1"/>
          </p:cNvSpPr>
          <p:nvPr>
            <p:ph type="subTitle" idx="1"/>
          </p:nvPr>
        </p:nvSpPr>
        <p:spPr>
          <a:xfrm>
            <a:off x="817871" y="744837"/>
            <a:ext cx="7450200" cy="1038813"/>
          </a:xfrm>
        </p:spPr>
        <p:txBody>
          <a:bodyPr/>
          <a:lstStyle/>
          <a:p>
            <a:r>
              <a:rPr lang="fr-CA" dirty="0"/>
              <a:t>Données des tables Facture et </a:t>
            </a:r>
            <a:r>
              <a:rPr lang="fr-CA" dirty="0" err="1"/>
              <a:t>AuditFacture</a:t>
            </a:r>
            <a:r>
              <a:rPr lang="fr-CA" dirty="0"/>
              <a:t> AVANT l’UPDATE</a:t>
            </a:r>
          </a:p>
          <a:p>
            <a:r>
              <a:rPr lang="fr-CA" dirty="0"/>
              <a:t>La commande UPDATE sur la table Facture</a:t>
            </a:r>
          </a:p>
          <a:p>
            <a:r>
              <a:rPr lang="fr-CA" dirty="0"/>
              <a:t>Données des tables Facture et </a:t>
            </a:r>
            <a:r>
              <a:rPr lang="fr-CA" dirty="0" err="1"/>
              <a:t>AuditFacture</a:t>
            </a:r>
            <a:r>
              <a:rPr lang="fr-CA" dirty="0"/>
              <a:t> APRÈS l’UPDATE</a:t>
            </a:r>
          </a:p>
        </p:txBody>
      </p:sp>
      <p:pic>
        <p:nvPicPr>
          <p:cNvPr id="6" name="Image 5">
            <a:extLst>
              <a:ext uri="{FF2B5EF4-FFF2-40B4-BE49-F238E27FC236}">
                <a16:creationId xmlns:a16="http://schemas.microsoft.com/office/drawing/2014/main" id="{754C878E-C17F-F7B0-07BB-C35363E575CC}"/>
              </a:ext>
            </a:extLst>
          </p:cNvPr>
          <p:cNvPicPr>
            <a:picLocks noChangeAspect="1"/>
          </p:cNvPicPr>
          <p:nvPr/>
        </p:nvPicPr>
        <p:blipFill>
          <a:blip r:embed="rId2"/>
          <a:stretch>
            <a:fillRect/>
          </a:stretch>
        </p:blipFill>
        <p:spPr>
          <a:xfrm>
            <a:off x="1799822" y="1719589"/>
            <a:ext cx="8592356" cy="4970632"/>
          </a:xfrm>
          <a:prstGeom prst="rect">
            <a:avLst/>
          </a:prstGeom>
        </p:spPr>
      </p:pic>
    </p:spTree>
    <p:extLst>
      <p:ext uri="{BB962C8B-B14F-4D97-AF65-F5344CB8AC3E}">
        <p14:creationId xmlns:p14="http://schemas.microsoft.com/office/powerpoint/2010/main" val="374452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4975905"/>
          </a:xfrm>
        </p:spPr>
        <p:txBody>
          <a:bodyPr/>
          <a:lstStyle/>
          <a:p>
            <a:r>
              <a:rPr lang="fr-CA" dirty="0"/>
              <a:t>Nous voulons que quand nous allons </a:t>
            </a:r>
            <a:r>
              <a:rPr lang="fr-CA" b="1" dirty="0"/>
              <a:t>SUPPRIMER</a:t>
            </a:r>
            <a:r>
              <a:rPr lang="fr-CA" dirty="0"/>
              <a:t> une facture dans </a:t>
            </a:r>
            <a:r>
              <a:rPr lang="fr-CA" b="1" dirty="0">
                <a:solidFill>
                  <a:srgbClr val="FA4098"/>
                </a:solidFill>
              </a:rPr>
              <a:t>Facture</a:t>
            </a:r>
            <a:r>
              <a:rPr lang="fr-CA" dirty="0"/>
              <a:t>, le trigger </a:t>
            </a:r>
            <a:r>
              <a:rPr lang="fr-CA" b="1" dirty="0" err="1">
                <a:solidFill>
                  <a:srgbClr val="FA4098"/>
                </a:solidFill>
              </a:rPr>
              <a:t>Finances.Facture_dtrgSupprimerFacture</a:t>
            </a:r>
            <a:r>
              <a:rPr lang="fr-CA" b="1" dirty="0">
                <a:solidFill>
                  <a:srgbClr val="FA4098"/>
                </a:solidFill>
              </a:rPr>
              <a:t> </a:t>
            </a:r>
            <a:r>
              <a:rPr lang="fr-CA" dirty="0"/>
              <a:t>se déclenche et insère dans la table </a:t>
            </a:r>
            <a:r>
              <a:rPr lang="fr-CA" b="1" dirty="0" err="1">
                <a:solidFill>
                  <a:srgbClr val="FA4098"/>
                </a:solidFill>
              </a:rPr>
              <a:t>AuditFacture</a:t>
            </a:r>
            <a:r>
              <a:rPr lang="fr-CA" dirty="0"/>
              <a:t> un enregistrement, avec DELETE comme type de modification et la date de la suppression.</a:t>
            </a:r>
          </a:p>
          <a:p>
            <a:endParaRPr lang="fr-CA" dirty="0"/>
          </a:p>
          <a:p>
            <a:endParaRPr lang="fr-CA" dirty="0"/>
          </a:p>
          <a:p>
            <a:endParaRPr lang="fr-CA" dirty="0"/>
          </a:p>
        </p:txBody>
      </p:sp>
      <p:sp>
        <p:nvSpPr>
          <p:cNvPr id="8" name="Titre 1">
            <a:extLst>
              <a:ext uri="{FF2B5EF4-FFF2-40B4-BE49-F238E27FC236}">
                <a16:creationId xmlns:a16="http://schemas.microsoft.com/office/drawing/2014/main" id="{DE2A0B00-2970-43C7-B00A-5C0E456716FB}"/>
              </a:ext>
            </a:extLst>
          </p:cNvPr>
          <p:cNvSpPr>
            <a:spLocks noGrp="1"/>
          </p:cNvSpPr>
          <p:nvPr>
            <p:ph type="title"/>
          </p:nvPr>
        </p:nvSpPr>
        <p:spPr>
          <a:xfrm>
            <a:off x="2243925" y="1525300"/>
            <a:ext cx="7704000" cy="864000"/>
          </a:xfrm>
        </p:spPr>
        <p:txBody>
          <a:bodyPr/>
          <a:lstStyle/>
          <a:p>
            <a:r>
              <a:rPr lang="fr-CA" dirty="0"/>
              <a:t>Trigger  AFTER DELETE</a:t>
            </a:r>
          </a:p>
        </p:txBody>
      </p:sp>
    </p:spTree>
    <p:extLst>
      <p:ext uri="{BB962C8B-B14F-4D97-AF65-F5344CB8AC3E}">
        <p14:creationId xmlns:p14="http://schemas.microsoft.com/office/powerpoint/2010/main" val="3040706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365A125-DC6E-45D0-BCF6-B570E9A09FC4}"/>
              </a:ext>
            </a:extLst>
          </p:cNvPr>
          <p:cNvSpPr>
            <a:spLocks noGrp="1"/>
          </p:cNvSpPr>
          <p:nvPr>
            <p:ph type="subTitle" idx="1"/>
          </p:nvPr>
        </p:nvSpPr>
        <p:spPr>
          <a:xfrm>
            <a:off x="2218908" y="921556"/>
            <a:ext cx="7450200" cy="4975905"/>
          </a:xfrm>
        </p:spPr>
        <p:txBody>
          <a:bodyPr/>
          <a:lstStyle/>
          <a:p>
            <a:r>
              <a:rPr lang="fr-CA" dirty="0"/>
              <a:t>Voyons les infos qu’on veut entrer dans la table </a:t>
            </a:r>
            <a:r>
              <a:rPr lang="fr-CA" b="1" dirty="0" err="1">
                <a:solidFill>
                  <a:srgbClr val="FA4098"/>
                </a:solidFill>
              </a:rPr>
              <a:t>AuditFacture</a:t>
            </a:r>
            <a:r>
              <a:rPr lang="fr-CA" dirty="0"/>
              <a:t> suite à la </a:t>
            </a:r>
            <a:r>
              <a:rPr lang="fr-CA" b="1" dirty="0">
                <a:solidFill>
                  <a:srgbClr val="FF0000"/>
                </a:solidFill>
              </a:rPr>
              <a:t>suppression</a:t>
            </a:r>
            <a:r>
              <a:rPr lang="fr-CA" dirty="0"/>
              <a:t> d’une facture dans </a:t>
            </a:r>
            <a:r>
              <a:rPr lang="fr-CA" b="1" dirty="0">
                <a:solidFill>
                  <a:srgbClr val="FA4098"/>
                </a:solidFill>
              </a:rPr>
              <a:t>Facture</a:t>
            </a:r>
            <a:r>
              <a:rPr lang="fr-CA" dirty="0"/>
              <a:t>:</a:t>
            </a:r>
          </a:p>
          <a:p>
            <a:endParaRPr lang="fr-CA" dirty="0"/>
          </a:p>
          <a:p>
            <a:r>
              <a:rPr lang="fr-CA" dirty="0"/>
              <a:t>Le champ </a:t>
            </a:r>
            <a:r>
              <a:rPr lang="fr-CA" dirty="0" err="1"/>
              <a:t>AuditFactureID</a:t>
            </a:r>
            <a:r>
              <a:rPr lang="fr-CA" dirty="0"/>
              <a:t> est un compteur qui s’augmente tout seul. On n’entre pas d’infos là.</a:t>
            </a:r>
          </a:p>
          <a:p>
            <a:endParaRPr lang="fr-CA" dirty="0"/>
          </a:p>
          <a:p>
            <a:endParaRPr lang="fr-CA" dirty="0"/>
          </a:p>
          <a:p>
            <a:endParaRPr lang="fr-CA" dirty="0"/>
          </a:p>
          <a:p>
            <a:endParaRPr lang="fr-CA" dirty="0"/>
          </a:p>
          <a:p>
            <a:endParaRPr lang="fr-CA" dirty="0"/>
          </a:p>
          <a:p>
            <a:endParaRPr lang="fr-CA" dirty="0"/>
          </a:p>
          <a:p>
            <a:r>
              <a:rPr lang="fr-CA" dirty="0"/>
              <a:t>Le </a:t>
            </a:r>
            <a:r>
              <a:rPr lang="fr-CA" dirty="0" err="1"/>
              <a:t>FactureID</a:t>
            </a:r>
            <a:r>
              <a:rPr lang="fr-CA" dirty="0"/>
              <a:t> nous viendra de la table </a:t>
            </a:r>
            <a:r>
              <a:rPr lang="fr-CA" b="1" dirty="0" err="1">
                <a:solidFill>
                  <a:srgbClr val="FF0000"/>
                </a:solidFill>
              </a:rPr>
              <a:t>deleted</a:t>
            </a:r>
            <a:endParaRPr lang="fr-CA" b="1" dirty="0">
              <a:solidFill>
                <a:srgbClr val="FF0000"/>
              </a:solidFill>
            </a:endParaRPr>
          </a:p>
          <a:p>
            <a:r>
              <a:rPr lang="fr-CA" dirty="0"/>
              <a:t>Le </a:t>
            </a:r>
            <a:r>
              <a:rPr lang="fr-CA" dirty="0" err="1"/>
              <a:t>MontantAvant</a:t>
            </a:r>
            <a:r>
              <a:rPr lang="fr-CA" dirty="0"/>
              <a:t> nous viendra de la table </a:t>
            </a:r>
            <a:r>
              <a:rPr lang="fr-CA" b="1" dirty="0" err="1">
                <a:solidFill>
                  <a:srgbClr val="FF0000"/>
                </a:solidFill>
              </a:rPr>
              <a:t>deleted</a:t>
            </a:r>
            <a:endParaRPr lang="fr-CA" b="1" dirty="0">
              <a:solidFill>
                <a:srgbClr val="FF0000"/>
              </a:solidFill>
            </a:endParaRPr>
          </a:p>
          <a:p>
            <a:r>
              <a:rPr lang="fr-CA" dirty="0"/>
              <a:t>Le </a:t>
            </a:r>
            <a:r>
              <a:rPr lang="fr-CA" dirty="0" err="1"/>
              <a:t>MontantApres</a:t>
            </a:r>
            <a:r>
              <a:rPr lang="fr-CA" dirty="0"/>
              <a:t> sera NULL</a:t>
            </a:r>
          </a:p>
          <a:p>
            <a:r>
              <a:rPr lang="fr-CA" dirty="0"/>
              <a:t>Le </a:t>
            </a:r>
            <a:r>
              <a:rPr lang="fr-CA" dirty="0" err="1"/>
              <a:t>TypeModification</a:t>
            </a:r>
            <a:r>
              <a:rPr lang="fr-CA" dirty="0"/>
              <a:t> sera ‘DELETE’</a:t>
            </a:r>
          </a:p>
          <a:p>
            <a:r>
              <a:rPr lang="fr-CA" dirty="0"/>
              <a:t>La </a:t>
            </a:r>
            <a:r>
              <a:rPr lang="fr-CA" dirty="0" err="1"/>
              <a:t>DateMAJ</a:t>
            </a:r>
            <a:r>
              <a:rPr lang="fr-CA" dirty="0"/>
              <a:t> sera </a:t>
            </a:r>
            <a:r>
              <a:rPr lang="fr-CA" dirty="0" err="1"/>
              <a:t>GetDate</a:t>
            </a:r>
            <a:r>
              <a:rPr lang="fr-CA" dirty="0"/>
              <a:t>()</a:t>
            </a:r>
          </a:p>
          <a:p>
            <a:endParaRPr lang="fr-CA" dirty="0"/>
          </a:p>
        </p:txBody>
      </p:sp>
      <p:graphicFrame>
        <p:nvGraphicFramePr>
          <p:cNvPr id="4" name="Espace réservé du contenu 3">
            <a:extLst>
              <a:ext uri="{FF2B5EF4-FFF2-40B4-BE49-F238E27FC236}">
                <a16:creationId xmlns:a16="http://schemas.microsoft.com/office/drawing/2014/main" id="{8C8F5616-D0AD-489D-9447-3F89AE6FAC38}"/>
              </a:ext>
            </a:extLst>
          </p:cNvPr>
          <p:cNvGraphicFramePr>
            <a:graphicFrameLocks/>
          </p:cNvGraphicFramePr>
          <p:nvPr/>
        </p:nvGraphicFramePr>
        <p:xfrm>
          <a:off x="1885329" y="2771570"/>
          <a:ext cx="8568952" cy="1010920"/>
        </p:xfrm>
        <a:graphic>
          <a:graphicData uri="http://schemas.openxmlformats.org/drawingml/2006/table">
            <a:tbl>
              <a:tblPr firstRow="1" bandRow="1">
                <a:tableStyleId>{073A0DAA-6AF3-43AB-8588-CEC1D06C72B9}</a:tableStyleId>
              </a:tblPr>
              <a:tblGrid>
                <a:gridCol w="1061640">
                  <a:extLst>
                    <a:ext uri="{9D8B030D-6E8A-4147-A177-3AD203B41FA5}">
                      <a16:colId xmlns:a16="http://schemas.microsoft.com/office/drawing/2014/main" val="20000"/>
                    </a:ext>
                  </a:extLst>
                </a:gridCol>
                <a:gridCol w="3791571">
                  <a:extLst>
                    <a:ext uri="{9D8B030D-6E8A-4147-A177-3AD203B41FA5}">
                      <a16:colId xmlns:a16="http://schemas.microsoft.com/office/drawing/2014/main" val="20001"/>
                    </a:ext>
                  </a:extLst>
                </a:gridCol>
                <a:gridCol w="3715741">
                  <a:extLst>
                    <a:ext uri="{9D8B030D-6E8A-4147-A177-3AD203B41FA5}">
                      <a16:colId xmlns:a16="http://schemas.microsoft.com/office/drawing/2014/main" val="20002"/>
                    </a:ext>
                  </a:extLst>
                </a:gridCol>
              </a:tblGrid>
              <a:tr h="603283">
                <a:tc>
                  <a:txBody>
                    <a:bodyPr/>
                    <a:lstStyle/>
                    <a:p>
                      <a:r>
                        <a:rPr lang="fr-CA" sz="1800" dirty="0" err="1"/>
                        <a:t>DML</a:t>
                      </a:r>
                      <a:endParaRPr lang="fr-CA" sz="1800" dirty="0"/>
                    </a:p>
                  </a:txBody>
                  <a:tcPr/>
                </a:tc>
                <a:tc>
                  <a:txBody>
                    <a:bodyPr/>
                    <a:lstStyle/>
                    <a:p>
                      <a:r>
                        <a:rPr lang="fr-CA" sz="1800" dirty="0"/>
                        <a:t>Table</a:t>
                      </a:r>
                      <a:r>
                        <a:rPr lang="fr-CA" sz="1800" baseline="0" dirty="0"/>
                        <a:t> </a:t>
                      </a:r>
                      <a:r>
                        <a:rPr lang="fr-CA" sz="1800" baseline="0" dirty="0" err="1"/>
                        <a:t>deleted</a:t>
                      </a:r>
                      <a:r>
                        <a:rPr lang="fr-CA" sz="1800" baseline="0" dirty="0"/>
                        <a:t> </a:t>
                      </a:r>
                    </a:p>
                    <a:p>
                      <a:r>
                        <a:rPr lang="fr-CA" sz="1800" baseline="0" dirty="0"/>
                        <a:t>(Image AVANT)</a:t>
                      </a:r>
                      <a:endParaRPr lang="fr-CA" sz="1800" dirty="0"/>
                    </a:p>
                  </a:txBody>
                  <a:tcPr/>
                </a:tc>
                <a:tc>
                  <a:txBody>
                    <a:bodyPr/>
                    <a:lstStyle/>
                    <a:p>
                      <a:r>
                        <a:rPr lang="fr-CA" sz="1800" dirty="0"/>
                        <a:t>Table</a:t>
                      </a:r>
                      <a:r>
                        <a:rPr lang="fr-CA" sz="1800" baseline="0" dirty="0"/>
                        <a:t> </a:t>
                      </a:r>
                      <a:r>
                        <a:rPr lang="fr-CA" sz="1800" baseline="0" dirty="0" err="1"/>
                        <a:t>inserted</a:t>
                      </a:r>
                      <a:endParaRPr lang="fr-CA" sz="1800" baseline="0" dirty="0"/>
                    </a:p>
                    <a:p>
                      <a:r>
                        <a:rPr lang="fr-CA" sz="1800" baseline="0" dirty="0"/>
                        <a:t>(Image APRÈS)</a:t>
                      </a:r>
                      <a:endParaRPr lang="fr-CA" sz="1800" dirty="0"/>
                    </a:p>
                  </a:txBody>
                  <a:tcPr/>
                </a:tc>
                <a:extLst>
                  <a:ext uri="{0D108BD9-81ED-4DB2-BD59-A6C34878D82A}">
                    <a16:rowId xmlns:a16="http://schemas.microsoft.com/office/drawing/2014/main" val="10000"/>
                  </a:ext>
                </a:extLst>
              </a:tr>
              <a:tr h="370840">
                <a:tc>
                  <a:txBody>
                    <a:bodyPr/>
                    <a:lstStyle/>
                    <a:p>
                      <a:r>
                        <a:rPr lang="fr-CA" sz="1800" dirty="0" err="1"/>
                        <a:t>Delete</a:t>
                      </a:r>
                      <a:endParaRPr lang="fr-CA" sz="1800" dirty="0"/>
                    </a:p>
                  </a:txBody>
                  <a:tcPr/>
                </a:tc>
                <a:tc>
                  <a:txBody>
                    <a:bodyPr/>
                    <a:lstStyle/>
                    <a:p>
                      <a:r>
                        <a:rPr lang="fr-CA" sz="1800" dirty="0"/>
                        <a:t>Enregistrements supprimés</a:t>
                      </a:r>
                    </a:p>
                  </a:txBody>
                  <a:tcPr/>
                </a:tc>
                <a:tc>
                  <a:txBody>
                    <a:bodyPr/>
                    <a:lstStyle/>
                    <a:p>
                      <a:r>
                        <a:rPr lang="fr-CA" sz="1800" dirty="0"/>
                        <a:t>Vide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1742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59646-D2B2-4176-8002-3F21BAA65E3C}"/>
              </a:ext>
            </a:extLst>
          </p:cNvPr>
          <p:cNvSpPr>
            <a:spLocks noGrp="1"/>
          </p:cNvSpPr>
          <p:nvPr>
            <p:ph type="title"/>
          </p:nvPr>
        </p:nvSpPr>
        <p:spPr>
          <a:xfrm>
            <a:off x="2244000" y="803847"/>
            <a:ext cx="7704000" cy="1125621"/>
          </a:xfrm>
        </p:spPr>
        <p:txBody>
          <a:bodyPr/>
          <a:lstStyle/>
          <a:p>
            <a:r>
              <a:rPr lang="fr-CA" dirty="0"/>
              <a:t>Trigger AFTER DELETE complet:</a:t>
            </a:r>
          </a:p>
        </p:txBody>
      </p:sp>
      <p:pic>
        <p:nvPicPr>
          <p:cNvPr id="5" name="Image 4">
            <a:extLst>
              <a:ext uri="{FF2B5EF4-FFF2-40B4-BE49-F238E27FC236}">
                <a16:creationId xmlns:a16="http://schemas.microsoft.com/office/drawing/2014/main" id="{C1F0DC15-AB0B-39DF-877B-9E0B88BFCD8B}"/>
              </a:ext>
            </a:extLst>
          </p:cNvPr>
          <p:cNvPicPr>
            <a:picLocks noChangeAspect="1"/>
          </p:cNvPicPr>
          <p:nvPr/>
        </p:nvPicPr>
        <p:blipFill>
          <a:blip r:embed="rId2"/>
          <a:stretch>
            <a:fillRect/>
          </a:stretch>
        </p:blipFill>
        <p:spPr>
          <a:xfrm>
            <a:off x="350773" y="1865622"/>
            <a:ext cx="11841227" cy="3915321"/>
          </a:xfrm>
          <a:prstGeom prst="rect">
            <a:avLst/>
          </a:prstGeom>
        </p:spPr>
      </p:pic>
    </p:spTree>
    <p:extLst>
      <p:ext uri="{BB962C8B-B14F-4D97-AF65-F5344CB8AC3E}">
        <p14:creationId xmlns:p14="http://schemas.microsoft.com/office/powerpoint/2010/main" val="1702930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59646-D2B2-4176-8002-3F21BAA65E3C}"/>
              </a:ext>
            </a:extLst>
          </p:cNvPr>
          <p:cNvSpPr>
            <a:spLocks noGrp="1"/>
          </p:cNvSpPr>
          <p:nvPr>
            <p:ph type="title"/>
          </p:nvPr>
        </p:nvSpPr>
        <p:spPr>
          <a:xfrm>
            <a:off x="749307" y="-76997"/>
            <a:ext cx="7704000" cy="864000"/>
          </a:xfrm>
        </p:spPr>
        <p:txBody>
          <a:bodyPr/>
          <a:lstStyle/>
          <a:p>
            <a:r>
              <a:rPr lang="fr-CA" dirty="0">
                <a:solidFill>
                  <a:schemeClr val="bg1"/>
                </a:solidFill>
              </a:rPr>
              <a:t>Pour tester:</a:t>
            </a:r>
          </a:p>
        </p:txBody>
      </p:sp>
      <p:sp>
        <p:nvSpPr>
          <p:cNvPr id="3" name="Sous-titre 2">
            <a:extLst>
              <a:ext uri="{FF2B5EF4-FFF2-40B4-BE49-F238E27FC236}">
                <a16:creationId xmlns:a16="http://schemas.microsoft.com/office/drawing/2014/main" id="{355C9A46-5472-422D-8A49-32A323075CE2}"/>
              </a:ext>
            </a:extLst>
          </p:cNvPr>
          <p:cNvSpPr>
            <a:spLocks noGrp="1"/>
          </p:cNvSpPr>
          <p:nvPr>
            <p:ph type="subTitle" idx="1"/>
          </p:nvPr>
        </p:nvSpPr>
        <p:spPr>
          <a:xfrm>
            <a:off x="749307" y="787003"/>
            <a:ext cx="7450200" cy="1038813"/>
          </a:xfrm>
        </p:spPr>
        <p:txBody>
          <a:bodyPr/>
          <a:lstStyle/>
          <a:p>
            <a:r>
              <a:rPr lang="fr-CA" dirty="0"/>
              <a:t>Données des tables Facture et </a:t>
            </a:r>
            <a:r>
              <a:rPr lang="fr-CA" dirty="0" err="1"/>
              <a:t>AuditFacture</a:t>
            </a:r>
            <a:r>
              <a:rPr lang="fr-CA" dirty="0"/>
              <a:t> AVANT  le DELETE</a:t>
            </a:r>
          </a:p>
          <a:p>
            <a:r>
              <a:rPr lang="fr-CA" dirty="0"/>
              <a:t>La commande DELETE sur la table Facture</a:t>
            </a:r>
          </a:p>
          <a:p>
            <a:r>
              <a:rPr lang="fr-CA" dirty="0"/>
              <a:t>Données des tables Facture et </a:t>
            </a:r>
            <a:r>
              <a:rPr lang="fr-CA" dirty="0" err="1"/>
              <a:t>AuditFacture</a:t>
            </a:r>
            <a:r>
              <a:rPr lang="fr-CA" dirty="0"/>
              <a:t> APRÈS le DELETE</a:t>
            </a:r>
          </a:p>
        </p:txBody>
      </p:sp>
      <p:pic>
        <p:nvPicPr>
          <p:cNvPr id="5" name="Image 4">
            <a:extLst>
              <a:ext uri="{FF2B5EF4-FFF2-40B4-BE49-F238E27FC236}">
                <a16:creationId xmlns:a16="http://schemas.microsoft.com/office/drawing/2014/main" id="{AF56BC71-308A-CE12-3565-71A5A06615BC}"/>
              </a:ext>
            </a:extLst>
          </p:cNvPr>
          <p:cNvPicPr>
            <a:picLocks noChangeAspect="1"/>
          </p:cNvPicPr>
          <p:nvPr/>
        </p:nvPicPr>
        <p:blipFill>
          <a:blip r:embed="rId2"/>
          <a:stretch>
            <a:fillRect/>
          </a:stretch>
        </p:blipFill>
        <p:spPr>
          <a:xfrm>
            <a:off x="1702402" y="1718115"/>
            <a:ext cx="8952391" cy="5057811"/>
          </a:xfrm>
          <a:prstGeom prst="rect">
            <a:avLst/>
          </a:prstGeom>
        </p:spPr>
      </p:pic>
    </p:spTree>
    <p:extLst>
      <p:ext uri="{BB962C8B-B14F-4D97-AF65-F5344CB8AC3E}">
        <p14:creationId xmlns:p14="http://schemas.microsoft.com/office/powerpoint/2010/main" val="2845374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38462-6BD4-780F-C5A7-00E653477766}"/>
              </a:ext>
            </a:extLst>
          </p:cNvPr>
          <p:cNvSpPr>
            <a:spLocks noGrp="1"/>
          </p:cNvSpPr>
          <p:nvPr>
            <p:ph type="title"/>
          </p:nvPr>
        </p:nvSpPr>
        <p:spPr/>
        <p:txBody>
          <a:bodyPr/>
          <a:lstStyle/>
          <a:p>
            <a:r>
              <a:rPr lang="fr-CA" dirty="0"/>
              <a:t>Faut-il toujours faire des tests pour les déclencheurs?</a:t>
            </a:r>
          </a:p>
        </p:txBody>
      </p:sp>
      <p:sp>
        <p:nvSpPr>
          <p:cNvPr id="3" name="Sous-titre 2">
            <a:extLst>
              <a:ext uri="{FF2B5EF4-FFF2-40B4-BE49-F238E27FC236}">
                <a16:creationId xmlns:a16="http://schemas.microsoft.com/office/drawing/2014/main" id="{BC457B58-1428-221F-36E6-4403868C68BE}"/>
              </a:ext>
            </a:extLst>
          </p:cNvPr>
          <p:cNvSpPr>
            <a:spLocks noGrp="1"/>
          </p:cNvSpPr>
          <p:nvPr>
            <p:ph type="subTitle" idx="1"/>
          </p:nvPr>
        </p:nvSpPr>
        <p:spPr/>
        <p:txBody>
          <a:bodyPr/>
          <a:lstStyle/>
          <a:p>
            <a:r>
              <a:rPr lang="fr-CA" dirty="0"/>
              <a:t>Est-ce que vous mettriez du code en production sans avoir fait des tests?</a:t>
            </a:r>
          </a:p>
          <a:p>
            <a:endParaRPr lang="fr-CA" dirty="0"/>
          </a:p>
          <a:p>
            <a:r>
              <a:rPr lang="fr-CA" dirty="0"/>
              <a:t>Bien oui, il faut toujours faire des tests pour vérifier que vos déclencheurs fonctionnent comme vous le pensez.</a:t>
            </a:r>
          </a:p>
          <a:p>
            <a:endParaRPr lang="fr-CA" dirty="0"/>
          </a:p>
        </p:txBody>
      </p:sp>
    </p:spTree>
    <p:extLst>
      <p:ext uri="{BB962C8B-B14F-4D97-AF65-F5344CB8AC3E}">
        <p14:creationId xmlns:p14="http://schemas.microsoft.com/office/powerpoint/2010/main" val="236332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normAutofit/>
          </a:bodyPr>
          <a:lstStyle/>
          <a:p>
            <a:r>
              <a:rPr lang="fr-CA" dirty="0"/>
              <a:t> </a:t>
            </a:r>
            <a:r>
              <a:rPr lang="fr-CA" dirty="0">
                <a:solidFill>
                  <a:srgbClr val="FA4098"/>
                </a:solidFill>
              </a:rPr>
              <a:t>Fonctions</a:t>
            </a:r>
          </a:p>
          <a:p>
            <a:pPr lvl="1"/>
            <a:r>
              <a:rPr lang="fr-CA" dirty="0"/>
              <a:t> Il existe de nombreux types de fonctions mais nous allons regarder uniquement les fonctions de type </a:t>
            </a:r>
            <a:r>
              <a:rPr lang="fr-CA" sz="2200" b="1" dirty="0">
                <a:solidFill>
                  <a:srgbClr val="FA4098"/>
                </a:solidFill>
                <a:latin typeface="Courier New" panose="02070309020205020404" pitchFamily="49" charset="0"/>
                <a:cs typeface="Courier New" panose="02070309020205020404" pitchFamily="49" charset="0"/>
              </a:rPr>
              <a:t>scalaire</a:t>
            </a:r>
            <a:r>
              <a:rPr lang="fr-CA" dirty="0"/>
              <a:t>, soit celles qui retournent </a:t>
            </a:r>
            <a:r>
              <a:rPr lang="fr-CA" b="1" u="sng" dirty="0"/>
              <a:t>une seule valeur</a:t>
            </a:r>
          </a:p>
          <a:p>
            <a:pPr marL="457200" lvl="1" indent="0">
              <a:buNone/>
            </a:pPr>
            <a:endParaRPr lang="fr-CA" b="1" u="sng" dirty="0"/>
          </a:p>
          <a:p>
            <a:pPr lvl="2"/>
            <a:r>
              <a:rPr lang="fr-CA" dirty="0"/>
              <a:t> Permet de faire des calculs comprenant des données autres que celles de la table où on est.</a:t>
            </a:r>
          </a:p>
          <a:p>
            <a:pPr marL="914400" lvl="2" indent="0">
              <a:buNone/>
            </a:pPr>
            <a:endParaRPr lang="fr-CA" dirty="0"/>
          </a:p>
          <a:p>
            <a:pPr lvl="2"/>
            <a:r>
              <a:rPr lang="fr-CA" dirty="0"/>
              <a:t> Utilisable dans les clauses SELECT , WHERE, HAVING ou pour des contraintes DEFAULT ou CHECK</a:t>
            </a:r>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Fonctions</a:t>
            </a:r>
          </a:p>
        </p:txBody>
      </p:sp>
      <p:pic>
        <p:nvPicPr>
          <p:cNvPr id="9" name="Image 8">
            <a:extLst>
              <a:ext uri="{FF2B5EF4-FFF2-40B4-BE49-F238E27FC236}">
                <a16:creationId xmlns:a16="http://schemas.microsoft.com/office/drawing/2014/main" id="{9863C862-B78F-703A-8A10-644890AE5E02}"/>
              </a:ext>
            </a:extLst>
          </p:cNvPr>
          <p:cNvPicPr>
            <a:picLocks noChangeAspect="1"/>
          </p:cNvPicPr>
          <p:nvPr/>
        </p:nvPicPr>
        <p:blipFill>
          <a:blip r:embed="rId2"/>
          <a:stretch>
            <a:fillRect/>
          </a:stretch>
        </p:blipFill>
        <p:spPr>
          <a:xfrm>
            <a:off x="8924135" y="132468"/>
            <a:ext cx="3134162" cy="1009791"/>
          </a:xfrm>
          <a:prstGeom prst="rect">
            <a:avLst/>
          </a:prstGeom>
          <a:ln w="28575">
            <a:solidFill>
              <a:srgbClr val="73B3D1"/>
            </a:solidFill>
          </a:ln>
        </p:spPr>
      </p:pic>
      <p:cxnSp>
        <p:nvCxnSpPr>
          <p:cNvPr id="10" name="Connecteur droit avec flèche 9">
            <a:extLst>
              <a:ext uri="{FF2B5EF4-FFF2-40B4-BE49-F238E27FC236}">
                <a16:creationId xmlns:a16="http://schemas.microsoft.com/office/drawing/2014/main" id="{BB756291-7A49-54D4-8772-48E4A37A16A5}"/>
              </a:ext>
            </a:extLst>
          </p:cNvPr>
          <p:cNvCxnSpPr>
            <a:cxnSpLocks/>
          </p:cNvCxnSpPr>
          <p:nvPr/>
        </p:nvCxnSpPr>
        <p:spPr>
          <a:xfrm>
            <a:off x="8272272" y="895288"/>
            <a:ext cx="890016" cy="0"/>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816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53205C7-230D-69A2-4D05-661CEF519ECE}"/>
              </a:ext>
            </a:extLst>
          </p:cNvPr>
          <p:cNvSpPr>
            <a:spLocks noGrp="1"/>
          </p:cNvSpPr>
          <p:nvPr>
            <p:ph idx="1"/>
          </p:nvPr>
        </p:nvSpPr>
        <p:spPr/>
        <p:txBody>
          <a:bodyPr/>
          <a:lstStyle/>
          <a:p>
            <a:r>
              <a:rPr lang="fr-CA" dirty="0"/>
              <a:t> Outils supplémentaires</a:t>
            </a:r>
          </a:p>
          <a:p>
            <a:pPr lvl="1"/>
            <a:r>
              <a:rPr lang="fr-CA" dirty="0"/>
              <a:t> </a:t>
            </a:r>
            <a:r>
              <a:rPr lang="fr-CA" dirty="0">
                <a:solidFill>
                  <a:srgbClr val="FA4098"/>
                </a:solidFill>
              </a:rPr>
              <a:t>SET NOCOUNT ON;</a:t>
            </a:r>
          </a:p>
          <a:p>
            <a:pPr lvl="2"/>
            <a:r>
              <a:rPr lang="fr-CA" dirty="0"/>
              <a:t> Cette instruction peut être glissée dans n’importe quel </a:t>
            </a:r>
            <a:r>
              <a:rPr lang="fr-CA" dirty="0">
                <a:solidFill>
                  <a:srgbClr val="FA4098"/>
                </a:solidFill>
              </a:rPr>
              <a:t>déclencheur </a:t>
            </a:r>
            <a:r>
              <a:rPr lang="fr-CA" dirty="0">
                <a:solidFill>
                  <a:srgbClr val="797CDE"/>
                </a:solidFill>
              </a:rPr>
              <a:t>ET</a:t>
            </a:r>
            <a:r>
              <a:rPr lang="fr-CA" dirty="0">
                <a:solidFill>
                  <a:srgbClr val="FA4098"/>
                </a:solidFill>
              </a:rPr>
              <a:t> procédure stockée </a:t>
            </a:r>
            <a:r>
              <a:rPr lang="fr-CA" dirty="0"/>
              <a:t>qui modifie des rangées de données pour </a:t>
            </a:r>
            <a:r>
              <a:rPr lang="fr-CA" b="1" dirty="0"/>
              <a:t>EMPÊCHER</a:t>
            </a:r>
            <a:r>
              <a:rPr lang="fr-CA" dirty="0"/>
              <a:t> de donner un feedback sur le </a:t>
            </a:r>
            <a:r>
              <a:rPr lang="fr-CA" dirty="0">
                <a:solidFill>
                  <a:srgbClr val="FA4098"/>
                </a:solidFill>
              </a:rPr>
              <a:t>nombre de lignes modifiées</a:t>
            </a:r>
            <a:r>
              <a:rPr lang="fr-CA" dirty="0"/>
              <a:t>.</a:t>
            </a:r>
          </a:p>
          <a:p>
            <a:pPr lvl="2"/>
            <a:r>
              <a:rPr lang="fr-CA" dirty="0"/>
              <a:t> C’est une </a:t>
            </a:r>
            <a:r>
              <a:rPr lang="fr-CA" b="1" dirty="0"/>
              <a:t>excellente pratique</a:t>
            </a:r>
            <a:r>
              <a:rPr lang="fr-CA" dirty="0"/>
              <a:t> pour des raisons de </a:t>
            </a:r>
            <a:r>
              <a:rPr lang="fr-CA" dirty="0">
                <a:solidFill>
                  <a:srgbClr val="FA4098"/>
                </a:solidFill>
              </a:rPr>
              <a:t>performance</a:t>
            </a:r>
            <a:r>
              <a:rPr lang="fr-CA" dirty="0"/>
              <a:t>. Ça semble banal, mais à grande échelle cette réponse peut ralentir considérablement les transactions réalisées sur une base de données.</a:t>
            </a:r>
          </a:p>
          <a:p>
            <a:pPr lvl="3"/>
            <a:r>
              <a:rPr lang="fr-CA" dirty="0"/>
              <a:t> Utilisez donc toujours </a:t>
            </a:r>
            <a:r>
              <a:rPr lang="fr-CA" dirty="0">
                <a:solidFill>
                  <a:srgbClr val="FA4098"/>
                </a:solidFill>
              </a:rPr>
              <a:t>SET NOCOUNT ON</a:t>
            </a:r>
            <a:r>
              <a:rPr lang="fr-CA" dirty="0"/>
              <a:t> à moins que le nombre de lignes affectées soit un feedback nécessaire dans une certaine situation.</a:t>
            </a:r>
          </a:p>
        </p:txBody>
      </p:sp>
      <p:sp>
        <p:nvSpPr>
          <p:cNvPr id="3" name="Titre 2">
            <a:extLst>
              <a:ext uri="{FF2B5EF4-FFF2-40B4-BE49-F238E27FC236}">
                <a16:creationId xmlns:a16="http://schemas.microsoft.com/office/drawing/2014/main" id="{1091ED9C-2E4D-EC4B-322F-4E4439CD4736}"/>
              </a:ext>
            </a:extLst>
          </p:cNvPr>
          <p:cNvSpPr>
            <a:spLocks noGrp="1"/>
          </p:cNvSpPr>
          <p:nvPr>
            <p:ph type="title"/>
          </p:nvPr>
        </p:nvSpPr>
        <p:spPr/>
        <p:txBody>
          <a:bodyPr/>
          <a:lstStyle/>
          <a:p>
            <a:r>
              <a:rPr lang="fr-CA" dirty="0"/>
              <a:t>Déclencheurs	</a:t>
            </a:r>
          </a:p>
        </p:txBody>
      </p:sp>
      <p:pic>
        <p:nvPicPr>
          <p:cNvPr id="6" name="Image 5">
            <a:extLst>
              <a:ext uri="{FF2B5EF4-FFF2-40B4-BE49-F238E27FC236}">
                <a16:creationId xmlns:a16="http://schemas.microsoft.com/office/drawing/2014/main" id="{A1AF31D3-9150-4E0B-828F-EA63DAD35DB2}"/>
              </a:ext>
            </a:extLst>
          </p:cNvPr>
          <p:cNvPicPr>
            <a:picLocks noChangeAspect="1"/>
          </p:cNvPicPr>
          <p:nvPr/>
        </p:nvPicPr>
        <p:blipFill>
          <a:blip r:embed="rId2"/>
          <a:stretch>
            <a:fillRect/>
          </a:stretch>
        </p:blipFill>
        <p:spPr>
          <a:xfrm>
            <a:off x="8389104" y="4894984"/>
            <a:ext cx="1924319" cy="1428949"/>
          </a:xfrm>
          <a:prstGeom prst="rect">
            <a:avLst/>
          </a:prstGeom>
          <a:ln w="19050">
            <a:solidFill>
              <a:srgbClr val="9073D1"/>
            </a:solidFill>
          </a:ln>
        </p:spPr>
      </p:pic>
      <p:pic>
        <p:nvPicPr>
          <p:cNvPr id="8" name="Image 7">
            <a:extLst>
              <a:ext uri="{FF2B5EF4-FFF2-40B4-BE49-F238E27FC236}">
                <a16:creationId xmlns:a16="http://schemas.microsoft.com/office/drawing/2014/main" id="{5BCAD152-0FD2-ED29-C3BB-689E81F8FC3B}"/>
              </a:ext>
            </a:extLst>
          </p:cNvPr>
          <p:cNvPicPr>
            <a:picLocks noChangeAspect="1"/>
          </p:cNvPicPr>
          <p:nvPr/>
        </p:nvPicPr>
        <p:blipFill>
          <a:blip r:embed="rId3"/>
          <a:stretch>
            <a:fillRect/>
          </a:stretch>
        </p:blipFill>
        <p:spPr>
          <a:xfrm>
            <a:off x="1577695" y="4718747"/>
            <a:ext cx="5830114" cy="1781424"/>
          </a:xfrm>
          <a:prstGeom prst="rect">
            <a:avLst/>
          </a:prstGeom>
          <a:ln w="28575">
            <a:solidFill>
              <a:srgbClr val="9073D1"/>
            </a:solidFill>
          </a:ln>
        </p:spPr>
      </p:pic>
      <p:sp>
        <p:nvSpPr>
          <p:cNvPr id="9" name="ZoneTexte 8">
            <a:extLst>
              <a:ext uri="{FF2B5EF4-FFF2-40B4-BE49-F238E27FC236}">
                <a16:creationId xmlns:a16="http://schemas.microsoft.com/office/drawing/2014/main" id="{1A07709F-8EB6-CF3A-4F9A-067F8A470211}"/>
              </a:ext>
            </a:extLst>
          </p:cNvPr>
          <p:cNvSpPr txBox="1"/>
          <p:nvPr/>
        </p:nvSpPr>
        <p:spPr>
          <a:xfrm>
            <a:off x="9960531" y="5444866"/>
            <a:ext cx="705783" cy="584775"/>
          </a:xfrm>
          <a:prstGeom prst="rect">
            <a:avLst/>
          </a:prstGeom>
          <a:noFill/>
        </p:spPr>
        <p:txBody>
          <a:bodyPr wrap="square" rtlCol="0">
            <a:spAutoFit/>
          </a:bodyPr>
          <a:lstStyle/>
          <a:p>
            <a:r>
              <a:rPr lang="en-CA" sz="3200" dirty="0"/>
              <a:t>❌</a:t>
            </a:r>
            <a:endParaRPr lang="fr-CA" sz="3200" dirty="0"/>
          </a:p>
        </p:txBody>
      </p:sp>
      <p:cxnSp>
        <p:nvCxnSpPr>
          <p:cNvPr id="11" name="Connecteur droit avec flèche 10">
            <a:extLst>
              <a:ext uri="{FF2B5EF4-FFF2-40B4-BE49-F238E27FC236}">
                <a16:creationId xmlns:a16="http://schemas.microsoft.com/office/drawing/2014/main" id="{EE86D39D-4A1B-257C-7A5F-BA3E6C8B3D03}"/>
              </a:ext>
            </a:extLst>
          </p:cNvPr>
          <p:cNvCxnSpPr/>
          <p:nvPr/>
        </p:nvCxnSpPr>
        <p:spPr>
          <a:xfrm flipH="1">
            <a:off x="3956304" y="6029641"/>
            <a:ext cx="627888" cy="241234"/>
          </a:xfrm>
          <a:prstGeom prst="straightConnector1">
            <a:avLst/>
          </a:prstGeom>
          <a:ln w="762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513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53205C7-230D-69A2-4D05-661CEF519ECE}"/>
              </a:ext>
            </a:extLst>
          </p:cNvPr>
          <p:cNvSpPr>
            <a:spLocks noGrp="1"/>
          </p:cNvSpPr>
          <p:nvPr>
            <p:ph idx="1"/>
          </p:nvPr>
        </p:nvSpPr>
        <p:spPr/>
        <p:txBody>
          <a:bodyPr/>
          <a:lstStyle/>
          <a:p>
            <a:r>
              <a:rPr lang="fr-CA" dirty="0"/>
              <a:t> Attention aux contraintes ou aux triggers que vous faites.</a:t>
            </a:r>
          </a:p>
          <a:p>
            <a:pPr lvl="1"/>
            <a:r>
              <a:rPr lang="fr-CA" dirty="0"/>
              <a:t> </a:t>
            </a:r>
            <a:r>
              <a:rPr lang="fr-CA" dirty="0">
                <a:solidFill>
                  <a:srgbClr val="FA4098"/>
                </a:solidFill>
              </a:rPr>
              <a:t>Laisser de la flexibilité à la BD;</a:t>
            </a:r>
          </a:p>
          <a:p>
            <a:pPr lvl="1"/>
            <a:r>
              <a:rPr lang="fr-CA" dirty="0"/>
              <a:t> Il faut faire attention à ce que les contraintes CHECK et les TRIGGERS que vous faites ne rendent pas trop difficile des modifications plus tard. Car il arrive que les règles d’affaire changent.</a:t>
            </a:r>
          </a:p>
          <a:p>
            <a:pPr lvl="2"/>
            <a:endParaRPr lang="fr-CA" dirty="0"/>
          </a:p>
          <a:p>
            <a:pPr lvl="2"/>
            <a:r>
              <a:rPr lang="fr-CA" dirty="0"/>
              <a:t>Le fait qu’une école de ski ne démarre une classe que si elle a au moins 4 étudiants ne devrait pas être implanté par une contrainte ni un trigger car cela pourrait changer éventuellement</a:t>
            </a:r>
          </a:p>
          <a:p>
            <a:pPr lvl="4"/>
            <a:endParaRPr lang="fr-CA" dirty="0"/>
          </a:p>
          <a:p>
            <a:pPr lvl="2"/>
            <a:r>
              <a:rPr lang="fr-CA" dirty="0"/>
              <a:t>Le fait que le solde de la carte de crédit d’un client ne puisse pas dépasser sa limite de crédit est une bonne contrainte à implanter. Pas mal certain que cela ne changera jamais.</a:t>
            </a:r>
          </a:p>
        </p:txBody>
      </p:sp>
      <p:sp>
        <p:nvSpPr>
          <p:cNvPr id="3" name="Titre 2">
            <a:extLst>
              <a:ext uri="{FF2B5EF4-FFF2-40B4-BE49-F238E27FC236}">
                <a16:creationId xmlns:a16="http://schemas.microsoft.com/office/drawing/2014/main" id="{1091ED9C-2E4D-EC4B-322F-4E4439CD4736}"/>
              </a:ext>
            </a:extLst>
          </p:cNvPr>
          <p:cNvSpPr>
            <a:spLocks noGrp="1"/>
          </p:cNvSpPr>
          <p:nvPr>
            <p:ph type="title"/>
          </p:nvPr>
        </p:nvSpPr>
        <p:spPr/>
        <p:txBody>
          <a:bodyPr/>
          <a:lstStyle/>
          <a:p>
            <a:r>
              <a:rPr lang="fr-CA" dirty="0"/>
              <a:t>Déclencheurs	</a:t>
            </a:r>
          </a:p>
        </p:txBody>
      </p:sp>
    </p:spTree>
    <p:extLst>
      <p:ext uri="{BB962C8B-B14F-4D97-AF65-F5344CB8AC3E}">
        <p14:creationId xmlns:p14="http://schemas.microsoft.com/office/powerpoint/2010/main" val="1736602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15CAA5-3BDA-6720-319C-7EEC817F80A8}"/>
              </a:ext>
            </a:extLst>
          </p:cNvPr>
          <p:cNvSpPr>
            <a:spLocks noGrp="1"/>
          </p:cNvSpPr>
          <p:nvPr>
            <p:ph idx="1"/>
          </p:nvPr>
        </p:nvSpPr>
        <p:spPr/>
        <p:txBody>
          <a:bodyPr>
            <a:normAutofit lnSpcReduction="10000"/>
          </a:bodyPr>
          <a:lstStyle/>
          <a:p>
            <a:r>
              <a:rPr lang="fr-CA" sz="2400" dirty="0"/>
              <a:t> Transactions</a:t>
            </a:r>
          </a:p>
          <a:p>
            <a:pPr lvl="1"/>
            <a:r>
              <a:rPr lang="fr-CA" sz="2000" dirty="0"/>
              <a:t> Une transaction est un ensemble d’opérations (« Unit of work ») effectuées sur une base de données.</a:t>
            </a:r>
          </a:p>
          <a:p>
            <a:pPr lvl="1"/>
            <a:endParaRPr lang="fr-CA" sz="2000" dirty="0"/>
          </a:p>
          <a:p>
            <a:pPr lvl="1"/>
            <a:r>
              <a:rPr lang="fr-CA" sz="2000" dirty="0"/>
              <a:t> Le but derrière l’utilisation des transactions est de préserver la </a:t>
            </a:r>
            <a:r>
              <a:rPr lang="fr-CA" sz="2000" dirty="0">
                <a:solidFill>
                  <a:srgbClr val="FA4098"/>
                </a:solidFill>
              </a:rPr>
              <a:t>cohérence</a:t>
            </a:r>
            <a:r>
              <a:rPr lang="fr-CA" sz="2000" dirty="0"/>
              <a:t> et l’</a:t>
            </a:r>
            <a:r>
              <a:rPr lang="fr-CA" sz="2000" dirty="0">
                <a:solidFill>
                  <a:srgbClr val="FA4098"/>
                </a:solidFill>
              </a:rPr>
              <a:t>intégrité</a:t>
            </a:r>
            <a:r>
              <a:rPr lang="fr-CA" sz="2000" dirty="0"/>
              <a:t> d’une base de données.</a:t>
            </a:r>
          </a:p>
          <a:p>
            <a:pPr lvl="2"/>
            <a:r>
              <a:rPr lang="fr-CA" sz="1800" dirty="0"/>
              <a:t> Par exemple, on s’assure qu’une série d’opérations intimement liées sont </a:t>
            </a:r>
            <a:r>
              <a:rPr lang="fr-CA" sz="1800" b="1" dirty="0"/>
              <a:t>toutes réussies</a:t>
            </a:r>
            <a:r>
              <a:rPr lang="fr-CA" sz="1800" dirty="0"/>
              <a:t> ou </a:t>
            </a:r>
            <a:r>
              <a:rPr lang="fr-CA" sz="1800" b="1" dirty="0"/>
              <a:t>toutes échouées</a:t>
            </a:r>
            <a:r>
              <a:rPr lang="fr-CA" sz="1800" dirty="0"/>
              <a:t>. (Mais surtout pas réussies partiellement !)</a:t>
            </a:r>
          </a:p>
          <a:p>
            <a:pPr lvl="1"/>
            <a:endParaRPr lang="fr-CA" sz="2000" dirty="0"/>
          </a:p>
          <a:p>
            <a:pPr lvl="1"/>
            <a:r>
              <a:rPr lang="fr-CA" sz="2000" dirty="0"/>
              <a:t> Les transactions sont souvent mises de l’avant avec les 4 qualités « </a:t>
            </a:r>
            <a:r>
              <a:rPr lang="fr-CA" sz="2000" dirty="0">
                <a:solidFill>
                  <a:srgbClr val="FA4098"/>
                </a:solidFill>
              </a:rPr>
              <a:t>ACID</a:t>
            </a:r>
            <a:r>
              <a:rPr lang="fr-CA" sz="2000" dirty="0"/>
              <a:t> » suivantes :</a:t>
            </a:r>
          </a:p>
          <a:p>
            <a:pPr marL="1371600" lvl="2" indent="-457200">
              <a:buFont typeface="+mj-lt"/>
              <a:buAutoNum type="arabicPeriod"/>
            </a:pPr>
            <a:r>
              <a:rPr lang="fr-CA" sz="1800" dirty="0"/>
              <a:t> </a:t>
            </a:r>
            <a:r>
              <a:rPr lang="fr-CA" sz="1800" b="1" dirty="0">
                <a:solidFill>
                  <a:srgbClr val="FA4098"/>
                </a:solidFill>
              </a:rPr>
              <a:t>A</a:t>
            </a:r>
            <a:r>
              <a:rPr lang="fr-CA" sz="1800" dirty="0">
                <a:solidFill>
                  <a:srgbClr val="FA4098"/>
                </a:solidFill>
              </a:rPr>
              <a:t>tomicité</a:t>
            </a:r>
            <a:r>
              <a:rPr lang="fr-CA" sz="1800" dirty="0"/>
              <a:t> : Toutes les opérations dans une même transaction sont considérées comme une seule « unité » de travail. Soit tout réussi, soit tout échoue.</a:t>
            </a:r>
          </a:p>
          <a:p>
            <a:pPr marL="1371600" lvl="2" indent="-457200">
              <a:buFont typeface="+mj-lt"/>
              <a:buAutoNum type="arabicPeriod"/>
            </a:pPr>
            <a:r>
              <a:rPr lang="fr-CA" sz="1800" dirty="0"/>
              <a:t> </a:t>
            </a:r>
            <a:r>
              <a:rPr lang="fr-CA" sz="1800" b="1" dirty="0">
                <a:solidFill>
                  <a:srgbClr val="FA4098"/>
                </a:solidFill>
              </a:rPr>
              <a:t>C</a:t>
            </a:r>
            <a:r>
              <a:rPr lang="fr-CA" sz="1800" dirty="0">
                <a:solidFill>
                  <a:srgbClr val="FA4098"/>
                </a:solidFill>
              </a:rPr>
              <a:t>ohérence</a:t>
            </a:r>
            <a:r>
              <a:rPr lang="fr-CA" sz="1800" dirty="0"/>
              <a:t> : La base de données est dans un état cohérent une fois la transaction complétée.</a:t>
            </a:r>
          </a:p>
          <a:p>
            <a:pPr marL="1371600" lvl="2" indent="-457200">
              <a:buFont typeface="+mj-lt"/>
              <a:buAutoNum type="arabicPeriod"/>
            </a:pPr>
            <a:r>
              <a:rPr lang="fr-CA" sz="1800" dirty="0"/>
              <a:t> </a:t>
            </a:r>
            <a:r>
              <a:rPr lang="fr-CA" sz="1800" b="1" dirty="0">
                <a:solidFill>
                  <a:srgbClr val="FA4098"/>
                </a:solidFill>
              </a:rPr>
              <a:t>I</a:t>
            </a:r>
            <a:r>
              <a:rPr lang="fr-CA" sz="1800" dirty="0">
                <a:solidFill>
                  <a:srgbClr val="FA4098"/>
                </a:solidFill>
              </a:rPr>
              <a:t>solation</a:t>
            </a:r>
            <a:r>
              <a:rPr lang="fr-CA" sz="1800" dirty="0"/>
              <a:t> : Les changements générés par une transaction sont invisibles tant que la transaction n’est pas « </a:t>
            </a:r>
            <a:r>
              <a:rPr lang="fr-CA" sz="1800" dirty="0">
                <a:solidFill>
                  <a:srgbClr val="FA4098"/>
                </a:solidFill>
              </a:rPr>
              <a:t>COMMIT</a:t>
            </a:r>
            <a:r>
              <a:rPr lang="fr-CA" sz="1800" dirty="0"/>
              <a:t> ».</a:t>
            </a:r>
          </a:p>
          <a:p>
            <a:pPr marL="1371600" lvl="2" indent="-457200">
              <a:buFont typeface="+mj-lt"/>
              <a:buAutoNum type="arabicPeriod"/>
            </a:pPr>
            <a:r>
              <a:rPr lang="fr-CA" sz="1800" dirty="0"/>
              <a:t> </a:t>
            </a:r>
            <a:r>
              <a:rPr lang="fr-CA" sz="1800" b="1" dirty="0">
                <a:solidFill>
                  <a:srgbClr val="FA4098"/>
                </a:solidFill>
              </a:rPr>
              <a:t>D</a:t>
            </a:r>
            <a:r>
              <a:rPr lang="fr-CA" sz="1800" dirty="0">
                <a:solidFill>
                  <a:srgbClr val="FA4098"/>
                </a:solidFill>
              </a:rPr>
              <a:t>urabilité</a:t>
            </a:r>
            <a:r>
              <a:rPr lang="fr-CA" sz="1800" dirty="0"/>
              <a:t> : Une fois qu’une transaction est « </a:t>
            </a:r>
            <a:r>
              <a:rPr lang="fr-CA" sz="1800" dirty="0">
                <a:solidFill>
                  <a:srgbClr val="FA4098"/>
                </a:solidFill>
              </a:rPr>
              <a:t>COMMIT</a:t>
            </a:r>
            <a:r>
              <a:rPr lang="fr-CA" sz="1800" dirty="0"/>
              <a:t> », les changements sont permanents et la transaction ne peut pas être annulée. (Pas de </a:t>
            </a:r>
            <a:r>
              <a:rPr lang="fr-CA" sz="1800" dirty="0">
                <a:solidFill>
                  <a:srgbClr val="FA4098"/>
                </a:solidFill>
              </a:rPr>
              <a:t>ROLLBACK</a:t>
            </a:r>
            <a:r>
              <a:rPr lang="fr-CA" sz="1800" dirty="0"/>
              <a:t>)</a:t>
            </a:r>
          </a:p>
          <a:p>
            <a:pPr marL="1371600" lvl="2" indent="-457200">
              <a:buFont typeface="+mj-lt"/>
              <a:buAutoNum type="arabicPeriod"/>
            </a:pPr>
            <a:endParaRPr lang="fr-CA" sz="1800" dirty="0"/>
          </a:p>
        </p:txBody>
      </p:sp>
      <p:sp>
        <p:nvSpPr>
          <p:cNvPr id="3" name="Titre 2">
            <a:extLst>
              <a:ext uri="{FF2B5EF4-FFF2-40B4-BE49-F238E27FC236}">
                <a16:creationId xmlns:a16="http://schemas.microsoft.com/office/drawing/2014/main" id="{F9A823EB-A134-E715-7F58-74628D8B24B7}"/>
              </a:ext>
            </a:extLst>
          </p:cNvPr>
          <p:cNvSpPr>
            <a:spLocks noGrp="1"/>
          </p:cNvSpPr>
          <p:nvPr>
            <p:ph type="title"/>
          </p:nvPr>
        </p:nvSpPr>
        <p:spPr/>
        <p:txBody>
          <a:bodyPr/>
          <a:lstStyle/>
          <a:p>
            <a:r>
              <a:rPr lang="fr-CA" dirty="0"/>
              <a:t>Contrôle de transactions</a:t>
            </a:r>
          </a:p>
        </p:txBody>
      </p:sp>
    </p:spTree>
    <p:extLst>
      <p:ext uri="{BB962C8B-B14F-4D97-AF65-F5344CB8AC3E}">
        <p14:creationId xmlns:p14="http://schemas.microsoft.com/office/powerpoint/2010/main" val="3803111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15CAA5-3BDA-6720-319C-7EEC817F80A8}"/>
              </a:ext>
            </a:extLst>
          </p:cNvPr>
          <p:cNvSpPr>
            <a:spLocks noGrp="1"/>
          </p:cNvSpPr>
          <p:nvPr>
            <p:ph idx="1"/>
          </p:nvPr>
        </p:nvSpPr>
        <p:spPr/>
        <p:txBody>
          <a:bodyPr/>
          <a:lstStyle/>
          <a:p>
            <a:r>
              <a:rPr lang="fr-CA" dirty="0"/>
              <a:t> Exemple de transaction avec </a:t>
            </a:r>
            <a:r>
              <a:rPr lang="fr-CA" dirty="0">
                <a:solidFill>
                  <a:srgbClr val="FA4098"/>
                </a:solidFill>
              </a:rPr>
              <a:t>ROLLBACK</a:t>
            </a:r>
          </a:p>
          <a:p>
            <a:pPr lvl="1"/>
            <a:r>
              <a:rPr lang="fr-CA" dirty="0"/>
              <a:t> </a:t>
            </a:r>
            <a:r>
              <a:rPr lang="fr-CA" dirty="0">
                <a:solidFill>
                  <a:srgbClr val="FA4098"/>
                </a:solidFill>
              </a:rPr>
              <a:t>BEGIN TRANSACTION</a:t>
            </a:r>
            <a:r>
              <a:rPr lang="fr-CA" dirty="0"/>
              <a:t> et </a:t>
            </a:r>
            <a:r>
              <a:rPr lang="fr-CA" dirty="0">
                <a:solidFill>
                  <a:srgbClr val="FA4098"/>
                </a:solidFill>
              </a:rPr>
              <a:t>COMMIT TRANSACTION</a:t>
            </a:r>
            <a:r>
              <a:rPr lang="fr-CA" dirty="0"/>
              <a:t> délimitent le début et la fin de la transaction.</a:t>
            </a:r>
          </a:p>
        </p:txBody>
      </p:sp>
      <p:sp>
        <p:nvSpPr>
          <p:cNvPr id="3" name="Titre 2">
            <a:extLst>
              <a:ext uri="{FF2B5EF4-FFF2-40B4-BE49-F238E27FC236}">
                <a16:creationId xmlns:a16="http://schemas.microsoft.com/office/drawing/2014/main" id="{F9A823EB-A134-E715-7F58-74628D8B24B7}"/>
              </a:ext>
            </a:extLst>
          </p:cNvPr>
          <p:cNvSpPr>
            <a:spLocks noGrp="1"/>
          </p:cNvSpPr>
          <p:nvPr>
            <p:ph type="title"/>
          </p:nvPr>
        </p:nvSpPr>
        <p:spPr/>
        <p:txBody>
          <a:bodyPr/>
          <a:lstStyle/>
          <a:p>
            <a:r>
              <a:rPr lang="fr-CA" dirty="0"/>
              <a:t>Contrôle de transactions</a:t>
            </a:r>
          </a:p>
        </p:txBody>
      </p:sp>
      <p:pic>
        <p:nvPicPr>
          <p:cNvPr id="10" name="Image 9">
            <a:extLst>
              <a:ext uri="{FF2B5EF4-FFF2-40B4-BE49-F238E27FC236}">
                <a16:creationId xmlns:a16="http://schemas.microsoft.com/office/drawing/2014/main" id="{9B620375-C767-C8B5-2107-5C84B411E595}"/>
              </a:ext>
            </a:extLst>
          </p:cNvPr>
          <p:cNvPicPr>
            <a:picLocks noChangeAspect="1"/>
          </p:cNvPicPr>
          <p:nvPr/>
        </p:nvPicPr>
        <p:blipFill>
          <a:blip r:embed="rId2"/>
          <a:stretch>
            <a:fillRect/>
          </a:stretch>
        </p:blipFill>
        <p:spPr>
          <a:xfrm>
            <a:off x="1896137" y="2510993"/>
            <a:ext cx="8107399" cy="3905344"/>
          </a:xfrm>
          <a:prstGeom prst="rect">
            <a:avLst/>
          </a:prstGeom>
          <a:ln w="28575">
            <a:solidFill>
              <a:srgbClr val="B177BF"/>
            </a:solidFill>
          </a:ln>
        </p:spPr>
      </p:pic>
      <p:sp>
        <p:nvSpPr>
          <p:cNvPr id="6" name="Rectangle 5">
            <a:extLst>
              <a:ext uri="{FF2B5EF4-FFF2-40B4-BE49-F238E27FC236}">
                <a16:creationId xmlns:a16="http://schemas.microsoft.com/office/drawing/2014/main" id="{DA70B54D-FCA0-E9A0-8A03-C2EBE0E162B1}"/>
              </a:ext>
            </a:extLst>
          </p:cNvPr>
          <p:cNvSpPr/>
          <p:nvPr/>
        </p:nvSpPr>
        <p:spPr>
          <a:xfrm>
            <a:off x="2389632" y="2913888"/>
            <a:ext cx="4596384" cy="87782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7" name="Rectangle 6">
            <a:extLst>
              <a:ext uri="{FF2B5EF4-FFF2-40B4-BE49-F238E27FC236}">
                <a16:creationId xmlns:a16="http://schemas.microsoft.com/office/drawing/2014/main" id="{4E04F452-B5B2-444F-ADB8-1BA9EF19D342}"/>
              </a:ext>
            </a:extLst>
          </p:cNvPr>
          <p:cNvSpPr/>
          <p:nvPr/>
        </p:nvSpPr>
        <p:spPr>
          <a:xfrm>
            <a:off x="2389632" y="3852836"/>
            <a:ext cx="7491984" cy="87782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Rectangle 7">
            <a:extLst>
              <a:ext uri="{FF2B5EF4-FFF2-40B4-BE49-F238E27FC236}">
                <a16:creationId xmlns:a16="http://schemas.microsoft.com/office/drawing/2014/main" id="{051EEC80-3BB6-13C6-0B97-28E72B159F83}"/>
              </a:ext>
            </a:extLst>
          </p:cNvPr>
          <p:cNvSpPr/>
          <p:nvPr/>
        </p:nvSpPr>
        <p:spPr>
          <a:xfrm>
            <a:off x="2389632" y="4785688"/>
            <a:ext cx="2938272" cy="113962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FF69C3AE-44D7-0D44-DA18-F27958B5EA2D}"/>
              </a:ext>
            </a:extLst>
          </p:cNvPr>
          <p:cNvSpPr txBox="1"/>
          <p:nvPr/>
        </p:nvSpPr>
        <p:spPr>
          <a:xfrm>
            <a:off x="7360920" y="3352800"/>
            <a:ext cx="2642616" cy="523220"/>
          </a:xfrm>
          <a:prstGeom prst="rect">
            <a:avLst/>
          </a:prstGeom>
          <a:noFill/>
        </p:spPr>
        <p:txBody>
          <a:bodyPr wrap="square" rtlCol="0">
            <a:spAutoFit/>
          </a:bodyPr>
          <a:lstStyle/>
          <a:p>
            <a:r>
              <a:rPr lang="fr-CA" sz="1400" dirty="0">
                <a:solidFill>
                  <a:srgbClr val="9073D1"/>
                </a:solidFill>
              </a:rPr>
              <a:t>Cette insertion lance une erreur car </a:t>
            </a:r>
            <a:r>
              <a:rPr lang="fr-CA" sz="1400" dirty="0">
                <a:solidFill>
                  <a:srgbClr val="FA4098"/>
                </a:solidFill>
              </a:rPr>
              <a:t>TenueDeRoute</a:t>
            </a:r>
            <a:r>
              <a:rPr lang="fr-CA" sz="1400" dirty="0">
                <a:solidFill>
                  <a:srgbClr val="9073D1"/>
                </a:solidFill>
              </a:rPr>
              <a:t> doit être </a:t>
            </a:r>
            <a:r>
              <a:rPr lang="fr-CA" sz="1400" dirty="0">
                <a:solidFill>
                  <a:srgbClr val="FA4098"/>
                </a:solidFill>
              </a:rPr>
              <a:t>&lt;=</a:t>
            </a:r>
            <a:r>
              <a:rPr lang="fr-CA" sz="1400" dirty="0">
                <a:solidFill>
                  <a:srgbClr val="9073D1"/>
                </a:solidFill>
              </a:rPr>
              <a:t> </a:t>
            </a:r>
            <a:r>
              <a:rPr lang="fr-CA" sz="1400" dirty="0">
                <a:solidFill>
                  <a:srgbClr val="FA4098"/>
                </a:solidFill>
              </a:rPr>
              <a:t>6</a:t>
            </a:r>
            <a:r>
              <a:rPr lang="fr-CA" sz="1400" dirty="0">
                <a:solidFill>
                  <a:srgbClr val="9073D1"/>
                </a:solidFill>
              </a:rPr>
              <a:t>.</a:t>
            </a:r>
          </a:p>
        </p:txBody>
      </p:sp>
      <p:sp>
        <p:nvSpPr>
          <p:cNvPr id="12" name="ZoneTexte 11">
            <a:extLst>
              <a:ext uri="{FF2B5EF4-FFF2-40B4-BE49-F238E27FC236}">
                <a16:creationId xmlns:a16="http://schemas.microsoft.com/office/drawing/2014/main" id="{13A1AA5D-B8B0-E1D7-A1E0-14802C0DAB5A}"/>
              </a:ext>
            </a:extLst>
          </p:cNvPr>
          <p:cNvSpPr txBox="1"/>
          <p:nvPr/>
        </p:nvSpPr>
        <p:spPr>
          <a:xfrm>
            <a:off x="5068548" y="2650259"/>
            <a:ext cx="2895600" cy="307777"/>
          </a:xfrm>
          <a:prstGeom prst="rect">
            <a:avLst/>
          </a:prstGeom>
          <a:noFill/>
        </p:spPr>
        <p:txBody>
          <a:bodyPr wrap="square" rtlCol="0">
            <a:spAutoFit/>
          </a:bodyPr>
          <a:lstStyle/>
          <a:p>
            <a:r>
              <a:rPr lang="fr-CA" sz="1400" dirty="0">
                <a:solidFill>
                  <a:srgbClr val="9073D1"/>
                </a:solidFill>
              </a:rPr>
              <a:t>Cette insertion fonctionne</a:t>
            </a:r>
          </a:p>
        </p:txBody>
      </p:sp>
      <p:sp>
        <p:nvSpPr>
          <p:cNvPr id="13" name="ZoneTexte 12">
            <a:extLst>
              <a:ext uri="{FF2B5EF4-FFF2-40B4-BE49-F238E27FC236}">
                <a16:creationId xmlns:a16="http://schemas.microsoft.com/office/drawing/2014/main" id="{62BEFE4C-FA04-4248-97BA-55DBE6CD086A}"/>
              </a:ext>
            </a:extLst>
          </p:cNvPr>
          <p:cNvSpPr txBox="1"/>
          <p:nvPr/>
        </p:nvSpPr>
        <p:spPr>
          <a:xfrm>
            <a:off x="5560541" y="4971291"/>
            <a:ext cx="5245608" cy="1600438"/>
          </a:xfrm>
          <a:prstGeom prst="rect">
            <a:avLst/>
          </a:prstGeom>
          <a:solidFill>
            <a:schemeClr val="bg1"/>
          </a:solidFill>
          <a:ln>
            <a:solidFill>
              <a:srgbClr val="B177BF"/>
            </a:solidFill>
          </a:ln>
        </p:spPr>
        <p:txBody>
          <a:bodyPr wrap="square" rtlCol="0">
            <a:spAutoFit/>
          </a:bodyPr>
          <a:lstStyle/>
          <a:p>
            <a:r>
              <a:rPr lang="fr-CA" sz="1400" dirty="0">
                <a:solidFill>
                  <a:srgbClr val="9073D1"/>
                </a:solidFill>
              </a:rPr>
              <a:t>• </a:t>
            </a:r>
            <a:r>
              <a:rPr lang="fr-CA" sz="1400" dirty="0">
                <a:solidFill>
                  <a:srgbClr val="FA4098"/>
                </a:solidFill>
              </a:rPr>
              <a:t>@@ERROR</a:t>
            </a:r>
            <a:r>
              <a:rPr lang="fr-CA" sz="1400" dirty="0">
                <a:solidFill>
                  <a:srgbClr val="9073D1"/>
                </a:solidFill>
              </a:rPr>
              <a:t> est une variable système qui contient un nombre qui correspond au type d’erreur rencontré. </a:t>
            </a:r>
            <a:r>
              <a:rPr lang="fr-CA" sz="1400" dirty="0">
                <a:solidFill>
                  <a:srgbClr val="FA4098"/>
                </a:solidFill>
              </a:rPr>
              <a:t>0</a:t>
            </a:r>
            <a:r>
              <a:rPr lang="fr-CA" sz="1400" dirty="0">
                <a:solidFill>
                  <a:srgbClr val="9073D1"/>
                </a:solidFill>
              </a:rPr>
              <a:t> signifie </a:t>
            </a:r>
            <a:r>
              <a:rPr lang="fr-CA" sz="1400" b="1" dirty="0">
                <a:solidFill>
                  <a:srgbClr val="9073D1"/>
                </a:solidFill>
              </a:rPr>
              <a:t>pas d’erreurs</a:t>
            </a:r>
            <a:r>
              <a:rPr lang="fr-CA" sz="1400" dirty="0">
                <a:solidFill>
                  <a:srgbClr val="9073D1"/>
                </a:solidFill>
              </a:rPr>
              <a:t>.</a:t>
            </a:r>
            <a:br>
              <a:rPr lang="fr-CA" sz="1400" dirty="0">
                <a:solidFill>
                  <a:srgbClr val="9073D1"/>
                </a:solidFill>
              </a:rPr>
            </a:br>
            <a:r>
              <a:rPr lang="fr-CA" sz="1400" dirty="0">
                <a:solidFill>
                  <a:srgbClr val="9073D1"/>
                </a:solidFill>
              </a:rPr>
              <a:t>• Ici, s’il y a une erreur, on </a:t>
            </a:r>
            <a:r>
              <a:rPr lang="fr-CA" sz="1400" dirty="0">
                <a:solidFill>
                  <a:srgbClr val="FA4098"/>
                </a:solidFill>
              </a:rPr>
              <a:t>ROLLBACK</a:t>
            </a:r>
            <a:r>
              <a:rPr lang="fr-CA" sz="1400" dirty="0">
                <a:solidFill>
                  <a:srgbClr val="9073D1"/>
                </a:solidFill>
              </a:rPr>
              <a:t> toute la transaction. (C’est-à-dire les 2 </a:t>
            </a:r>
            <a:r>
              <a:rPr lang="fr-CA" sz="1400" dirty="0">
                <a:solidFill>
                  <a:srgbClr val="FA4098"/>
                </a:solidFill>
              </a:rPr>
              <a:t>INSERT</a:t>
            </a:r>
            <a:r>
              <a:rPr lang="fr-CA" sz="1400" dirty="0">
                <a:solidFill>
                  <a:srgbClr val="9073D1"/>
                </a:solidFill>
              </a:rPr>
              <a:t>)</a:t>
            </a:r>
          </a:p>
          <a:p>
            <a:r>
              <a:rPr lang="fr-CA" sz="1400" dirty="0">
                <a:solidFill>
                  <a:srgbClr val="9073D1"/>
                </a:solidFill>
              </a:rPr>
              <a:t>• Le </a:t>
            </a:r>
            <a:r>
              <a:rPr lang="fr-CA" sz="1400" dirty="0">
                <a:solidFill>
                  <a:srgbClr val="FA4098"/>
                </a:solidFill>
              </a:rPr>
              <a:t>RETURN</a:t>
            </a:r>
            <a:r>
              <a:rPr lang="fr-CA" sz="1400" dirty="0">
                <a:solidFill>
                  <a:srgbClr val="9073D1"/>
                </a:solidFill>
              </a:rPr>
              <a:t> est nécessaire pour quitter la transaction. Sinon, on atteint le </a:t>
            </a:r>
            <a:r>
              <a:rPr lang="fr-CA" sz="1400" dirty="0">
                <a:solidFill>
                  <a:srgbClr val="FA4098"/>
                </a:solidFill>
              </a:rPr>
              <a:t>COMMIT TRANSACTION</a:t>
            </a:r>
            <a:r>
              <a:rPr lang="fr-CA" sz="1400" dirty="0">
                <a:solidFill>
                  <a:srgbClr val="9073D1"/>
                </a:solidFill>
              </a:rPr>
              <a:t> et on essaye de </a:t>
            </a:r>
            <a:r>
              <a:rPr lang="fr-CA" sz="1400" dirty="0">
                <a:solidFill>
                  <a:srgbClr val="FA4098"/>
                </a:solidFill>
              </a:rPr>
              <a:t>COMMIT</a:t>
            </a:r>
            <a:r>
              <a:rPr lang="fr-CA" sz="1400" dirty="0">
                <a:solidFill>
                  <a:srgbClr val="9073D1"/>
                </a:solidFill>
              </a:rPr>
              <a:t> une transaction qui a été </a:t>
            </a:r>
            <a:r>
              <a:rPr lang="fr-CA" sz="1400" dirty="0">
                <a:solidFill>
                  <a:srgbClr val="FA4098"/>
                </a:solidFill>
              </a:rPr>
              <a:t>ROLLBACK </a:t>
            </a:r>
            <a:r>
              <a:rPr lang="fr-CA" sz="1400" dirty="0">
                <a:solidFill>
                  <a:srgbClr val="9073D1"/>
                </a:solidFill>
              </a:rPr>
              <a:t>en entier. (Problème !)</a:t>
            </a:r>
          </a:p>
        </p:txBody>
      </p:sp>
    </p:spTree>
    <p:extLst>
      <p:ext uri="{BB962C8B-B14F-4D97-AF65-F5344CB8AC3E}">
        <p14:creationId xmlns:p14="http://schemas.microsoft.com/office/powerpoint/2010/main" val="3209875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15CAA5-3BDA-6720-319C-7EEC817F80A8}"/>
              </a:ext>
            </a:extLst>
          </p:cNvPr>
          <p:cNvSpPr>
            <a:spLocks noGrp="1"/>
          </p:cNvSpPr>
          <p:nvPr>
            <p:ph idx="1"/>
          </p:nvPr>
        </p:nvSpPr>
        <p:spPr/>
        <p:txBody>
          <a:bodyPr/>
          <a:lstStyle/>
          <a:p>
            <a:r>
              <a:rPr lang="fr-CA" dirty="0"/>
              <a:t> Exemple de transaction avec </a:t>
            </a:r>
            <a:r>
              <a:rPr lang="fr-CA" dirty="0">
                <a:solidFill>
                  <a:srgbClr val="FA4098"/>
                </a:solidFill>
              </a:rPr>
              <a:t>SAVEPOINT</a:t>
            </a:r>
          </a:p>
          <a:p>
            <a:pPr lvl="1"/>
            <a:r>
              <a:rPr lang="fr-CA" dirty="0"/>
              <a:t> Permet de </a:t>
            </a:r>
            <a:r>
              <a:rPr lang="fr-CA" dirty="0">
                <a:solidFill>
                  <a:srgbClr val="FA4098"/>
                </a:solidFill>
              </a:rPr>
              <a:t>ROLLBACK</a:t>
            </a:r>
            <a:r>
              <a:rPr lang="fr-CA" dirty="0"/>
              <a:t> seulement les opérations de la transaction qui sont après le </a:t>
            </a:r>
            <a:r>
              <a:rPr lang="fr-CA" dirty="0">
                <a:solidFill>
                  <a:srgbClr val="FA4098"/>
                </a:solidFill>
              </a:rPr>
              <a:t>SAVEPOINT</a:t>
            </a:r>
            <a:r>
              <a:rPr lang="fr-CA" dirty="0"/>
              <a:t> choisi.</a:t>
            </a:r>
          </a:p>
        </p:txBody>
      </p:sp>
      <p:sp>
        <p:nvSpPr>
          <p:cNvPr id="3" name="Titre 2">
            <a:extLst>
              <a:ext uri="{FF2B5EF4-FFF2-40B4-BE49-F238E27FC236}">
                <a16:creationId xmlns:a16="http://schemas.microsoft.com/office/drawing/2014/main" id="{F9A823EB-A134-E715-7F58-74628D8B24B7}"/>
              </a:ext>
            </a:extLst>
          </p:cNvPr>
          <p:cNvSpPr>
            <a:spLocks noGrp="1"/>
          </p:cNvSpPr>
          <p:nvPr>
            <p:ph type="title"/>
          </p:nvPr>
        </p:nvSpPr>
        <p:spPr/>
        <p:txBody>
          <a:bodyPr/>
          <a:lstStyle/>
          <a:p>
            <a:r>
              <a:rPr lang="fr-CA" dirty="0"/>
              <a:t>Contrôle de transactions</a:t>
            </a:r>
          </a:p>
        </p:txBody>
      </p:sp>
      <p:pic>
        <p:nvPicPr>
          <p:cNvPr id="5" name="Image 4">
            <a:extLst>
              <a:ext uri="{FF2B5EF4-FFF2-40B4-BE49-F238E27FC236}">
                <a16:creationId xmlns:a16="http://schemas.microsoft.com/office/drawing/2014/main" id="{4A469D84-23A3-FB69-5CE8-71A7EDDA3EFC}"/>
              </a:ext>
            </a:extLst>
          </p:cNvPr>
          <p:cNvPicPr>
            <a:picLocks noChangeAspect="1"/>
          </p:cNvPicPr>
          <p:nvPr/>
        </p:nvPicPr>
        <p:blipFill>
          <a:blip r:embed="rId2"/>
          <a:stretch>
            <a:fillRect/>
          </a:stretch>
        </p:blipFill>
        <p:spPr>
          <a:xfrm>
            <a:off x="1197864" y="2421880"/>
            <a:ext cx="4542955" cy="4175192"/>
          </a:xfrm>
          <a:prstGeom prst="rect">
            <a:avLst/>
          </a:prstGeom>
          <a:ln w="28575">
            <a:solidFill>
              <a:srgbClr val="B177BF"/>
            </a:solidFill>
          </a:ln>
        </p:spPr>
      </p:pic>
      <p:sp>
        <p:nvSpPr>
          <p:cNvPr id="6" name="ZoneTexte 5">
            <a:extLst>
              <a:ext uri="{FF2B5EF4-FFF2-40B4-BE49-F238E27FC236}">
                <a16:creationId xmlns:a16="http://schemas.microsoft.com/office/drawing/2014/main" id="{C3D5327C-D745-CED9-4260-10460BB4C55A}"/>
              </a:ext>
            </a:extLst>
          </p:cNvPr>
          <p:cNvSpPr txBox="1"/>
          <p:nvPr/>
        </p:nvSpPr>
        <p:spPr>
          <a:xfrm>
            <a:off x="6061114" y="2185868"/>
            <a:ext cx="5352288" cy="3539430"/>
          </a:xfrm>
          <a:prstGeom prst="rect">
            <a:avLst/>
          </a:prstGeom>
          <a:noFill/>
        </p:spPr>
        <p:txBody>
          <a:bodyPr wrap="square" rtlCol="0">
            <a:spAutoFit/>
          </a:bodyPr>
          <a:lstStyle/>
          <a:p>
            <a:r>
              <a:rPr lang="fr-CA" sz="1600" dirty="0">
                <a:solidFill>
                  <a:srgbClr val="9073D1"/>
                </a:solidFill>
              </a:rPr>
              <a:t>• Après chaque insertion, nous avons créé un point de sauvegarde. (</a:t>
            </a:r>
            <a:r>
              <a:rPr lang="fr-CA" sz="1600" dirty="0">
                <a:solidFill>
                  <a:srgbClr val="FA4098"/>
                </a:solidFill>
              </a:rPr>
              <a:t>SP1</a:t>
            </a:r>
            <a:r>
              <a:rPr lang="fr-CA" sz="1600" dirty="0">
                <a:solidFill>
                  <a:srgbClr val="9073D1"/>
                </a:solidFill>
              </a:rPr>
              <a:t>, </a:t>
            </a:r>
            <a:r>
              <a:rPr lang="fr-CA" sz="1600" dirty="0">
                <a:solidFill>
                  <a:srgbClr val="FA4098"/>
                </a:solidFill>
              </a:rPr>
              <a:t>SP2</a:t>
            </a:r>
            <a:r>
              <a:rPr lang="fr-CA" sz="1600" dirty="0">
                <a:solidFill>
                  <a:srgbClr val="9073D1"/>
                </a:solidFill>
              </a:rPr>
              <a:t> et </a:t>
            </a:r>
            <a:r>
              <a:rPr lang="fr-CA" sz="1600" dirty="0">
                <a:solidFill>
                  <a:srgbClr val="FA4098"/>
                </a:solidFill>
              </a:rPr>
              <a:t>SP3</a:t>
            </a:r>
            <a:r>
              <a:rPr lang="fr-CA" sz="1600" dirty="0">
                <a:solidFill>
                  <a:srgbClr val="9073D1"/>
                </a:solidFill>
              </a:rPr>
              <a:t>)</a:t>
            </a:r>
          </a:p>
          <a:p>
            <a:endParaRPr lang="fr-CA" sz="1600" dirty="0">
              <a:solidFill>
                <a:srgbClr val="9073D1"/>
              </a:solidFill>
            </a:endParaRPr>
          </a:p>
          <a:p>
            <a:r>
              <a:rPr lang="fr-CA" sz="1600" dirty="0">
                <a:solidFill>
                  <a:srgbClr val="9073D1"/>
                </a:solidFill>
              </a:rPr>
              <a:t>• Nous avons décidé de </a:t>
            </a:r>
            <a:r>
              <a:rPr lang="fr-CA" sz="1600" dirty="0">
                <a:solidFill>
                  <a:srgbClr val="FA4098"/>
                </a:solidFill>
              </a:rPr>
              <a:t>ROLLBACK</a:t>
            </a:r>
            <a:r>
              <a:rPr lang="fr-CA" sz="1600" dirty="0">
                <a:solidFill>
                  <a:srgbClr val="9073D1"/>
                </a:solidFill>
              </a:rPr>
              <a:t> au point de sauvegarde </a:t>
            </a:r>
            <a:r>
              <a:rPr lang="fr-CA" sz="1600" dirty="0">
                <a:solidFill>
                  <a:srgbClr val="FA4098"/>
                </a:solidFill>
              </a:rPr>
              <a:t>SP2</a:t>
            </a:r>
            <a:r>
              <a:rPr lang="fr-CA" sz="1600" dirty="0">
                <a:solidFill>
                  <a:srgbClr val="9073D1"/>
                </a:solidFill>
              </a:rPr>
              <a:t> à la fin de la transaction.</a:t>
            </a:r>
          </a:p>
          <a:p>
            <a:endParaRPr lang="fr-CA" sz="1600" dirty="0">
              <a:solidFill>
                <a:srgbClr val="9073D1"/>
              </a:solidFill>
            </a:endParaRPr>
          </a:p>
          <a:p>
            <a:r>
              <a:rPr lang="fr-CA" sz="1600" dirty="0">
                <a:solidFill>
                  <a:srgbClr val="9073D1"/>
                </a:solidFill>
              </a:rPr>
              <a:t>• Les deux premières insertions seront effectives, mais pas la dernière, car elle a été </a:t>
            </a:r>
            <a:r>
              <a:rPr lang="fr-CA" sz="1600" dirty="0">
                <a:solidFill>
                  <a:srgbClr val="FA4098"/>
                </a:solidFill>
              </a:rPr>
              <a:t>ROLLBACK</a:t>
            </a:r>
            <a:r>
              <a:rPr lang="fr-CA" sz="1600" dirty="0">
                <a:solidFill>
                  <a:srgbClr val="9073D1"/>
                </a:solidFill>
              </a:rPr>
              <a:t>.</a:t>
            </a:r>
          </a:p>
          <a:p>
            <a:endParaRPr lang="fr-CA" sz="1600" dirty="0">
              <a:solidFill>
                <a:srgbClr val="9073D1"/>
              </a:solidFill>
            </a:endParaRPr>
          </a:p>
          <a:p>
            <a:r>
              <a:rPr lang="fr-CA" sz="1600" dirty="0">
                <a:solidFill>
                  <a:srgbClr val="9073D1"/>
                </a:solidFill>
              </a:rPr>
              <a:t>• Il ne faut pas mettre </a:t>
            </a:r>
            <a:r>
              <a:rPr lang="fr-CA" sz="1600" dirty="0">
                <a:solidFill>
                  <a:srgbClr val="FA4098"/>
                </a:solidFill>
              </a:rPr>
              <a:t>RETURN;</a:t>
            </a:r>
            <a:r>
              <a:rPr lang="fr-CA" sz="1600" dirty="0">
                <a:solidFill>
                  <a:srgbClr val="9073D1"/>
                </a:solidFill>
              </a:rPr>
              <a:t> après le </a:t>
            </a:r>
            <a:r>
              <a:rPr lang="fr-CA" sz="1600" dirty="0">
                <a:solidFill>
                  <a:srgbClr val="FA4098"/>
                </a:solidFill>
              </a:rPr>
              <a:t>ROLLBACK </a:t>
            </a:r>
            <a:r>
              <a:rPr lang="fr-CA" sz="1600" dirty="0">
                <a:solidFill>
                  <a:srgbClr val="9073D1"/>
                </a:solidFill>
              </a:rPr>
              <a:t>car il y reste bel et bien des changements (2 insertions) à </a:t>
            </a:r>
            <a:r>
              <a:rPr lang="fr-CA" sz="1600" dirty="0">
                <a:solidFill>
                  <a:srgbClr val="FA4098"/>
                </a:solidFill>
              </a:rPr>
              <a:t>COMMIT</a:t>
            </a:r>
            <a:r>
              <a:rPr lang="fr-CA" sz="1600" dirty="0">
                <a:solidFill>
                  <a:srgbClr val="9073D1"/>
                </a:solidFill>
              </a:rPr>
              <a:t>.</a:t>
            </a:r>
          </a:p>
          <a:p>
            <a:endParaRPr lang="fr-CA" sz="1600" dirty="0">
              <a:solidFill>
                <a:srgbClr val="9073D1"/>
              </a:solidFill>
            </a:endParaRPr>
          </a:p>
          <a:p>
            <a:r>
              <a:rPr lang="fr-CA" sz="1600" dirty="0">
                <a:solidFill>
                  <a:srgbClr val="9073D1"/>
                </a:solidFill>
              </a:rPr>
              <a:t>• Attention ! Si le </a:t>
            </a:r>
            <a:r>
              <a:rPr lang="fr-CA" sz="1600" dirty="0">
                <a:solidFill>
                  <a:srgbClr val="FA4098"/>
                </a:solidFill>
              </a:rPr>
              <a:t>COMMIT</a:t>
            </a:r>
            <a:r>
              <a:rPr lang="fr-CA" sz="1600" dirty="0">
                <a:solidFill>
                  <a:srgbClr val="9073D1"/>
                </a:solidFill>
              </a:rPr>
              <a:t> a été </a:t>
            </a:r>
            <a:r>
              <a:rPr lang="fr-CA" sz="1600" b="1" dirty="0">
                <a:solidFill>
                  <a:srgbClr val="9073D1"/>
                </a:solidFill>
              </a:rPr>
              <a:t>atteint</a:t>
            </a:r>
            <a:r>
              <a:rPr lang="fr-CA" sz="1600" dirty="0">
                <a:solidFill>
                  <a:srgbClr val="9073D1"/>
                </a:solidFill>
              </a:rPr>
              <a:t>, un </a:t>
            </a:r>
            <a:r>
              <a:rPr lang="fr-CA" sz="1600" dirty="0">
                <a:solidFill>
                  <a:srgbClr val="FA4098"/>
                </a:solidFill>
              </a:rPr>
              <a:t>ROLLBACK</a:t>
            </a:r>
            <a:r>
              <a:rPr lang="fr-CA" sz="1600" dirty="0">
                <a:solidFill>
                  <a:srgbClr val="9073D1"/>
                </a:solidFill>
              </a:rPr>
              <a:t> n’est plus possible.</a:t>
            </a:r>
          </a:p>
        </p:txBody>
      </p:sp>
      <p:pic>
        <p:nvPicPr>
          <p:cNvPr id="10" name="Image 9">
            <a:extLst>
              <a:ext uri="{FF2B5EF4-FFF2-40B4-BE49-F238E27FC236}">
                <a16:creationId xmlns:a16="http://schemas.microsoft.com/office/drawing/2014/main" id="{470BF281-5ADE-008F-6806-28D161DF8F8C}"/>
              </a:ext>
            </a:extLst>
          </p:cNvPr>
          <p:cNvPicPr>
            <a:picLocks noChangeAspect="1"/>
          </p:cNvPicPr>
          <p:nvPr/>
        </p:nvPicPr>
        <p:blipFill>
          <a:blip r:embed="rId3"/>
          <a:stretch>
            <a:fillRect/>
          </a:stretch>
        </p:blipFill>
        <p:spPr>
          <a:xfrm>
            <a:off x="8737564" y="5707428"/>
            <a:ext cx="3115110" cy="1009791"/>
          </a:xfrm>
          <a:prstGeom prst="rect">
            <a:avLst/>
          </a:prstGeom>
          <a:ln w="28575">
            <a:solidFill>
              <a:srgbClr val="B177BF"/>
            </a:solidFill>
          </a:ln>
        </p:spPr>
      </p:pic>
      <p:sp>
        <p:nvSpPr>
          <p:cNvPr id="11" name="ZoneTexte 10">
            <a:extLst>
              <a:ext uri="{FF2B5EF4-FFF2-40B4-BE49-F238E27FC236}">
                <a16:creationId xmlns:a16="http://schemas.microsoft.com/office/drawing/2014/main" id="{4487EE53-E8E3-BC76-9C22-B253B2232A0B}"/>
              </a:ext>
            </a:extLst>
          </p:cNvPr>
          <p:cNvSpPr txBox="1"/>
          <p:nvPr/>
        </p:nvSpPr>
        <p:spPr>
          <a:xfrm>
            <a:off x="6888480" y="6154705"/>
            <a:ext cx="2042160" cy="584775"/>
          </a:xfrm>
          <a:prstGeom prst="rect">
            <a:avLst/>
          </a:prstGeom>
          <a:noFill/>
        </p:spPr>
        <p:txBody>
          <a:bodyPr wrap="square" rtlCol="0">
            <a:spAutoFit/>
          </a:bodyPr>
          <a:lstStyle/>
          <a:p>
            <a:r>
              <a:rPr lang="fr-CA" sz="1600" dirty="0">
                <a:solidFill>
                  <a:srgbClr val="9073D1"/>
                </a:solidFill>
              </a:rPr>
              <a:t>Ci-droit, on voit que </a:t>
            </a:r>
            <a:r>
              <a:rPr lang="fr-CA" sz="1600" dirty="0">
                <a:solidFill>
                  <a:srgbClr val="FA4098"/>
                </a:solidFill>
              </a:rPr>
              <a:t>Skelerex</a:t>
            </a:r>
            <a:r>
              <a:rPr lang="fr-CA" sz="1600" dirty="0">
                <a:solidFill>
                  <a:srgbClr val="9073D1"/>
                </a:solidFill>
              </a:rPr>
              <a:t> est absent.</a:t>
            </a:r>
          </a:p>
        </p:txBody>
      </p:sp>
      <p:sp>
        <p:nvSpPr>
          <p:cNvPr id="12" name="Rectangle 11">
            <a:extLst>
              <a:ext uri="{FF2B5EF4-FFF2-40B4-BE49-F238E27FC236}">
                <a16:creationId xmlns:a16="http://schemas.microsoft.com/office/drawing/2014/main" id="{18E40F98-2FEC-F725-C082-B1E2A094DE8F}"/>
              </a:ext>
            </a:extLst>
          </p:cNvPr>
          <p:cNvSpPr/>
          <p:nvPr/>
        </p:nvSpPr>
        <p:spPr>
          <a:xfrm>
            <a:off x="1591056" y="2901696"/>
            <a:ext cx="4023360" cy="87782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Rectangle 12">
            <a:extLst>
              <a:ext uri="{FF2B5EF4-FFF2-40B4-BE49-F238E27FC236}">
                <a16:creationId xmlns:a16="http://schemas.microsoft.com/office/drawing/2014/main" id="{F31ADA21-6FED-6864-211C-36E4B636FCB7}"/>
              </a:ext>
            </a:extLst>
          </p:cNvPr>
          <p:cNvSpPr/>
          <p:nvPr/>
        </p:nvSpPr>
        <p:spPr>
          <a:xfrm>
            <a:off x="1591056" y="3877056"/>
            <a:ext cx="4023360" cy="87782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Rectangle 13">
            <a:extLst>
              <a:ext uri="{FF2B5EF4-FFF2-40B4-BE49-F238E27FC236}">
                <a16:creationId xmlns:a16="http://schemas.microsoft.com/office/drawing/2014/main" id="{5B0DD380-C764-FFB5-D851-1D7259581DAC}"/>
              </a:ext>
            </a:extLst>
          </p:cNvPr>
          <p:cNvSpPr/>
          <p:nvPr/>
        </p:nvSpPr>
        <p:spPr>
          <a:xfrm>
            <a:off x="1591056" y="4850720"/>
            <a:ext cx="4023360" cy="87782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923421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415CAA5-3BDA-6720-319C-7EEC817F80A8}"/>
              </a:ext>
            </a:extLst>
          </p:cNvPr>
          <p:cNvSpPr>
            <a:spLocks noGrp="1"/>
          </p:cNvSpPr>
          <p:nvPr>
            <p:ph idx="1"/>
          </p:nvPr>
        </p:nvSpPr>
        <p:spPr/>
        <p:txBody>
          <a:bodyPr/>
          <a:lstStyle/>
          <a:p>
            <a:r>
              <a:rPr lang="fr-CA" dirty="0"/>
              <a:t> Transaction </a:t>
            </a:r>
            <a:r>
              <a:rPr lang="fr-CA" dirty="0">
                <a:solidFill>
                  <a:srgbClr val="FA4098"/>
                </a:solidFill>
              </a:rPr>
              <a:t>non COMMIT</a:t>
            </a:r>
          </a:p>
          <a:p>
            <a:pPr lvl="1"/>
            <a:r>
              <a:rPr lang="fr-CA" dirty="0"/>
              <a:t> Si on </a:t>
            </a:r>
            <a:r>
              <a:rPr lang="fr-CA" b="1" dirty="0"/>
              <a:t>omet</a:t>
            </a:r>
            <a:r>
              <a:rPr lang="fr-CA" dirty="0"/>
              <a:t> le </a:t>
            </a:r>
            <a:r>
              <a:rPr lang="fr-CA" dirty="0">
                <a:solidFill>
                  <a:srgbClr val="FA4098"/>
                </a:solidFill>
              </a:rPr>
              <a:t>COMMIT</a:t>
            </a:r>
            <a:r>
              <a:rPr lang="fr-CA" dirty="0"/>
              <a:t> qui conclut une transaction, les rangées de données touchées par la transaction sont « </a:t>
            </a:r>
            <a:r>
              <a:rPr lang="fr-CA" dirty="0">
                <a:solidFill>
                  <a:srgbClr val="FA4098"/>
                </a:solidFill>
              </a:rPr>
              <a:t>LOCK</a:t>
            </a:r>
            <a:r>
              <a:rPr lang="fr-CA" dirty="0"/>
              <a:t> ». (Et c’est tant mieux !)</a:t>
            </a:r>
          </a:p>
          <a:p>
            <a:pPr lvl="2"/>
            <a:r>
              <a:rPr lang="fr-CA" dirty="0"/>
              <a:t> Il devient impossible d’accéder aux rangées de données tant que la transaction n’a pas été COMMIT. </a:t>
            </a:r>
          </a:p>
        </p:txBody>
      </p:sp>
      <p:sp>
        <p:nvSpPr>
          <p:cNvPr id="3" name="Titre 2">
            <a:extLst>
              <a:ext uri="{FF2B5EF4-FFF2-40B4-BE49-F238E27FC236}">
                <a16:creationId xmlns:a16="http://schemas.microsoft.com/office/drawing/2014/main" id="{F9A823EB-A134-E715-7F58-74628D8B24B7}"/>
              </a:ext>
            </a:extLst>
          </p:cNvPr>
          <p:cNvSpPr>
            <a:spLocks noGrp="1"/>
          </p:cNvSpPr>
          <p:nvPr>
            <p:ph type="title"/>
          </p:nvPr>
        </p:nvSpPr>
        <p:spPr/>
        <p:txBody>
          <a:bodyPr/>
          <a:lstStyle/>
          <a:p>
            <a:r>
              <a:rPr lang="fr-CA" dirty="0"/>
              <a:t>Contrôle de transactions</a:t>
            </a:r>
          </a:p>
        </p:txBody>
      </p:sp>
      <p:pic>
        <p:nvPicPr>
          <p:cNvPr id="5" name="Image 4">
            <a:extLst>
              <a:ext uri="{FF2B5EF4-FFF2-40B4-BE49-F238E27FC236}">
                <a16:creationId xmlns:a16="http://schemas.microsoft.com/office/drawing/2014/main" id="{8BE33555-8507-C7AE-8570-2CCBC1B294A6}"/>
              </a:ext>
            </a:extLst>
          </p:cNvPr>
          <p:cNvPicPr>
            <a:picLocks noChangeAspect="1"/>
          </p:cNvPicPr>
          <p:nvPr/>
        </p:nvPicPr>
        <p:blipFill>
          <a:blip r:embed="rId2"/>
          <a:stretch>
            <a:fillRect/>
          </a:stretch>
        </p:blipFill>
        <p:spPr>
          <a:xfrm>
            <a:off x="611160" y="3706623"/>
            <a:ext cx="3955791" cy="2000805"/>
          </a:xfrm>
          <a:prstGeom prst="rect">
            <a:avLst/>
          </a:prstGeom>
          <a:ln w="28575">
            <a:solidFill>
              <a:srgbClr val="B177BF"/>
            </a:solidFill>
          </a:ln>
        </p:spPr>
      </p:pic>
      <p:sp>
        <p:nvSpPr>
          <p:cNvPr id="6" name="ZoneTexte 5">
            <a:extLst>
              <a:ext uri="{FF2B5EF4-FFF2-40B4-BE49-F238E27FC236}">
                <a16:creationId xmlns:a16="http://schemas.microsoft.com/office/drawing/2014/main" id="{6784A6F3-5C7E-6562-ED32-1D39B1098E27}"/>
              </a:ext>
            </a:extLst>
          </p:cNvPr>
          <p:cNvSpPr txBox="1"/>
          <p:nvPr/>
        </p:nvSpPr>
        <p:spPr>
          <a:xfrm>
            <a:off x="5128747" y="2770716"/>
            <a:ext cx="6278880" cy="4524315"/>
          </a:xfrm>
          <a:prstGeom prst="rect">
            <a:avLst/>
          </a:prstGeom>
          <a:noFill/>
        </p:spPr>
        <p:txBody>
          <a:bodyPr wrap="square" rtlCol="0">
            <a:spAutoFit/>
          </a:bodyPr>
          <a:lstStyle/>
          <a:p>
            <a:r>
              <a:rPr lang="fr-CA" dirty="0">
                <a:solidFill>
                  <a:srgbClr val="9073D1"/>
                </a:solidFill>
              </a:rPr>
              <a:t>• Par exemple, si cette transaction n’avait pas été </a:t>
            </a:r>
            <a:r>
              <a:rPr lang="fr-CA" dirty="0">
                <a:solidFill>
                  <a:srgbClr val="FA4098"/>
                </a:solidFill>
              </a:rPr>
              <a:t>COMMIT</a:t>
            </a:r>
            <a:r>
              <a:rPr lang="fr-CA" dirty="0">
                <a:solidFill>
                  <a:srgbClr val="9073D1"/>
                </a:solidFill>
              </a:rPr>
              <a:t>, lancer les requêtes suivantes (dans une autre page SQL que celle de la transaction) «</a:t>
            </a:r>
            <a:r>
              <a:rPr lang="fr-CA" b="1" dirty="0">
                <a:solidFill>
                  <a:srgbClr val="9073D1"/>
                </a:solidFill>
              </a:rPr>
              <a:t> bloquerait</a:t>
            </a:r>
            <a:r>
              <a:rPr lang="fr-CA" dirty="0">
                <a:solidFill>
                  <a:srgbClr val="9073D1"/>
                </a:solidFill>
              </a:rPr>
              <a:t> » (impression de long chargement) aussi longtemps qu’il le faut, le temps que la transaction soit </a:t>
            </a:r>
            <a:r>
              <a:rPr lang="fr-CA" dirty="0">
                <a:solidFill>
                  <a:srgbClr val="FA4098"/>
                </a:solidFill>
              </a:rPr>
              <a:t>COMMIT</a:t>
            </a:r>
            <a:r>
              <a:rPr lang="fr-CA" dirty="0">
                <a:solidFill>
                  <a:srgbClr val="9073D1"/>
                </a:solidFill>
              </a:rPr>
              <a:t>.</a:t>
            </a:r>
          </a:p>
          <a:p>
            <a:endParaRPr lang="fr-CA" dirty="0">
              <a:solidFill>
                <a:srgbClr val="9073D1"/>
              </a:solidFill>
            </a:endParaRPr>
          </a:p>
          <a:p>
            <a:pPr marL="285750" indent="-285750">
              <a:buFontTx/>
              <a:buChar char="-"/>
            </a:pPr>
            <a:r>
              <a:rPr lang="fr-CA" dirty="0">
                <a:solidFill>
                  <a:srgbClr val="9073D1"/>
                </a:solidFill>
              </a:rPr>
              <a:t>SELECT * FROM Courses.Personnages;</a:t>
            </a:r>
          </a:p>
          <a:p>
            <a:pPr marL="285750" indent="-285750">
              <a:buFontTx/>
              <a:buChar char="-"/>
            </a:pPr>
            <a:r>
              <a:rPr lang="fr-CA" dirty="0">
                <a:solidFill>
                  <a:srgbClr val="9073D1"/>
                </a:solidFill>
              </a:rPr>
              <a:t>SELECT * FROM Courses.Personnages WHERE Nom = 'Bébé Rosalina';</a:t>
            </a:r>
          </a:p>
          <a:p>
            <a:pPr marL="285750" indent="-285750">
              <a:buFontTx/>
              <a:buChar char="-"/>
            </a:pPr>
            <a:r>
              <a:rPr lang="fr-CA" dirty="0">
                <a:solidFill>
                  <a:srgbClr val="9073D1"/>
                </a:solidFill>
              </a:rPr>
              <a:t>SELECT * FROM Courses.Personnages WHERE Nom = 'Bébé Harmonie’;</a:t>
            </a:r>
          </a:p>
          <a:p>
            <a:endParaRPr lang="fr-CA" dirty="0">
              <a:solidFill>
                <a:srgbClr val="9073D1"/>
              </a:solidFill>
            </a:endParaRPr>
          </a:p>
          <a:p>
            <a:r>
              <a:rPr lang="fr-CA" dirty="0">
                <a:solidFill>
                  <a:srgbClr val="9073D1"/>
                </a:solidFill>
              </a:rPr>
              <a:t>• Dès que la transaction est finalement </a:t>
            </a:r>
            <a:r>
              <a:rPr lang="fr-CA" dirty="0">
                <a:solidFill>
                  <a:srgbClr val="FA4098"/>
                </a:solidFill>
              </a:rPr>
              <a:t>COMMIT</a:t>
            </a:r>
            <a:r>
              <a:rPr lang="fr-CA" dirty="0">
                <a:solidFill>
                  <a:srgbClr val="9073D1"/>
                </a:solidFill>
              </a:rPr>
              <a:t>, le </a:t>
            </a:r>
            <a:r>
              <a:rPr lang="fr-CA" dirty="0">
                <a:solidFill>
                  <a:srgbClr val="FA4098"/>
                </a:solidFill>
              </a:rPr>
              <a:t>LOCK</a:t>
            </a:r>
            <a:r>
              <a:rPr lang="fr-CA" dirty="0">
                <a:solidFill>
                  <a:srgbClr val="9073D1"/>
                </a:solidFill>
              </a:rPr>
              <a:t> est levé et les requêtes qui bloquaient peuvent s’exécuter.</a:t>
            </a:r>
          </a:p>
          <a:p>
            <a:endParaRPr lang="fr-CA" dirty="0">
              <a:solidFill>
                <a:srgbClr val="9073D1"/>
              </a:solidFill>
            </a:endParaRPr>
          </a:p>
          <a:p>
            <a:pPr marL="285750" indent="-285750">
              <a:buFontTx/>
              <a:buChar char="-"/>
            </a:pPr>
            <a:endParaRPr lang="fr-CA" dirty="0">
              <a:solidFill>
                <a:srgbClr val="9073D1"/>
              </a:solidFill>
            </a:endParaRPr>
          </a:p>
        </p:txBody>
      </p:sp>
      <p:pic>
        <p:nvPicPr>
          <p:cNvPr id="8" name="Image 7">
            <a:extLst>
              <a:ext uri="{FF2B5EF4-FFF2-40B4-BE49-F238E27FC236}">
                <a16:creationId xmlns:a16="http://schemas.microsoft.com/office/drawing/2014/main" id="{3A331764-8707-F3C3-48A5-4BBB3FA9CBA5}"/>
              </a:ext>
            </a:extLst>
          </p:cNvPr>
          <p:cNvPicPr>
            <a:picLocks noChangeAspect="1"/>
          </p:cNvPicPr>
          <p:nvPr/>
        </p:nvPicPr>
        <p:blipFill>
          <a:blip r:embed="rId3"/>
          <a:stretch>
            <a:fillRect/>
          </a:stretch>
        </p:blipFill>
        <p:spPr>
          <a:xfrm>
            <a:off x="8098355" y="4100038"/>
            <a:ext cx="2591162" cy="228632"/>
          </a:xfrm>
          <a:prstGeom prst="rect">
            <a:avLst/>
          </a:prstGeom>
        </p:spPr>
      </p:pic>
      <p:sp>
        <p:nvSpPr>
          <p:cNvPr id="9" name="ZoneTexte 8">
            <a:extLst>
              <a:ext uri="{FF2B5EF4-FFF2-40B4-BE49-F238E27FC236}">
                <a16:creationId xmlns:a16="http://schemas.microsoft.com/office/drawing/2014/main" id="{3C368A6F-4F41-3C46-71CE-084BC19E67D2}"/>
              </a:ext>
            </a:extLst>
          </p:cNvPr>
          <p:cNvSpPr txBox="1"/>
          <p:nvPr/>
        </p:nvSpPr>
        <p:spPr>
          <a:xfrm>
            <a:off x="10689517" y="4023360"/>
            <a:ext cx="447875" cy="369332"/>
          </a:xfrm>
          <a:prstGeom prst="rect">
            <a:avLst/>
          </a:prstGeom>
          <a:noFill/>
        </p:spPr>
        <p:txBody>
          <a:bodyPr wrap="square" rtlCol="0">
            <a:spAutoFit/>
          </a:bodyPr>
          <a:lstStyle/>
          <a:p>
            <a:r>
              <a:rPr lang="en-CA" dirty="0"/>
              <a:t>⌛</a:t>
            </a:r>
            <a:endParaRPr lang="fr-CA" dirty="0"/>
          </a:p>
        </p:txBody>
      </p:sp>
    </p:spTree>
    <p:extLst>
      <p:ext uri="{BB962C8B-B14F-4D97-AF65-F5344CB8AC3E}">
        <p14:creationId xmlns:p14="http://schemas.microsoft.com/office/powerpoint/2010/main" val="375523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0DC39903-7085-3620-E1FA-690C1FD60E2D}"/>
              </a:ext>
            </a:extLst>
          </p:cNvPr>
          <p:cNvPicPr>
            <a:picLocks noChangeAspect="1"/>
          </p:cNvPicPr>
          <p:nvPr/>
        </p:nvPicPr>
        <p:blipFill>
          <a:blip r:embed="rId2"/>
          <a:stretch>
            <a:fillRect/>
          </a:stretch>
        </p:blipFill>
        <p:spPr>
          <a:xfrm>
            <a:off x="1967250" y="2561459"/>
            <a:ext cx="4744560" cy="2780950"/>
          </a:xfrm>
          <a:prstGeom prst="rect">
            <a:avLst/>
          </a:prstGeom>
        </p:spPr>
      </p:pic>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normAutofit/>
          </a:bodyPr>
          <a:lstStyle/>
          <a:p>
            <a:r>
              <a:rPr lang="fr-CA" dirty="0"/>
              <a:t> Créer une </a:t>
            </a:r>
            <a:r>
              <a:rPr lang="fr-CA" dirty="0">
                <a:solidFill>
                  <a:srgbClr val="FA4098"/>
                </a:solidFill>
              </a:rPr>
              <a:t>Fonction</a:t>
            </a:r>
          </a:p>
          <a:p>
            <a:pPr marL="457200" lvl="1" indent="0">
              <a:buNone/>
            </a:pPr>
            <a:r>
              <a:rPr lang="fr-CA" dirty="0"/>
              <a:t>Exemple 1: calculer les ventes d’un mois et d’une année</a:t>
            </a:r>
          </a:p>
          <a:p>
            <a:pPr lvl="1"/>
            <a:endParaRPr lang="fr-CA" dirty="0"/>
          </a:p>
          <a:p>
            <a:pPr lvl="1"/>
            <a:endParaRPr lang="fr-CA" dirty="0"/>
          </a:p>
          <a:p>
            <a:pPr lvl="1"/>
            <a:endParaRPr lang="fr-CA" dirty="0"/>
          </a:p>
          <a:p>
            <a:pPr lvl="1"/>
            <a:endParaRPr lang="fr-CA" dirty="0"/>
          </a:p>
          <a:p>
            <a:pPr lvl="1"/>
            <a:endParaRPr lang="fr-CA" dirty="0"/>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Fonctions</a:t>
            </a:r>
          </a:p>
        </p:txBody>
      </p:sp>
      <p:cxnSp>
        <p:nvCxnSpPr>
          <p:cNvPr id="10" name="Connecteur droit avec flèche 9">
            <a:extLst>
              <a:ext uri="{FF2B5EF4-FFF2-40B4-BE49-F238E27FC236}">
                <a16:creationId xmlns:a16="http://schemas.microsoft.com/office/drawing/2014/main" id="{BB756291-7A49-54D4-8772-48E4A37A16A5}"/>
              </a:ext>
            </a:extLst>
          </p:cNvPr>
          <p:cNvCxnSpPr>
            <a:cxnSpLocks/>
            <a:stCxn id="8" idx="1"/>
          </p:cNvCxnSpPr>
          <p:nvPr/>
        </p:nvCxnSpPr>
        <p:spPr>
          <a:xfrm flipH="1">
            <a:off x="6224631" y="4254195"/>
            <a:ext cx="2737286" cy="604773"/>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8" name="Accolade fermante 7">
            <a:extLst>
              <a:ext uri="{FF2B5EF4-FFF2-40B4-BE49-F238E27FC236}">
                <a16:creationId xmlns:a16="http://schemas.microsoft.com/office/drawing/2014/main" id="{08CD4E81-DD50-A0A5-6A83-9C4F7029C626}"/>
              </a:ext>
            </a:extLst>
          </p:cNvPr>
          <p:cNvSpPr/>
          <p:nvPr/>
        </p:nvSpPr>
        <p:spPr>
          <a:xfrm>
            <a:off x="8693469" y="3507037"/>
            <a:ext cx="268448" cy="14943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1" name="ZoneTexte 10">
            <a:extLst>
              <a:ext uri="{FF2B5EF4-FFF2-40B4-BE49-F238E27FC236}">
                <a16:creationId xmlns:a16="http://schemas.microsoft.com/office/drawing/2014/main" id="{8BFDE7F3-4F03-9084-D16A-6FF0474026D5}"/>
              </a:ext>
            </a:extLst>
          </p:cNvPr>
          <p:cNvSpPr txBox="1"/>
          <p:nvPr/>
        </p:nvSpPr>
        <p:spPr>
          <a:xfrm>
            <a:off x="9162288" y="4069529"/>
            <a:ext cx="2943178" cy="369332"/>
          </a:xfrm>
          <a:prstGeom prst="rect">
            <a:avLst/>
          </a:prstGeom>
          <a:noFill/>
        </p:spPr>
        <p:txBody>
          <a:bodyPr wrap="none" rtlCol="0">
            <a:spAutoFit/>
          </a:bodyPr>
          <a:lstStyle/>
          <a:p>
            <a:r>
              <a:rPr lang="fr-CA" dirty="0"/>
              <a:t>Code qui retourne une valeur</a:t>
            </a:r>
          </a:p>
        </p:txBody>
      </p:sp>
      <p:sp>
        <p:nvSpPr>
          <p:cNvPr id="13" name="Rectangle 12">
            <a:extLst>
              <a:ext uri="{FF2B5EF4-FFF2-40B4-BE49-F238E27FC236}">
                <a16:creationId xmlns:a16="http://schemas.microsoft.com/office/drawing/2014/main" id="{7BE61BF1-8CCB-D3F0-3122-0927A5C6049E}"/>
              </a:ext>
            </a:extLst>
          </p:cNvPr>
          <p:cNvSpPr/>
          <p:nvPr/>
        </p:nvSpPr>
        <p:spPr>
          <a:xfrm>
            <a:off x="1170298" y="2605553"/>
            <a:ext cx="7189365" cy="943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a:extLst>
              <a:ext uri="{FF2B5EF4-FFF2-40B4-BE49-F238E27FC236}">
                <a16:creationId xmlns:a16="http://schemas.microsoft.com/office/drawing/2014/main" id="{E210D03D-42F5-BE05-F7A8-43EED38BC27D}"/>
              </a:ext>
            </a:extLst>
          </p:cNvPr>
          <p:cNvSpPr/>
          <p:nvPr/>
        </p:nvSpPr>
        <p:spPr>
          <a:xfrm>
            <a:off x="1279353" y="4988950"/>
            <a:ext cx="7189365" cy="435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ZoneTexte 17">
            <a:extLst>
              <a:ext uri="{FF2B5EF4-FFF2-40B4-BE49-F238E27FC236}">
                <a16:creationId xmlns:a16="http://schemas.microsoft.com/office/drawing/2014/main" id="{2D26EAA6-9FC4-57F1-807F-DA960325868B}"/>
              </a:ext>
            </a:extLst>
          </p:cNvPr>
          <p:cNvSpPr txBox="1"/>
          <p:nvPr/>
        </p:nvSpPr>
        <p:spPr>
          <a:xfrm>
            <a:off x="9115120" y="2997137"/>
            <a:ext cx="2050628" cy="646331"/>
          </a:xfrm>
          <a:prstGeom prst="rect">
            <a:avLst/>
          </a:prstGeom>
          <a:noFill/>
        </p:spPr>
        <p:txBody>
          <a:bodyPr wrap="square" rtlCol="0">
            <a:spAutoFit/>
          </a:bodyPr>
          <a:lstStyle/>
          <a:p>
            <a:r>
              <a:rPr lang="fr-CA" dirty="0"/>
              <a:t>Déclaration du type de valeur attendue</a:t>
            </a:r>
          </a:p>
        </p:txBody>
      </p:sp>
      <p:cxnSp>
        <p:nvCxnSpPr>
          <p:cNvPr id="19" name="Connecteur droit avec flèche 18">
            <a:extLst>
              <a:ext uri="{FF2B5EF4-FFF2-40B4-BE49-F238E27FC236}">
                <a16:creationId xmlns:a16="http://schemas.microsoft.com/office/drawing/2014/main" id="{8FA9D7DA-A9C5-0BB0-716E-57CA65CF7522}"/>
              </a:ext>
            </a:extLst>
          </p:cNvPr>
          <p:cNvCxnSpPr>
            <a:cxnSpLocks/>
          </p:cNvCxnSpPr>
          <p:nvPr/>
        </p:nvCxnSpPr>
        <p:spPr>
          <a:xfrm flipH="1">
            <a:off x="3724712" y="3200494"/>
            <a:ext cx="5102981" cy="0"/>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2" name="Ellipse 21">
            <a:extLst>
              <a:ext uri="{FF2B5EF4-FFF2-40B4-BE49-F238E27FC236}">
                <a16:creationId xmlns:a16="http://schemas.microsoft.com/office/drawing/2014/main" id="{83D1AEB6-89EB-5925-7120-6797FEE22C09}"/>
              </a:ext>
            </a:extLst>
          </p:cNvPr>
          <p:cNvSpPr/>
          <p:nvPr/>
        </p:nvSpPr>
        <p:spPr>
          <a:xfrm>
            <a:off x="1860275" y="3070371"/>
            <a:ext cx="1971413" cy="1616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22661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normAutofit/>
          </a:bodyPr>
          <a:lstStyle/>
          <a:p>
            <a:r>
              <a:rPr lang="fr-CA" dirty="0"/>
              <a:t> Dans la clause SELECT</a:t>
            </a:r>
            <a:endParaRPr lang="fr-CA" dirty="0">
              <a:solidFill>
                <a:srgbClr val="FA4098"/>
              </a:solidFill>
            </a:endParaRPr>
          </a:p>
          <a:p>
            <a:pPr marL="457200" lvl="1" indent="0">
              <a:buNone/>
            </a:pPr>
            <a:endParaRPr lang="fr-CA" dirty="0"/>
          </a:p>
          <a:p>
            <a:pPr lvl="1"/>
            <a:endParaRPr lang="fr-CA" dirty="0"/>
          </a:p>
          <a:p>
            <a:pPr lvl="1"/>
            <a:endParaRPr lang="fr-CA" dirty="0"/>
          </a:p>
          <a:p>
            <a:pPr lvl="1"/>
            <a:endParaRPr lang="fr-CA" dirty="0"/>
          </a:p>
          <a:p>
            <a:pPr lvl="1"/>
            <a:endParaRPr lang="fr-CA" dirty="0"/>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Utilisation des fonctions</a:t>
            </a:r>
          </a:p>
        </p:txBody>
      </p:sp>
      <p:pic>
        <p:nvPicPr>
          <p:cNvPr id="4" name="Image 3">
            <a:extLst>
              <a:ext uri="{FF2B5EF4-FFF2-40B4-BE49-F238E27FC236}">
                <a16:creationId xmlns:a16="http://schemas.microsoft.com/office/drawing/2014/main" id="{D24440D6-2814-03FF-6FE1-5372E09DC546}"/>
              </a:ext>
            </a:extLst>
          </p:cNvPr>
          <p:cNvPicPr>
            <a:picLocks noChangeAspect="1"/>
          </p:cNvPicPr>
          <p:nvPr/>
        </p:nvPicPr>
        <p:blipFill>
          <a:blip r:embed="rId2"/>
          <a:stretch>
            <a:fillRect/>
          </a:stretch>
        </p:blipFill>
        <p:spPr>
          <a:xfrm>
            <a:off x="1007050" y="2071977"/>
            <a:ext cx="8003785" cy="419554"/>
          </a:xfrm>
          <a:prstGeom prst="rect">
            <a:avLst/>
          </a:prstGeom>
        </p:spPr>
      </p:pic>
    </p:spTree>
    <p:extLst>
      <p:ext uri="{BB962C8B-B14F-4D97-AF65-F5344CB8AC3E}">
        <p14:creationId xmlns:p14="http://schemas.microsoft.com/office/powerpoint/2010/main" val="312127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normAutofit/>
          </a:bodyPr>
          <a:lstStyle/>
          <a:p>
            <a:r>
              <a:rPr lang="fr-CA" dirty="0"/>
              <a:t> Créer une </a:t>
            </a:r>
            <a:r>
              <a:rPr lang="fr-CA" dirty="0">
                <a:solidFill>
                  <a:srgbClr val="FA4098"/>
                </a:solidFill>
              </a:rPr>
              <a:t>Fonction</a:t>
            </a:r>
          </a:p>
          <a:p>
            <a:pPr marL="457200" lvl="1" indent="0">
              <a:buNone/>
            </a:pPr>
            <a:r>
              <a:rPr lang="fr-CA" dirty="0"/>
              <a:t>Exemple 2: calculer la quantité vendue pour un livre</a:t>
            </a:r>
          </a:p>
          <a:p>
            <a:pPr lvl="1"/>
            <a:endParaRPr lang="fr-CA" dirty="0"/>
          </a:p>
          <a:p>
            <a:pPr lvl="1"/>
            <a:endParaRPr lang="fr-CA" dirty="0"/>
          </a:p>
          <a:p>
            <a:pPr lvl="1"/>
            <a:endParaRPr lang="fr-CA" dirty="0"/>
          </a:p>
          <a:p>
            <a:pPr lvl="1"/>
            <a:endParaRPr lang="fr-CA" dirty="0"/>
          </a:p>
          <a:p>
            <a:pPr lvl="1"/>
            <a:endParaRPr lang="fr-CA" dirty="0"/>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Fonctions</a:t>
            </a:r>
          </a:p>
        </p:txBody>
      </p:sp>
      <p:pic>
        <p:nvPicPr>
          <p:cNvPr id="4" name="Image 3">
            <a:extLst>
              <a:ext uri="{FF2B5EF4-FFF2-40B4-BE49-F238E27FC236}">
                <a16:creationId xmlns:a16="http://schemas.microsoft.com/office/drawing/2014/main" id="{EC6CD332-F59C-A43F-D0B6-9C4D5CCB1326}"/>
              </a:ext>
            </a:extLst>
          </p:cNvPr>
          <p:cNvPicPr>
            <a:picLocks noChangeAspect="1"/>
          </p:cNvPicPr>
          <p:nvPr/>
        </p:nvPicPr>
        <p:blipFill>
          <a:blip r:embed="rId2"/>
          <a:stretch>
            <a:fillRect/>
          </a:stretch>
        </p:blipFill>
        <p:spPr>
          <a:xfrm>
            <a:off x="1343136" y="2236727"/>
            <a:ext cx="6530009" cy="3649904"/>
          </a:xfrm>
          <a:prstGeom prst="rect">
            <a:avLst/>
          </a:prstGeom>
        </p:spPr>
      </p:pic>
    </p:spTree>
    <p:extLst>
      <p:ext uri="{BB962C8B-B14F-4D97-AF65-F5344CB8AC3E}">
        <p14:creationId xmlns:p14="http://schemas.microsoft.com/office/powerpoint/2010/main" val="31858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0077A6E-4FF0-392C-8EE0-EECCFEBD7545}"/>
              </a:ext>
            </a:extLst>
          </p:cNvPr>
          <p:cNvSpPr>
            <a:spLocks noGrp="1"/>
          </p:cNvSpPr>
          <p:nvPr>
            <p:ph idx="1"/>
          </p:nvPr>
        </p:nvSpPr>
        <p:spPr/>
        <p:txBody>
          <a:bodyPr>
            <a:normAutofit/>
          </a:bodyPr>
          <a:lstStyle/>
          <a:p>
            <a:r>
              <a:rPr lang="fr-CA" dirty="0"/>
              <a:t> Dans un UPDATE pour donner une valeur à un champ</a:t>
            </a:r>
            <a:endParaRPr lang="fr-CA" dirty="0">
              <a:solidFill>
                <a:srgbClr val="FA4098"/>
              </a:solidFill>
            </a:endParaRPr>
          </a:p>
          <a:p>
            <a:pPr marL="457200" lvl="1" indent="0">
              <a:buNone/>
            </a:pPr>
            <a:endParaRPr lang="fr-CA" dirty="0"/>
          </a:p>
          <a:p>
            <a:pPr lvl="1"/>
            <a:endParaRPr lang="fr-CA" dirty="0"/>
          </a:p>
          <a:p>
            <a:pPr lvl="1"/>
            <a:endParaRPr lang="fr-CA" dirty="0"/>
          </a:p>
          <a:p>
            <a:pPr lvl="1"/>
            <a:endParaRPr lang="fr-CA" dirty="0"/>
          </a:p>
          <a:p>
            <a:pPr lvl="1"/>
            <a:endParaRPr lang="fr-CA" dirty="0"/>
          </a:p>
        </p:txBody>
      </p:sp>
      <p:sp>
        <p:nvSpPr>
          <p:cNvPr id="3" name="Titre 2">
            <a:extLst>
              <a:ext uri="{FF2B5EF4-FFF2-40B4-BE49-F238E27FC236}">
                <a16:creationId xmlns:a16="http://schemas.microsoft.com/office/drawing/2014/main" id="{497B8F17-EF69-FE59-2E29-47448BCC2811}"/>
              </a:ext>
            </a:extLst>
          </p:cNvPr>
          <p:cNvSpPr>
            <a:spLocks noGrp="1"/>
          </p:cNvSpPr>
          <p:nvPr>
            <p:ph type="title"/>
          </p:nvPr>
        </p:nvSpPr>
        <p:spPr/>
        <p:txBody>
          <a:bodyPr/>
          <a:lstStyle/>
          <a:p>
            <a:r>
              <a:rPr lang="fr-CA" dirty="0"/>
              <a:t>Utilisation des fonctions</a:t>
            </a:r>
          </a:p>
        </p:txBody>
      </p:sp>
      <p:pic>
        <p:nvPicPr>
          <p:cNvPr id="5" name="Image 4">
            <a:extLst>
              <a:ext uri="{FF2B5EF4-FFF2-40B4-BE49-F238E27FC236}">
                <a16:creationId xmlns:a16="http://schemas.microsoft.com/office/drawing/2014/main" id="{4AE99534-E30A-212C-D464-77215D30C781}"/>
              </a:ext>
            </a:extLst>
          </p:cNvPr>
          <p:cNvPicPr>
            <a:picLocks noChangeAspect="1"/>
          </p:cNvPicPr>
          <p:nvPr/>
        </p:nvPicPr>
        <p:blipFill>
          <a:blip r:embed="rId2"/>
          <a:stretch>
            <a:fillRect/>
          </a:stretch>
        </p:blipFill>
        <p:spPr>
          <a:xfrm>
            <a:off x="1183636" y="1865399"/>
            <a:ext cx="7518580" cy="4151185"/>
          </a:xfrm>
          <a:prstGeom prst="rect">
            <a:avLst/>
          </a:prstGeom>
        </p:spPr>
      </p:pic>
    </p:spTree>
    <p:extLst>
      <p:ext uri="{BB962C8B-B14F-4D97-AF65-F5344CB8AC3E}">
        <p14:creationId xmlns:p14="http://schemas.microsoft.com/office/powerpoint/2010/main" val="89939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05664D-3357-C19E-A133-97EA3F74872B}"/>
              </a:ext>
            </a:extLst>
          </p:cNvPr>
          <p:cNvSpPr>
            <a:spLocks noGrp="1"/>
          </p:cNvSpPr>
          <p:nvPr>
            <p:ph idx="1"/>
          </p:nvPr>
        </p:nvSpPr>
        <p:spPr/>
        <p:txBody>
          <a:bodyPr/>
          <a:lstStyle/>
          <a:p>
            <a:r>
              <a:rPr lang="fr-CA" dirty="0"/>
              <a:t> Déclencheur</a:t>
            </a:r>
          </a:p>
          <a:p>
            <a:pPr marL="0" indent="0">
              <a:buNone/>
            </a:pPr>
            <a:endParaRPr lang="fr-CA" dirty="0"/>
          </a:p>
          <a:p>
            <a:pPr lvl="1"/>
            <a:r>
              <a:rPr lang="fr-CA" sz="2400" kern="0" dirty="0">
                <a:solidFill>
                  <a:srgbClr val="000000"/>
                </a:solidFill>
                <a:latin typeface="Arial"/>
              </a:rPr>
              <a:t>Un déclencheur (</a:t>
            </a:r>
            <a:r>
              <a:rPr lang="fr-CA" sz="2400" kern="0" dirty="0">
                <a:solidFill>
                  <a:srgbClr val="FF0000"/>
                </a:solidFill>
                <a:latin typeface="Arial"/>
              </a:rPr>
              <a:t>trigger</a:t>
            </a:r>
            <a:r>
              <a:rPr lang="fr-CA" sz="2400" kern="0" dirty="0">
                <a:solidFill>
                  <a:srgbClr val="000000"/>
                </a:solidFill>
                <a:latin typeface="Arial"/>
              </a:rPr>
              <a:t>) est comme une procédure interne à la base de données dont l'exécution est liée à (</a:t>
            </a:r>
            <a:r>
              <a:rPr lang="fr-CA" sz="2400" kern="0" dirty="0">
                <a:solidFill>
                  <a:srgbClr val="92D050"/>
                </a:solidFill>
                <a:latin typeface="Arial"/>
              </a:rPr>
              <a:t>déclenchée avant ou après</a:t>
            </a:r>
            <a:r>
              <a:rPr lang="fr-CA" sz="2400" kern="0" dirty="0">
                <a:solidFill>
                  <a:srgbClr val="000000"/>
                </a:solidFill>
                <a:latin typeface="Arial"/>
              </a:rPr>
              <a:t>) la soumission d'une autre instruction de type </a:t>
            </a:r>
            <a:r>
              <a:rPr lang="fr-CA" sz="2400" kern="0" dirty="0">
                <a:solidFill>
                  <a:srgbClr val="FF0000"/>
                </a:solidFill>
                <a:latin typeface="Arial"/>
              </a:rPr>
              <a:t>INSERT</a:t>
            </a:r>
            <a:r>
              <a:rPr lang="fr-CA" sz="2400" kern="0" dirty="0">
                <a:solidFill>
                  <a:srgbClr val="000000"/>
                </a:solidFill>
                <a:latin typeface="Arial"/>
              </a:rPr>
              <a:t>, </a:t>
            </a:r>
            <a:r>
              <a:rPr lang="fr-CA" sz="2400" kern="0" dirty="0">
                <a:solidFill>
                  <a:srgbClr val="FF0000"/>
                </a:solidFill>
                <a:latin typeface="Arial"/>
              </a:rPr>
              <a:t>UPDATE</a:t>
            </a:r>
            <a:r>
              <a:rPr lang="fr-CA" sz="2400" kern="0" dirty="0">
                <a:solidFill>
                  <a:srgbClr val="000000"/>
                </a:solidFill>
                <a:latin typeface="Arial"/>
              </a:rPr>
              <a:t> ou </a:t>
            </a:r>
            <a:r>
              <a:rPr lang="fr-CA" sz="2400" kern="0" dirty="0">
                <a:solidFill>
                  <a:srgbClr val="FF0000"/>
                </a:solidFill>
                <a:latin typeface="Arial"/>
              </a:rPr>
              <a:t>DELETE</a:t>
            </a:r>
            <a:r>
              <a:rPr lang="fr-CA" sz="2400" kern="0" dirty="0">
                <a:solidFill>
                  <a:srgbClr val="000000"/>
                </a:solidFill>
                <a:latin typeface="Arial"/>
              </a:rPr>
              <a:t>.</a:t>
            </a:r>
            <a:endParaRPr lang="fr-CA" dirty="0"/>
          </a:p>
          <a:p>
            <a:pPr marL="0" indent="0">
              <a:spcAft>
                <a:spcPts val="600"/>
              </a:spcAft>
              <a:buClr>
                <a:srgbClr val="00007D"/>
              </a:buClr>
              <a:buNone/>
            </a:pPr>
            <a:endParaRPr lang="fr-CA" sz="2400" kern="0" dirty="0">
              <a:solidFill>
                <a:srgbClr val="000000"/>
              </a:solidFill>
              <a:latin typeface="Arial"/>
            </a:endParaRPr>
          </a:p>
          <a:p>
            <a:pPr lvl="1"/>
            <a:r>
              <a:rPr lang="fr-CA" dirty="0"/>
              <a:t>Exemple : À chaque fois qu’on supprime une donnée d’une certaine table, cette donnée est automatiquement insérée dans une autre table à des fins d’archives.</a:t>
            </a:r>
          </a:p>
          <a:p>
            <a:pPr>
              <a:spcAft>
                <a:spcPts val="600"/>
              </a:spcAft>
              <a:buClr>
                <a:srgbClr val="00007D"/>
              </a:buClr>
            </a:pPr>
            <a:endParaRPr lang="fr-CA" sz="2400" kern="0" dirty="0">
              <a:solidFill>
                <a:srgbClr val="000000"/>
              </a:solidFill>
              <a:latin typeface="Arial"/>
            </a:endParaRPr>
          </a:p>
        </p:txBody>
      </p:sp>
      <p:sp>
        <p:nvSpPr>
          <p:cNvPr id="3" name="Titre 2">
            <a:extLst>
              <a:ext uri="{FF2B5EF4-FFF2-40B4-BE49-F238E27FC236}">
                <a16:creationId xmlns:a16="http://schemas.microsoft.com/office/drawing/2014/main" id="{C563CB34-205D-A3F5-2EA0-00C5A2EF51FA}"/>
              </a:ext>
            </a:extLst>
          </p:cNvPr>
          <p:cNvSpPr>
            <a:spLocks noGrp="1"/>
          </p:cNvSpPr>
          <p:nvPr>
            <p:ph type="title"/>
          </p:nvPr>
        </p:nvSpPr>
        <p:spPr/>
        <p:txBody>
          <a:bodyPr/>
          <a:lstStyle/>
          <a:p>
            <a:r>
              <a:rPr lang="fr-CA" dirty="0"/>
              <a:t>Déclencheurs	</a:t>
            </a:r>
          </a:p>
        </p:txBody>
      </p:sp>
    </p:spTree>
    <p:extLst>
      <p:ext uri="{BB962C8B-B14F-4D97-AF65-F5344CB8AC3E}">
        <p14:creationId xmlns:p14="http://schemas.microsoft.com/office/powerpoint/2010/main" val="63271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105664D-3357-C19E-A133-97EA3F74872B}"/>
              </a:ext>
            </a:extLst>
          </p:cNvPr>
          <p:cNvSpPr>
            <a:spLocks noGrp="1"/>
          </p:cNvSpPr>
          <p:nvPr>
            <p:ph idx="1"/>
          </p:nvPr>
        </p:nvSpPr>
        <p:spPr/>
        <p:txBody>
          <a:bodyPr/>
          <a:lstStyle/>
          <a:p>
            <a:r>
              <a:rPr lang="fr-CA" dirty="0"/>
              <a:t> Créer un déclencheur :</a:t>
            </a:r>
          </a:p>
        </p:txBody>
      </p:sp>
      <p:sp>
        <p:nvSpPr>
          <p:cNvPr id="3" name="Titre 2">
            <a:extLst>
              <a:ext uri="{FF2B5EF4-FFF2-40B4-BE49-F238E27FC236}">
                <a16:creationId xmlns:a16="http://schemas.microsoft.com/office/drawing/2014/main" id="{C563CB34-205D-A3F5-2EA0-00C5A2EF51FA}"/>
              </a:ext>
            </a:extLst>
          </p:cNvPr>
          <p:cNvSpPr>
            <a:spLocks noGrp="1"/>
          </p:cNvSpPr>
          <p:nvPr>
            <p:ph type="title"/>
          </p:nvPr>
        </p:nvSpPr>
        <p:spPr/>
        <p:txBody>
          <a:bodyPr/>
          <a:lstStyle/>
          <a:p>
            <a:r>
              <a:rPr lang="fr-CA" dirty="0"/>
              <a:t>Déclencheurs	</a:t>
            </a:r>
          </a:p>
        </p:txBody>
      </p:sp>
      <p:sp>
        <p:nvSpPr>
          <p:cNvPr id="4" name="ZoneTexte 3">
            <a:extLst>
              <a:ext uri="{FF2B5EF4-FFF2-40B4-BE49-F238E27FC236}">
                <a16:creationId xmlns:a16="http://schemas.microsoft.com/office/drawing/2014/main" id="{710098BC-A97A-E83C-5BB4-1A9CFF598D87}"/>
              </a:ext>
            </a:extLst>
          </p:cNvPr>
          <p:cNvSpPr txBox="1"/>
          <p:nvPr/>
        </p:nvSpPr>
        <p:spPr>
          <a:xfrm>
            <a:off x="1233883" y="1925914"/>
            <a:ext cx="7845913" cy="2862322"/>
          </a:xfrm>
          <a:prstGeom prst="rect">
            <a:avLst/>
          </a:prstGeom>
          <a:noFill/>
        </p:spPr>
        <p:txBody>
          <a:bodyPr wrap="square" rtlCol="0">
            <a:spAutoFit/>
          </a:bodyPr>
          <a:lstStyle/>
          <a:p>
            <a:r>
              <a:rPr lang="fr-CA" sz="2000" b="1" dirty="0">
                <a:solidFill>
                  <a:srgbClr val="FA4098"/>
                </a:solidFill>
                <a:latin typeface="Courier New" panose="02070309020205020404" pitchFamily="49" charset="0"/>
                <a:cs typeface="Courier New" panose="02070309020205020404" pitchFamily="49" charset="0"/>
              </a:rPr>
              <a:t>GO</a:t>
            </a:r>
            <a:r>
              <a:rPr lang="fr-CA" sz="2000" b="1" dirty="0">
                <a:latin typeface="Courier New" panose="02070309020205020404" pitchFamily="49" charset="0"/>
                <a:cs typeface="Courier New" panose="02070309020205020404" pitchFamily="49" charset="0"/>
              </a:rPr>
              <a:t>;</a:t>
            </a:r>
          </a:p>
          <a:p>
            <a:r>
              <a:rPr lang="fr-CA" sz="2000" b="1" dirty="0">
                <a:solidFill>
                  <a:srgbClr val="FA4098"/>
                </a:solidFill>
                <a:latin typeface="Courier New" panose="02070309020205020404" pitchFamily="49" charset="0"/>
                <a:cs typeface="Courier New" panose="02070309020205020404" pitchFamily="49" charset="0"/>
              </a:rPr>
              <a:t>CREATE TRIGGER</a:t>
            </a:r>
            <a:r>
              <a:rPr lang="fr-CA" sz="2000" b="1" dirty="0">
                <a:latin typeface="Courier New" panose="02070309020205020404" pitchFamily="49" charset="0"/>
                <a:cs typeface="Courier New" panose="02070309020205020404" pitchFamily="49" charset="0"/>
              </a:rPr>
              <a:t> </a:t>
            </a:r>
            <a:r>
              <a:rPr lang="fr-CA" sz="2000" b="1" dirty="0" err="1">
                <a:latin typeface="Courier New" panose="02070309020205020404" pitchFamily="49" charset="0"/>
                <a:cs typeface="Courier New" panose="02070309020205020404" pitchFamily="49" charset="0"/>
              </a:rPr>
              <a:t>nom_déclencheur</a:t>
            </a:r>
            <a:r>
              <a:rPr lang="fr-CA" sz="2000" b="1" dirty="0">
                <a:latin typeface="Courier New" panose="02070309020205020404" pitchFamily="49" charset="0"/>
                <a:cs typeface="Courier New" panose="02070309020205020404" pitchFamily="49" charset="0"/>
              </a:rPr>
              <a:t> </a:t>
            </a:r>
          </a:p>
          <a:p>
            <a:r>
              <a:rPr lang="fr-CA" sz="2000" b="1" dirty="0">
                <a:solidFill>
                  <a:srgbClr val="FA4098"/>
                </a:solidFill>
                <a:latin typeface="Courier New" panose="02070309020205020404" pitchFamily="49" charset="0"/>
                <a:cs typeface="Courier New" panose="02070309020205020404" pitchFamily="49" charset="0"/>
              </a:rPr>
              <a:t>ON </a:t>
            </a:r>
            <a:r>
              <a:rPr lang="fr-CA" sz="2000" b="1" dirty="0">
                <a:latin typeface="Courier New" panose="02070309020205020404" pitchFamily="49" charset="0"/>
                <a:cs typeface="Courier New" panose="02070309020205020404" pitchFamily="49" charset="0"/>
              </a:rPr>
              <a:t>nom_table</a:t>
            </a:r>
          </a:p>
          <a:p>
            <a:r>
              <a:rPr lang="fr-CA" sz="2000" b="1" dirty="0">
                <a:latin typeface="Courier New" panose="02070309020205020404" pitchFamily="49" charset="0"/>
                <a:cs typeface="Courier New" panose="02070309020205020404" pitchFamily="49" charset="0"/>
              </a:rPr>
              <a:t>&lt;</a:t>
            </a:r>
            <a:r>
              <a:rPr lang="fr-CA" sz="2000" b="1" dirty="0">
                <a:solidFill>
                  <a:srgbClr val="FA4098"/>
                </a:solidFill>
                <a:latin typeface="Courier New" panose="02070309020205020404" pitchFamily="49" charset="0"/>
                <a:cs typeface="Courier New" panose="02070309020205020404" pitchFamily="49" charset="0"/>
              </a:rPr>
              <a:t>INSTEAD OF </a:t>
            </a:r>
            <a:r>
              <a:rPr lang="fr-CA" sz="2000" b="1" dirty="0">
                <a:latin typeface="Courier New" panose="02070309020205020404" pitchFamily="49" charset="0"/>
                <a:cs typeface="Courier New" panose="02070309020205020404" pitchFamily="49" charset="0"/>
              </a:rPr>
              <a:t>ou</a:t>
            </a:r>
            <a:r>
              <a:rPr lang="fr-CA" sz="2000" b="1" dirty="0">
                <a:solidFill>
                  <a:srgbClr val="FA4098"/>
                </a:solidFill>
                <a:latin typeface="Courier New" panose="02070309020205020404" pitchFamily="49" charset="0"/>
                <a:cs typeface="Courier New" panose="02070309020205020404" pitchFamily="49" charset="0"/>
              </a:rPr>
              <a:t> AFTER</a:t>
            </a:r>
            <a:r>
              <a:rPr lang="fr-CA" sz="2000" b="1" dirty="0">
                <a:latin typeface="Courier New" panose="02070309020205020404" pitchFamily="49" charset="0"/>
                <a:cs typeface="Courier New" panose="02070309020205020404" pitchFamily="49" charset="0"/>
              </a:rPr>
              <a:t>&gt;</a:t>
            </a:r>
            <a:r>
              <a:rPr lang="fr-CA" sz="2000" b="1" dirty="0">
                <a:solidFill>
                  <a:srgbClr val="FA4098"/>
                </a:solidFill>
                <a:latin typeface="Courier New" panose="02070309020205020404" pitchFamily="49" charset="0"/>
                <a:cs typeface="Courier New" panose="02070309020205020404" pitchFamily="49" charset="0"/>
              </a:rPr>
              <a:t> </a:t>
            </a:r>
            <a:r>
              <a:rPr lang="fr-CA" sz="2000" b="1" dirty="0">
                <a:latin typeface="Courier New" panose="02070309020205020404" pitchFamily="49" charset="0"/>
                <a:cs typeface="Courier New" panose="02070309020205020404" pitchFamily="49" charset="0"/>
              </a:rPr>
              <a:t>&lt;</a:t>
            </a:r>
            <a:r>
              <a:rPr lang="fr-CA" sz="2000" b="1" dirty="0">
                <a:solidFill>
                  <a:srgbClr val="FA4098"/>
                </a:solidFill>
                <a:latin typeface="Courier New" panose="02070309020205020404" pitchFamily="49" charset="0"/>
                <a:cs typeface="Courier New" panose="02070309020205020404" pitchFamily="49" charset="0"/>
              </a:rPr>
              <a:t>INSERT </a:t>
            </a:r>
            <a:r>
              <a:rPr lang="fr-CA" sz="2000" b="1" dirty="0">
                <a:latin typeface="Courier New" panose="02070309020205020404" pitchFamily="49" charset="0"/>
                <a:cs typeface="Courier New" panose="02070309020205020404" pitchFamily="49" charset="0"/>
              </a:rPr>
              <a:t>ou</a:t>
            </a:r>
            <a:r>
              <a:rPr lang="fr-CA" sz="2000" b="1" dirty="0">
                <a:solidFill>
                  <a:srgbClr val="FA4098"/>
                </a:solidFill>
                <a:latin typeface="Courier New" panose="02070309020205020404" pitchFamily="49" charset="0"/>
                <a:cs typeface="Courier New" panose="02070309020205020404" pitchFamily="49" charset="0"/>
              </a:rPr>
              <a:t> UPDATE </a:t>
            </a:r>
            <a:r>
              <a:rPr lang="fr-CA" sz="2000" b="1" dirty="0">
                <a:latin typeface="Courier New" panose="02070309020205020404" pitchFamily="49" charset="0"/>
                <a:cs typeface="Courier New" panose="02070309020205020404" pitchFamily="49" charset="0"/>
              </a:rPr>
              <a:t>ou</a:t>
            </a:r>
            <a:r>
              <a:rPr lang="fr-CA" sz="2000" b="1" dirty="0">
                <a:solidFill>
                  <a:srgbClr val="FA4098"/>
                </a:solidFill>
                <a:latin typeface="Courier New" panose="02070309020205020404" pitchFamily="49" charset="0"/>
                <a:cs typeface="Courier New" panose="02070309020205020404" pitchFamily="49" charset="0"/>
              </a:rPr>
              <a:t> DELETE</a:t>
            </a:r>
            <a:r>
              <a:rPr lang="fr-CA" sz="2000" b="1" dirty="0">
                <a:latin typeface="Courier New" panose="02070309020205020404" pitchFamily="49" charset="0"/>
                <a:cs typeface="Courier New" panose="02070309020205020404" pitchFamily="49" charset="0"/>
              </a:rPr>
              <a:t>&gt;</a:t>
            </a:r>
          </a:p>
          <a:p>
            <a:r>
              <a:rPr lang="fr-CA" sz="2000" b="1" dirty="0">
                <a:solidFill>
                  <a:srgbClr val="FA4098"/>
                </a:solidFill>
                <a:latin typeface="Courier New" panose="02070309020205020404" pitchFamily="49" charset="0"/>
                <a:cs typeface="Courier New" panose="02070309020205020404" pitchFamily="49" charset="0"/>
              </a:rPr>
              <a:t>AS</a:t>
            </a:r>
          </a:p>
          <a:p>
            <a:endParaRPr lang="fr-CA" sz="2000" dirty="0">
              <a:latin typeface="Courier New" panose="02070309020205020404" pitchFamily="49" charset="0"/>
              <a:cs typeface="Courier New" panose="02070309020205020404" pitchFamily="49" charset="0"/>
            </a:endParaRPr>
          </a:p>
          <a:p>
            <a:r>
              <a:rPr lang="fr-CA" sz="2000" dirty="0">
                <a:latin typeface="Courier New" panose="02070309020205020404" pitchFamily="49" charset="0"/>
                <a:cs typeface="Courier New" panose="02070309020205020404" pitchFamily="49" charset="0"/>
              </a:rPr>
              <a:t>Instruction(s) SQL</a:t>
            </a:r>
          </a:p>
          <a:p>
            <a:endParaRPr lang="fr-CA" sz="2000" b="1" dirty="0">
              <a:solidFill>
                <a:srgbClr val="FA4098"/>
              </a:solidFill>
              <a:latin typeface="Courier New" panose="02070309020205020404" pitchFamily="49" charset="0"/>
              <a:cs typeface="Courier New" panose="02070309020205020404" pitchFamily="49" charset="0"/>
            </a:endParaRPr>
          </a:p>
          <a:p>
            <a:r>
              <a:rPr lang="fr-CA" sz="2000" b="1" dirty="0">
                <a:solidFill>
                  <a:srgbClr val="FA4098"/>
                </a:solidFill>
                <a:latin typeface="Courier New" panose="02070309020205020404" pitchFamily="49" charset="0"/>
                <a:cs typeface="Courier New" panose="02070309020205020404" pitchFamily="49" charset="0"/>
              </a:rPr>
              <a:t>GO</a:t>
            </a:r>
            <a:r>
              <a:rPr lang="fr-CA" sz="2000" b="1" dirty="0">
                <a:latin typeface="Courier New" panose="02070309020205020404" pitchFamily="49" charset="0"/>
                <a:cs typeface="Courier New" panose="02070309020205020404" pitchFamily="49" charset="0"/>
              </a:rPr>
              <a:t>;</a:t>
            </a:r>
          </a:p>
        </p:txBody>
      </p:sp>
      <p:sp>
        <p:nvSpPr>
          <p:cNvPr id="5" name="Accolade fermante 4">
            <a:extLst>
              <a:ext uri="{FF2B5EF4-FFF2-40B4-BE49-F238E27FC236}">
                <a16:creationId xmlns:a16="http://schemas.microsoft.com/office/drawing/2014/main" id="{F4CB527D-A8EF-43F9-609D-58A15DC71E6C}"/>
              </a:ext>
            </a:extLst>
          </p:cNvPr>
          <p:cNvSpPr/>
          <p:nvPr/>
        </p:nvSpPr>
        <p:spPr>
          <a:xfrm rot="10800000" flipH="1">
            <a:off x="4622172" y="3274136"/>
            <a:ext cx="174599" cy="779263"/>
          </a:xfrm>
          <a:prstGeom prst="rightBrace">
            <a:avLst>
              <a:gd name="adj1" fmla="val 58333"/>
              <a:gd name="adj2" fmla="val 50000"/>
            </a:avLst>
          </a:prstGeom>
          <a:ln w="28575">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p>
        </p:txBody>
      </p:sp>
      <p:sp>
        <p:nvSpPr>
          <p:cNvPr id="6" name="ZoneTexte 5">
            <a:extLst>
              <a:ext uri="{FF2B5EF4-FFF2-40B4-BE49-F238E27FC236}">
                <a16:creationId xmlns:a16="http://schemas.microsoft.com/office/drawing/2014/main" id="{785DA102-D3BF-9997-5671-47CDFA6A914E}"/>
              </a:ext>
            </a:extLst>
          </p:cNvPr>
          <p:cNvSpPr txBox="1"/>
          <p:nvPr/>
        </p:nvSpPr>
        <p:spPr>
          <a:xfrm>
            <a:off x="4974724" y="3429000"/>
            <a:ext cx="5847074" cy="369332"/>
          </a:xfrm>
          <a:prstGeom prst="rect">
            <a:avLst/>
          </a:prstGeom>
          <a:noFill/>
        </p:spPr>
        <p:txBody>
          <a:bodyPr wrap="square" rtlCol="0">
            <a:spAutoFit/>
          </a:bodyPr>
          <a:lstStyle/>
          <a:p>
            <a:r>
              <a:rPr lang="fr-CA" dirty="0">
                <a:solidFill>
                  <a:srgbClr val="9073D1"/>
                </a:solidFill>
              </a:rPr>
              <a:t>Peut contenir des SELECT, des INSERT, UPDATE, DELETE, etc.</a:t>
            </a:r>
          </a:p>
        </p:txBody>
      </p:sp>
    </p:spTree>
    <p:extLst>
      <p:ext uri="{BB962C8B-B14F-4D97-AF65-F5344CB8AC3E}">
        <p14:creationId xmlns:p14="http://schemas.microsoft.com/office/powerpoint/2010/main" val="28244985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1">
  <a:themeElements>
    <a:clrScheme name="Simple Light">
      <a:dk1>
        <a:srgbClr val="6667AB"/>
      </a:dk1>
      <a:lt1>
        <a:srgbClr val="FFFFFF"/>
      </a:lt1>
      <a:dk2>
        <a:srgbClr val="919397"/>
      </a:dk2>
      <a:lt2>
        <a:srgbClr val="F6DD5A"/>
      </a:lt2>
      <a:accent1>
        <a:srgbClr val="144D80"/>
      </a:accent1>
      <a:accent2>
        <a:srgbClr val="FD6E64"/>
      </a:accent2>
      <a:accent3>
        <a:srgbClr val="5F4C8A"/>
      </a:accent3>
      <a:accent4>
        <a:srgbClr val="89B050"/>
      </a:accent4>
      <a:accent5>
        <a:srgbClr val="FFFFFF"/>
      </a:accent5>
      <a:accent6>
        <a:srgbClr val="FFFFFF"/>
      </a:accent6>
      <a:hlink>
        <a:srgbClr val="6667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0389536B-39CE-4F6A-898A-E7F3047A4BDD}" vid="{CAE2BAD0-2864-4612-B437-7CAD6CFF35DE}"/>
    </a:ext>
  </a:extLst>
</a:theme>
</file>

<file path=docProps/app.xml><?xml version="1.0" encoding="utf-8"?>
<Properties xmlns="http://schemas.openxmlformats.org/officeDocument/2006/extended-properties" xmlns:vt="http://schemas.openxmlformats.org/officeDocument/2006/docPropsVTypes">
  <Template>Office Theme</Template>
  <TotalTime>15333</TotalTime>
  <Words>1951</Words>
  <Application>Microsoft Office PowerPoint</Application>
  <PresentationFormat>Grand écran</PresentationFormat>
  <Paragraphs>241</Paragraphs>
  <Slides>35</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35</vt:i4>
      </vt:variant>
    </vt:vector>
  </HeadingPairs>
  <TitlesOfParts>
    <vt:vector size="45" baseType="lpstr">
      <vt:lpstr>Arial</vt:lpstr>
      <vt:lpstr>Calibri</vt:lpstr>
      <vt:lpstr>Calibri Light</vt:lpstr>
      <vt:lpstr>Courier New</vt:lpstr>
      <vt:lpstr>Lexend Deca</vt:lpstr>
      <vt:lpstr>Open Sans</vt:lpstr>
      <vt:lpstr>Symbol</vt:lpstr>
      <vt:lpstr>Wingdings</vt:lpstr>
      <vt:lpstr>Thème Office</vt:lpstr>
      <vt:lpstr>Thème1</vt:lpstr>
      <vt:lpstr>Semaine 6</vt:lpstr>
      <vt:lpstr>Sommaire 📃</vt:lpstr>
      <vt:lpstr>Fonctions</vt:lpstr>
      <vt:lpstr>Fonctions</vt:lpstr>
      <vt:lpstr>Utilisation des fonctions</vt:lpstr>
      <vt:lpstr>Fonctions</vt:lpstr>
      <vt:lpstr>Utilisation des fonctions</vt:lpstr>
      <vt:lpstr>Déclencheurs </vt:lpstr>
      <vt:lpstr>Déclencheurs </vt:lpstr>
      <vt:lpstr>Déclencheurs </vt:lpstr>
      <vt:lpstr>Déclencheurs </vt:lpstr>
      <vt:lpstr>Déclencheurs </vt:lpstr>
      <vt:lpstr>Les standards</vt:lpstr>
      <vt:lpstr>Présentation PowerPoint</vt:lpstr>
      <vt:lpstr>Trigger  AFTER INSERT</vt:lpstr>
      <vt:lpstr>Présentation PowerPoint</vt:lpstr>
      <vt:lpstr>Création du trigger  AFTER INSERT</vt:lpstr>
      <vt:lpstr>Pour tester:</vt:lpstr>
      <vt:lpstr>Trigger  AFTER UPDATE</vt:lpstr>
      <vt:lpstr>Présentation PowerPoint</vt:lpstr>
      <vt:lpstr>Trigger AFTER UPDATE :</vt:lpstr>
      <vt:lpstr>UPDATE(column)</vt:lpstr>
      <vt:lpstr>Trigger AFTER UPDATE complet:</vt:lpstr>
      <vt:lpstr>Pour tester:</vt:lpstr>
      <vt:lpstr>Trigger  AFTER DELETE</vt:lpstr>
      <vt:lpstr>Présentation PowerPoint</vt:lpstr>
      <vt:lpstr>Trigger AFTER DELETE complet:</vt:lpstr>
      <vt:lpstr>Pour tester:</vt:lpstr>
      <vt:lpstr>Faut-il toujours faire des tests pour les déclencheurs?</vt:lpstr>
      <vt:lpstr>Déclencheurs </vt:lpstr>
      <vt:lpstr>Déclencheurs </vt:lpstr>
      <vt:lpstr>Contrôle de transactions</vt:lpstr>
      <vt:lpstr>Contrôle de transactions</vt:lpstr>
      <vt:lpstr>Contrôle de transactions</vt:lpstr>
      <vt:lpstr>Contrôle de 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Chantal</cp:lastModifiedBy>
  <cp:revision>3304</cp:revision>
  <dcterms:created xsi:type="dcterms:W3CDTF">2021-06-05T18:50:42Z</dcterms:created>
  <dcterms:modified xsi:type="dcterms:W3CDTF">2023-02-27T16:05:19Z</dcterms:modified>
</cp:coreProperties>
</file>