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9" r:id="rId6"/>
    <p:sldId id="260" r:id="rId7"/>
    <p:sldId id="261" r:id="rId8"/>
    <p:sldId id="262" r:id="rId9"/>
    <p:sldId id="270" r:id="rId10"/>
    <p:sldId id="263" r:id="rId11"/>
    <p:sldId id="264" r:id="rId12"/>
    <p:sldId id="271" r:id="rId13"/>
    <p:sldId id="291" r:id="rId14"/>
    <p:sldId id="272" r:id="rId15"/>
    <p:sldId id="273" r:id="rId16"/>
    <p:sldId id="274" r:id="rId17"/>
    <p:sldId id="275" r:id="rId18"/>
    <p:sldId id="276" r:id="rId19"/>
    <p:sldId id="277" r:id="rId20"/>
    <p:sldId id="278" r:id="rId21"/>
    <p:sldId id="279" r:id="rId22"/>
    <p:sldId id="280" r:id="rId23"/>
    <p:sldId id="282" r:id="rId24"/>
    <p:sldId id="283" r:id="rId25"/>
    <p:sldId id="284" r:id="rId26"/>
    <p:sldId id="281" r:id="rId27"/>
    <p:sldId id="288" r:id="rId28"/>
    <p:sldId id="285" r:id="rId29"/>
    <p:sldId id="265" r:id="rId30"/>
    <p:sldId id="266" r:id="rId31"/>
    <p:sldId id="286" r:id="rId32"/>
    <p:sldId id="287" r:id="rId33"/>
    <p:sldId id="289" r:id="rId34"/>
    <p:sldId id="290" r:id="rId35"/>
    <p:sldId id="267" r:id="rId36"/>
    <p:sldId id="31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73D1"/>
    <a:srgbClr val="FA4098"/>
    <a:srgbClr val="73B3D1"/>
    <a:srgbClr val="9073D1"/>
    <a:srgbClr val="7385D1"/>
    <a:srgbClr val="BD7ABF"/>
    <a:srgbClr val="BF779D"/>
    <a:srgbClr val="B177BF"/>
    <a:srgbClr val="739CD1"/>
    <a:srgbClr val="797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195" autoAdjust="0"/>
    <p:restoredTop sz="96713" autoAdjust="0"/>
  </p:normalViewPr>
  <p:slideViewPr>
    <p:cSldViewPr snapToGrid="0">
      <p:cViewPr varScale="1">
        <p:scale>
          <a:sx n="76" d="100"/>
          <a:sy n="76" d="100"/>
        </p:scale>
        <p:origin x="1098" y="8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81F28-FDA4-4C3C-B50B-E4411C02E486}" type="datetimeFigureOut">
              <a:rPr lang="fr-CA" smtClean="0"/>
              <a:t>2023-04-05</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7593E-25F0-48AE-B94B-83893D451432}" type="slidenum">
              <a:rPr lang="fr-CA" smtClean="0"/>
              <a:t>‹N°›</a:t>
            </a:fld>
            <a:endParaRPr lang="fr-CA"/>
          </a:p>
        </p:txBody>
      </p:sp>
    </p:spTree>
    <p:extLst>
      <p:ext uri="{BB962C8B-B14F-4D97-AF65-F5344CB8AC3E}">
        <p14:creationId xmlns:p14="http://schemas.microsoft.com/office/powerpoint/2010/main" val="3605924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7</a:t>
            </a:fld>
            <a:endParaRPr lang="fr-CA"/>
          </a:p>
        </p:txBody>
      </p:sp>
    </p:spTree>
    <p:extLst>
      <p:ext uri="{BB962C8B-B14F-4D97-AF65-F5344CB8AC3E}">
        <p14:creationId xmlns:p14="http://schemas.microsoft.com/office/powerpoint/2010/main" val="2787724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8</a:t>
            </a:fld>
            <a:endParaRPr lang="fr-CA"/>
          </a:p>
        </p:txBody>
      </p:sp>
    </p:spTree>
    <p:extLst>
      <p:ext uri="{BB962C8B-B14F-4D97-AF65-F5344CB8AC3E}">
        <p14:creationId xmlns:p14="http://schemas.microsoft.com/office/powerpoint/2010/main" val="160412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9</a:t>
            </a:fld>
            <a:endParaRPr lang="fr-CA"/>
          </a:p>
        </p:txBody>
      </p:sp>
    </p:spTree>
    <p:extLst>
      <p:ext uri="{BB962C8B-B14F-4D97-AF65-F5344CB8AC3E}">
        <p14:creationId xmlns:p14="http://schemas.microsoft.com/office/powerpoint/2010/main" val="734184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b="1" dirty="0" err="1">
                <a:solidFill>
                  <a:srgbClr val="FA4098"/>
                </a:solidFill>
                <a:latin typeface="Courier New" panose="02070309020205020404" pitchFamily="49" charset="0"/>
                <a:cs typeface="Courier New" panose="02070309020205020404" pitchFamily="49" charset="0"/>
              </a:rPr>
              <a:t>evolve</a:t>
            </a:r>
            <a:r>
              <a:rPr lang="fr-CA" sz="1200" b="1" dirty="0">
                <a:latin typeface="Courier New" panose="02070309020205020404" pitchFamily="49" charset="0"/>
                <a:cs typeface="Courier New" panose="02070309020205020404" pitchFamily="49" charset="0"/>
              </a:rPr>
              <a:t> </a:t>
            </a:r>
            <a:r>
              <a:rPr lang="fr-CA" sz="1200" b="1" dirty="0" err="1">
                <a:solidFill>
                  <a:srgbClr val="FA4098"/>
                </a:solidFill>
                <a:latin typeface="Courier New" panose="02070309020205020404" pitchFamily="49" charset="0"/>
                <a:cs typeface="Courier New" panose="02070309020205020404" pitchFamily="49" charset="0"/>
              </a:rPr>
              <a:t>migrate</a:t>
            </a:r>
            <a:r>
              <a:rPr lang="fr-CA" sz="1200" b="1" dirty="0">
                <a:latin typeface="Courier New" panose="02070309020205020404" pitchFamily="49" charset="0"/>
                <a:cs typeface="Courier New" panose="02070309020205020404" pitchFamily="49" charset="0"/>
              </a:rPr>
              <a:t> </a:t>
            </a:r>
            <a:r>
              <a:rPr lang="fr-CA" sz="1200" b="1" dirty="0" err="1">
                <a:solidFill>
                  <a:srgbClr val="FA4098"/>
                </a:solidFill>
                <a:latin typeface="Courier New" panose="02070309020205020404" pitchFamily="49" charset="0"/>
                <a:cs typeface="Courier New" panose="02070309020205020404" pitchFamily="49" charset="0"/>
              </a:rPr>
              <a:t>sqlserver</a:t>
            </a:r>
            <a:r>
              <a:rPr lang="fr-CA" sz="1200" b="1" dirty="0">
                <a:latin typeface="Courier New" panose="02070309020205020404" pitchFamily="49" charset="0"/>
                <a:cs typeface="Courier New" panose="02070309020205020404" pitchFamily="49" charset="0"/>
              </a:rPr>
              <a:t> </a:t>
            </a:r>
            <a:r>
              <a:rPr lang="fr-CA" sz="1200" b="1" dirty="0">
                <a:solidFill>
                  <a:srgbClr val="FA4098"/>
                </a:solidFill>
                <a:latin typeface="Courier New" panose="02070309020205020404" pitchFamily="49" charset="0"/>
                <a:cs typeface="Courier New" panose="02070309020205020404" pitchFamily="49" charset="0"/>
              </a:rPr>
              <a:t>-c</a:t>
            </a:r>
            <a:r>
              <a:rPr lang="fr-CA" sz="1200" b="1" dirty="0">
                <a:latin typeface="Courier New" panose="02070309020205020404" pitchFamily="49" charset="0"/>
                <a:cs typeface="Courier New" panose="02070309020205020404" pitchFamily="49" charset="0"/>
              </a:rPr>
              <a:t> "Server=.\</a:t>
            </a:r>
            <a:r>
              <a:rPr lang="fr-CA" sz="1200" b="1" dirty="0" err="1">
                <a:latin typeface="Courier New" panose="02070309020205020404" pitchFamily="49" charset="0"/>
                <a:cs typeface="Courier New" panose="02070309020205020404" pitchFamily="49" charset="0"/>
              </a:rPr>
              <a:t>SQLEXPRESS;Initial</a:t>
            </a:r>
            <a:r>
              <a:rPr lang="fr-CA" sz="1200" b="1" dirty="0">
                <a:latin typeface="Courier New" panose="02070309020205020404" pitchFamily="49" charset="0"/>
                <a:cs typeface="Courier New" panose="02070309020205020404" pitchFamily="49" charset="0"/>
              </a:rPr>
              <a:t> </a:t>
            </a:r>
            <a:r>
              <a:rPr lang="fr-CA" sz="1200" b="1" dirty="0" err="1">
                <a:latin typeface="Courier New" panose="02070309020205020404" pitchFamily="49" charset="0"/>
                <a:cs typeface="Courier New" panose="02070309020205020404" pitchFamily="49" charset="0"/>
              </a:rPr>
              <a:t>Catalog</a:t>
            </a:r>
            <a:r>
              <a:rPr lang="fr-CA" sz="1200" b="1" dirty="0">
                <a:latin typeface="Courier New" panose="02070309020205020404" pitchFamily="49" charset="0"/>
                <a:cs typeface="Courier New" panose="02070309020205020404" pitchFamily="49" charset="0"/>
              </a:rPr>
              <a:t>=Sem10;Integrated Security=</a:t>
            </a:r>
            <a:r>
              <a:rPr lang="fr-CA" sz="1200" b="1" dirty="0" err="1">
                <a:latin typeface="Courier New" panose="02070309020205020404" pitchFamily="49" charset="0"/>
                <a:cs typeface="Courier New" panose="02070309020205020404" pitchFamily="49" charset="0"/>
              </a:rPr>
              <a:t>True;Persist</a:t>
            </a:r>
            <a:r>
              <a:rPr lang="fr-CA" sz="1200" b="1" dirty="0">
                <a:latin typeface="Courier New" panose="02070309020205020404" pitchFamily="49" charset="0"/>
                <a:cs typeface="Courier New" panose="02070309020205020404" pitchFamily="49" charset="0"/>
              </a:rPr>
              <a:t> Security Info=</a:t>
            </a:r>
            <a:r>
              <a:rPr lang="fr-CA" sz="1200" b="1" dirty="0" err="1">
                <a:latin typeface="Courier New" panose="02070309020205020404" pitchFamily="49" charset="0"/>
                <a:cs typeface="Courier New" panose="02070309020205020404" pitchFamily="49" charset="0"/>
              </a:rPr>
              <a:t>False;Pooling</a:t>
            </a:r>
            <a:r>
              <a:rPr lang="fr-CA" sz="1200" b="1" dirty="0">
                <a:latin typeface="Courier New" panose="02070309020205020404" pitchFamily="49" charset="0"/>
                <a:cs typeface="Courier New" panose="02070309020205020404" pitchFamily="49" charset="0"/>
              </a:rPr>
              <a:t>=</a:t>
            </a:r>
            <a:r>
              <a:rPr lang="fr-CA" sz="1200" b="1" dirty="0" err="1">
                <a:latin typeface="Courier New" panose="02070309020205020404" pitchFamily="49" charset="0"/>
                <a:cs typeface="Courier New" panose="02070309020205020404" pitchFamily="49" charset="0"/>
              </a:rPr>
              <a:t>False;MultipleActiveResultSets</a:t>
            </a:r>
            <a:r>
              <a:rPr lang="fr-CA" sz="1200" b="1" dirty="0">
                <a:latin typeface="Courier New" panose="02070309020205020404" pitchFamily="49" charset="0"/>
                <a:cs typeface="Courier New" panose="02070309020205020404" pitchFamily="49" charset="0"/>
              </a:rPr>
              <a:t>=</a:t>
            </a:r>
            <a:r>
              <a:rPr lang="fr-CA" sz="1200" b="1" dirty="0" err="1">
                <a:latin typeface="Courier New" panose="02070309020205020404" pitchFamily="49" charset="0"/>
                <a:cs typeface="Courier New" panose="02070309020205020404" pitchFamily="49" charset="0"/>
              </a:rPr>
              <a:t>False;Encrypt</a:t>
            </a:r>
            <a:r>
              <a:rPr lang="fr-CA" sz="1200" b="1" dirty="0">
                <a:latin typeface="Courier New" panose="02070309020205020404" pitchFamily="49" charset="0"/>
                <a:cs typeface="Courier New" panose="02070309020205020404" pitchFamily="49" charset="0"/>
              </a:rPr>
              <a:t>=</a:t>
            </a:r>
            <a:r>
              <a:rPr lang="fr-CA" sz="1200" b="1" dirty="0" err="1">
                <a:latin typeface="Courier New" panose="02070309020205020404" pitchFamily="49" charset="0"/>
                <a:cs typeface="Courier New" panose="02070309020205020404" pitchFamily="49" charset="0"/>
              </a:rPr>
              <a:t>False;TrustServerCertificate</a:t>
            </a:r>
            <a:r>
              <a:rPr lang="fr-CA" sz="1200" b="1" dirty="0">
                <a:latin typeface="Courier New" panose="02070309020205020404" pitchFamily="49" charset="0"/>
                <a:cs typeface="Courier New" panose="02070309020205020404" pitchFamily="49" charset="0"/>
              </a:rPr>
              <a:t>=False" </a:t>
            </a:r>
            <a:r>
              <a:rPr lang="fr-CA" sz="1200" b="1" dirty="0">
                <a:solidFill>
                  <a:srgbClr val="FA4098"/>
                </a:solidFill>
                <a:latin typeface="Courier New" panose="02070309020205020404" pitchFamily="49" charset="0"/>
                <a:cs typeface="Courier New" panose="02070309020205020404" pitchFamily="49" charset="0"/>
              </a:rPr>
              <a:t>-s</a:t>
            </a:r>
            <a:r>
              <a:rPr lang="fr-CA" sz="1200" b="1" dirty="0">
                <a:latin typeface="Courier New" panose="02070309020205020404" pitchFamily="49" charset="0"/>
                <a:cs typeface="Courier New" panose="02070309020205020404" pitchFamily="49" charset="0"/>
              </a:rPr>
              <a:t> Utilisateurs </a:t>
            </a:r>
            <a:r>
              <a:rPr lang="fr-CA" sz="1200" b="1" dirty="0">
                <a:solidFill>
                  <a:srgbClr val="FA4098"/>
                </a:solidFill>
                <a:latin typeface="Courier New" panose="02070309020205020404" pitchFamily="49" charset="0"/>
                <a:cs typeface="Courier New" panose="02070309020205020404" pitchFamily="49" charset="0"/>
              </a:rPr>
              <a:t>--</a:t>
            </a:r>
            <a:r>
              <a:rPr lang="fr-CA" sz="1200" b="1" dirty="0" err="1">
                <a:solidFill>
                  <a:srgbClr val="FA4098"/>
                </a:solidFill>
                <a:latin typeface="Courier New" panose="02070309020205020404" pitchFamily="49" charset="0"/>
                <a:cs typeface="Courier New" panose="02070309020205020404" pitchFamily="49" charset="0"/>
              </a:rPr>
              <a:t>target</a:t>
            </a:r>
            <a:r>
              <a:rPr lang="fr-CA" sz="1200" b="1" dirty="0">
                <a:solidFill>
                  <a:srgbClr val="FA4098"/>
                </a:solidFill>
                <a:latin typeface="Courier New" panose="02070309020205020404" pitchFamily="49" charset="0"/>
                <a:cs typeface="Courier New" panose="02070309020205020404" pitchFamily="49" charset="0"/>
              </a:rPr>
              <a:t>-version</a:t>
            </a:r>
            <a:r>
              <a:rPr lang="fr-CA" sz="1200" b="1" dirty="0">
                <a:latin typeface="Courier New" panose="02070309020205020404" pitchFamily="49" charset="0"/>
                <a:cs typeface="Courier New" panose="02070309020205020404" pitchFamily="49" charset="0"/>
              </a:rPr>
              <a:t> </a:t>
            </a:r>
            <a:r>
              <a:rPr lang="fr-CA" sz="1200" b="1" dirty="0">
                <a:solidFill>
                  <a:srgbClr val="FA4098"/>
                </a:solidFill>
                <a:latin typeface="Courier New" panose="02070309020205020404" pitchFamily="49" charset="0"/>
                <a:cs typeface="Courier New" panose="02070309020205020404" pitchFamily="49" charset="0"/>
              </a:rPr>
              <a:t>1.0</a:t>
            </a:r>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10</a:t>
            </a:fld>
            <a:endParaRPr lang="fr-CA"/>
          </a:p>
        </p:txBody>
      </p:sp>
    </p:spTree>
    <p:extLst>
      <p:ext uri="{BB962C8B-B14F-4D97-AF65-F5344CB8AC3E}">
        <p14:creationId xmlns:p14="http://schemas.microsoft.com/office/powerpoint/2010/main" val="2884758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11</a:t>
            </a:fld>
            <a:endParaRPr lang="fr-CA"/>
          </a:p>
        </p:txBody>
      </p:sp>
    </p:spTree>
    <p:extLst>
      <p:ext uri="{BB962C8B-B14F-4D97-AF65-F5344CB8AC3E}">
        <p14:creationId xmlns:p14="http://schemas.microsoft.com/office/powerpoint/2010/main" val="30514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12</a:t>
            </a:fld>
            <a:endParaRPr lang="fr-CA"/>
          </a:p>
        </p:txBody>
      </p:sp>
    </p:spTree>
    <p:extLst>
      <p:ext uri="{BB962C8B-B14F-4D97-AF65-F5344CB8AC3E}">
        <p14:creationId xmlns:p14="http://schemas.microsoft.com/office/powerpoint/2010/main" val="4042853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13</a:t>
            </a:fld>
            <a:endParaRPr lang="fr-CA"/>
          </a:p>
        </p:txBody>
      </p:sp>
    </p:spTree>
    <p:extLst>
      <p:ext uri="{BB962C8B-B14F-4D97-AF65-F5344CB8AC3E}">
        <p14:creationId xmlns:p14="http://schemas.microsoft.com/office/powerpoint/2010/main" val="3204059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14</a:t>
            </a:fld>
            <a:endParaRPr lang="fr-CA"/>
          </a:p>
        </p:txBody>
      </p:sp>
    </p:spTree>
    <p:extLst>
      <p:ext uri="{BB962C8B-B14F-4D97-AF65-F5344CB8AC3E}">
        <p14:creationId xmlns:p14="http://schemas.microsoft.com/office/powerpoint/2010/main" val="3313041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15</a:t>
            </a:fld>
            <a:endParaRPr lang="fr-CA"/>
          </a:p>
        </p:txBody>
      </p:sp>
    </p:spTree>
    <p:extLst>
      <p:ext uri="{BB962C8B-B14F-4D97-AF65-F5344CB8AC3E}">
        <p14:creationId xmlns:p14="http://schemas.microsoft.com/office/powerpoint/2010/main" val="1601461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472247" y="4086437"/>
            <a:ext cx="3291840" cy="307777"/>
          </a:xfrm>
          <a:prstGeom prst="rect">
            <a:avLst/>
          </a:prstGeom>
          <a:noFill/>
        </p:spPr>
        <p:txBody>
          <a:bodyPr wrap="square" rtlCol="0">
            <a:spAutoFit/>
          </a:bodyPr>
          <a:lstStyle/>
          <a:p>
            <a:pPr algn="ctr"/>
            <a:r>
              <a:rPr lang="fr-CA" sz="1400" b="1" dirty="0">
                <a:solidFill>
                  <a:srgbClr val="73B3D1"/>
                </a:solidFill>
              </a:rPr>
              <a:t>Bases de données et programmation Web</a:t>
            </a: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7AF3ACB-7C32-4605-9708-6B49F1A6DEE9}"/>
              </a:ext>
            </a:extLst>
          </p:cNvPr>
          <p:cNvPicPr>
            <a:picLocks noChangeAspect="1"/>
          </p:cNvPicPr>
          <p:nvPr userDrawn="1"/>
        </p:nvPicPr>
        <p:blipFill>
          <a:blip r:embed="rId2"/>
          <a:stretch>
            <a:fillRect/>
          </a:stretch>
        </p:blipFill>
        <p:spPr>
          <a:xfrm>
            <a:off x="-1800" y="18781"/>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4B11609-5959-464A-A0B8-13C16A524EE0}"/>
              </a:ext>
            </a:extLst>
          </p:cNvPr>
          <p:cNvPicPr>
            <a:picLocks noChangeAspect="1"/>
          </p:cNvPicPr>
          <p:nvPr userDrawn="1"/>
        </p:nvPicPr>
        <p:blipFill>
          <a:blip r:embed="rId2"/>
          <a:stretch>
            <a:fillRect/>
          </a:stretch>
        </p:blipFill>
        <p:spPr>
          <a:xfrm>
            <a:off x="-1800" y="2365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1DDA586-F506-4D6F-A1DB-920377860232}"/>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0A2B6AA-BEDC-46F8-9B1A-690EBBCFD6C4}"/>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08B7190-DCD0-470D-AE20-691CB5B98655}"/>
              </a:ext>
            </a:extLst>
          </p:cNvPr>
          <p:cNvPicPr>
            <a:picLocks noChangeAspect="1"/>
          </p:cNvPicPr>
          <p:nvPr userDrawn="1"/>
        </p:nvPicPr>
        <p:blipFill>
          <a:blip r:embed="rId2"/>
          <a:stretch>
            <a:fillRect/>
          </a:stretch>
        </p:blipFill>
        <p:spPr>
          <a:xfrm>
            <a:off x="-1800" y="2493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AB73D1"/>
                </a:solidFill>
              </a:defRPr>
            </a:lvl1pPr>
            <a:lvl2pPr marL="685800" indent="-228600">
              <a:buFont typeface="Symbol" panose="05050102010706020507" pitchFamily="18" charset="2"/>
              <a:buChar char="¨"/>
              <a:defRPr>
                <a:solidFill>
                  <a:srgbClr val="AB73D1"/>
                </a:solidFill>
              </a:defRPr>
            </a:lvl2pPr>
            <a:lvl3pPr marL="1143000" indent="-228600">
              <a:buFont typeface="Courier New" panose="02070309020205020404" pitchFamily="49" charset="0"/>
              <a:buChar char="o"/>
              <a:defRPr>
                <a:solidFill>
                  <a:srgbClr val="AB73D1"/>
                </a:solidFill>
              </a:defRPr>
            </a:lvl3pPr>
            <a:lvl4pPr>
              <a:defRPr>
                <a:solidFill>
                  <a:srgbClr val="AB73D1"/>
                </a:solidFill>
              </a:defRPr>
            </a:lvl4pPr>
            <a:lvl5pPr>
              <a:defRPr>
                <a:solidFill>
                  <a:srgbClr val="AB73D1"/>
                </a:solidFill>
              </a:defRPr>
            </a:lvl5pPr>
          </a:lstStyle>
          <a:p>
            <a:pPr lvl="0"/>
            <a:r>
              <a:rPr lang="fr-FR" dirty="0"/>
              <a:t> Cliquez pour modifier les styles du texte du masque</a:t>
            </a:r>
          </a:p>
          <a:p>
            <a:pPr lvl="1"/>
            <a:r>
              <a:rPr lang="fr-FR" dirty="0"/>
              <a:t> 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41E9FEF-F323-4AE8-9CF6-B45BBDC5D45E}"/>
              </a:ext>
            </a:extLst>
          </p:cNvPr>
          <p:cNvPicPr>
            <a:picLocks noChangeAspect="1"/>
          </p:cNvPicPr>
          <p:nvPr userDrawn="1"/>
        </p:nvPicPr>
        <p:blipFill>
          <a:blip r:embed="rId2"/>
          <a:stretch>
            <a:fillRect/>
          </a:stretch>
        </p:blipFill>
        <p:spPr>
          <a:xfrm>
            <a:off x="-1800" y="22795"/>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D7ABF"/>
                </a:solidFill>
              </a:defRPr>
            </a:lvl1pPr>
            <a:lvl2pPr marL="685800" indent="-228600">
              <a:buFont typeface="Symbol" panose="05050102010706020507" pitchFamily="18" charset="2"/>
              <a:buChar char="¨"/>
              <a:defRPr>
                <a:solidFill>
                  <a:srgbClr val="BD7ABF"/>
                </a:solidFill>
              </a:defRPr>
            </a:lvl2pPr>
            <a:lvl3pPr marL="1143000" indent="-228600">
              <a:buFont typeface="Courier New" panose="02070309020205020404" pitchFamily="49" charset="0"/>
              <a:buChar char="o"/>
              <a:defRPr>
                <a:solidFill>
                  <a:srgbClr val="BD7ABF"/>
                </a:solidFill>
              </a:defRPr>
            </a:lvl3pPr>
            <a:lvl4pPr>
              <a:defRPr>
                <a:solidFill>
                  <a:srgbClr val="BD7ABF"/>
                </a:solidFill>
              </a:defRPr>
            </a:lvl4pPr>
            <a:lvl5pPr>
              <a:defRPr>
                <a:solidFill>
                  <a:srgbClr val="BD7ABF"/>
                </a:solidFill>
              </a:defRPr>
            </a:lvl5pPr>
          </a:lstStyle>
          <a:p>
            <a:pPr lvl="0"/>
            <a:r>
              <a:rPr lang="fr-FR" dirty="0"/>
              <a:t> Cliquez pour modifier les styles du texte du masque</a:t>
            </a:r>
          </a:p>
          <a:p>
            <a:pPr lvl="1"/>
            <a:r>
              <a:rPr lang="fr-FR" dirty="0"/>
              <a:t> 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2023-04-05</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3.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dirty="0"/>
              <a:t>Semaine 10 Partie 1</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a:xfrm>
            <a:off x="0" y="3602038"/>
            <a:ext cx="12192000" cy="431011"/>
          </a:xfrm>
        </p:spPr>
        <p:txBody>
          <a:bodyPr>
            <a:normAutofit lnSpcReduction="10000"/>
          </a:bodyPr>
          <a:lstStyle/>
          <a:p>
            <a:r>
              <a:rPr lang="fr-CA" dirty="0"/>
              <a:t>Maintenance de la BD</a:t>
            </a:r>
          </a:p>
        </p:txBody>
      </p:sp>
      <p:pic>
        <p:nvPicPr>
          <p:cNvPr id="5" name="Image 4">
            <a:extLst>
              <a:ext uri="{FF2B5EF4-FFF2-40B4-BE49-F238E27FC236}">
                <a16:creationId xmlns:a16="http://schemas.microsoft.com/office/drawing/2014/main" id="{12F861C5-A0BB-3FC5-8CAA-DAF7133F6A1B}"/>
              </a:ext>
            </a:extLst>
          </p:cNvPr>
          <p:cNvPicPr>
            <a:picLocks noChangeAspect="1"/>
          </p:cNvPicPr>
          <p:nvPr/>
        </p:nvPicPr>
        <p:blipFill>
          <a:blip r:embed="rId2"/>
          <a:stretch>
            <a:fillRect/>
          </a:stretch>
        </p:blipFill>
        <p:spPr>
          <a:xfrm>
            <a:off x="86421" y="3194304"/>
            <a:ext cx="2820117" cy="3581915"/>
          </a:xfrm>
          <a:prstGeom prst="rect">
            <a:avLst/>
          </a:prstGeom>
        </p:spPr>
      </p:pic>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Evolve</a:t>
            </a:r>
          </a:p>
          <a:p>
            <a:pPr lvl="1"/>
            <a:r>
              <a:rPr lang="fr-CA" dirty="0"/>
              <a:t> Exécution des migrations</a:t>
            </a:r>
          </a:p>
          <a:p>
            <a:pPr lvl="1"/>
            <a:endParaRPr lang="fr-CA" dirty="0"/>
          </a:p>
          <a:p>
            <a:pPr lvl="1"/>
            <a:endParaRPr lang="fr-CA" dirty="0"/>
          </a:p>
          <a:p>
            <a:pPr lvl="2"/>
            <a:r>
              <a:rPr lang="fr-CA" dirty="0"/>
              <a:t> On utilise la commande </a:t>
            </a:r>
            <a:r>
              <a:rPr lang="fr-CA" b="1" dirty="0">
                <a:solidFill>
                  <a:schemeClr val="tx1"/>
                </a:solidFill>
                <a:latin typeface="Courier New" panose="02070309020205020404" pitchFamily="49" charset="0"/>
                <a:cs typeface="Courier New" panose="02070309020205020404" pitchFamily="49" charset="0"/>
              </a:rPr>
              <a:t>evolve migrate</a:t>
            </a:r>
            <a:r>
              <a:rPr lang="fr-CA" dirty="0"/>
              <a:t> dans la fenêtre </a:t>
            </a:r>
            <a:r>
              <a:rPr lang="fr-CA" b="1" dirty="0"/>
              <a:t>Powershell</a:t>
            </a:r>
            <a:r>
              <a:rPr lang="fr-CA" dirty="0"/>
              <a:t> du projet de Visual Studio.</a:t>
            </a:r>
          </a:p>
          <a:p>
            <a:pPr lvl="3"/>
            <a:r>
              <a:rPr lang="fr-CA" dirty="0"/>
              <a:t> </a:t>
            </a:r>
            <a:r>
              <a:rPr lang="fr-CA" dirty="0">
                <a:solidFill>
                  <a:srgbClr val="FA4098"/>
                </a:solidFill>
              </a:rPr>
              <a:t>sqlserver</a:t>
            </a:r>
            <a:r>
              <a:rPr lang="fr-CA" dirty="0"/>
              <a:t> : Evolve est compatible avec plusieurs </a:t>
            </a:r>
            <a:r>
              <a:rPr lang="fr-CA" b="1" dirty="0"/>
              <a:t>SGBD</a:t>
            </a:r>
            <a:r>
              <a:rPr lang="fr-CA" dirty="0"/>
              <a:t>, alors il faut préciser </a:t>
            </a:r>
            <a:r>
              <a:rPr lang="fr-CA" b="1" dirty="0"/>
              <a:t>SQL Server</a:t>
            </a:r>
            <a:r>
              <a:rPr lang="fr-CA" dirty="0"/>
              <a:t>.</a:t>
            </a:r>
          </a:p>
          <a:p>
            <a:pPr lvl="3"/>
            <a:r>
              <a:rPr lang="fr-CA" dirty="0"/>
              <a:t> </a:t>
            </a:r>
            <a:r>
              <a:rPr lang="fr-CA" dirty="0">
                <a:solidFill>
                  <a:srgbClr val="FA4098"/>
                </a:solidFill>
              </a:rPr>
              <a:t>-c</a:t>
            </a:r>
            <a:r>
              <a:rPr lang="fr-CA" dirty="0"/>
              <a:t> : L’option </a:t>
            </a:r>
            <a:r>
              <a:rPr lang="fr-CA" dirty="0">
                <a:solidFill>
                  <a:srgbClr val="FA4098"/>
                </a:solidFill>
              </a:rPr>
              <a:t>-c</a:t>
            </a:r>
            <a:r>
              <a:rPr lang="fr-CA" dirty="0"/>
              <a:t> est suivie de notre </a:t>
            </a:r>
            <a:r>
              <a:rPr lang="fr-CA" b="1" dirty="0"/>
              <a:t>string de connexion</a:t>
            </a:r>
            <a:r>
              <a:rPr lang="fr-CA" dirty="0"/>
              <a:t>. Attention ! Le nom du serveur doit absolument être précédé de </a:t>
            </a:r>
            <a:r>
              <a:rPr lang="fr-CA" dirty="0">
                <a:solidFill>
                  <a:srgbClr val="FA4098"/>
                </a:solidFill>
              </a:rPr>
              <a:t>.\</a:t>
            </a:r>
            <a:r>
              <a:rPr lang="fr-CA" dirty="0"/>
              <a:t> (et non de DESKTOP32C0330 par exemple)</a:t>
            </a:r>
          </a:p>
          <a:p>
            <a:pPr lvl="3"/>
            <a:r>
              <a:rPr lang="fr-CA" dirty="0"/>
              <a:t> </a:t>
            </a:r>
            <a:r>
              <a:rPr lang="fr-CA" dirty="0">
                <a:solidFill>
                  <a:srgbClr val="FA4098"/>
                </a:solidFill>
              </a:rPr>
              <a:t>-s</a:t>
            </a:r>
            <a:r>
              <a:rPr lang="fr-CA" dirty="0"/>
              <a:t> : L’option </a:t>
            </a:r>
            <a:r>
              <a:rPr lang="fr-CA" dirty="0">
                <a:solidFill>
                  <a:srgbClr val="FA4098"/>
                </a:solidFill>
              </a:rPr>
              <a:t>-s</a:t>
            </a:r>
            <a:r>
              <a:rPr lang="fr-CA" dirty="0"/>
              <a:t> est suivi du nom d’un </a:t>
            </a:r>
            <a:r>
              <a:rPr lang="fr-CA" b="1" dirty="0"/>
              <a:t>schéma</a:t>
            </a:r>
            <a:r>
              <a:rPr lang="fr-CA" dirty="0"/>
              <a:t> qui sera créé / modifié lors de l’exécution de la migration. (Evolve créera les schémas de la BD pour nous s’ils n’existent pas déjà) Généralement on spécifie tous les schémas de la BD ici.</a:t>
            </a:r>
          </a:p>
          <a:p>
            <a:pPr lvl="3"/>
            <a:r>
              <a:rPr lang="fr-CA" dirty="0"/>
              <a:t> </a:t>
            </a:r>
            <a:r>
              <a:rPr lang="fr-CA" dirty="0">
                <a:solidFill>
                  <a:srgbClr val="FA4098"/>
                </a:solidFill>
              </a:rPr>
              <a:t>--target-version</a:t>
            </a:r>
            <a:r>
              <a:rPr lang="fr-CA" dirty="0"/>
              <a:t> : Cette option est suivie de la </a:t>
            </a:r>
            <a:r>
              <a:rPr lang="fr-CA" b="1" dirty="0"/>
              <a:t>version de la BD</a:t>
            </a:r>
            <a:r>
              <a:rPr lang="fr-CA" dirty="0"/>
              <a:t> qu’on veut atteindre avec les migrations. Ici, on a choisi </a:t>
            </a:r>
            <a:r>
              <a:rPr lang="fr-CA" dirty="0">
                <a:solidFill>
                  <a:srgbClr val="FA4098"/>
                </a:solidFill>
              </a:rPr>
              <a:t>1.5</a:t>
            </a:r>
            <a:r>
              <a:rPr lang="fr-CA" dirty="0"/>
              <a:t>, donc cela exécuterait les fichiers </a:t>
            </a:r>
            <a:r>
              <a:rPr lang="fr-CA" dirty="0">
                <a:solidFill>
                  <a:srgbClr val="FA4098"/>
                </a:solidFill>
              </a:rPr>
              <a:t>V1_1</a:t>
            </a:r>
            <a:r>
              <a:rPr lang="fr-CA" dirty="0"/>
              <a:t>, </a:t>
            </a:r>
            <a:r>
              <a:rPr lang="fr-CA" dirty="0">
                <a:solidFill>
                  <a:srgbClr val="FA4098"/>
                </a:solidFill>
              </a:rPr>
              <a:t>V1_2</a:t>
            </a:r>
            <a:r>
              <a:rPr lang="fr-CA" dirty="0"/>
              <a:t>, </a:t>
            </a:r>
            <a:r>
              <a:rPr lang="fr-CA" dirty="0">
                <a:solidFill>
                  <a:srgbClr val="FA4098"/>
                </a:solidFill>
              </a:rPr>
              <a:t>V1_3</a:t>
            </a:r>
            <a:r>
              <a:rPr lang="fr-CA" dirty="0"/>
              <a:t>, </a:t>
            </a:r>
            <a:r>
              <a:rPr lang="fr-CA" dirty="0">
                <a:solidFill>
                  <a:srgbClr val="FA4098"/>
                </a:solidFill>
              </a:rPr>
              <a:t>V1_4</a:t>
            </a:r>
            <a:r>
              <a:rPr lang="fr-CA" dirty="0"/>
              <a:t> et </a:t>
            </a:r>
            <a:r>
              <a:rPr lang="fr-CA" dirty="0">
                <a:solidFill>
                  <a:srgbClr val="FA4098"/>
                </a:solidFill>
              </a:rPr>
              <a:t>V1_5</a:t>
            </a:r>
            <a:r>
              <a:rPr lang="fr-CA" dirty="0"/>
              <a:t>. (Dans l’ordre) Ainsi, pas besoin d’exécuter tous les scripts un à la fois.</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sp>
        <p:nvSpPr>
          <p:cNvPr id="2" name="ZoneTexte 1">
            <a:extLst>
              <a:ext uri="{FF2B5EF4-FFF2-40B4-BE49-F238E27FC236}">
                <a16:creationId xmlns:a16="http://schemas.microsoft.com/office/drawing/2014/main" id="{5A147177-46A5-F551-33F3-307C67322C76}"/>
              </a:ext>
            </a:extLst>
          </p:cNvPr>
          <p:cNvSpPr txBox="1"/>
          <p:nvPr/>
        </p:nvSpPr>
        <p:spPr>
          <a:xfrm>
            <a:off x="219456" y="2060448"/>
            <a:ext cx="11868912" cy="738664"/>
          </a:xfrm>
          <a:prstGeom prst="rect">
            <a:avLst/>
          </a:prstGeom>
          <a:noFill/>
        </p:spPr>
        <p:txBody>
          <a:bodyPr wrap="square" rtlCol="0">
            <a:spAutoFit/>
          </a:bodyPr>
          <a:lstStyle/>
          <a:p>
            <a:r>
              <a:rPr lang="fr-CA" sz="1400" b="1" dirty="0">
                <a:solidFill>
                  <a:srgbClr val="FA4098"/>
                </a:solidFill>
                <a:latin typeface="Courier New" panose="02070309020205020404" pitchFamily="49" charset="0"/>
                <a:cs typeface="Courier New" panose="02070309020205020404" pitchFamily="49" charset="0"/>
              </a:rPr>
              <a:t>evolve</a:t>
            </a:r>
            <a:r>
              <a:rPr lang="fr-CA" sz="1400" b="1" dirty="0">
                <a:latin typeface="Courier New" panose="02070309020205020404" pitchFamily="49" charset="0"/>
                <a:cs typeface="Courier New" panose="02070309020205020404" pitchFamily="49" charset="0"/>
              </a:rPr>
              <a:t> </a:t>
            </a:r>
            <a:r>
              <a:rPr lang="fr-CA" sz="1400" b="1" dirty="0">
                <a:solidFill>
                  <a:srgbClr val="FA4098"/>
                </a:solidFill>
                <a:latin typeface="Courier New" panose="02070309020205020404" pitchFamily="49" charset="0"/>
                <a:cs typeface="Courier New" panose="02070309020205020404" pitchFamily="49" charset="0"/>
              </a:rPr>
              <a:t>migrate</a:t>
            </a:r>
            <a:r>
              <a:rPr lang="fr-CA" sz="1400" b="1" dirty="0">
                <a:latin typeface="Courier New" panose="02070309020205020404" pitchFamily="49" charset="0"/>
                <a:cs typeface="Courier New" panose="02070309020205020404" pitchFamily="49" charset="0"/>
              </a:rPr>
              <a:t> </a:t>
            </a:r>
            <a:r>
              <a:rPr lang="fr-CA" sz="1400" b="1" dirty="0">
                <a:solidFill>
                  <a:srgbClr val="FA4098"/>
                </a:solidFill>
                <a:latin typeface="Courier New" panose="02070309020205020404" pitchFamily="49" charset="0"/>
                <a:cs typeface="Courier New" panose="02070309020205020404" pitchFamily="49" charset="0"/>
              </a:rPr>
              <a:t>sqlserver</a:t>
            </a:r>
            <a:r>
              <a:rPr lang="fr-CA" sz="1400" b="1" dirty="0">
                <a:latin typeface="Courier New" panose="02070309020205020404" pitchFamily="49" charset="0"/>
                <a:cs typeface="Courier New" panose="02070309020205020404" pitchFamily="49" charset="0"/>
              </a:rPr>
              <a:t> </a:t>
            </a:r>
            <a:r>
              <a:rPr lang="fr-CA" sz="1400" b="1" dirty="0">
                <a:solidFill>
                  <a:srgbClr val="FA4098"/>
                </a:solidFill>
                <a:latin typeface="Courier New" panose="02070309020205020404" pitchFamily="49" charset="0"/>
                <a:cs typeface="Courier New" panose="02070309020205020404" pitchFamily="49" charset="0"/>
              </a:rPr>
              <a:t>-c</a:t>
            </a:r>
            <a:r>
              <a:rPr lang="fr-CA" sz="1400" b="1" dirty="0">
                <a:latin typeface="Courier New" panose="02070309020205020404" pitchFamily="49" charset="0"/>
                <a:cs typeface="Courier New" panose="02070309020205020404" pitchFamily="49" charset="0"/>
              </a:rPr>
              <a:t> "Server=.\SQLEXPRESS;Initial Catalog=MA_BD;Integrated Security=True;Persist Security Info=False;Pooling=False;MultipleActiveResultSets=False;Encrypt=False;TrustServerCertificate=False" </a:t>
            </a:r>
            <a:r>
              <a:rPr lang="fr-CA" sz="1400" b="1" dirty="0">
                <a:solidFill>
                  <a:srgbClr val="FA4098"/>
                </a:solidFill>
                <a:latin typeface="Courier New" panose="02070309020205020404" pitchFamily="49" charset="0"/>
                <a:cs typeface="Courier New" panose="02070309020205020404" pitchFamily="49" charset="0"/>
              </a:rPr>
              <a:t>-s</a:t>
            </a:r>
            <a:r>
              <a:rPr lang="fr-CA" sz="1400" b="1" dirty="0">
                <a:latin typeface="Courier New" panose="02070309020205020404" pitchFamily="49" charset="0"/>
                <a:cs typeface="Courier New" panose="02070309020205020404" pitchFamily="49" charset="0"/>
              </a:rPr>
              <a:t> Series </a:t>
            </a:r>
            <a:r>
              <a:rPr lang="fr-CA" sz="1400" b="1" dirty="0">
                <a:solidFill>
                  <a:srgbClr val="FA4098"/>
                </a:solidFill>
                <a:latin typeface="Courier New" panose="02070309020205020404" pitchFamily="49" charset="0"/>
                <a:cs typeface="Courier New" panose="02070309020205020404" pitchFamily="49" charset="0"/>
              </a:rPr>
              <a:t>-s</a:t>
            </a:r>
            <a:r>
              <a:rPr lang="fr-CA" sz="1400" b="1" dirty="0">
                <a:latin typeface="Courier New" panose="02070309020205020404" pitchFamily="49" charset="0"/>
                <a:cs typeface="Courier New" panose="02070309020205020404" pitchFamily="49" charset="0"/>
              </a:rPr>
              <a:t> Acteurs </a:t>
            </a:r>
            <a:r>
              <a:rPr lang="fr-CA" sz="1400" b="1" dirty="0">
                <a:solidFill>
                  <a:srgbClr val="FA4098"/>
                </a:solidFill>
                <a:latin typeface="Courier New" panose="02070309020205020404" pitchFamily="49" charset="0"/>
                <a:cs typeface="Courier New" panose="02070309020205020404" pitchFamily="49" charset="0"/>
              </a:rPr>
              <a:t>--target-version</a:t>
            </a:r>
            <a:r>
              <a:rPr lang="fr-CA" sz="1400" b="1" dirty="0">
                <a:latin typeface="Courier New" panose="02070309020205020404" pitchFamily="49" charset="0"/>
                <a:cs typeface="Courier New" panose="02070309020205020404" pitchFamily="49" charset="0"/>
              </a:rPr>
              <a:t> </a:t>
            </a:r>
            <a:r>
              <a:rPr lang="fr-CA" sz="1400" b="1" dirty="0">
                <a:solidFill>
                  <a:srgbClr val="FA4098"/>
                </a:solidFill>
                <a:latin typeface="Courier New" panose="02070309020205020404" pitchFamily="49" charset="0"/>
                <a:cs typeface="Courier New" panose="02070309020205020404" pitchFamily="49" charset="0"/>
              </a:rPr>
              <a:t>1.5</a:t>
            </a:r>
          </a:p>
        </p:txBody>
      </p:sp>
      <p:pic>
        <p:nvPicPr>
          <p:cNvPr id="6" name="Image 5">
            <a:extLst>
              <a:ext uri="{FF2B5EF4-FFF2-40B4-BE49-F238E27FC236}">
                <a16:creationId xmlns:a16="http://schemas.microsoft.com/office/drawing/2014/main" id="{32045ACD-796E-646D-5B9C-EC4BAD0F5A80}"/>
              </a:ext>
            </a:extLst>
          </p:cNvPr>
          <p:cNvPicPr>
            <a:picLocks noChangeAspect="1"/>
          </p:cNvPicPr>
          <p:nvPr/>
        </p:nvPicPr>
        <p:blipFill>
          <a:blip r:embed="rId3"/>
          <a:stretch>
            <a:fillRect/>
          </a:stretch>
        </p:blipFill>
        <p:spPr>
          <a:xfrm>
            <a:off x="8087310" y="914202"/>
            <a:ext cx="4001058" cy="743054"/>
          </a:xfrm>
          <a:prstGeom prst="rect">
            <a:avLst/>
          </a:prstGeom>
          <a:ln w="28575">
            <a:solidFill>
              <a:srgbClr val="739CD1"/>
            </a:solidFill>
          </a:ln>
        </p:spPr>
      </p:pic>
    </p:spTree>
    <p:extLst>
      <p:ext uri="{BB962C8B-B14F-4D97-AF65-F5344CB8AC3E}">
        <p14:creationId xmlns:p14="http://schemas.microsoft.com/office/powerpoint/2010/main" val="69977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normAutofit lnSpcReduction="10000"/>
          </a:bodyPr>
          <a:lstStyle/>
          <a:p>
            <a:r>
              <a:rPr lang="fr-CA" dirty="0"/>
              <a:t> Evolve</a:t>
            </a:r>
          </a:p>
          <a:p>
            <a:pPr lvl="1"/>
            <a:r>
              <a:rPr lang="fr-CA" dirty="0"/>
              <a:t> Exécution des migrations</a:t>
            </a:r>
          </a:p>
          <a:p>
            <a:pPr lvl="2"/>
            <a:r>
              <a:rPr lang="fr-CA" dirty="0"/>
              <a:t> Dans le cas d’un </a:t>
            </a:r>
            <a:r>
              <a:rPr lang="fr-CA" dirty="0">
                <a:solidFill>
                  <a:srgbClr val="FA4098"/>
                </a:solidFill>
              </a:rPr>
              <a:t>échec</a:t>
            </a:r>
            <a:r>
              <a:rPr lang="fr-CA" dirty="0"/>
              <a:t> d’une des migrations, la migration échouée est </a:t>
            </a:r>
            <a:r>
              <a:rPr lang="fr-CA" dirty="0">
                <a:solidFill>
                  <a:srgbClr val="FA4098"/>
                </a:solidFill>
              </a:rPr>
              <a:t>rollback</a:t>
            </a:r>
            <a:r>
              <a:rPr lang="fr-CA" dirty="0"/>
              <a:t> et les suivantes </a:t>
            </a:r>
            <a:r>
              <a:rPr lang="fr-CA" b="1" dirty="0"/>
              <a:t>ne sont pas exécutées</a:t>
            </a:r>
            <a:r>
              <a:rPr lang="fr-CA" dirty="0"/>
              <a:t>.</a:t>
            </a:r>
          </a:p>
          <a:p>
            <a:pPr lvl="3"/>
            <a:r>
              <a:rPr lang="fr-CA" dirty="0"/>
              <a:t> Il ne reste plus qu’à corriger l’erreur dans la migration et réexécuter la même commande.</a:t>
            </a:r>
          </a:p>
          <a:p>
            <a:pPr lvl="1"/>
            <a:endParaRPr lang="fr-CA" dirty="0"/>
          </a:p>
          <a:p>
            <a:pPr lvl="1"/>
            <a:r>
              <a:rPr lang="fr-CA" dirty="0"/>
              <a:t> Rembobiner la version de la BD</a:t>
            </a:r>
          </a:p>
          <a:p>
            <a:pPr lvl="2"/>
            <a:r>
              <a:rPr lang="fr-CA" dirty="0"/>
              <a:t> La commande </a:t>
            </a:r>
            <a:r>
              <a:rPr lang="fr-CA" b="1" dirty="0">
                <a:solidFill>
                  <a:schemeClr val="tx1"/>
                </a:solidFill>
                <a:latin typeface="Courier New" panose="02070309020205020404" pitchFamily="49" charset="0"/>
                <a:cs typeface="Courier New" panose="02070309020205020404" pitchFamily="49" charset="0"/>
              </a:rPr>
              <a:t>evolve erase</a:t>
            </a:r>
            <a:r>
              <a:rPr lang="fr-CA" dirty="0"/>
              <a:t> permet de rembobiner des migrations. Cela dit, il y a quelques contraintes.</a:t>
            </a:r>
          </a:p>
          <a:p>
            <a:pPr lvl="3"/>
            <a:r>
              <a:rPr lang="fr-CA" dirty="0"/>
              <a:t> Les schémas modifiés (rembobinés) doivent </a:t>
            </a:r>
            <a:r>
              <a:rPr lang="fr-CA" b="1" dirty="0"/>
              <a:t>avoir été créés par Evolve</a:t>
            </a:r>
            <a:r>
              <a:rPr lang="fr-CA" dirty="0"/>
              <a:t>.</a:t>
            </a:r>
          </a:p>
          <a:p>
            <a:pPr lvl="3"/>
            <a:r>
              <a:rPr lang="fr-CA" dirty="0"/>
              <a:t> Les contraintes habituelles (Clés étrangères, clés primaires, etc.) s’appliquent et vont souvent </a:t>
            </a:r>
            <a:r>
              <a:rPr lang="fr-CA" b="1" dirty="0"/>
              <a:t>empêcher d’annuler certaines migrations</a:t>
            </a:r>
            <a:r>
              <a:rPr lang="fr-CA" dirty="0"/>
              <a:t>.</a:t>
            </a:r>
          </a:p>
          <a:p>
            <a:pPr lvl="2"/>
            <a:r>
              <a:rPr lang="fr-CA" dirty="0"/>
              <a:t> Par souci de simplicité, nous nous contenterons de </a:t>
            </a:r>
            <a:r>
              <a:rPr lang="fr-CA" b="1" dirty="0"/>
              <a:t>supprimer la BD manuellement</a:t>
            </a:r>
            <a:r>
              <a:rPr lang="fr-CA" dirty="0"/>
              <a:t>, puis de réutiliser la commande </a:t>
            </a:r>
            <a:r>
              <a:rPr lang="fr-CA" b="1" dirty="0">
                <a:solidFill>
                  <a:schemeClr val="tx1"/>
                </a:solidFill>
                <a:latin typeface="Courier New" panose="02070309020205020404" pitchFamily="49" charset="0"/>
                <a:cs typeface="Courier New" panose="02070309020205020404" pitchFamily="49" charset="0"/>
              </a:rPr>
              <a:t>migrate</a:t>
            </a:r>
            <a:r>
              <a:rPr lang="fr-CA" dirty="0"/>
              <a:t> avec la version de notre choix. (Pour les rares cas où on souhaite rembobiner la BD) </a:t>
            </a:r>
          </a:p>
          <a:p>
            <a:pPr lvl="3"/>
            <a:r>
              <a:rPr lang="fr-CA" dirty="0"/>
              <a:t> Pour recréer la BD rapidement, utilisez le petit script proposé dans la prochaine diapo.</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spTree>
    <p:extLst>
      <p:ext uri="{BB962C8B-B14F-4D97-AF65-F5344CB8AC3E}">
        <p14:creationId xmlns:p14="http://schemas.microsoft.com/office/powerpoint/2010/main" val="301735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Evolve</a:t>
            </a:r>
          </a:p>
          <a:p>
            <a:pPr lvl="1"/>
            <a:r>
              <a:rPr lang="fr-CA" dirty="0"/>
              <a:t> Supprimer et recréer la BD rapidement</a:t>
            </a:r>
          </a:p>
          <a:p>
            <a:pPr lvl="2"/>
            <a:r>
              <a:rPr lang="fr-CA" dirty="0"/>
              <a:t> Remplacez simplement Ma_BD par le nom de votre BD.</a:t>
            </a:r>
          </a:p>
          <a:p>
            <a:pPr lvl="2"/>
            <a:endParaRPr lang="fr-CA" dirty="0"/>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sp>
        <p:nvSpPr>
          <p:cNvPr id="6" name="ZoneTexte 5">
            <a:extLst>
              <a:ext uri="{FF2B5EF4-FFF2-40B4-BE49-F238E27FC236}">
                <a16:creationId xmlns:a16="http://schemas.microsoft.com/office/drawing/2014/main" id="{95FB9D8A-CE93-7B2A-30B9-D2430B321E83}"/>
              </a:ext>
            </a:extLst>
          </p:cNvPr>
          <p:cNvSpPr txBox="1"/>
          <p:nvPr/>
        </p:nvSpPr>
        <p:spPr>
          <a:xfrm>
            <a:off x="1964160" y="2478685"/>
            <a:ext cx="8260080" cy="1477328"/>
          </a:xfrm>
          <a:prstGeom prst="rect">
            <a:avLst/>
          </a:prstGeom>
          <a:noFill/>
          <a:ln w="28575">
            <a:solidFill>
              <a:srgbClr val="739CD1"/>
            </a:solidFill>
          </a:ln>
        </p:spPr>
        <p:txBody>
          <a:bodyPr wrap="square">
            <a:spAutoFit/>
          </a:bodyPr>
          <a:lstStyle/>
          <a:p>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00FF00"/>
                </a:solidFill>
                <a:latin typeface="Consolas" panose="020B0609020204030204" pitchFamily="49" charset="0"/>
              </a:rPr>
              <a:t>sys</a:t>
            </a:r>
            <a:r>
              <a:rPr lang="en-US" sz="1800" dirty="0">
                <a:solidFill>
                  <a:srgbClr val="808080"/>
                </a:solidFill>
                <a:latin typeface="Consolas" panose="020B0609020204030204" pitchFamily="49" charset="0"/>
              </a:rPr>
              <a:t>.</a:t>
            </a:r>
            <a:r>
              <a:rPr lang="en-US" sz="1800" dirty="0">
                <a:solidFill>
                  <a:srgbClr val="00FF00"/>
                </a:solidFill>
                <a:latin typeface="Consolas" panose="020B0609020204030204" pitchFamily="49" charset="0"/>
              </a:rPr>
              <a:t>databases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name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'Ma_BD'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fr-CA" sz="1800" dirty="0">
                <a:solidFill>
                  <a:srgbClr val="0000FF"/>
                </a:solidFill>
                <a:latin typeface="Consolas" panose="020B0609020204030204" pitchFamily="49" charset="0"/>
              </a:rPr>
              <a:t>BEGIN</a:t>
            </a:r>
            <a:endParaRPr lang="fr-CA" sz="1800" dirty="0">
              <a:solidFill>
                <a:srgbClr val="000000"/>
              </a:solidFill>
              <a:latin typeface="Consolas" panose="020B0609020204030204" pitchFamily="49" charset="0"/>
            </a:endParaRPr>
          </a:p>
          <a:p>
            <a:r>
              <a:rPr lang="fr-CA" sz="1800" dirty="0">
                <a:solidFill>
                  <a:srgbClr val="000000"/>
                </a:solidFill>
                <a:latin typeface="Consolas" panose="020B0609020204030204" pitchFamily="49" charset="0"/>
              </a:rPr>
              <a:t>    </a:t>
            </a:r>
            <a:r>
              <a:rPr lang="fr-CA" sz="1800" dirty="0">
                <a:solidFill>
                  <a:srgbClr val="0000FF"/>
                </a:solidFill>
                <a:latin typeface="Consolas" panose="020B0609020204030204" pitchFamily="49" charset="0"/>
              </a:rPr>
              <a:t>DROP</a:t>
            </a:r>
            <a:r>
              <a:rPr lang="fr-CA" sz="1800" dirty="0">
                <a:solidFill>
                  <a:srgbClr val="000000"/>
                </a:solidFill>
                <a:latin typeface="Consolas" panose="020B0609020204030204" pitchFamily="49" charset="0"/>
              </a:rPr>
              <a:t> </a:t>
            </a:r>
            <a:r>
              <a:rPr lang="fr-CA" sz="1800" dirty="0">
                <a:solidFill>
                  <a:srgbClr val="0000FF"/>
                </a:solidFill>
                <a:latin typeface="Consolas" panose="020B0609020204030204" pitchFamily="49" charset="0"/>
              </a:rPr>
              <a:t>DATABASE</a:t>
            </a:r>
            <a:r>
              <a:rPr lang="fr-CA" sz="1800" dirty="0">
                <a:solidFill>
                  <a:srgbClr val="000000"/>
                </a:solidFill>
                <a:latin typeface="Consolas" panose="020B0609020204030204" pitchFamily="49" charset="0"/>
              </a:rPr>
              <a:t> Ma_BD</a:t>
            </a:r>
          </a:p>
          <a:p>
            <a:r>
              <a:rPr lang="fr-CA" sz="1800" dirty="0">
                <a:solidFill>
                  <a:srgbClr val="0000FF"/>
                </a:solidFill>
                <a:latin typeface="Consolas" panose="020B0609020204030204" pitchFamily="49" charset="0"/>
              </a:rPr>
              <a:t>END</a:t>
            </a:r>
            <a:endParaRPr lang="fr-CA" sz="1800" dirty="0">
              <a:solidFill>
                <a:srgbClr val="000000"/>
              </a:solidFill>
              <a:latin typeface="Consolas" panose="020B0609020204030204" pitchFamily="49" charset="0"/>
            </a:endParaRPr>
          </a:p>
          <a:p>
            <a:r>
              <a:rPr lang="fr-CA" sz="1800" dirty="0">
                <a:solidFill>
                  <a:srgbClr val="0000FF"/>
                </a:solidFill>
                <a:latin typeface="Consolas" panose="020B0609020204030204" pitchFamily="49" charset="0"/>
              </a:rPr>
              <a:t>CREATE</a:t>
            </a:r>
            <a:r>
              <a:rPr lang="fr-CA" sz="1800" dirty="0">
                <a:solidFill>
                  <a:srgbClr val="000000"/>
                </a:solidFill>
                <a:latin typeface="Consolas" panose="020B0609020204030204" pitchFamily="49" charset="0"/>
              </a:rPr>
              <a:t> </a:t>
            </a:r>
            <a:r>
              <a:rPr lang="fr-CA" sz="1800" dirty="0">
                <a:solidFill>
                  <a:srgbClr val="0000FF"/>
                </a:solidFill>
                <a:latin typeface="Consolas" panose="020B0609020204030204" pitchFamily="49" charset="0"/>
              </a:rPr>
              <a:t>DATABASE</a:t>
            </a:r>
            <a:r>
              <a:rPr lang="fr-CA" sz="1800" dirty="0">
                <a:solidFill>
                  <a:srgbClr val="000000"/>
                </a:solidFill>
                <a:latin typeface="Consolas" panose="020B0609020204030204" pitchFamily="49" charset="0"/>
              </a:rPr>
              <a:t> Ma_BD</a:t>
            </a:r>
            <a:endParaRPr lang="fr-CA" dirty="0"/>
          </a:p>
        </p:txBody>
      </p:sp>
    </p:spTree>
    <p:extLst>
      <p:ext uri="{BB962C8B-B14F-4D97-AF65-F5344CB8AC3E}">
        <p14:creationId xmlns:p14="http://schemas.microsoft.com/office/powerpoint/2010/main" val="337576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Evolve</a:t>
            </a:r>
          </a:p>
          <a:p>
            <a:pPr lvl="1"/>
            <a:r>
              <a:rPr lang="fr-CA" dirty="0"/>
              <a:t> Exécution des migrations</a:t>
            </a:r>
          </a:p>
          <a:p>
            <a:pPr lvl="2"/>
            <a:r>
              <a:rPr lang="fr-CA" dirty="0"/>
              <a:t> En résumé, quand vous arrivez en classe :</a:t>
            </a:r>
          </a:p>
          <a:p>
            <a:pPr marL="914400" lvl="2" indent="0">
              <a:buNone/>
            </a:pPr>
            <a:endParaRPr lang="fr-CA" dirty="0"/>
          </a:p>
          <a:p>
            <a:pPr marL="914400" lvl="2" indent="0">
              <a:buNone/>
            </a:pPr>
            <a:r>
              <a:rPr lang="fr-CA" sz="1600" b="1" dirty="0">
                <a:solidFill>
                  <a:srgbClr val="FA4098"/>
                </a:solidFill>
              </a:rPr>
              <a:t>1 -</a:t>
            </a:r>
            <a:r>
              <a:rPr lang="fr-CA" sz="1400" dirty="0"/>
              <a:t> </a:t>
            </a:r>
            <a:r>
              <a:rPr lang="fr-CA" sz="1200" b="1" dirty="0">
                <a:solidFill>
                  <a:schemeClr val="tx1"/>
                </a:solidFill>
                <a:latin typeface="Courier New" panose="02070309020205020404" pitchFamily="49" charset="0"/>
                <a:cs typeface="Courier New" panose="02070309020205020404" pitchFamily="49" charset="0"/>
              </a:rPr>
              <a:t>CREATE DATABASE Ma_BD</a:t>
            </a:r>
            <a:endParaRPr lang="fr-CA" sz="1400" dirty="0"/>
          </a:p>
          <a:p>
            <a:pPr marL="914400" lvl="2" indent="0">
              <a:buNone/>
            </a:pPr>
            <a:r>
              <a:rPr lang="fr-CA" sz="1600" b="1" dirty="0">
                <a:solidFill>
                  <a:srgbClr val="FA4098"/>
                </a:solidFill>
                <a:cs typeface="Courier New" panose="02070309020205020404" pitchFamily="49" charset="0"/>
              </a:rPr>
              <a:t>2 -</a:t>
            </a:r>
            <a:r>
              <a:rPr lang="fr-CA" sz="1400" dirty="0">
                <a:cs typeface="Courier New" panose="02070309020205020404" pitchFamily="49" charset="0"/>
              </a:rPr>
              <a:t> </a:t>
            </a:r>
            <a:r>
              <a:rPr lang="fr-CA" sz="1200" b="1" dirty="0">
                <a:solidFill>
                  <a:schemeClr val="tx1"/>
                </a:solidFill>
                <a:latin typeface="Courier New" panose="02070309020205020404" pitchFamily="49" charset="0"/>
                <a:cs typeface="Courier New" panose="02070309020205020404" pitchFamily="49" charset="0"/>
              </a:rPr>
              <a:t>dotnet tool install --global Evolve.Tool</a:t>
            </a:r>
            <a:endParaRPr lang="fr-CA" dirty="0"/>
          </a:p>
          <a:p>
            <a:pPr marL="914400" lvl="2" indent="0">
              <a:buNone/>
            </a:pPr>
            <a:r>
              <a:rPr lang="fr-CA" sz="1600" b="1" dirty="0">
                <a:solidFill>
                  <a:srgbClr val="FA4098"/>
                </a:solidFill>
                <a:cs typeface="Courier New" panose="02070309020205020404" pitchFamily="49" charset="0"/>
              </a:rPr>
              <a:t>3 -</a:t>
            </a:r>
            <a:r>
              <a:rPr lang="fr-CA" sz="1400" dirty="0">
                <a:cs typeface="Courier New" panose="02070309020205020404" pitchFamily="49" charset="0"/>
              </a:rPr>
              <a:t> </a:t>
            </a:r>
            <a:r>
              <a:rPr lang="fr-CA" sz="1200" b="1" dirty="0">
                <a:solidFill>
                  <a:schemeClr val="tx1"/>
                </a:solidFill>
                <a:latin typeface="Courier New" panose="02070309020205020404" pitchFamily="49" charset="0"/>
                <a:cs typeface="Courier New" panose="02070309020205020404" pitchFamily="49" charset="0"/>
              </a:rPr>
              <a:t>evolve migrate sqlserver -c "ConnectionString" -s Schema1 –s Schema2 --target-version X.X</a:t>
            </a:r>
            <a:endParaRPr lang="fr-CA" sz="1200" dirty="0">
              <a:solidFill>
                <a:schemeClr val="tx1"/>
              </a:solidFill>
              <a:latin typeface="Courier New" panose="02070309020205020404" pitchFamily="49" charset="0"/>
              <a:cs typeface="Courier New" panose="02070309020205020404" pitchFamily="49" charset="0"/>
            </a:endParaRPr>
          </a:p>
          <a:p>
            <a:pPr marL="914400" lvl="2" indent="0">
              <a:buNone/>
            </a:pPr>
            <a:endParaRPr lang="fr-CA" dirty="0"/>
          </a:p>
          <a:p>
            <a:pPr lvl="2"/>
            <a:r>
              <a:rPr lang="fr-CA" dirty="0"/>
              <a:t> Suite à quoi vous êtes prêts à avancer votre projet Web !</a:t>
            </a:r>
          </a:p>
          <a:p>
            <a:pPr lvl="2"/>
            <a:endParaRPr lang="fr-CA" dirty="0"/>
          </a:p>
          <a:p>
            <a:pPr lvl="2"/>
            <a:r>
              <a:rPr lang="fr-CA" dirty="0"/>
              <a:t> Si vous voulez carrément éviter d’ouvrir SSMS :</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pic>
        <p:nvPicPr>
          <p:cNvPr id="5" name="Image 4">
            <a:extLst>
              <a:ext uri="{FF2B5EF4-FFF2-40B4-BE49-F238E27FC236}">
                <a16:creationId xmlns:a16="http://schemas.microsoft.com/office/drawing/2014/main" id="{01E36676-2726-ED8F-7866-4FF968F6FFB3}"/>
              </a:ext>
            </a:extLst>
          </p:cNvPr>
          <p:cNvPicPr>
            <a:picLocks noChangeAspect="1"/>
          </p:cNvPicPr>
          <p:nvPr/>
        </p:nvPicPr>
        <p:blipFill>
          <a:blip r:embed="rId3"/>
          <a:stretch>
            <a:fillRect/>
          </a:stretch>
        </p:blipFill>
        <p:spPr>
          <a:xfrm>
            <a:off x="2107114" y="5057437"/>
            <a:ext cx="3678979" cy="1539635"/>
          </a:xfrm>
          <a:prstGeom prst="rect">
            <a:avLst/>
          </a:prstGeom>
          <a:ln w="28575">
            <a:solidFill>
              <a:srgbClr val="739CD1"/>
            </a:solidFill>
          </a:ln>
        </p:spPr>
      </p:pic>
      <p:pic>
        <p:nvPicPr>
          <p:cNvPr id="7" name="Image 6">
            <a:extLst>
              <a:ext uri="{FF2B5EF4-FFF2-40B4-BE49-F238E27FC236}">
                <a16:creationId xmlns:a16="http://schemas.microsoft.com/office/drawing/2014/main" id="{5FFA9865-9DB3-3E1B-A522-096C32C64021}"/>
              </a:ext>
            </a:extLst>
          </p:cNvPr>
          <p:cNvPicPr>
            <a:picLocks noChangeAspect="1"/>
          </p:cNvPicPr>
          <p:nvPr/>
        </p:nvPicPr>
        <p:blipFill>
          <a:blip r:embed="rId4"/>
          <a:stretch>
            <a:fillRect/>
          </a:stretch>
        </p:blipFill>
        <p:spPr>
          <a:xfrm>
            <a:off x="6337959" y="5336648"/>
            <a:ext cx="3972479" cy="981212"/>
          </a:xfrm>
          <a:prstGeom prst="rect">
            <a:avLst/>
          </a:prstGeom>
          <a:ln w="28575">
            <a:solidFill>
              <a:srgbClr val="739CD1"/>
            </a:solidFill>
          </a:ln>
        </p:spPr>
      </p:pic>
      <p:cxnSp>
        <p:nvCxnSpPr>
          <p:cNvPr id="8" name="Connecteur droit avec flèche 7">
            <a:extLst>
              <a:ext uri="{FF2B5EF4-FFF2-40B4-BE49-F238E27FC236}">
                <a16:creationId xmlns:a16="http://schemas.microsoft.com/office/drawing/2014/main" id="{F67BE744-A4E5-A98A-DB72-30E9BE5DE091}"/>
              </a:ext>
            </a:extLst>
          </p:cNvPr>
          <p:cNvCxnSpPr/>
          <p:nvPr/>
        </p:nvCxnSpPr>
        <p:spPr>
          <a:xfrm flipH="1">
            <a:off x="6653427" y="5268516"/>
            <a:ext cx="493776" cy="43891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7CB0B09D-0EF1-2342-992A-ADD7845C0FF1}"/>
              </a:ext>
            </a:extLst>
          </p:cNvPr>
          <p:cNvCxnSpPr/>
          <p:nvPr/>
        </p:nvCxnSpPr>
        <p:spPr>
          <a:xfrm flipH="1">
            <a:off x="10132130" y="5589045"/>
            <a:ext cx="493776" cy="43891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65918D56-3AC6-AFF9-19E2-BC75C37BB2CA}"/>
              </a:ext>
            </a:extLst>
          </p:cNvPr>
          <p:cNvCxnSpPr/>
          <p:nvPr/>
        </p:nvCxnSpPr>
        <p:spPr>
          <a:xfrm flipH="1">
            <a:off x="4958739" y="6055863"/>
            <a:ext cx="493776" cy="43891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 11">
            <a:extLst>
              <a:ext uri="{FF2B5EF4-FFF2-40B4-BE49-F238E27FC236}">
                <a16:creationId xmlns:a16="http://schemas.microsoft.com/office/drawing/2014/main" id="{3A4CAB6C-6AFB-E788-8959-C00D08C3677F}"/>
              </a:ext>
            </a:extLst>
          </p:cNvPr>
          <p:cNvPicPr>
            <a:picLocks noChangeAspect="1"/>
          </p:cNvPicPr>
          <p:nvPr/>
        </p:nvPicPr>
        <p:blipFill>
          <a:blip r:embed="rId5"/>
          <a:stretch>
            <a:fillRect/>
          </a:stretch>
        </p:blipFill>
        <p:spPr>
          <a:xfrm>
            <a:off x="9245810" y="1009677"/>
            <a:ext cx="1533739" cy="219106"/>
          </a:xfrm>
          <a:prstGeom prst="rect">
            <a:avLst/>
          </a:prstGeom>
          <a:ln w="28575">
            <a:solidFill>
              <a:srgbClr val="739CD1"/>
            </a:solidFill>
          </a:ln>
        </p:spPr>
      </p:pic>
      <p:sp>
        <p:nvSpPr>
          <p:cNvPr id="13" name="ZoneTexte 12">
            <a:extLst>
              <a:ext uri="{FF2B5EF4-FFF2-40B4-BE49-F238E27FC236}">
                <a16:creationId xmlns:a16="http://schemas.microsoft.com/office/drawing/2014/main" id="{F604A744-4036-776D-67E5-BA2A4A4B11F7}"/>
              </a:ext>
            </a:extLst>
          </p:cNvPr>
          <p:cNvSpPr txBox="1"/>
          <p:nvPr/>
        </p:nvSpPr>
        <p:spPr>
          <a:xfrm>
            <a:off x="7833360" y="1296915"/>
            <a:ext cx="4358640" cy="954107"/>
          </a:xfrm>
          <a:prstGeom prst="rect">
            <a:avLst/>
          </a:prstGeom>
          <a:noFill/>
        </p:spPr>
        <p:txBody>
          <a:bodyPr wrap="square" rtlCol="0">
            <a:spAutoFit/>
          </a:bodyPr>
          <a:lstStyle/>
          <a:p>
            <a:r>
              <a:rPr lang="fr-CA" sz="1400" dirty="0">
                <a:solidFill>
                  <a:srgbClr val="739CD1"/>
                </a:solidFill>
              </a:rPr>
              <a:t>Attention ! Lorsqu’on utilise Evolve, une table nommée changelog est créée automatiquement pour permettre à Evolve de garder des traces des opérations qui ont été faites sur la BD. Ne pas supprimer.</a:t>
            </a:r>
          </a:p>
        </p:txBody>
      </p:sp>
    </p:spTree>
    <p:extLst>
      <p:ext uri="{BB962C8B-B14F-4D97-AF65-F5344CB8AC3E}">
        <p14:creationId xmlns:p14="http://schemas.microsoft.com/office/powerpoint/2010/main" val="736756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Cette prochaine section aborde, concrètement, la mise en œuvre de certains changements dans la structure, la qualité ou l’intégrité d’une BD. Pour le moment, </a:t>
            </a:r>
            <a:r>
              <a:rPr lang="fr-CA" b="1" dirty="0"/>
              <a:t>on ne se soucie pas des applications qui utilisent la BD</a:t>
            </a:r>
            <a:r>
              <a:rPr lang="fr-CA" dirty="0"/>
              <a:t>.</a:t>
            </a:r>
          </a:p>
          <a:p>
            <a:pPr lvl="2"/>
            <a:r>
              <a:rPr lang="fr-CA" dirty="0"/>
              <a:t> </a:t>
            </a:r>
            <a:r>
              <a:rPr lang="fr-CA" dirty="0">
                <a:solidFill>
                  <a:srgbClr val="FA4098"/>
                </a:solidFill>
              </a:rPr>
              <a:t>Principes de bases</a:t>
            </a:r>
          </a:p>
          <a:p>
            <a:pPr lvl="2"/>
            <a:r>
              <a:rPr lang="fr-CA" dirty="0"/>
              <a:t> Exemples de changements dans la </a:t>
            </a:r>
            <a:r>
              <a:rPr lang="fr-CA" dirty="0">
                <a:solidFill>
                  <a:srgbClr val="FA4098"/>
                </a:solidFill>
              </a:rPr>
              <a:t>structure</a:t>
            </a:r>
          </a:p>
          <a:p>
            <a:pPr lvl="2"/>
            <a:r>
              <a:rPr lang="fr-CA" dirty="0"/>
              <a:t> Exemples de changements dans la </a:t>
            </a:r>
            <a:r>
              <a:rPr lang="fr-CA" dirty="0">
                <a:solidFill>
                  <a:srgbClr val="FA4098"/>
                </a:solidFill>
              </a:rPr>
              <a:t>qualité</a:t>
            </a:r>
          </a:p>
          <a:p>
            <a:pPr lvl="2"/>
            <a:r>
              <a:rPr lang="fr-CA" dirty="0"/>
              <a:t> Exemples de changements à l’</a:t>
            </a:r>
            <a:r>
              <a:rPr lang="fr-CA" dirty="0">
                <a:solidFill>
                  <a:srgbClr val="FA4098"/>
                </a:solidFill>
              </a:rPr>
              <a:t>intégrité référentielle</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3805316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38200" y="1150572"/>
            <a:ext cx="10512000" cy="5439204"/>
          </a:xfrm>
        </p:spPr>
        <p:txBody>
          <a:bodyPr/>
          <a:lstStyle/>
          <a:p>
            <a:r>
              <a:rPr lang="fr-CA" dirty="0"/>
              <a:t> Maintenance de la BD</a:t>
            </a:r>
          </a:p>
          <a:p>
            <a:pPr lvl="1"/>
            <a:r>
              <a:rPr lang="fr-CA" dirty="0"/>
              <a:t> Principes de base</a:t>
            </a:r>
          </a:p>
          <a:p>
            <a:pPr lvl="2"/>
            <a:r>
              <a:rPr lang="en-CA" sz="1600" dirty="0"/>
              <a:t>🤏</a:t>
            </a:r>
            <a:r>
              <a:rPr lang="fr-CA" dirty="0"/>
              <a:t> </a:t>
            </a:r>
            <a:r>
              <a:rPr lang="fr-CA" b="1" u="sng" dirty="0">
                <a:solidFill>
                  <a:srgbClr val="FA4098"/>
                </a:solidFill>
              </a:rPr>
              <a:t>Petits</a:t>
            </a:r>
            <a:r>
              <a:rPr lang="fr-CA" dirty="0">
                <a:solidFill>
                  <a:srgbClr val="FA4098"/>
                </a:solidFill>
              </a:rPr>
              <a:t> changements</a:t>
            </a:r>
            <a:r>
              <a:rPr lang="fr-CA" dirty="0"/>
              <a:t> progressifs : Chaque changement risque de briser des choses. Généralement préférable de découper en petits morceaux les ajustements et les correctifs nécessaires. (N’ayez pas peur de faire beaucoup de sous-versions !)</a:t>
            </a:r>
          </a:p>
          <a:p>
            <a:pPr lvl="2"/>
            <a:r>
              <a:rPr lang="en-CA" sz="1600" dirty="0"/>
              <a:t>🔖</a:t>
            </a:r>
            <a:r>
              <a:rPr lang="fr-CA" dirty="0"/>
              <a:t> </a:t>
            </a:r>
            <a:r>
              <a:rPr lang="fr-CA" dirty="0">
                <a:solidFill>
                  <a:srgbClr val="FA4098"/>
                </a:solidFill>
              </a:rPr>
              <a:t>Identifier</a:t>
            </a:r>
            <a:r>
              <a:rPr lang="fr-CA" dirty="0"/>
              <a:t> (versionner) les changements : Evolve nous « oblige » à le faire !</a:t>
            </a:r>
          </a:p>
          <a:p>
            <a:pPr lvl="2"/>
            <a:r>
              <a:rPr lang="en-CA" sz="1600" dirty="0"/>
              <a:t>🔩</a:t>
            </a:r>
            <a:r>
              <a:rPr lang="fr-CA" dirty="0"/>
              <a:t> Avoir une </a:t>
            </a:r>
            <a:r>
              <a:rPr lang="fr-CA" dirty="0">
                <a:solidFill>
                  <a:srgbClr val="FA4098"/>
                </a:solidFill>
              </a:rPr>
              <a:t>table qui spécifie la configuration</a:t>
            </a:r>
            <a:r>
              <a:rPr lang="fr-CA" dirty="0"/>
              <a:t> / version de la BD : Par exemple, une table nommée « changelog » comme Evolve le fait et spécifie que la BD est à la version 2.4.1 !</a:t>
            </a:r>
          </a:p>
          <a:p>
            <a:pPr lvl="2"/>
            <a:r>
              <a:rPr lang="en-CA" sz="1600" dirty="0"/>
              <a:t>🔁</a:t>
            </a:r>
            <a:r>
              <a:rPr lang="fr-CA" dirty="0"/>
              <a:t> </a:t>
            </a:r>
            <a:r>
              <a:rPr lang="fr-CA" dirty="0">
                <a:solidFill>
                  <a:srgbClr val="FA4098"/>
                </a:solidFill>
              </a:rPr>
              <a:t>Éviter de dupliquer du SQL</a:t>
            </a:r>
            <a:r>
              <a:rPr lang="fr-CA" dirty="0"/>
              <a:t> : Comme pour n’importe quel langage, on veut éviter de dupliquer du code.</a:t>
            </a:r>
          </a:p>
          <a:p>
            <a:pPr lvl="3"/>
            <a:r>
              <a:rPr lang="fr-CA" b="1" dirty="0"/>
              <a:t>Exemple</a:t>
            </a:r>
            <a:r>
              <a:rPr lang="fr-CA" dirty="0"/>
              <a:t> : Deux procédures ont une opération en commun (</a:t>
            </a:r>
            <a:r>
              <a:rPr lang="fr-CA" b="1" dirty="0">
                <a:solidFill>
                  <a:srgbClr val="FA4098"/>
                </a:solidFill>
              </a:rPr>
              <a:t>C</a:t>
            </a:r>
            <a:r>
              <a:rPr lang="fr-CA" dirty="0"/>
              <a:t>). Cette opération commune pourrait être encapsulée dans une troisième procédure, qui serait appelée par les deux premières. Si jamais l’opération encapsulée dans la nouvelle procédure doit être modifiée (à cause de changements dans une table), elle n’aura qu’à être modifiée à un endroit plutôt que deux !</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
        <p:nvSpPr>
          <p:cNvPr id="2" name="Rectangle : coins arrondis 1">
            <a:extLst>
              <a:ext uri="{FF2B5EF4-FFF2-40B4-BE49-F238E27FC236}">
                <a16:creationId xmlns:a16="http://schemas.microsoft.com/office/drawing/2014/main" id="{BEAE5F6A-89E1-5E1C-C9E2-4D21C983CA41}"/>
              </a:ext>
            </a:extLst>
          </p:cNvPr>
          <p:cNvSpPr/>
          <p:nvPr/>
        </p:nvSpPr>
        <p:spPr>
          <a:xfrm>
            <a:off x="4193613" y="5903034"/>
            <a:ext cx="610587" cy="530352"/>
          </a:xfrm>
          <a:prstGeom prst="round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5" name="Rectangle : coins arrondis 4">
            <a:extLst>
              <a:ext uri="{FF2B5EF4-FFF2-40B4-BE49-F238E27FC236}">
                <a16:creationId xmlns:a16="http://schemas.microsoft.com/office/drawing/2014/main" id="{185CB7BD-B469-9604-586F-89C758038C21}"/>
              </a:ext>
            </a:extLst>
          </p:cNvPr>
          <p:cNvSpPr/>
          <p:nvPr/>
        </p:nvSpPr>
        <p:spPr>
          <a:xfrm>
            <a:off x="4263717" y="5949953"/>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A</a:t>
            </a:r>
          </a:p>
        </p:txBody>
      </p:sp>
      <p:sp>
        <p:nvSpPr>
          <p:cNvPr id="7" name="Rectangle : coins arrondis 6">
            <a:extLst>
              <a:ext uri="{FF2B5EF4-FFF2-40B4-BE49-F238E27FC236}">
                <a16:creationId xmlns:a16="http://schemas.microsoft.com/office/drawing/2014/main" id="{F445392A-A919-7D50-62FC-78CFAC558116}"/>
              </a:ext>
            </a:extLst>
          </p:cNvPr>
          <p:cNvSpPr/>
          <p:nvPr/>
        </p:nvSpPr>
        <p:spPr>
          <a:xfrm>
            <a:off x="4263717" y="6191069"/>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C</a:t>
            </a:r>
          </a:p>
        </p:txBody>
      </p:sp>
      <p:sp>
        <p:nvSpPr>
          <p:cNvPr id="11" name="Rectangle : coins arrondis 10">
            <a:extLst>
              <a:ext uri="{FF2B5EF4-FFF2-40B4-BE49-F238E27FC236}">
                <a16:creationId xmlns:a16="http://schemas.microsoft.com/office/drawing/2014/main" id="{3E839B29-11B3-104D-82EE-39719BBDD8FE}"/>
              </a:ext>
            </a:extLst>
          </p:cNvPr>
          <p:cNvSpPr/>
          <p:nvPr/>
        </p:nvSpPr>
        <p:spPr>
          <a:xfrm>
            <a:off x="4874304" y="5903034"/>
            <a:ext cx="610587" cy="530352"/>
          </a:xfrm>
          <a:prstGeom prst="round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Rectangle : coins arrondis 11">
            <a:extLst>
              <a:ext uri="{FF2B5EF4-FFF2-40B4-BE49-F238E27FC236}">
                <a16:creationId xmlns:a16="http://schemas.microsoft.com/office/drawing/2014/main" id="{C4C696AB-E515-C2AF-D9AA-93D278396F0D}"/>
              </a:ext>
            </a:extLst>
          </p:cNvPr>
          <p:cNvSpPr/>
          <p:nvPr/>
        </p:nvSpPr>
        <p:spPr>
          <a:xfrm>
            <a:off x="4944408" y="5949953"/>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B</a:t>
            </a:r>
          </a:p>
        </p:txBody>
      </p:sp>
      <p:sp>
        <p:nvSpPr>
          <p:cNvPr id="13" name="Rectangle : coins arrondis 12">
            <a:extLst>
              <a:ext uri="{FF2B5EF4-FFF2-40B4-BE49-F238E27FC236}">
                <a16:creationId xmlns:a16="http://schemas.microsoft.com/office/drawing/2014/main" id="{A754CE98-80AE-9A46-F06E-460C9DB895FC}"/>
              </a:ext>
            </a:extLst>
          </p:cNvPr>
          <p:cNvSpPr/>
          <p:nvPr/>
        </p:nvSpPr>
        <p:spPr>
          <a:xfrm>
            <a:off x="4944408" y="6191069"/>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C</a:t>
            </a:r>
          </a:p>
        </p:txBody>
      </p:sp>
      <p:sp>
        <p:nvSpPr>
          <p:cNvPr id="14" name="Rectangle : coins arrondis 13">
            <a:extLst>
              <a:ext uri="{FF2B5EF4-FFF2-40B4-BE49-F238E27FC236}">
                <a16:creationId xmlns:a16="http://schemas.microsoft.com/office/drawing/2014/main" id="{749F0099-AF31-EB76-E7F8-A06D8A86B0AF}"/>
              </a:ext>
            </a:extLst>
          </p:cNvPr>
          <p:cNvSpPr/>
          <p:nvPr/>
        </p:nvSpPr>
        <p:spPr>
          <a:xfrm>
            <a:off x="7574425" y="5764350"/>
            <a:ext cx="610587" cy="530351"/>
          </a:xfrm>
          <a:prstGeom prst="round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5" name="Rectangle : coins arrondis 14">
            <a:extLst>
              <a:ext uri="{FF2B5EF4-FFF2-40B4-BE49-F238E27FC236}">
                <a16:creationId xmlns:a16="http://schemas.microsoft.com/office/drawing/2014/main" id="{4FDD30B9-EC0F-09B5-FCD4-0E7EB2D6FE09}"/>
              </a:ext>
            </a:extLst>
          </p:cNvPr>
          <p:cNvSpPr/>
          <p:nvPr/>
        </p:nvSpPr>
        <p:spPr>
          <a:xfrm>
            <a:off x="7644529" y="5811270"/>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A</a:t>
            </a:r>
          </a:p>
        </p:txBody>
      </p:sp>
      <p:sp>
        <p:nvSpPr>
          <p:cNvPr id="20" name="Rectangle : coins arrondis 19">
            <a:extLst>
              <a:ext uri="{FF2B5EF4-FFF2-40B4-BE49-F238E27FC236}">
                <a16:creationId xmlns:a16="http://schemas.microsoft.com/office/drawing/2014/main" id="{2805F0AF-9D1E-A76C-A994-084AA3450D95}"/>
              </a:ext>
            </a:extLst>
          </p:cNvPr>
          <p:cNvSpPr/>
          <p:nvPr/>
        </p:nvSpPr>
        <p:spPr>
          <a:xfrm>
            <a:off x="8236828" y="5764351"/>
            <a:ext cx="610587" cy="530352"/>
          </a:xfrm>
          <a:prstGeom prst="round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1" name="Rectangle : coins arrondis 20">
            <a:extLst>
              <a:ext uri="{FF2B5EF4-FFF2-40B4-BE49-F238E27FC236}">
                <a16:creationId xmlns:a16="http://schemas.microsoft.com/office/drawing/2014/main" id="{BC695A64-AC48-784D-B38F-0232C02FC3CC}"/>
              </a:ext>
            </a:extLst>
          </p:cNvPr>
          <p:cNvSpPr/>
          <p:nvPr/>
        </p:nvSpPr>
        <p:spPr>
          <a:xfrm>
            <a:off x="8306932" y="5811270"/>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B</a:t>
            </a:r>
          </a:p>
        </p:txBody>
      </p:sp>
      <p:sp>
        <p:nvSpPr>
          <p:cNvPr id="22" name="Rectangle : coins arrondis 21">
            <a:extLst>
              <a:ext uri="{FF2B5EF4-FFF2-40B4-BE49-F238E27FC236}">
                <a16:creationId xmlns:a16="http://schemas.microsoft.com/office/drawing/2014/main" id="{A16F82A8-DBB6-42AB-E1BF-9A83F6C47361}"/>
              </a:ext>
            </a:extLst>
          </p:cNvPr>
          <p:cNvSpPr/>
          <p:nvPr/>
        </p:nvSpPr>
        <p:spPr>
          <a:xfrm>
            <a:off x="7879718" y="6485103"/>
            <a:ext cx="610587" cy="301945"/>
          </a:xfrm>
          <a:prstGeom prst="round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3" name="Rectangle : coins arrondis 22">
            <a:extLst>
              <a:ext uri="{FF2B5EF4-FFF2-40B4-BE49-F238E27FC236}">
                <a16:creationId xmlns:a16="http://schemas.microsoft.com/office/drawing/2014/main" id="{95E08E95-BBF9-DFA6-3B66-89AE7A4A974C}"/>
              </a:ext>
            </a:extLst>
          </p:cNvPr>
          <p:cNvSpPr/>
          <p:nvPr/>
        </p:nvSpPr>
        <p:spPr>
          <a:xfrm>
            <a:off x="7949822" y="6532022"/>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C</a:t>
            </a:r>
          </a:p>
        </p:txBody>
      </p:sp>
      <p:cxnSp>
        <p:nvCxnSpPr>
          <p:cNvPr id="29" name="Connecteur droit avec flèche 28">
            <a:extLst>
              <a:ext uri="{FF2B5EF4-FFF2-40B4-BE49-F238E27FC236}">
                <a16:creationId xmlns:a16="http://schemas.microsoft.com/office/drawing/2014/main" id="{163D41E5-2687-D947-75BA-6EE5E7FDA289}"/>
              </a:ext>
            </a:extLst>
          </p:cNvPr>
          <p:cNvCxnSpPr/>
          <p:nvPr/>
        </p:nvCxnSpPr>
        <p:spPr>
          <a:xfrm>
            <a:off x="7879718" y="6145544"/>
            <a:ext cx="128510" cy="33955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BB0E0348-751B-9743-7151-9A209B1CDB1B}"/>
              </a:ext>
            </a:extLst>
          </p:cNvPr>
          <p:cNvCxnSpPr>
            <a:cxnSpLocks/>
          </p:cNvCxnSpPr>
          <p:nvPr/>
        </p:nvCxnSpPr>
        <p:spPr>
          <a:xfrm flipH="1">
            <a:off x="8363567" y="6152189"/>
            <a:ext cx="126738" cy="34630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4CB71CE-D16A-BA4F-76B2-277AD2DDCCD8}"/>
              </a:ext>
            </a:extLst>
          </p:cNvPr>
          <p:cNvSpPr txBox="1"/>
          <p:nvPr/>
        </p:nvSpPr>
        <p:spPr>
          <a:xfrm>
            <a:off x="5442219" y="5996446"/>
            <a:ext cx="469392" cy="369332"/>
          </a:xfrm>
          <a:prstGeom prst="rect">
            <a:avLst/>
          </a:prstGeom>
          <a:noFill/>
        </p:spPr>
        <p:txBody>
          <a:bodyPr wrap="square" rtlCol="0">
            <a:spAutoFit/>
          </a:bodyPr>
          <a:lstStyle/>
          <a:p>
            <a:r>
              <a:rPr lang="en-CA" dirty="0"/>
              <a:t>❌</a:t>
            </a:r>
            <a:endParaRPr lang="fr-CA" dirty="0"/>
          </a:p>
        </p:txBody>
      </p:sp>
      <p:sp>
        <p:nvSpPr>
          <p:cNvPr id="35" name="ZoneTexte 34">
            <a:extLst>
              <a:ext uri="{FF2B5EF4-FFF2-40B4-BE49-F238E27FC236}">
                <a16:creationId xmlns:a16="http://schemas.microsoft.com/office/drawing/2014/main" id="{9633A68D-0A8F-F828-F098-08C4BD69327C}"/>
              </a:ext>
            </a:extLst>
          </p:cNvPr>
          <p:cNvSpPr txBox="1"/>
          <p:nvPr/>
        </p:nvSpPr>
        <p:spPr>
          <a:xfrm>
            <a:off x="8791274" y="6061268"/>
            <a:ext cx="469392" cy="369332"/>
          </a:xfrm>
          <a:prstGeom prst="rect">
            <a:avLst/>
          </a:prstGeom>
          <a:noFill/>
        </p:spPr>
        <p:txBody>
          <a:bodyPr wrap="square" rtlCol="0">
            <a:spAutoFit/>
          </a:bodyPr>
          <a:lstStyle/>
          <a:p>
            <a:r>
              <a:rPr lang="en-CA" dirty="0"/>
              <a:t>✅</a:t>
            </a:r>
            <a:endParaRPr lang="fr-CA" dirty="0"/>
          </a:p>
        </p:txBody>
      </p:sp>
    </p:spTree>
    <p:extLst>
      <p:ext uri="{BB962C8B-B14F-4D97-AF65-F5344CB8AC3E}">
        <p14:creationId xmlns:p14="http://schemas.microsoft.com/office/powerpoint/2010/main" val="537029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normAutofit/>
          </a:bodyPr>
          <a:lstStyle/>
          <a:p>
            <a:r>
              <a:rPr lang="fr-CA" dirty="0"/>
              <a:t> Maintenance de la BD</a:t>
            </a:r>
          </a:p>
          <a:p>
            <a:pPr lvl="1"/>
            <a:r>
              <a:rPr lang="fr-CA" dirty="0"/>
              <a:t> Principes de base</a:t>
            </a:r>
          </a:p>
          <a:p>
            <a:pPr lvl="2"/>
            <a:r>
              <a:rPr lang="fr-CA" dirty="0"/>
              <a:t> Cela peut sembler évident, mais lorsque des changements sont faits dans une BD, il faut </a:t>
            </a:r>
            <a:r>
              <a:rPr lang="fr-CA" b="1" dirty="0"/>
              <a:t>vérifier que tout le reste autour fonctionne encore</a:t>
            </a:r>
            <a:r>
              <a:rPr lang="fr-CA" dirty="0"/>
              <a:t> ! Cela inclut :</a:t>
            </a:r>
          </a:p>
          <a:p>
            <a:pPr lvl="3"/>
            <a:r>
              <a:rPr lang="fr-CA" dirty="0"/>
              <a:t> </a:t>
            </a:r>
            <a:r>
              <a:rPr lang="fr-CA" dirty="0">
                <a:solidFill>
                  <a:srgbClr val="FA4098"/>
                </a:solidFill>
              </a:rPr>
              <a:t>Vues</a:t>
            </a:r>
            <a:r>
              <a:rPr lang="fr-CA" dirty="0"/>
              <a:t> : Des vues peuvent être brisées si des colonnes ont été renommées, déplacées, retirées.</a:t>
            </a:r>
          </a:p>
          <a:p>
            <a:pPr lvl="3"/>
            <a:r>
              <a:rPr lang="fr-CA" dirty="0"/>
              <a:t> </a:t>
            </a:r>
            <a:r>
              <a:rPr lang="fr-CA" dirty="0">
                <a:solidFill>
                  <a:srgbClr val="FA4098"/>
                </a:solidFill>
              </a:rPr>
              <a:t>Déclencheurs</a:t>
            </a:r>
            <a:r>
              <a:rPr lang="fr-CA" dirty="0"/>
              <a:t> : Des changements sur la table liée au déclencheur ou sur d’autres tables qui interviennent dans le code du déclencheur peuvent l’affecter.</a:t>
            </a:r>
          </a:p>
          <a:p>
            <a:pPr lvl="3"/>
            <a:r>
              <a:rPr lang="fr-CA" dirty="0"/>
              <a:t> </a:t>
            </a:r>
            <a:r>
              <a:rPr lang="fr-CA" dirty="0">
                <a:solidFill>
                  <a:srgbClr val="FA4098"/>
                </a:solidFill>
              </a:rPr>
              <a:t>Procédures</a:t>
            </a:r>
          </a:p>
          <a:p>
            <a:pPr lvl="3"/>
            <a:r>
              <a:rPr lang="fr-CA" dirty="0"/>
              <a:t> </a:t>
            </a:r>
            <a:r>
              <a:rPr lang="fr-CA" dirty="0">
                <a:solidFill>
                  <a:srgbClr val="FA4098"/>
                </a:solidFill>
              </a:rPr>
              <a:t>Tables</a:t>
            </a:r>
            <a:r>
              <a:rPr lang="fr-CA" dirty="0"/>
              <a:t> : Les renommages de clés primaires peuvent amener à renommer des clés étrangères associées.</a:t>
            </a:r>
          </a:p>
          <a:p>
            <a:pPr lvl="3"/>
            <a:r>
              <a:rPr lang="fr-CA" dirty="0"/>
              <a:t> </a:t>
            </a:r>
            <a:r>
              <a:rPr lang="fr-CA" dirty="0">
                <a:solidFill>
                  <a:srgbClr val="FA4098"/>
                </a:solidFill>
              </a:rPr>
              <a:t>Cycles référentiels</a:t>
            </a:r>
            <a:r>
              <a:rPr lang="fr-CA" dirty="0"/>
              <a:t> : Nous en avions parlé pour les contraintes FK qui génèrent des cycles. (Empêchant ainsi les ON CASCADE ...) Dès que des tables forment un cycle relationnel, il faut retirer les ON CASCADE sur certaines contraintes FK et créer / modifier des déclencheurs pour compenser.</a:t>
            </a:r>
          </a:p>
          <a:p>
            <a:pPr lvl="2"/>
            <a:r>
              <a:rPr lang="fr-CA" dirty="0"/>
              <a:t> Encore une fois, faire des </a:t>
            </a:r>
            <a:r>
              <a:rPr lang="fr-CA" b="1" dirty="0"/>
              <a:t>petits changements à la fois</a:t>
            </a:r>
            <a:r>
              <a:rPr lang="fr-CA" dirty="0"/>
              <a:t> simplifie grandement le démêlage de tous ces objets à corriger.</a:t>
            </a:r>
          </a:p>
          <a:p>
            <a:endParaRPr lang="fr-CA" dirty="0"/>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3249539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Exemples de changements de la structure</a:t>
            </a:r>
          </a:p>
          <a:p>
            <a:pPr lvl="2"/>
            <a:r>
              <a:rPr lang="fr-CA" dirty="0"/>
              <a:t> Supprimer une colonne, table ou vue</a:t>
            </a:r>
          </a:p>
          <a:p>
            <a:pPr lvl="2"/>
            <a:r>
              <a:rPr lang="fr-CA" dirty="0"/>
              <a:t> Colonne calculée</a:t>
            </a:r>
          </a:p>
          <a:p>
            <a:pPr lvl="2"/>
            <a:r>
              <a:rPr lang="fr-CA" dirty="0"/>
              <a:t> Clé artificielle</a:t>
            </a:r>
          </a:p>
          <a:p>
            <a:pPr lvl="2"/>
            <a:r>
              <a:rPr lang="fr-CA" dirty="0"/>
              <a:t> Fusion de colonnes ou de tables</a:t>
            </a:r>
          </a:p>
          <a:p>
            <a:pPr lvl="2"/>
            <a:r>
              <a:rPr lang="fr-CA" dirty="0"/>
              <a:t> Séparation de colonnes ou de tables</a:t>
            </a:r>
          </a:p>
          <a:p>
            <a:pPr lvl="2"/>
            <a:r>
              <a:rPr lang="fr-CA" dirty="0"/>
              <a:t> Déplacer une colonne</a:t>
            </a:r>
          </a:p>
          <a:p>
            <a:pPr lvl="2"/>
            <a:r>
              <a:rPr lang="fr-CA" dirty="0"/>
              <a:t> Renommer une colonne, table ou vue</a:t>
            </a:r>
          </a:p>
          <a:p>
            <a:pPr lvl="2"/>
            <a:r>
              <a:rPr lang="fr-CA" dirty="0"/>
              <a:t> De 1-N à N-M</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253521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38200" y="1150572"/>
            <a:ext cx="8485213" cy="5026393"/>
          </a:xfrm>
        </p:spPr>
        <p:txBody>
          <a:bodyPr>
            <a:normAutofit fontScale="92500" lnSpcReduction="10000"/>
          </a:bodyPr>
          <a:lstStyle/>
          <a:p>
            <a:r>
              <a:rPr lang="fr-CA" dirty="0"/>
              <a:t> Maintenance de la BD</a:t>
            </a:r>
          </a:p>
          <a:p>
            <a:pPr lvl="1"/>
            <a:r>
              <a:rPr lang="fr-CA" dirty="0"/>
              <a:t> </a:t>
            </a:r>
            <a:r>
              <a:rPr lang="fr-CA" dirty="0">
                <a:solidFill>
                  <a:srgbClr val="FA4098"/>
                </a:solidFill>
              </a:rPr>
              <a:t>Supprimer</a:t>
            </a:r>
            <a:r>
              <a:rPr lang="fr-CA" dirty="0"/>
              <a:t> une </a:t>
            </a:r>
            <a:r>
              <a:rPr lang="fr-CA" dirty="0">
                <a:solidFill>
                  <a:srgbClr val="FA4098"/>
                </a:solidFill>
              </a:rPr>
              <a:t>colonne</a:t>
            </a:r>
            <a:r>
              <a:rPr lang="fr-CA" dirty="0"/>
              <a:t>, une </a:t>
            </a:r>
            <a:r>
              <a:rPr lang="fr-CA" dirty="0">
                <a:solidFill>
                  <a:srgbClr val="FA4098"/>
                </a:solidFill>
              </a:rPr>
              <a:t>table</a:t>
            </a:r>
            <a:r>
              <a:rPr lang="fr-CA" dirty="0"/>
              <a:t> ou une </a:t>
            </a:r>
            <a:r>
              <a:rPr lang="fr-CA" dirty="0">
                <a:solidFill>
                  <a:srgbClr val="FA4098"/>
                </a:solidFill>
              </a:rPr>
              <a:t>vue</a:t>
            </a:r>
          </a:p>
          <a:p>
            <a:pPr lvl="2"/>
            <a:r>
              <a:rPr lang="fr-CA" dirty="0"/>
              <a:t> </a:t>
            </a:r>
            <a:r>
              <a:rPr lang="fr-CA" dirty="0">
                <a:solidFill>
                  <a:srgbClr val="FA4098"/>
                </a:solidFill>
              </a:rPr>
              <a:t>Colonne</a:t>
            </a:r>
            <a:r>
              <a:rPr lang="fr-CA" dirty="0"/>
              <a:t> : </a:t>
            </a:r>
          </a:p>
          <a:p>
            <a:pPr lvl="3"/>
            <a:r>
              <a:rPr lang="fr-CA" dirty="0"/>
              <a:t> Si elle faisait partie de la </a:t>
            </a:r>
            <a:r>
              <a:rPr lang="fr-CA" b="1" dirty="0"/>
              <a:t>clé primaire</a:t>
            </a:r>
            <a:r>
              <a:rPr lang="fr-CA" dirty="0"/>
              <a:t>, il faut remplacer la clé primaire d’abord. (Et les clés étrangères associées)</a:t>
            </a:r>
          </a:p>
          <a:p>
            <a:pPr lvl="3"/>
            <a:r>
              <a:rPr lang="fr-CA" dirty="0"/>
              <a:t> Si la donnée perdue pourrait être utile situationnellement, l’archiver dans une autre table pendant une période raisonnable.</a:t>
            </a:r>
          </a:p>
          <a:p>
            <a:pPr lvl="3"/>
            <a:r>
              <a:rPr lang="fr-CA" dirty="0"/>
              <a:t> Modifier les vues, procédures, déclencheurs, etc. qui utilisaient la colonne.</a:t>
            </a:r>
          </a:p>
          <a:p>
            <a:pPr lvl="2"/>
            <a:r>
              <a:rPr lang="fr-CA" dirty="0"/>
              <a:t> </a:t>
            </a:r>
            <a:r>
              <a:rPr lang="fr-CA" dirty="0">
                <a:solidFill>
                  <a:srgbClr val="FA4098"/>
                </a:solidFill>
              </a:rPr>
              <a:t>Table</a:t>
            </a:r>
            <a:r>
              <a:rPr lang="fr-CA" dirty="0"/>
              <a:t> :</a:t>
            </a:r>
          </a:p>
          <a:p>
            <a:pPr lvl="3"/>
            <a:r>
              <a:rPr lang="fr-CA" dirty="0"/>
              <a:t> Archiver les données si nécessaire.</a:t>
            </a:r>
          </a:p>
          <a:p>
            <a:pPr lvl="3"/>
            <a:r>
              <a:rPr lang="fr-CA" dirty="0"/>
              <a:t> Attention aux conflits avec des FK -&gt; Il faut d’abord supprimer les FK.</a:t>
            </a:r>
          </a:p>
          <a:p>
            <a:pPr lvl="3"/>
            <a:r>
              <a:rPr lang="fr-CA" dirty="0"/>
              <a:t> Modifier les vues, procédures, déclencheurs, etc. qui utilisaient la table.</a:t>
            </a:r>
          </a:p>
          <a:p>
            <a:pPr lvl="2"/>
            <a:r>
              <a:rPr lang="fr-CA" dirty="0"/>
              <a:t> </a:t>
            </a:r>
            <a:r>
              <a:rPr lang="fr-CA" dirty="0">
                <a:solidFill>
                  <a:srgbClr val="FA4098"/>
                </a:solidFill>
              </a:rPr>
              <a:t>Vue</a:t>
            </a:r>
            <a:r>
              <a:rPr lang="fr-CA" dirty="0"/>
              <a:t> :</a:t>
            </a:r>
          </a:p>
          <a:p>
            <a:pPr lvl="3"/>
            <a:r>
              <a:rPr lang="fr-CA" dirty="0"/>
              <a:t> Modifier les autres vues (oui), les procédures, déclencheurs, etc. qui l’utilisaient.</a:t>
            </a:r>
          </a:p>
          <a:p>
            <a:pPr lvl="3"/>
            <a:r>
              <a:rPr lang="fr-CA" dirty="0"/>
              <a:t> Attention, un déclencheur de type INSTEAD OF (Pas AFTER) peut être créé pour une vue. Dans ce cas, le trigger devrait être supprimé.</a:t>
            </a:r>
          </a:p>
          <a:p>
            <a:pPr lvl="1"/>
            <a:endParaRPr lang="fr-CA" dirty="0"/>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91311A1D-C536-37A0-3ABA-9D1202A9DDDC}"/>
              </a:ext>
            </a:extLst>
          </p:cNvPr>
          <p:cNvPicPr>
            <a:picLocks noChangeAspect="1"/>
          </p:cNvPicPr>
          <p:nvPr/>
        </p:nvPicPr>
        <p:blipFill>
          <a:blip r:embed="rId2"/>
          <a:stretch>
            <a:fillRect/>
          </a:stretch>
        </p:blipFill>
        <p:spPr>
          <a:xfrm>
            <a:off x="9957722" y="1024889"/>
            <a:ext cx="1514094" cy="1754745"/>
          </a:xfrm>
          <a:prstGeom prst="rect">
            <a:avLst/>
          </a:prstGeom>
        </p:spPr>
      </p:pic>
      <p:pic>
        <p:nvPicPr>
          <p:cNvPr id="6" name="Image 5">
            <a:extLst>
              <a:ext uri="{FF2B5EF4-FFF2-40B4-BE49-F238E27FC236}">
                <a16:creationId xmlns:a16="http://schemas.microsoft.com/office/drawing/2014/main" id="{B25B476F-77F1-00D6-1836-EF49BEF52156}"/>
              </a:ext>
            </a:extLst>
          </p:cNvPr>
          <p:cNvPicPr>
            <a:picLocks noChangeAspect="1"/>
          </p:cNvPicPr>
          <p:nvPr/>
        </p:nvPicPr>
        <p:blipFill>
          <a:blip r:embed="rId2"/>
          <a:stretch>
            <a:fillRect/>
          </a:stretch>
        </p:blipFill>
        <p:spPr>
          <a:xfrm>
            <a:off x="9932480" y="3659102"/>
            <a:ext cx="1514094" cy="1754745"/>
          </a:xfrm>
          <a:prstGeom prst="rect">
            <a:avLst/>
          </a:prstGeom>
        </p:spPr>
      </p:pic>
      <p:sp>
        <p:nvSpPr>
          <p:cNvPr id="7" name="ZoneTexte 6">
            <a:extLst>
              <a:ext uri="{FF2B5EF4-FFF2-40B4-BE49-F238E27FC236}">
                <a16:creationId xmlns:a16="http://schemas.microsoft.com/office/drawing/2014/main" id="{7634926C-FE9F-B6C4-5E3B-8A593C41DE17}"/>
              </a:ext>
            </a:extLst>
          </p:cNvPr>
          <p:cNvSpPr txBox="1"/>
          <p:nvPr/>
        </p:nvSpPr>
        <p:spPr>
          <a:xfrm>
            <a:off x="10661429" y="2198941"/>
            <a:ext cx="472440" cy="369332"/>
          </a:xfrm>
          <a:prstGeom prst="rect">
            <a:avLst/>
          </a:prstGeom>
          <a:noFill/>
        </p:spPr>
        <p:txBody>
          <a:bodyPr wrap="square" rtlCol="0">
            <a:spAutoFit/>
          </a:bodyPr>
          <a:lstStyle/>
          <a:p>
            <a:r>
              <a:rPr lang="en-CA" dirty="0"/>
              <a:t>❌</a:t>
            </a:r>
            <a:endParaRPr lang="fr-CA" dirty="0"/>
          </a:p>
        </p:txBody>
      </p:sp>
      <p:sp>
        <p:nvSpPr>
          <p:cNvPr id="8" name="ZoneTexte 7">
            <a:extLst>
              <a:ext uri="{FF2B5EF4-FFF2-40B4-BE49-F238E27FC236}">
                <a16:creationId xmlns:a16="http://schemas.microsoft.com/office/drawing/2014/main" id="{B85E845A-01D3-2721-B2FD-0AF23D88A434}"/>
              </a:ext>
            </a:extLst>
          </p:cNvPr>
          <p:cNvSpPr txBox="1"/>
          <p:nvPr/>
        </p:nvSpPr>
        <p:spPr>
          <a:xfrm>
            <a:off x="10088690" y="3461792"/>
            <a:ext cx="1201674" cy="1015663"/>
          </a:xfrm>
          <a:prstGeom prst="rect">
            <a:avLst/>
          </a:prstGeom>
          <a:noFill/>
        </p:spPr>
        <p:txBody>
          <a:bodyPr wrap="square" rtlCol="0">
            <a:spAutoFit/>
          </a:bodyPr>
          <a:lstStyle/>
          <a:p>
            <a:r>
              <a:rPr lang="en-CA" sz="6000" dirty="0"/>
              <a:t>❌</a:t>
            </a:r>
            <a:endParaRPr lang="fr-CA" sz="6000" dirty="0"/>
          </a:p>
        </p:txBody>
      </p:sp>
      <p:pic>
        <p:nvPicPr>
          <p:cNvPr id="10" name="Image 9">
            <a:extLst>
              <a:ext uri="{FF2B5EF4-FFF2-40B4-BE49-F238E27FC236}">
                <a16:creationId xmlns:a16="http://schemas.microsoft.com/office/drawing/2014/main" id="{C10B5F52-3D18-EF3B-AF41-E3094E25A011}"/>
              </a:ext>
            </a:extLst>
          </p:cNvPr>
          <p:cNvPicPr>
            <a:picLocks noChangeAspect="1"/>
          </p:cNvPicPr>
          <p:nvPr/>
        </p:nvPicPr>
        <p:blipFill>
          <a:blip r:embed="rId3"/>
          <a:stretch>
            <a:fillRect/>
          </a:stretch>
        </p:blipFill>
        <p:spPr>
          <a:xfrm>
            <a:off x="9272931" y="5402097"/>
            <a:ext cx="2833191" cy="305331"/>
          </a:xfrm>
          <a:prstGeom prst="rect">
            <a:avLst/>
          </a:prstGeom>
        </p:spPr>
      </p:pic>
      <p:pic>
        <p:nvPicPr>
          <p:cNvPr id="12" name="Image 11">
            <a:extLst>
              <a:ext uri="{FF2B5EF4-FFF2-40B4-BE49-F238E27FC236}">
                <a16:creationId xmlns:a16="http://schemas.microsoft.com/office/drawing/2014/main" id="{B6AFA821-9D3B-9417-A0BC-51143B70CE32}"/>
              </a:ext>
            </a:extLst>
          </p:cNvPr>
          <p:cNvPicPr>
            <a:picLocks noChangeAspect="1"/>
          </p:cNvPicPr>
          <p:nvPr/>
        </p:nvPicPr>
        <p:blipFill>
          <a:blip r:embed="rId4"/>
          <a:stretch>
            <a:fillRect/>
          </a:stretch>
        </p:blipFill>
        <p:spPr>
          <a:xfrm>
            <a:off x="9348655" y="2779634"/>
            <a:ext cx="2732225" cy="529927"/>
          </a:xfrm>
          <a:prstGeom prst="rect">
            <a:avLst/>
          </a:prstGeom>
        </p:spPr>
      </p:pic>
      <p:pic>
        <p:nvPicPr>
          <p:cNvPr id="14" name="Image 13">
            <a:extLst>
              <a:ext uri="{FF2B5EF4-FFF2-40B4-BE49-F238E27FC236}">
                <a16:creationId xmlns:a16="http://schemas.microsoft.com/office/drawing/2014/main" id="{9A54991E-C124-AA55-5755-DFB2729D35F2}"/>
              </a:ext>
            </a:extLst>
          </p:cNvPr>
          <p:cNvPicPr>
            <a:picLocks noChangeAspect="1"/>
          </p:cNvPicPr>
          <p:nvPr/>
        </p:nvPicPr>
        <p:blipFill>
          <a:blip r:embed="rId5"/>
          <a:stretch>
            <a:fillRect/>
          </a:stretch>
        </p:blipFill>
        <p:spPr>
          <a:xfrm>
            <a:off x="9436588" y="6280181"/>
            <a:ext cx="2500162" cy="353049"/>
          </a:xfrm>
          <a:prstGeom prst="rect">
            <a:avLst/>
          </a:prstGeom>
        </p:spPr>
      </p:pic>
    </p:spTree>
    <p:extLst>
      <p:ext uri="{BB962C8B-B14F-4D97-AF65-F5344CB8AC3E}">
        <p14:creationId xmlns:p14="http://schemas.microsoft.com/office/powerpoint/2010/main" val="3854484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a:t>
            </a:r>
            <a:r>
              <a:rPr lang="fr-CA" dirty="0">
                <a:solidFill>
                  <a:srgbClr val="FA4098"/>
                </a:solidFill>
              </a:rPr>
              <a:t>Colonne calculée</a:t>
            </a:r>
          </a:p>
          <a:p>
            <a:pPr lvl="2"/>
            <a:r>
              <a:rPr lang="fr-CA" dirty="0"/>
              <a:t> Créer la colonne et la remplir à l’aide du calcul approprié n’est pas suffisant. Il faut établir une </a:t>
            </a:r>
            <a:r>
              <a:rPr lang="fr-CA" dirty="0">
                <a:solidFill>
                  <a:srgbClr val="FA4098"/>
                </a:solidFill>
              </a:rPr>
              <a:t>stratégie de synchronisation</a:t>
            </a:r>
            <a:r>
              <a:rPr lang="fr-CA" dirty="0"/>
              <a:t>. </a:t>
            </a:r>
          </a:p>
          <a:p>
            <a:pPr lvl="3"/>
            <a:r>
              <a:rPr lang="fr-CA" dirty="0"/>
              <a:t> Ça peut être un </a:t>
            </a:r>
            <a:r>
              <a:rPr lang="fr-CA" dirty="0">
                <a:solidFill>
                  <a:srgbClr val="FA4098"/>
                </a:solidFill>
              </a:rPr>
              <a:t>déclencheur</a:t>
            </a:r>
            <a:r>
              <a:rPr lang="fr-CA" dirty="0"/>
              <a:t> sur la table compte qui met à jour SoldeTotal en temps réel. Cette stratégie est la plus « lourde ».</a:t>
            </a:r>
          </a:p>
          <a:p>
            <a:pPr lvl="3"/>
            <a:r>
              <a:rPr lang="fr-CA" dirty="0"/>
              <a:t> Ça peut être une « </a:t>
            </a:r>
            <a:r>
              <a:rPr lang="fr-CA" i="1" dirty="0">
                <a:solidFill>
                  <a:srgbClr val="FA4098"/>
                </a:solidFill>
              </a:rPr>
              <a:t>batch job</a:t>
            </a:r>
            <a:r>
              <a:rPr lang="fr-CA" dirty="0"/>
              <a:t> » (Lot d’instructions répété à intervalle prédéterminé) si la donnée n’a pas à être calculée systématiquement.</a:t>
            </a:r>
          </a:p>
          <a:p>
            <a:pPr lvl="3"/>
            <a:r>
              <a:rPr lang="fr-CA" dirty="0"/>
              <a:t> Ça peut être une </a:t>
            </a:r>
            <a:r>
              <a:rPr lang="fr-CA" dirty="0">
                <a:solidFill>
                  <a:srgbClr val="FA4098"/>
                </a:solidFill>
              </a:rPr>
              <a:t>procédure</a:t>
            </a:r>
            <a:r>
              <a:rPr lang="fr-CA" dirty="0"/>
              <a:t> qui remplace un SELECT et en profite pour mettre à jour la donnée pour la rangée des clients sélectionnés.</a:t>
            </a:r>
          </a:p>
          <a:p>
            <a:pPr lvl="2"/>
            <a:r>
              <a:rPr lang="fr-CA" dirty="0"/>
              <a:t> Il est préférable de s’assurer que les avantages d’une </a:t>
            </a:r>
            <a:r>
              <a:rPr lang="fr-CA" dirty="0">
                <a:solidFill>
                  <a:srgbClr val="FA4098"/>
                </a:solidFill>
              </a:rPr>
              <a:t>colonne calculée </a:t>
            </a:r>
            <a:r>
              <a:rPr lang="fr-CA" dirty="0"/>
              <a:t>l’emportent sur les désavantages introduits.</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75112CA4-C7FF-D9A1-23B7-6A98D36D8402}"/>
              </a:ext>
            </a:extLst>
          </p:cNvPr>
          <p:cNvPicPr>
            <a:picLocks noChangeAspect="1"/>
          </p:cNvPicPr>
          <p:nvPr/>
        </p:nvPicPr>
        <p:blipFill>
          <a:blip r:embed="rId2"/>
          <a:stretch>
            <a:fillRect/>
          </a:stretch>
        </p:blipFill>
        <p:spPr>
          <a:xfrm>
            <a:off x="7885968" y="4756452"/>
            <a:ext cx="3996123" cy="1901952"/>
          </a:xfrm>
          <a:prstGeom prst="rect">
            <a:avLst/>
          </a:prstGeom>
        </p:spPr>
      </p:pic>
      <p:sp>
        <p:nvSpPr>
          <p:cNvPr id="6" name="ZoneTexte 5">
            <a:extLst>
              <a:ext uri="{FF2B5EF4-FFF2-40B4-BE49-F238E27FC236}">
                <a16:creationId xmlns:a16="http://schemas.microsoft.com/office/drawing/2014/main" id="{02A3352E-90C5-9973-2571-4E8E74C6A3DD}"/>
              </a:ext>
            </a:extLst>
          </p:cNvPr>
          <p:cNvSpPr txBox="1"/>
          <p:nvPr/>
        </p:nvSpPr>
        <p:spPr>
          <a:xfrm>
            <a:off x="8779989" y="5926884"/>
            <a:ext cx="512064" cy="369332"/>
          </a:xfrm>
          <a:prstGeom prst="rect">
            <a:avLst/>
          </a:prstGeom>
          <a:noFill/>
        </p:spPr>
        <p:txBody>
          <a:bodyPr wrap="square" rtlCol="0">
            <a:spAutoFit/>
          </a:bodyPr>
          <a:lstStyle/>
          <a:p>
            <a:r>
              <a:rPr lang="en-CA" dirty="0"/>
              <a:t>⭐</a:t>
            </a:r>
            <a:endParaRPr lang="fr-CA" dirty="0"/>
          </a:p>
        </p:txBody>
      </p:sp>
      <p:pic>
        <p:nvPicPr>
          <p:cNvPr id="10" name="Image 9">
            <a:extLst>
              <a:ext uri="{FF2B5EF4-FFF2-40B4-BE49-F238E27FC236}">
                <a16:creationId xmlns:a16="http://schemas.microsoft.com/office/drawing/2014/main" id="{1DE141C7-1DDA-E0EF-B0B7-A344E6CAFF95}"/>
              </a:ext>
            </a:extLst>
          </p:cNvPr>
          <p:cNvPicPr>
            <a:picLocks noChangeAspect="1"/>
          </p:cNvPicPr>
          <p:nvPr/>
        </p:nvPicPr>
        <p:blipFill>
          <a:blip r:embed="rId3"/>
          <a:stretch>
            <a:fillRect/>
          </a:stretch>
        </p:blipFill>
        <p:spPr>
          <a:xfrm>
            <a:off x="2281166" y="5186207"/>
            <a:ext cx="4590013" cy="1410865"/>
          </a:xfrm>
          <a:prstGeom prst="rect">
            <a:avLst/>
          </a:prstGeom>
          <a:ln w="28575">
            <a:solidFill>
              <a:srgbClr val="739CD1"/>
            </a:solidFill>
          </a:ln>
        </p:spPr>
      </p:pic>
    </p:spTree>
    <p:extLst>
      <p:ext uri="{BB962C8B-B14F-4D97-AF65-F5344CB8AC3E}">
        <p14:creationId xmlns:p14="http://schemas.microsoft.com/office/powerpoint/2010/main" val="111473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5B957A-9052-4DC1-9DCC-B3F0165FB514}"/>
              </a:ext>
            </a:extLst>
          </p:cNvPr>
          <p:cNvSpPr>
            <a:spLocks noGrp="1"/>
          </p:cNvSpPr>
          <p:nvPr>
            <p:ph idx="1"/>
          </p:nvPr>
        </p:nvSpPr>
        <p:spPr/>
        <p:txBody>
          <a:bodyPr/>
          <a:lstStyle/>
          <a:p>
            <a:r>
              <a:rPr lang="fr-CA" dirty="0"/>
              <a:t> Motivation</a:t>
            </a:r>
          </a:p>
          <a:p>
            <a:r>
              <a:rPr lang="fr-CA" dirty="0">
                <a:solidFill>
                  <a:srgbClr val="739CD1"/>
                </a:solidFill>
              </a:rPr>
              <a:t> Maintenance de la BD</a:t>
            </a:r>
          </a:p>
          <a:p>
            <a:r>
              <a:rPr lang="fr-CA" dirty="0">
                <a:solidFill>
                  <a:srgbClr val="7385D1"/>
                </a:solidFill>
              </a:rPr>
              <a:t> Maintenance de l’application Web</a:t>
            </a:r>
          </a:p>
          <a:p>
            <a:pPr marL="0" indent="0">
              <a:buNone/>
            </a:pPr>
            <a:endParaRPr lang="fr-CA" dirty="0">
              <a:solidFill>
                <a:srgbClr val="BD7ABF"/>
              </a:solidFill>
            </a:endParaRPr>
          </a:p>
        </p:txBody>
      </p:sp>
      <p:sp>
        <p:nvSpPr>
          <p:cNvPr id="3" name="Titre 2">
            <a:extLst>
              <a:ext uri="{FF2B5EF4-FFF2-40B4-BE49-F238E27FC236}">
                <a16:creationId xmlns:a16="http://schemas.microsoft.com/office/drawing/2014/main" id="{36B6614C-72E4-4109-BCB2-8A7C94B43A06}"/>
              </a:ext>
            </a:extLst>
          </p:cNvPr>
          <p:cNvSpPr>
            <a:spLocks noGrp="1"/>
          </p:cNvSpPr>
          <p:nvPr>
            <p:ph type="title"/>
          </p:nvPr>
        </p:nvSpPr>
        <p:spPr/>
        <p:txBody>
          <a:bodyPr/>
          <a:lstStyle/>
          <a:p>
            <a:r>
              <a:rPr lang="fr-CA" dirty="0"/>
              <a:t>Sommaire </a:t>
            </a:r>
            <a:r>
              <a:rPr lang="en-CA" dirty="0"/>
              <a:t>📃</a:t>
            </a:r>
            <a:endParaRPr lang="fr-CA" dirty="0"/>
          </a:p>
        </p:txBody>
      </p:sp>
    </p:spTree>
    <p:extLst>
      <p:ext uri="{BB962C8B-B14F-4D97-AF65-F5344CB8AC3E}">
        <p14:creationId xmlns:p14="http://schemas.microsoft.com/office/powerpoint/2010/main" val="362497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Introduction d’une </a:t>
            </a:r>
            <a:r>
              <a:rPr lang="fr-CA" dirty="0">
                <a:solidFill>
                  <a:srgbClr val="FA4098"/>
                </a:solidFill>
              </a:rPr>
              <a:t>clé artificielle</a:t>
            </a:r>
          </a:p>
          <a:p>
            <a:pPr lvl="2"/>
            <a:r>
              <a:rPr lang="fr-CA" dirty="0"/>
              <a:t> Intéressant si la clé </a:t>
            </a:r>
            <a:r>
              <a:rPr lang="fr-CA" b="1" dirty="0"/>
              <a:t>naturelle</a:t>
            </a:r>
            <a:r>
              <a:rPr lang="fr-CA" dirty="0"/>
              <a:t> est moins performante (ex : des nvarchar) ou si la clé </a:t>
            </a:r>
            <a:r>
              <a:rPr lang="fr-CA" b="1" dirty="0"/>
              <a:t>naturelle</a:t>
            </a:r>
            <a:r>
              <a:rPr lang="fr-CA" dirty="0"/>
              <a:t> utilisée change ou devient obsolète. (ex : on arrête d’utiliser le système de matricule pour les étudiants du cégep pour mettre une clé artificielle!)</a:t>
            </a:r>
          </a:p>
          <a:p>
            <a:pPr lvl="2"/>
            <a:r>
              <a:rPr lang="fr-CA" dirty="0"/>
              <a:t> Généralement, les étapes de la transformation ressembleront à ceci :</a:t>
            </a:r>
          </a:p>
          <a:p>
            <a:pPr lvl="3"/>
            <a:r>
              <a:rPr lang="fr-CA" dirty="0"/>
              <a:t>Ajouter la colonne </a:t>
            </a:r>
            <a:r>
              <a:rPr lang="fr-CA" dirty="0">
                <a:solidFill>
                  <a:srgbClr val="FA4098"/>
                </a:solidFill>
              </a:rPr>
              <a:t>IDENTITY(1,1)</a:t>
            </a:r>
            <a:r>
              <a:rPr lang="fr-CA" dirty="0"/>
              <a:t> dans la table et ajouter une colonne </a:t>
            </a:r>
            <a:r>
              <a:rPr lang="fr-CA" dirty="0">
                <a:solidFill>
                  <a:srgbClr val="FA4098"/>
                </a:solidFill>
              </a:rPr>
              <a:t>int null</a:t>
            </a:r>
            <a:r>
              <a:rPr lang="fr-CA" dirty="0"/>
              <a:t> dans les tables avec la FK. La colonne </a:t>
            </a:r>
            <a:r>
              <a:rPr lang="fr-CA" dirty="0">
                <a:solidFill>
                  <a:srgbClr val="FA4098"/>
                </a:solidFill>
              </a:rPr>
              <a:t>IDENTITY</a:t>
            </a:r>
            <a:r>
              <a:rPr lang="fr-CA" dirty="0"/>
              <a:t> </a:t>
            </a:r>
            <a:r>
              <a:rPr lang="fr-CA" b="1" dirty="0"/>
              <a:t>se remplira immédiatement et automatiquement</a:t>
            </a:r>
            <a:r>
              <a:rPr lang="fr-CA" dirty="0"/>
              <a:t>.</a:t>
            </a:r>
          </a:p>
          <a:p>
            <a:pPr lvl="3"/>
            <a:r>
              <a:rPr lang="fr-CA" dirty="0"/>
              <a:t>Supprimer l’ancienne </a:t>
            </a:r>
            <a:r>
              <a:rPr lang="fr-CA" dirty="0">
                <a:solidFill>
                  <a:srgbClr val="FA4098"/>
                </a:solidFill>
              </a:rPr>
              <a:t>contrainte FK</a:t>
            </a:r>
            <a:r>
              <a:rPr lang="fr-CA" dirty="0"/>
              <a:t>, créer la nouvelle </a:t>
            </a:r>
            <a:r>
              <a:rPr lang="fr-CA" dirty="0">
                <a:solidFill>
                  <a:srgbClr val="FA4098"/>
                </a:solidFill>
              </a:rPr>
              <a:t>contrainte FK</a:t>
            </a:r>
            <a:r>
              <a:rPr lang="fr-CA" dirty="0"/>
              <a:t>, supprimer l’ancienne </a:t>
            </a:r>
            <a:r>
              <a:rPr lang="fr-CA" dirty="0">
                <a:solidFill>
                  <a:srgbClr val="FA4098"/>
                </a:solidFill>
              </a:rPr>
              <a:t>contrainte PK</a:t>
            </a:r>
            <a:r>
              <a:rPr lang="fr-CA" dirty="0"/>
              <a:t>, créer la nouvelle </a:t>
            </a:r>
            <a:r>
              <a:rPr lang="fr-CA" dirty="0">
                <a:solidFill>
                  <a:srgbClr val="FA4098"/>
                </a:solidFill>
              </a:rPr>
              <a:t>contrainte PK</a:t>
            </a:r>
            <a:r>
              <a:rPr lang="fr-CA" dirty="0"/>
              <a:t>. </a:t>
            </a:r>
          </a:p>
          <a:p>
            <a:pPr lvl="3"/>
            <a:r>
              <a:rPr lang="fr-CA" dirty="0"/>
              <a:t>Remplir la nouvelle </a:t>
            </a:r>
            <a:r>
              <a:rPr lang="fr-CA" dirty="0">
                <a:solidFill>
                  <a:srgbClr val="FA4098"/>
                </a:solidFill>
              </a:rPr>
              <a:t>colonne FK</a:t>
            </a:r>
            <a:r>
              <a:rPr lang="fr-CA" dirty="0"/>
              <a:t> dans les tables associées. (Et rendre la FK </a:t>
            </a:r>
            <a:r>
              <a:rPr lang="fr-CA" dirty="0">
                <a:solidFill>
                  <a:srgbClr val="FA4098"/>
                </a:solidFill>
              </a:rPr>
              <a:t>not null</a:t>
            </a:r>
            <a:r>
              <a:rPr lang="fr-CA" dirty="0"/>
              <a:t>, si cela s’applique)</a:t>
            </a:r>
          </a:p>
          <a:p>
            <a:pPr lvl="3"/>
            <a:r>
              <a:rPr lang="fr-CA" dirty="0"/>
              <a:t>Supprimer les anciennes colonnes. (Et archiver les données supprimées si nécessaire)</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0382472A-3973-F463-4B30-3091271BE4EA}"/>
              </a:ext>
            </a:extLst>
          </p:cNvPr>
          <p:cNvPicPr>
            <a:picLocks noChangeAspect="1"/>
          </p:cNvPicPr>
          <p:nvPr/>
        </p:nvPicPr>
        <p:blipFill>
          <a:blip r:embed="rId2"/>
          <a:stretch>
            <a:fillRect/>
          </a:stretch>
        </p:blipFill>
        <p:spPr>
          <a:xfrm>
            <a:off x="986546" y="5383530"/>
            <a:ext cx="3009900" cy="1333500"/>
          </a:xfrm>
          <a:prstGeom prst="rect">
            <a:avLst/>
          </a:prstGeom>
        </p:spPr>
      </p:pic>
      <p:pic>
        <p:nvPicPr>
          <p:cNvPr id="7" name="Image 6">
            <a:extLst>
              <a:ext uri="{FF2B5EF4-FFF2-40B4-BE49-F238E27FC236}">
                <a16:creationId xmlns:a16="http://schemas.microsoft.com/office/drawing/2014/main" id="{8129907F-8C40-83B0-6F65-E2D8248C03BD}"/>
              </a:ext>
            </a:extLst>
          </p:cNvPr>
          <p:cNvPicPr>
            <a:picLocks noChangeAspect="1"/>
          </p:cNvPicPr>
          <p:nvPr/>
        </p:nvPicPr>
        <p:blipFill>
          <a:blip r:embed="rId3"/>
          <a:stretch>
            <a:fillRect/>
          </a:stretch>
        </p:blipFill>
        <p:spPr>
          <a:xfrm>
            <a:off x="4663423" y="5307330"/>
            <a:ext cx="3009900" cy="1485900"/>
          </a:xfrm>
          <a:prstGeom prst="rect">
            <a:avLst/>
          </a:prstGeom>
        </p:spPr>
      </p:pic>
      <p:pic>
        <p:nvPicPr>
          <p:cNvPr id="9" name="Image 8">
            <a:extLst>
              <a:ext uri="{FF2B5EF4-FFF2-40B4-BE49-F238E27FC236}">
                <a16:creationId xmlns:a16="http://schemas.microsoft.com/office/drawing/2014/main" id="{B3EC0773-6830-F557-D29E-AAF9AE9D986C}"/>
              </a:ext>
            </a:extLst>
          </p:cNvPr>
          <p:cNvPicPr>
            <a:picLocks noChangeAspect="1"/>
          </p:cNvPicPr>
          <p:nvPr/>
        </p:nvPicPr>
        <p:blipFill>
          <a:blip r:embed="rId4"/>
          <a:stretch>
            <a:fillRect/>
          </a:stretch>
        </p:blipFill>
        <p:spPr>
          <a:xfrm>
            <a:off x="8340300" y="5383530"/>
            <a:ext cx="3009900" cy="1333500"/>
          </a:xfrm>
          <a:prstGeom prst="rect">
            <a:avLst/>
          </a:prstGeom>
        </p:spPr>
      </p:pic>
      <p:sp>
        <p:nvSpPr>
          <p:cNvPr id="10" name="Flèche : droite 9">
            <a:extLst>
              <a:ext uri="{FF2B5EF4-FFF2-40B4-BE49-F238E27FC236}">
                <a16:creationId xmlns:a16="http://schemas.microsoft.com/office/drawing/2014/main" id="{13B7AE95-B3E1-7644-62E0-31567CA6850A}"/>
              </a:ext>
            </a:extLst>
          </p:cNvPr>
          <p:cNvSpPr/>
          <p:nvPr/>
        </p:nvSpPr>
        <p:spPr>
          <a:xfrm>
            <a:off x="4128766" y="5815584"/>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1" name="Flèche : droite 10">
            <a:extLst>
              <a:ext uri="{FF2B5EF4-FFF2-40B4-BE49-F238E27FC236}">
                <a16:creationId xmlns:a16="http://schemas.microsoft.com/office/drawing/2014/main" id="{A8516E88-EA24-5DC9-D255-5C34E7BCE616}"/>
              </a:ext>
            </a:extLst>
          </p:cNvPr>
          <p:cNvSpPr/>
          <p:nvPr/>
        </p:nvSpPr>
        <p:spPr>
          <a:xfrm>
            <a:off x="7805644" y="5815584"/>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912254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Fusion de colonnes ou de tables</a:t>
            </a:r>
          </a:p>
          <a:p>
            <a:pPr lvl="2"/>
            <a:r>
              <a:rPr lang="fr-CA" dirty="0"/>
              <a:t> </a:t>
            </a:r>
            <a:r>
              <a:rPr lang="fr-CA" dirty="0">
                <a:solidFill>
                  <a:srgbClr val="FA4098"/>
                </a:solidFill>
              </a:rPr>
              <a:t>Colonnes</a:t>
            </a:r>
            <a:r>
              <a:rPr lang="fr-CA" dirty="0"/>
              <a:t> : Rarement intéressant et risque de faire perdre de la précision aux données. Seulement pertinent si les deux valeurs sont toujours utilisées ensemble et ne sont jamais manipulées séparément.</a:t>
            </a:r>
          </a:p>
          <a:p>
            <a:pPr lvl="3"/>
            <a:r>
              <a:rPr lang="fr-CA" dirty="0"/>
              <a:t> Si une des colonnes était une clé, la manipulation doit être plus délicate.</a:t>
            </a:r>
          </a:p>
          <a:p>
            <a:pPr lvl="2"/>
            <a:r>
              <a:rPr lang="fr-CA" dirty="0"/>
              <a:t> </a:t>
            </a:r>
            <a:r>
              <a:rPr lang="fr-CA" dirty="0">
                <a:solidFill>
                  <a:srgbClr val="FA4098"/>
                </a:solidFill>
              </a:rPr>
              <a:t>Tables</a:t>
            </a:r>
            <a:r>
              <a:rPr lang="fr-CA" dirty="0"/>
              <a:t> : Si deux tables ont une relation One-To-One, les fusionner peut éviter des jointures répétitives et coûteuses. Dans les autres cas, c’est rarement intéressant.</a:t>
            </a:r>
          </a:p>
          <a:p>
            <a:pPr lvl="3"/>
            <a:r>
              <a:rPr lang="fr-CA" dirty="0"/>
              <a:t> Dans le cas de 2 tables avec une relation One-To-One, il y a une FK à éliminer.</a:t>
            </a:r>
          </a:p>
          <a:p>
            <a:pPr lvl="3"/>
            <a:r>
              <a:rPr lang="fr-CA" dirty="0"/>
              <a:t> Dans tous les cas, les vues, procédures et déclencheurs concernés devront être modifiés.</a:t>
            </a:r>
          </a:p>
          <a:p>
            <a:pPr lvl="3"/>
            <a:r>
              <a:rPr lang="fr-CA" dirty="0"/>
              <a:t> Mode opératoire : On choisit une table </a:t>
            </a:r>
            <a:r>
              <a:rPr lang="fr-CA" b="1" dirty="0"/>
              <a:t>hôte</a:t>
            </a:r>
            <a:r>
              <a:rPr lang="fr-CA" dirty="0"/>
              <a:t>, puis crée des nouvelles colonnes qu’on meuble avec un </a:t>
            </a:r>
            <a:r>
              <a:rPr lang="fr-CA" dirty="0">
                <a:solidFill>
                  <a:srgbClr val="FA4098"/>
                </a:solidFill>
              </a:rPr>
              <a:t>INSERT SELECT</a:t>
            </a:r>
            <a:r>
              <a:rPr lang="fr-CA" dirty="0"/>
              <a:t> ensuite. On supprime l’autre table en dernier.</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3486986C-48CF-F113-7DCB-45912EB62352}"/>
              </a:ext>
            </a:extLst>
          </p:cNvPr>
          <p:cNvPicPr>
            <a:picLocks noChangeAspect="1"/>
          </p:cNvPicPr>
          <p:nvPr/>
        </p:nvPicPr>
        <p:blipFill>
          <a:blip r:embed="rId2"/>
          <a:stretch>
            <a:fillRect/>
          </a:stretch>
        </p:blipFill>
        <p:spPr>
          <a:xfrm>
            <a:off x="3494531" y="5077968"/>
            <a:ext cx="6270061" cy="1698546"/>
          </a:xfrm>
          <a:prstGeom prst="rect">
            <a:avLst/>
          </a:prstGeom>
        </p:spPr>
      </p:pic>
      <p:sp>
        <p:nvSpPr>
          <p:cNvPr id="6" name="Flèche : droite 5">
            <a:extLst>
              <a:ext uri="{FF2B5EF4-FFF2-40B4-BE49-F238E27FC236}">
                <a16:creationId xmlns:a16="http://schemas.microsoft.com/office/drawing/2014/main" id="{EAA2A7BF-1846-30E3-936C-1B8F01BF3A0D}"/>
              </a:ext>
            </a:extLst>
          </p:cNvPr>
          <p:cNvSpPr/>
          <p:nvPr/>
        </p:nvSpPr>
        <p:spPr>
          <a:xfrm>
            <a:off x="5433310" y="5692545"/>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7" name="ZoneTexte 6">
            <a:extLst>
              <a:ext uri="{FF2B5EF4-FFF2-40B4-BE49-F238E27FC236}">
                <a16:creationId xmlns:a16="http://schemas.microsoft.com/office/drawing/2014/main" id="{515C6131-8733-B552-0E28-B5DB1CD44F47}"/>
              </a:ext>
            </a:extLst>
          </p:cNvPr>
          <p:cNvSpPr txBox="1"/>
          <p:nvPr/>
        </p:nvSpPr>
        <p:spPr>
          <a:xfrm>
            <a:off x="7790688" y="5742575"/>
            <a:ext cx="505968" cy="369332"/>
          </a:xfrm>
          <a:prstGeom prst="rect">
            <a:avLst/>
          </a:prstGeom>
          <a:noFill/>
        </p:spPr>
        <p:txBody>
          <a:bodyPr wrap="square" rtlCol="0">
            <a:spAutoFit/>
          </a:bodyPr>
          <a:lstStyle/>
          <a:p>
            <a:r>
              <a:rPr lang="fr-CA" dirty="0">
                <a:solidFill>
                  <a:srgbClr val="739CD1"/>
                </a:solidFill>
              </a:rPr>
              <a:t>OU</a:t>
            </a:r>
          </a:p>
        </p:txBody>
      </p:sp>
    </p:spTree>
    <p:extLst>
      <p:ext uri="{BB962C8B-B14F-4D97-AF65-F5344CB8AC3E}">
        <p14:creationId xmlns:p14="http://schemas.microsoft.com/office/powerpoint/2010/main" val="1638834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Séparation de colonnes ou de tables</a:t>
            </a:r>
          </a:p>
          <a:p>
            <a:pPr lvl="2"/>
            <a:r>
              <a:rPr lang="fr-CA" dirty="0"/>
              <a:t> </a:t>
            </a:r>
            <a:r>
              <a:rPr lang="fr-CA" dirty="0">
                <a:solidFill>
                  <a:srgbClr val="FA4098"/>
                </a:solidFill>
              </a:rPr>
              <a:t>Colonnes</a:t>
            </a:r>
            <a:r>
              <a:rPr lang="fr-CA" dirty="0"/>
              <a:t> : Améliorer la </a:t>
            </a:r>
            <a:r>
              <a:rPr lang="fr-CA" b="1" dirty="0"/>
              <a:t>granularité</a:t>
            </a:r>
            <a:r>
              <a:rPr lang="fr-CA" dirty="0"/>
              <a:t> / </a:t>
            </a:r>
            <a:r>
              <a:rPr lang="fr-CA" b="1" dirty="0"/>
              <a:t>précision</a:t>
            </a:r>
            <a:r>
              <a:rPr lang="fr-CA" dirty="0"/>
              <a:t> de certaines données. (Ex : découper une adresse en plusieurs colonnes au lieu d’un gros varchar mal standardisé)</a:t>
            </a:r>
          </a:p>
          <a:p>
            <a:pPr lvl="3"/>
            <a:r>
              <a:rPr lang="fr-CA" dirty="0"/>
              <a:t> Attention à ne pas </a:t>
            </a:r>
            <a:r>
              <a:rPr lang="fr-CA" b="1" dirty="0"/>
              <a:t>dupliquer</a:t>
            </a:r>
            <a:r>
              <a:rPr lang="fr-CA" dirty="0"/>
              <a:t> des données !</a:t>
            </a:r>
          </a:p>
          <a:p>
            <a:pPr lvl="3"/>
            <a:r>
              <a:rPr lang="fr-CA" dirty="0"/>
              <a:t> Mode opératoire : Potentiellement un </a:t>
            </a:r>
            <a:r>
              <a:rPr lang="fr-CA" b="1" dirty="0"/>
              <a:t>cauchemar</a:t>
            </a:r>
            <a:r>
              <a:rPr lang="fr-CA" dirty="0"/>
              <a:t>, surtout si la donnée était </a:t>
            </a:r>
            <a:r>
              <a:rPr lang="fr-CA" b="1" dirty="0"/>
              <a:t>composée</a:t>
            </a:r>
            <a:r>
              <a:rPr lang="fr-CA" dirty="0"/>
              <a:t> et </a:t>
            </a:r>
            <a:r>
              <a:rPr lang="fr-CA" b="1" dirty="0"/>
              <a:t>mal standardisée</a:t>
            </a:r>
            <a:r>
              <a:rPr lang="fr-CA" dirty="0"/>
              <a:t>. (Comme une adresse) Un script ou un logiciel tier peut devenir nécessaire pour restructurer les données et dans les pires cas, une intervention humaine, rangée par rangée.</a:t>
            </a:r>
          </a:p>
          <a:p>
            <a:pPr lvl="2"/>
            <a:r>
              <a:rPr lang="fr-CA" dirty="0"/>
              <a:t> </a:t>
            </a:r>
            <a:r>
              <a:rPr lang="fr-CA" dirty="0">
                <a:solidFill>
                  <a:srgbClr val="FA4098"/>
                </a:solidFill>
              </a:rPr>
              <a:t>Tables</a:t>
            </a:r>
            <a:r>
              <a:rPr lang="fr-CA" dirty="0"/>
              <a:t> : Pour </a:t>
            </a:r>
            <a:r>
              <a:rPr lang="fr-CA" b="1" dirty="0"/>
              <a:t>normaliser</a:t>
            </a:r>
            <a:r>
              <a:rPr lang="fr-CA" dirty="0"/>
              <a:t> la BD, pour séparer des données avec des </a:t>
            </a:r>
            <a:r>
              <a:rPr lang="fr-CA" b="1" dirty="0"/>
              <a:t>niveaux de sécurité</a:t>
            </a:r>
            <a:r>
              <a:rPr lang="fr-CA" dirty="0"/>
              <a:t> différents ou pour séparer des données lourdes (ex : image) moins souvent utilisées que d’autres données simples pour améliorer la </a:t>
            </a:r>
            <a:r>
              <a:rPr lang="fr-CA" b="1" dirty="0"/>
              <a:t>performance</a:t>
            </a:r>
            <a:r>
              <a:rPr lang="fr-CA" dirty="0"/>
              <a:t>.</a:t>
            </a:r>
          </a:p>
          <a:p>
            <a:pPr lvl="3"/>
            <a:r>
              <a:rPr lang="fr-CA" dirty="0"/>
              <a:t> Mode opératoire : implique de créer une nouvelle table, de créer une clé étrangère, de meubler la nouvelle table avec </a:t>
            </a:r>
            <a:r>
              <a:rPr lang="fr-CA" dirty="0">
                <a:solidFill>
                  <a:srgbClr val="FA4098"/>
                </a:solidFill>
              </a:rPr>
              <a:t>INSERT SELECT</a:t>
            </a:r>
            <a:r>
              <a:rPr lang="fr-CA" dirty="0"/>
              <a:t> et de supprimer les anciennes colonnes de la table initiale.</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DDFCE04F-68D1-493C-C15F-3BC15F3EC526}"/>
              </a:ext>
            </a:extLst>
          </p:cNvPr>
          <p:cNvPicPr>
            <a:picLocks noChangeAspect="1"/>
          </p:cNvPicPr>
          <p:nvPr/>
        </p:nvPicPr>
        <p:blipFill>
          <a:blip r:embed="rId2"/>
          <a:stretch>
            <a:fillRect/>
          </a:stretch>
        </p:blipFill>
        <p:spPr>
          <a:xfrm>
            <a:off x="4768596" y="5372100"/>
            <a:ext cx="5105400" cy="1485900"/>
          </a:xfrm>
          <a:prstGeom prst="rect">
            <a:avLst/>
          </a:prstGeom>
        </p:spPr>
      </p:pic>
      <p:sp>
        <p:nvSpPr>
          <p:cNvPr id="6" name="Flèche : droite 5">
            <a:extLst>
              <a:ext uri="{FF2B5EF4-FFF2-40B4-BE49-F238E27FC236}">
                <a16:creationId xmlns:a16="http://schemas.microsoft.com/office/drawing/2014/main" id="{C362335D-73B1-B786-F1E7-17EF65E7966C}"/>
              </a:ext>
            </a:extLst>
          </p:cNvPr>
          <p:cNvSpPr/>
          <p:nvPr/>
        </p:nvSpPr>
        <p:spPr>
          <a:xfrm>
            <a:off x="6207502" y="5880354"/>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3346173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a:t>
            </a:r>
            <a:r>
              <a:rPr lang="fr-CA" dirty="0">
                <a:solidFill>
                  <a:srgbClr val="FA4098"/>
                </a:solidFill>
              </a:rPr>
              <a:t>Déplacer une colonne</a:t>
            </a:r>
          </a:p>
          <a:p>
            <a:pPr lvl="2"/>
            <a:r>
              <a:rPr lang="fr-CA" dirty="0"/>
              <a:t> Généralement à des fins de normalisation. (Ou de dénormalisation pour réduire le nombre de jointures nécessaires, pour des cas très pointus)</a:t>
            </a:r>
          </a:p>
          <a:p>
            <a:pPr lvl="3"/>
            <a:r>
              <a:rPr lang="fr-CA" dirty="0"/>
              <a:t> Généralement simple si ce n’est pas une clé ! On crée la nouvelle colonne, on la meuble avec INSERT SELECT, puis on supprime l’ancienne colonne.</a:t>
            </a:r>
          </a:p>
          <a:p>
            <a:pPr lvl="1"/>
            <a:r>
              <a:rPr lang="fr-CA" dirty="0"/>
              <a:t> </a:t>
            </a:r>
            <a:r>
              <a:rPr lang="fr-CA" dirty="0">
                <a:solidFill>
                  <a:srgbClr val="FA4098"/>
                </a:solidFill>
              </a:rPr>
              <a:t>Renommer</a:t>
            </a:r>
            <a:r>
              <a:rPr lang="fr-CA" dirty="0"/>
              <a:t> une table, colonne ou une vue</a:t>
            </a:r>
          </a:p>
          <a:p>
            <a:pPr lvl="2"/>
            <a:r>
              <a:rPr lang="fr-CA" dirty="0"/>
              <a:t> Peut sembler banal, mais si d’autres équipes ont du mal à identifier la nature de certaines tables, colonnes ou vues, les renommer et rendre leur usage plus intuitif est important.</a:t>
            </a:r>
          </a:p>
          <a:p>
            <a:pPr lvl="3"/>
            <a:r>
              <a:rPr lang="fr-CA" dirty="0"/>
              <a:t> Les correctifs à apporter sont généralement simples de toute façon.</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4012037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a:t>
            </a:r>
            <a:r>
              <a:rPr lang="fr-CA" dirty="0">
                <a:solidFill>
                  <a:srgbClr val="FA4098"/>
                </a:solidFill>
              </a:rPr>
              <a:t>De 1-N à N-M</a:t>
            </a:r>
          </a:p>
          <a:p>
            <a:pPr lvl="2"/>
            <a:r>
              <a:rPr lang="fr-CA" dirty="0"/>
              <a:t> Modification plus fréquente qu’on pourrait croire. Parfois les besoins évoluent et un compte bancaire peut soudainement appartenir à plusieurs clients, par exemple.</a:t>
            </a:r>
          </a:p>
          <a:p>
            <a:pPr lvl="3"/>
            <a:r>
              <a:rPr lang="fr-CA" dirty="0"/>
              <a:t> Mode opératoire : Bien entendu, il faut ajouter une table associative et remanier les clés étrangères en faisant bien attention de maintenir les relations existantes. (</a:t>
            </a:r>
            <a:r>
              <a:rPr lang="fr-CA" b="1" dirty="0"/>
              <a:t>Exemple complet dans quelques diapos</a:t>
            </a:r>
            <a:r>
              <a:rPr lang="fr-CA" dirty="0"/>
              <a:t>)</a:t>
            </a:r>
          </a:p>
          <a:p>
            <a:pPr lvl="3"/>
            <a:r>
              <a:rPr lang="fr-CA" dirty="0"/>
              <a:t> Devrait-on toujours préconiser une table associative, même pour des relations </a:t>
            </a:r>
            <a:r>
              <a:rPr lang="fr-CA" dirty="0">
                <a:solidFill>
                  <a:srgbClr val="FA4098"/>
                </a:solidFill>
              </a:rPr>
              <a:t>One-To-Many</a:t>
            </a:r>
            <a:r>
              <a:rPr lang="fr-CA" dirty="0"/>
              <a:t> pour ne pas avoir à faire cette modification plus tard ? </a:t>
            </a:r>
            <a:r>
              <a:rPr lang="fr-CA" b="1" dirty="0"/>
              <a:t>Non</a:t>
            </a:r>
            <a:r>
              <a:rPr lang="fr-CA" dirty="0"/>
              <a:t>. Si on est sûr que la relation restera toujours </a:t>
            </a:r>
            <a:r>
              <a:rPr lang="fr-CA" dirty="0">
                <a:solidFill>
                  <a:srgbClr val="FA4098"/>
                </a:solidFill>
              </a:rPr>
              <a:t>One-To-Many</a:t>
            </a:r>
            <a:r>
              <a:rPr lang="fr-CA" dirty="0"/>
              <a:t>, éviter les tables associatives </a:t>
            </a:r>
            <a:r>
              <a:rPr lang="fr-CA" b="1" dirty="0"/>
              <a:t>prévient des jointures coûteuses</a:t>
            </a:r>
            <a:r>
              <a:rPr lang="fr-CA" dirty="0"/>
              <a:t>. Au pire, on fait la modification quand cela devient nécessaire.</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A088848E-70A0-84AE-F420-9B524D356A80}"/>
              </a:ext>
            </a:extLst>
          </p:cNvPr>
          <p:cNvPicPr>
            <a:picLocks noChangeAspect="1"/>
          </p:cNvPicPr>
          <p:nvPr/>
        </p:nvPicPr>
        <p:blipFill>
          <a:blip r:embed="rId2"/>
          <a:stretch>
            <a:fillRect/>
          </a:stretch>
        </p:blipFill>
        <p:spPr>
          <a:xfrm>
            <a:off x="1379254" y="4695444"/>
            <a:ext cx="9632408" cy="1577340"/>
          </a:xfrm>
          <a:prstGeom prst="rect">
            <a:avLst/>
          </a:prstGeom>
        </p:spPr>
      </p:pic>
      <p:sp>
        <p:nvSpPr>
          <p:cNvPr id="6" name="Flèche : droite 5">
            <a:extLst>
              <a:ext uri="{FF2B5EF4-FFF2-40B4-BE49-F238E27FC236}">
                <a16:creationId xmlns:a16="http://schemas.microsoft.com/office/drawing/2014/main" id="{85EDBE32-6FC4-86A6-F160-839FEFBC4932}"/>
              </a:ext>
            </a:extLst>
          </p:cNvPr>
          <p:cNvSpPr/>
          <p:nvPr/>
        </p:nvSpPr>
        <p:spPr>
          <a:xfrm>
            <a:off x="5098030" y="5249418"/>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1601623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40000" y="1156668"/>
            <a:ext cx="10512000" cy="5026393"/>
          </a:xfrm>
        </p:spPr>
        <p:txBody>
          <a:bodyPr/>
          <a:lstStyle/>
          <a:p>
            <a:r>
              <a:rPr lang="fr-CA" dirty="0"/>
              <a:t> Maintenance de la BD</a:t>
            </a:r>
          </a:p>
          <a:p>
            <a:pPr lvl="1"/>
            <a:r>
              <a:rPr lang="fr-CA" dirty="0"/>
              <a:t> Changements de </a:t>
            </a:r>
            <a:r>
              <a:rPr lang="fr-CA" dirty="0">
                <a:solidFill>
                  <a:srgbClr val="FA4098"/>
                </a:solidFill>
              </a:rPr>
              <a:t>qualité</a:t>
            </a:r>
          </a:p>
          <a:p>
            <a:pPr lvl="2"/>
            <a:r>
              <a:rPr lang="fr-CA" dirty="0"/>
              <a:t> Ex : changement de </a:t>
            </a:r>
            <a:r>
              <a:rPr lang="fr-CA" dirty="0">
                <a:solidFill>
                  <a:srgbClr val="FA4098"/>
                </a:solidFill>
              </a:rPr>
              <a:t>type</a:t>
            </a:r>
            <a:r>
              <a:rPr lang="fr-CA" dirty="0"/>
              <a:t> d’une colonne, ajout d’une </a:t>
            </a:r>
            <a:r>
              <a:rPr lang="fr-CA" dirty="0">
                <a:solidFill>
                  <a:srgbClr val="FA4098"/>
                </a:solidFill>
              </a:rPr>
              <a:t>contrainte</a:t>
            </a:r>
            <a:r>
              <a:rPr lang="fr-CA" dirty="0"/>
              <a:t>, retrait d’une contrainte, valeurs par </a:t>
            </a:r>
            <a:r>
              <a:rPr lang="fr-CA" dirty="0">
                <a:solidFill>
                  <a:srgbClr val="FA4098"/>
                </a:solidFill>
              </a:rPr>
              <a:t>défaut</a:t>
            </a:r>
            <a:r>
              <a:rPr lang="fr-CA" dirty="0"/>
              <a:t>, valeurs </a:t>
            </a:r>
            <a:r>
              <a:rPr lang="fr-CA" dirty="0">
                <a:solidFill>
                  <a:srgbClr val="FA4098"/>
                </a:solidFill>
              </a:rPr>
              <a:t>null</a:t>
            </a:r>
            <a:r>
              <a:rPr lang="fr-CA" dirty="0"/>
              <a:t> ou </a:t>
            </a:r>
            <a:r>
              <a:rPr lang="fr-CA" dirty="0">
                <a:solidFill>
                  <a:srgbClr val="FA4098"/>
                </a:solidFill>
              </a:rPr>
              <a:t>non null</a:t>
            </a:r>
            <a:r>
              <a:rPr lang="fr-CA" dirty="0"/>
              <a:t>, etc.</a:t>
            </a:r>
          </a:p>
          <a:p>
            <a:pPr lvl="2"/>
            <a:r>
              <a:rPr lang="fr-CA" dirty="0"/>
              <a:t> Ces changements ont des impacts plus subtils, mais pas inexistants ! Des exemples :</a:t>
            </a:r>
          </a:p>
          <a:p>
            <a:pPr lvl="3"/>
            <a:r>
              <a:rPr lang="fr-CA" dirty="0"/>
              <a:t> L’ajout ou le retrait d’une contrainte peut rendre des données </a:t>
            </a:r>
            <a:r>
              <a:rPr lang="fr-CA" b="1" dirty="0"/>
              <a:t>invalides</a:t>
            </a:r>
            <a:r>
              <a:rPr lang="fr-CA" dirty="0"/>
              <a:t> ou au contraire </a:t>
            </a:r>
            <a:r>
              <a:rPr lang="fr-CA" b="1" dirty="0"/>
              <a:t>élargir les cas à gérer</a:t>
            </a:r>
            <a:r>
              <a:rPr lang="fr-CA" dirty="0"/>
              <a:t> pour une vue, une procédure ou un déclencheur. Certaines valeurs dans les tables pourraient devoir être modifiées. Certaines valeurs </a:t>
            </a:r>
            <a:r>
              <a:rPr lang="fr-CA" i="1" dirty="0"/>
              <a:t>hardcodées</a:t>
            </a:r>
            <a:r>
              <a:rPr lang="fr-CA" dirty="0"/>
              <a:t> dans des clauses </a:t>
            </a:r>
            <a:r>
              <a:rPr lang="fr-CA" dirty="0">
                <a:solidFill>
                  <a:srgbClr val="FA4098"/>
                </a:solidFill>
              </a:rPr>
              <a:t>WHERE</a:t>
            </a:r>
            <a:r>
              <a:rPr lang="fr-CA" dirty="0"/>
              <a:t> aussi.</a:t>
            </a:r>
          </a:p>
          <a:p>
            <a:pPr lvl="3"/>
            <a:r>
              <a:rPr lang="fr-CA" dirty="0"/>
              <a:t> Si une colonne obtient la possibilité de devenir </a:t>
            </a:r>
            <a:r>
              <a:rPr lang="fr-CA" dirty="0">
                <a:solidFill>
                  <a:srgbClr val="FA4098"/>
                </a:solidFill>
              </a:rPr>
              <a:t>null</a:t>
            </a:r>
            <a:r>
              <a:rPr lang="fr-CA" dirty="0"/>
              <a:t>, des vues, procédures ou déclencheurs pourraient devoir être modifiées si certaines opérations </a:t>
            </a:r>
            <a:r>
              <a:rPr lang="fr-CA" b="1" dirty="0"/>
              <a:t>prenaient pour acquis que la colonne contenait une valeur</a:t>
            </a:r>
            <a:r>
              <a:rPr lang="fr-CA" dirty="0"/>
              <a:t>.</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1216625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Changements à l’</a:t>
            </a:r>
            <a:r>
              <a:rPr lang="fr-CA" dirty="0">
                <a:solidFill>
                  <a:srgbClr val="FA4098"/>
                </a:solidFill>
              </a:rPr>
              <a:t>intégrité référentielle</a:t>
            </a:r>
          </a:p>
          <a:p>
            <a:pPr lvl="2"/>
            <a:r>
              <a:rPr lang="fr-CA" dirty="0"/>
              <a:t> Ex : Ajout ou retrait d’une contrainte FK, introduction d’un </a:t>
            </a:r>
            <a:r>
              <a:rPr lang="fr-CA" i="1" dirty="0"/>
              <a:t>soft delete</a:t>
            </a:r>
            <a:r>
              <a:rPr lang="fr-CA" dirty="0"/>
              <a:t>, introduction d’un DELETE / UPDATE en cascade, etc.</a:t>
            </a:r>
          </a:p>
          <a:p>
            <a:pPr lvl="3"/>
            <a:r>
              <a:rPr lang="fr-CA" dirty="0"/>
              <a:t>Nouvelle </a:t>
            </a:r>
            <a:r>
              <a:rPr lang="fr-CA" dirty="0">
                <a:solidFill>
                  <a:srgbClr val="FA4098"/>
                </a:solidFill>
              </a:rPr>
              <a:t>contrainte FK</a:t>
            </a:r>
            <a:r>
              <a:rPr lang="fr-CA" dirty="0"/>
              <a:t> : Signifie que toutes les données existantes dans la table doivent au préalable avoir été liées avec une </a:t>
            </a:r>
            <a:r>
              <a:rPr lang="fr-CA" dirty="0">
                <a:solidFill>
                  <a:srgbClr val="FA4098"/>
                </a:solidFill>
              </a:rPr>
              <a:t>PK</a:t>
            </a:r>
            <a:r>
              <a:rPr lang="fr-CA" dirty="0"/>
              <a:t>. Est-ce bel et bien le cas ? Sinon que faire des rangées </a:t>
            </a:r>
            <a:r>
              <a:rPr lang="fr-CA" b="1" dirty="0"/>
              <a:t>orphelines</a:t>
            </a:r>
            <a:r>
              <a:rPr lang="fr-CA" dirty="0"/>
              <a:t> ? La </a:t>
            </a:r>
            <a:r>
              <a:rPr lang="fr-CA" dirty="0">
                <a:solidFill>
                  <a:srgbClr val="FA4098"/>
                </a:solidFill>
              </a:rPr>
              <a:t>FK</a:t>
            </a:r>
            <a:r>
              <a:rPr lang="fr-CA" dirty="0"/>
              <a:t> peut-elle être </a:t>
            </a:r>
            <a:r>
              <a:rPr lang="fr-CA" i="1" dirty="0"/>
              <a:t>NULL</a:t>
            </a:r>
            <a:r>
              <a:rPr lang="fr-CA" dirty="0"/>
              <a:t> sans problème ?</a:t>
            </a:r>
          </a:p>
          <a:p>
            <a:pPr lvl="3"/>
            <a:r>
              <a:rPr lang="fr-CA" dirty="0"/>
              <a:t> Introduction d’un </a:t>
            </a:r>
            <a:r>
              <a:rPr lang="fr-CA" i="1" dirty="0">
                <a:solidFill>
                  <a:srgbClr val="FA4098"/>
                </a:solidFill>
              </a:rPr>
              <a:t>soft delete</a:t>
            </a:r>
            <a:r>
              <a:rPr lang="fr-CA" dirty="0"/>
              <a:t> :  (C’est-à-dire l’ajout d’une colonne </a:t>
            </a:r>
            <a:r>
              <a:rPr lang="fr-CA" dirty="0">
                <a:solidFill>
                  <a:srgbClr val="FA4098"/>
                </a:solidFill>
              </a:rPr>
              <a:t>EstSuppr bit NOT NULL</a:t>
            </a:r>
            <a:r>
              <a:rPr lang="fr-CA" dirty="0"/>
              <a:t>, par exemple) Peut être nécessaire s’il faut archiver certaines données. Cela dit, les vues, procédures et déclencheurs qui utilisent la table risquent d’avoir besoin de la cause </a:t>
            </a:r>
            <a:r>
              <a:rPr lang="fr-CA" dirty="0">
                <a:solidFill>
                  <a:srgbClr val="FA4098"/>
                </a:solidFill>
              </a:rPr>
              <a:t>WHERE EstSuppr = 0</a:t>
            </a:r>
            <a:r>
              <a:rPr lang="fr-CA" dirty="0"/>
              <a:t> pour être sûrs de ne manipuler que les données « non supprimées ».</a:t>
            </a:r>
          </a:p>
          <a:p>
            <a:pPr lvl="3"/>
            <a:r>
              <a:rPr lang="fr-CA" dirty="0"/>
              <a:t> </a:t>
            </a:r>
            <a:r>
              <a:rPr lang="fr-CA" dirty="0">
                <a:solidFill>
                  <a:srgbClr val="FA4098"/>
                </a:solidFill>
              </a:rPr>
              <a:t>DELETE en cascade</a:t>
            </a:r>
            <a:r>
              <a:rPr lang="fr-CA" dirty="0"/>
              <a:t> : Peut être </a:t>
            </a:r>
            <a:r>
              <a:rPr lang="fr-CA" b="1" dirty="0"/>
              <a:t>impossible</a:t>
            </a:r>
            <a:r>
              <a:rPr lang="fr-CA" dirty="0"/>
              <a:t> à cause de relations cycliques. (Implique de créer un déclencheur INSTEAD OF) Peut causer des suppressions en chaîne. (Ex : Une table qui possède la FK d’une autre table, qui possède la FK d’une autre table, qui possède la FK d’une autre table, etc.) Il faut donc s’assurer d’identifier où on souhaite que la cascade commence et s’arrête lorsqu’on remanie des contraintes FK.</a:t>
            </a:r>
          </a:p>
          <a:p>
            <a:endParaRPr lang="fr-CA" dirty="0"/>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3346575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377952" y="1150572"/>
            <a:ext cx="4828032" cy="5026393"/>
          </a:xfrm>
        </p:spPr>
        <p:txBody>
          <a:bodyPr/>
          <a:lstStyle/>
          <a:p>
            <a:r>
              <a:rPr lang="fr-CA" dirty="0"/>
              <a:t> Migrations</a:t>
            </a:r>
          </a:p>
          <a:p>
            <a:pPr lvl="1"/>
            <a:r>
              <a:rPr lang="fr-CA" sz="2000" dirty="0"/>
              <a:t> Exemple : une migration pour créer une </a:t>
            </a:r>
            <a:r>
              <a:rPr lang="fr-CA" sz="2000" dirty="0">
                <a:solidFill>
                  <a:srgbClr val="FA4098"/>
                </a:solidFill>
              </a:rPr>
              <a:t>table de liaison</a:t>
            </a:r>
            <a:r>
              <a:rPr lang="fr-CA" sz="2000" dirty="0"/>
              <a:t> et passer d’une relation </a:t>
            </a:r>
            <a:r>
              <a:rPr lang="fr-CA" sz="2000" dirty="0">
                <a:solidFill>
                  <a:srgbClr val="FA4098"/>
                </a:solidFill>
              </a:rPr>
              <a:t>1-N</a:t>
            </a:r>
            <a:r>
              <a:rPr lang="fr-CA" sz="2000" dirty="0"/>
              <a:t> à </a:t>
            </a:r>
            <a:r>
              <a:rPr lang="fr-CA" sz="2000" dirty="0">
                <a:solidFill>
                  <a:srgbClr val="FA4098"/>
                </a:solidFill>
              </a:rPr>
              <a:t>N-M</a:t>
            </a:r>
            <a:r>
              <a:rPr lang="fr-CA" sz="2000" dirty="0"/>
              <a:t>.</a:t>
            </a:r>
          </a:p>
          <a:p>
            <a:pPr lvl="1"/>
            <a:r>
              <a:rPr lang="fr-CA" sz="2000" dirty="0"/>
              <a:t> N’oubliez pas de tester votre migration ! </a:t>
            </a:r>
          </a:p>
          <a:p>
            <a:pPr lvl="2"/>
            <a:r>
              <a:rPr lang="fr-CA" sz="1600" dirty="0"/>
              <a:t> Testez vos vues, vos procédures, vos déclencheurs, etc.</a:t>
            </a:r>
          </a:p>
          <a:p>
            <a:pPr lvl="2"/>
            <a:r>
              <a:rPr lang="fr-CA" sz="1600" dirty="0"/>
              <a:t> Si tout fonctionne, la migration peut être officiellement ajoutée dans le dossier </a:t>
            </a:r>
            <a:r>
              <a:rPr lang="fr-CA" sz="1600" dirty="0">
                <a:solidFill>
                  <a:srgbClr val="FA4098"/>
                </a:solidFill>
              </a:rPr>
              <a:t>Sql_Scripts</a:t>
            </a:r>
            <a:r>
              <a:rPr lang="fr-CA" sz="1600" dirty="0"/>
              <a:t> !</a:t>
            </a:r>
          </a:p>
          <a:p>
            <a:endParaRPr lang="fr-CA" dirty="0"/>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
        <p:nvSpPr>
          <p:cNvPr id="6" name="ZoneTexte 5">
            <a:extLst>
              <a:ext uri="{FF2B5EF4-FFF2-40B4-BE49-F238E27FC236}">
                <a16:creationId xmlns:a16="http://schemas.microsoft.com/office/drawing/2014/main" id="{0F390716-B06F-70FA-B424-C98D4473EA8A}"/>
              </a:ext>
            </a:extLst>
          </p:cNvPr>
          <p:cNvSpPr txBox="1"/>
          <p:nvPr/>
        </p:nvSpPr>
        <p:spPr>
          <a:xfrm>
            <a:off x="8705088" y="842795"/>
            <a:ext cx="3316224" cy="307777"/>
          </a:xfrm>
          <a:prstGeom prst="rect">
            <a:avLst/>
          </a:prstGeom>
          <a:noFill/>
        </p:spPr>
        <p:txBody>
          <a:bodyPr wrap="square" rtlCol="0">
            <a:spAutoFit/>
          </a:bodyPr>
          <a:lstStyle/>
          <a:p>
            <a:pPr algn="r"/>
            <a:r>
              <a:rPr lang="fr-CA" sz="1400" dirty="0">
                <a:solidFill>
                  <a:srgbClr val="FA4098"/>
                </a:solidFill>
              </a:rPr>
              <a:t>V2_1_2__ClientCompteManyToMany.sql</a:t>
            </a:r>
          </a:p>
        </p:txBody>
      </p:sp>
      <p:pic>
        <p:nvPicPr>
          <p:cNvPr id="8" name="Image 7">
            <a:extLst>
              <a:ext uri="{FF2B5EF4-FFF2-40B4-BE49-F238E27FC236}">
                <a16:creationId xmlns:a16="http://schemas.microsoft.com/office/drawing/2014/main" id="{BED8F904-AD4C-E48F-C3F9-01FC96BE59F2}"/>
              </a:ext>
            </a:extLst>
          </p:cNvPr>
          <p:cNvPicPr>
            <a:picLocks noChangeAspect="1"/>
          </p:cNvPicPr>
          <p:nvPr/>
        </p:nvPicPr>
        <p:blipFill>
          <a:blip r:embed="rId2"/>
          <a:stretch>
            <a:fillRect/>
          </a:stretch>
        </p:blipFill>
        <p:spPr>
          <a:xfrm>
            <a:off x="5847127" y="1150572"/>
            <a:ext cx="5293341" cy="4173596"/>
          </a:xfrm>
          <a:prstGeom prst="rect">
            <a:avLst/>
          </a:prstGeom>
          <a:ln w="28575">
            <a:solidFill>
              <a:srgbClr val="739CD1"/>
            </a:solidFill>
          </a:ln>
        </p:spPr>
      </p:pic>
      <p:pic>
        <p:nvPicPr>
          <p:cNvPr id="2" name="Image 1">
            <a:extLst>
              <a:ext uri="{FF2B5EF4-FFF2-40B4-BE49-F238E27FC236}">
                <a16:creationId xmlns:a16="http://schemas.microsoft.com/office/drawing/2014/main" id="{0AE79846-23D2-9E7F-78A9-8B834F05DC37}"/>
              </a:ext>
            </a:extLst>
          </p:cNvPr>
          <p:cNvPicPr>
            <a:picLocks noChangeAspect="1"/>
          </p:cNvPicPr>
          <p:nvPr/>
        </p:nvPicPr>
        <p:blipFill>
          <a:blip r:embed="rId3"/>
          <a:stretch>
            <a:fillRect/>
          </a:stretch>
        </p:blipFill>
        <p:spPr>
          <a:xfrm>
            <a:off x="780176" y="5268359"/>
            <a:ext cx="8469798" cy="1386959"/>
          </a:xfrm>
          <a:prstGeom prst="rect">
            <a:avLst/>
          </a:prstGeom>
        </p:spPr>
      </p:pic>
      <p:sp>
        <p:nvSpPr>
          <p:cNvPr id="5" name="Flèche : droite 4">
            <a:extLst>
              <a:ext uri="{FF2B5EF4-FFF2-40B4-BE49-F238E27FC236}">
                <a16:creationId xmlns:a16="http://schemas.microsoft.com/office/drawing/2014/main" id="{EAB67B7F-7079-8958-6F04-4BCF3AC3E6D5}"/>
              </a:ext>
            </a:extLst>
          </p:cNvPr>
          <p:cNvSpPr/>
          <p:nvPr/>
        </p:nvSpPr>
        <p:spPr>
          <a:xfrm>
            <a:off x="3999073" y="5757835"/>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2257030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a:t>
            </a:r>
            <a:r>
              <a:rPr lang="fr-CA" b="1" dirty="0"/>
              <a:t>Se soucier des applications qui communiquent avec la BD</a:t>
            </a:r>
          </a:p>
          <a:p>
            <a:pPr lvl="2"/>
            <a:r>
              <a:rPr lang="fr-CA" dirty="0"/>
              <a:t> Inévitablement, lorsqu’on modifie la BD, les applications qui communiquent avec elle devront </a:t>
            </a:r>
            <a:r>
              <a:rPr lang="fr-CA" b="1" dirty="0"/>
              <a:t>s’adapter</a:t>
            </a:r>
            <a:r>
              <a:rPr lang="fr-CA" dirty="0"/>
              <a:t> également.</a:t>
            </a:r>
          </a:p>
          <a:p>
            <a:pPr lvl="2"/>
            <a:r>
              <a:rPr lang="fr-CA" dirty="0"/>
              <a:t> L’équipe qui fait la maintenance de la BD a le </a:t>
            </a:r>
            <a:r>
              <a:rPr lang="fr-CA" b="1" u="sng" dirty="0"/>
              <a:t>devoir</a:t>
            </a:r>
            <a:r>
              <a:rPr lang="fr-CA" dirty="0"/>
              <a:t> d’offrir un délai raisonnable aux autres équipes pour s’adapter à la BD. Pendant ce délai, la BD doit être disponible dans son ancienne version et dans sa nouvelle version.</a:t>
            </a:r>
          </a:p>
          <a:p>
            <a:pPr lvl="3"/>
            <a:r>
              <a:rPr lang="fr-CA" dirty="0"/>
              <a:t> Une </a:t>
            </a:r>
            <a:r>
              <a:rPr lang="fr-CA" dirty="0">
                <a:solidFill>
                  <a:srgbClr val="FA4098"/>
                </a:solidFill>
              </a:rPr>
              <a:t>réplication des données</a:t>
            </a:r>
            <a:r>
              <a:rPr lang="fr-CA" dirty="0"/>
              <a:t> peut être mise en place entre les deux instances pour qu’elles partagent tout changement réalisé sur les données.</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2" name="Image 1">
            <a:extLst>
              <a:ext uri="{FF2B5EF4-FFF2-40B4-BE49-F238E27FC236}">
                <a16:creationId xmlns:a16="http://schemas.microsoft.com/office/drawing/2014/main" id="{19DAA12A-CD40-E128-649C-B3E31DC32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976" y="4080673"/>
            <a:ext cx="1057656" cy="1057656"/>
          </a:xfrm>
          <a:prstGeom prst="rect">
            <a:avLst/>
          </a:prstGeom>
        </p:spPr>
      </p:pic>
      <p:sp>
        <p:nvSpPr>
          <p:cNvPr id="5" name="ZoneTexte 4">
            <a:extLst>
              <a:ext uri="{FF2B5EF4-FFF2-40B4-BE49-F238E27FC236}">
                <a16:creationId xmlns:a16="http://schemas.microsoft.com/office/drawing/2014/main" id="{49CB922A-B721-9ADA-C89A-E89E2C6A7A3B}"/>
              </a:ext>
            </a:extLst>
          </p:cNvPr>
          <p:cNvSpPr txBox="1"/>
          <p:nvPr/>
        </p:nvSpPr>
        <p:spPr>
          <a:xfrm>
            <a:off x="3514365" y="3953362"/>
            <a:ext cx="588264" cy="338554"/>
          </a:xfrm>
          <a:prstGeom prst="rect">
            <a:avLst/>
          </a:prstGeom>
          <a:noFill/>
        </p:spPr>
        <p:txBody>
          <a:bodyPr wrap="square" rtlCol="0">
            <a:spAutoFit/>
          </a:bodyPr>
          <a:lstStyle/>
          <a:p>
            <a:pPr algn="ctr"/>
            <a:r>
              <a:rPr lang="fr-CA" sz="1600" b="1" dirty="0">
                <a:solidFill>
                  <a:srgbClr val="73B3D1"/>
                </a:solidFill>
              </a:rPr>
              <a:t>v1.</a:t>
            </a:r>
            <a:r>
              <a:rPr lang="fr-CA" sz="1600" b="1" dirty="0">
                <a:solidFill>
                  <a:srgbClr val="FA4098"/>
                </a:solidFill>
              </a:rPr>
              <a:t>2</a:t>
            </a:r>
          </a:p>
        </p:txBody>
      </p:sp>
      <p:pic>
        <p:nvPicPr>
          <p:cNvPr id="9" name="Image 8">
            <a:extLst>
              <a:ext uri="{FF2B5EF4-FFF2-40B4-BE49-F238E27FC236}">
                <a16:creationId xmlns:a16="http://schemas.microsoft.com/office/drawing/2014/main" id="{D8851EFD-3646-3CD7-BEDB-E72B777C6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552" y="4080673"/>
            <a:ext cx="1057656" cy="1057656"/>
          </a:xfrm>
          <a:prstGeom prst="rect">
            <a:avLst/>
          </a:prstGeom>
        </p:spPr>
      </p:pic>
      <p:sp>
        <p:nvSpPr>
          <p:cNvPr id="10" name="ZoneTexte 9">
            <a:extLst>
              <a:ext uri="{FF2B5EF4-FFF2-40B4-BE49-F238E27FC236}">
                <a16:creationId xmlns:a16="http://schemas.microsoft.com/office/drawing/2014/main" id="{2ACB1FE0-A81D-FE9F-19F6-198F278437F0}"/>
              </a:ext>
            </a:extLst>
          </p:cNvPr>
          <p:cNvSpPr txBox="1"/>
          <p:nvPr/>
        </p:nvSpPr>
        <p:spPr>
          <a:xfrm>
            <a:off x="8109762" y="3953362"/>
            <a:ext cx="588264" cy="338554"/>
          </a:xfrm>
          <a:prstGeom prst="rect">
            <a:avLst/>
          </a:prstGeom>
          <a:noFill/>
        </p:spPr>
        <p:txBody>
          <a:bodyPr wrap="square" rtlCol="0">
            <a:spAutoFit/>
          </a:bodyPr>
          <a:lstStyle/>
          <a:p>
            <a:pPr algn="ctr"/>
            <a:r>
              <a:rPr lang="fr-CA" sz="1600" b="1" dirty="0">
                <a:solidFill>
                  <a:srgbClr val="73B3D1"/>
                </a:solidFill>
              </a:rPr>
              <a:t>v1.</a:t>
            </a:r>
            <a:r>
              <a:rPr lang="fr-CA" sz="1600" b="1" dirty="0">
                <a:solidFill>
                  <a:srgbClr val="FA4098"/>
                </a:solidFill>
              </a:rPr>
              <a:t>3</a:t>
            </a:r>
          </a:p>
        </p:txBody>
      </p:sp>
      <p:sp>
        <p:nvSpPr>
          <p:cNvPr id="12" name="Flèche : double flèche horizontale 11">
            <a:extLst>
              <a:ext uri="{FF2B5EF4-FFF2-40B4-BE49-F238E27FC236}">
                <a16:creationId xmlns:a16="http://schemas.microsoft.com/office/drawing/2014/main" id="{47381290-8336-4CA3-2276-18633E8ADE43}"/>
              </a:ext>
            </a:extLst>
          </p:cNvPr>
          <p:cNvSpPr/>
          <p:nvPr/>
        </p:nvSpPr>
        <p:spPr>
          <a:xfrm>
            <a:off x="4564182" y="4337336"/>
            <a:ext cx="3131820" cy="544330"/>
          </a:xfrm>
          <a:prstGeom prst="lef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a:solidFill>
                  <a:schemeClr val="bg1"/>
                </a:solidFill>
              </a:rPr>
              <a:t>Réplication</a:t>
            </a:r>
          </a:p>
        </p:txBody>
      </p:sp>
      <p:pic>
        <p:nvPicPr>
          <p:cNvPr id="14" name="Image 13">
            <a:extLst>
              <a:ext uri="{FF2B5EF4-FFF2-40B4-BE49-F238E27FC236}">
                <a16:creationId xmlns:a16="http://schemas.microsoft.com/office/drawing/2014/main" id="{975EA419-37DB-DDB5-1756-49191C4DE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078" y="4401151"/>
            <a:ext cx="781612" cy="781612"/>
          </a:xfrm>
          <a:prstGeom prst="rect">
            <a:avLst/>
          </a:prstGeom>
        </p:spPr>
      </p:pic>
      <p:pic>
        <p:nvPicPr>
          <p:cNvPr id="18" name="Image 17">
            <a:extLst>
              <a:ext uri="{FF2B5EF4-FFF2-40B4-BE49-F238E27FC236}">
                <a16:creationId xmlns:a16="http://schemas.microsoft.com/office/drawing/2014/main" id="{7E730647-5911-ED12-1B0B-30EAF081DA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1481" y="5585044"/>
            <a:ext cx="363445" cy="624870"/>
          </a:xfrm>
          <a:prstGeom prst="rect">
            <a:avLst/>
          </a:prstGeom>
        </p:spPr>
      </p:pic>
      <p:sp>
        <p:nvSpPr>
          <p:cNvPr id="19" name="ZoneTexte 18">
            <a:extLst>
              <a:ext uri="{FF2B5EF4-FFF2-40B4-BE49-F238E27FC236}">
                <a16:creationId xmlns:a16="http://schemas.microsoft.com/office/drawing/2014/main" id="{236BB23F-A695-931F-D158-976690F35442}"/>
              </a:ext>
            </a:extLst>
          </p:cNvPr>
          <p:cNvSpPr txBox="1"/>
          <p:nvPr/>
        </p:nvSpPr>
        <p:spPr>
          <a:xfrm>
            <a:off x="10358755" y="4047152"/>
            <a:ext cx="797783" cy="369332"/>
          </a:xfrm>
          <a:prstGeom prst="rect">
            <a:avLst/>
          </a:prstGeom>
          <a:noFill/>
        </p:spPr>
        <p:txBody>
          <a:bodyPr wrap="square" rtlCol="0">
            <a:spAutoFit/>
          </a:bodyPr>
          <a:lstStyle/>
          <a:p>
            <a:pPr algn="ctr"/>
            <a:r>
              <a:rPr lang="fr-CA" b="1" dirty="0">
                <a:solidFill>
                  <a:srgbClr val="739CD1"/>
                </a:solidFill>
              </a:rPr>
              <a:t>App C</a:t>
            </a:r>
          </a:p>
        </p:txBody>
      </p:sp>
      <p:sp>
        <p:nvSpPr>
          <p:cNvPr id="20" name="ZoneTexte 19">
            <a:extLst>
              <a:ext uri="{FF2B5EF4-FFF2-40B4-BE49-F238E27FC236}">
                <a16:creationId xmlns:a16="http://schemas.microsoft.com/office/drawing/2014/main" id="{B0D74115-9FCE-68BF-FE5B-7189DC3F76BF}"/>
              </a:ext>
            </a:extLst>
          </p:cNvPr>
          <p:cNvSpPr txBox="1"/>
          <p:nvPr/>
        </p:nvSpPr>
        <p:spPr>
          <a:xfrm>
            <a:off x="1135881" y="4094662"/>
            <a:ext cx="797783" cy="369332"/>
          </a:xfrm>
          <a:prstGeom prst="rect">
            <a:avLst/>
          </a:prstGeom>
          <a:noFill/>
        </p:spPr>
        <p:txBody>
          <a:bodyPr wrap="square" rtlCol="0">
            <a:spAutoFit/>
          </a:bodyPr>
          <a:lstStyle/>
          <a:p>
            <a:pPr algn="ctr"/>
            <a:r>
              <a:rPr lang="fr-CA" b="1" dirty="0">
                <a:solidFill>
                  <a:srgbClr val="739CD1"/>
                </a:solidFill>
              </a:rPr>
              <a:t>App A</a:t>
            </a:r>
          </a:p>
        </p:txBody>
      </p:sp>
      <p:sp>
        <p:nvSpPr>
          <p:cNvPr id="21" name="ZoneTexte 20">
            <a:extLst>
              <a:ext uri="{FF2B5EF4-FFF2-40B4-BE49-F238E27FC236}">
                <a16:creationId xmlns:a16="http://schemas.microsoft.com/office/drawing/2014/main" id="{B2E31214-41AC-789C-9E41-70D66367A505}"/>
              </a:ext>
            </a:extLst>
          </p:cNvPr>
          <p:cNvSpPr txBox="1"/>
          <p:nvPr/>
        </p:nvSpPr>
        <p:spPr>
          <a:xfrm>
            <a:off x="1554311" y="5215712"/>
            <a:ext cx="797783" cy="369332"/>
          </a:xfrm>
          <a:prstGeom prst="rect">
            <a:avLst/>
          </a:prstGeom>
          <a:noFill/>
        </p:spPr>
        <p:txBody>
          <a:bodyPr wrap="square" rtlCol="0">
            <a:spAutoFit/>
          </a:bodyPr>
          <a:lstStyle/>
          <a:p>
            <a:pPr algn="ctr"/>
            <a:r>
              <a:rPr lang="fr-CA" b="1" dirty="0">
                <a:solidFill>
                  <a:srgbClr val="739CD1"/>
                </a:solidFill>
              </a:rPr>
              <a:t>App B</a:t>
            </a:r>
          </a:p>
        </p:txBody>
      </p:sp>
      <p:pic>
        <p:nvPicPr>
          <p:cNvPr id="22" name="Image 21">
            <a:extLst>
              <a:ext uri="{FF2B5EF4-FFF2-40B4-BE49-F238E27FC236}">
                <a16:creationId xmlns:a16="http://schemas.microsoft.com/office/drawing/2014/main" id="{6C5EB26D-075A-8A77-112F-0DFCD5592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6966" y="5522664"/>
            <a:ext cx="781612" cy="781612"/>
          </a:xfrm>
          <a:prstGeom prst="rect">
            <a:avLst/>
          </a:prstGeom>
        </p:spPr>
      </p:pic>
      <p:pic>
        <p:nvPicPr>
          <p:cNvPr id="23" name="Image 22">
            <a:extLst>
              <a:ext uri="{FF2B5EF4-FFF2-40B4-BE49-F238E27FC236}">
                <a16:creationId xmlns:a16="http://schemas.microsoft.com/office/drawing/2014/main" id="{B2AC9E07-1719-C993-3251-58A3FD3BFD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6925" y="6095017"/>
            <a:ext cx="363445" cy="624870"/>
          </a:xfrm>
          <a:prstGeom prst="rect">
            <a:avLst/>
          </a:prstGeom>
        </p:spPr>
      </p:pic>
      <p:pic>
        <p:nvPicPr>
          <p:cNvPr id="24" name="Image 23">
            <a:extLst>
              <a:ext uri="{FF2B5EF4-FFF2-40B4-BE49-F238E27FC236}">
                <a16:creationId xmlns:a16="http://schemas.microsoft.com/office/drawing/2014/main" id="{83B80098-A85E-1D10-6F0B-8C2D36177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8755" y="4356717"/>
            <a:ext cx="781612" cy="781612"/>
          </a:xfrm>
          <a:prstGeom prst="rect">
            <a:avLst/>
          </a:prstGeom>
        </p:spPr>
      </p:pic>
      <p:sp>
        <p:nvSpPr>
          <p:cNvPr id="25" name="ZoneTexte 24">
            <a:extLst>
              <a:ext uri="{FF2B5EF4-FFF2-40B4-BE49-F238E27FC236}">
                <a16:creationId xmlns:a16="http://schemas.microsoft.com/office/drawing/2014/main" id="{9EC0C7E7-9EF1-7F0D-A2E5-7341B399D4DC}"/>
              </a:ext>
            </a:extLst>
          </p:cNvPr>
          <p:cNvSpPr txBox="1"/>
          <p:nvPr/>
        </p:nvSpPr>
        <p:spPr>
          <a:xfrm>
            <a:off x="10213137" y="5215712"/>
            <a:ext cx="797783" cy="369332"/>
          </a:xfrm>
          <a:prstGeom prst="rect">
            <a:avLst/>
          </a:prstGeom>
          <a:noFill/>
        </p:spPr>
        <p:txBody>
          <a:bodyPr wrap="square" rtlCol="0">
            <a:spAutoFit/>
          </a:bodyPr>
          <a:lstStyle/>
          <a:p>
            <a:pPr algn="ctr"/>
            <a:r>
              <a:rPr lang="fr-CA" b="1" dirty="0">
                <a:solidFill>
                  <a:srgbClr val="739CD1"/>
                </a:solidFill>
              </a:rPr>
              <a:t>App D</a:t>
            </a:r>
          </a:p>
        </p:txBody>
      </p:sp>
      <p:sp>
        <p:nvSpPr>
          <p:cNvPr id="26" name="ZoneTexte 25">
            <a:extLst>
              <a:ext uri="{FF2B5EF4-FFF2-40B4-BE49-F238E27FC236}">
                <a16:creationId xmlns:a16="http://schemas.microsoft.com/office/drawing/2014/main" id="{FBC72B42-B45B-A316-BD77-74D57DA36433}"/>
              </a:ext>
            </a:extLst>
          </p:cNvPr>
          <p:cNvSpPr txBox="1"/>
          <p:nvPr/>
        </p:nvSpPr>
        <p:spPr>
          <a:xfrm>
            <a:off x="9082205" y="5725685"/>
            <a:ext cx="797783" cy="369332"/>
          </a:xfrm>
          <a:prstGeom prst="rect">
            <a:avLst/>
          </a:prstGeom>
          <a:noFill/>
        </p:spPr>
        <p:txBody>
          <a:bodyPr wrap="square" rtlCol="0">
            <a:spAutoFit/>
          </a:bodyPr>
          <a:lstStyle/>
          <a:p>
            <a:pPr algn="ctr"/>
            <a:r>
              <a:rPr lang="fr-CA" b="1" dirty="0">
                <a:solidFill>
                  <a:srgbClr val="739CD1"/>
                </a:solidFill>
              </a:rPr>
              <a:t>App E</a:t>
            </a:r>
          </a:p>
        </p:txBody>
      </p:sp>
      <p:cxnSp>
        <p:nvCxnSpPr>
          <p:cNvPr id="28" name="Connecteur droit avec flèche 27">
            <a:extLst>
              <a:ext uri="{FF2B5EF4-FFF2-40B4-BE49-F238E27FC236}">
                <a16:creationId xmlns:a16="http://schemas.microsoft.com/office/drawing/2014/main" id="{07286CE9-8265-016B-2684-EFF4916D963E}"/>
              </a:ext>
            </a:extLst>
          </p:cNvPr>
          <p:cNvCxnSpPr>
            <a:cxnSpLocks/>
          </p:cNvCxnSpPr>
          <p:nvPr/>
        </p:nvCxnSpPr>
        <p:spPr>
          <a:xfrm flipH="1" flipV="1">
            <a:off x="8710583" y="5119191"/>
            <a:ext cx="439680" cy="677719"/>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78D512AC-8F78-E9C8-4BB8-A1D1DBC17135}"/>
              </a:ext>
            </a:extLst>
          </p:cNvPr>
          <p:cNvCxnSpPr>
            <a:cxnSpLocks/>
            <a:endCxn id="9" idx="3"/>
          </p:cNvCxnSpPr>
          <p:nvPr/>
        </p:nvCxnSpPr>
        <p:spPr>
          <a:xfrm flipH="1">
            <a:off x="8963208" y="4609501"/>
            <a:ext cx="1233758" cy="0"/>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53449748-5B25-15B8-8B19-4BDCCA0690FC}"/>
              </a:ext>
            </a:extLst>
          </p:cNvPr>
          <p:cNvCxnSpPr>
            <a:cxnSpLocks/>
          </p:cNvCxnSpPr>
          <p:nvPr/>
        </p:nvCxnSpPr>
        <p:spPr>
          <a:xfrm flipH="1" flipV="1">
            <a:off x="8963208" y="4978834"/>
            <a:ext cx="1093866" cy="619540"/>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FC0BCEB1-645E-81AB-D18C-25FC14FD58DA}"/>
              </a:ext>
            </a:extLst>
          </p:cNvPr>
          <p:cNvCxnSpPr>
            <a:cxnSpLocks/>
            <a:stCxn id="2" idx="1"/>
          </p:cNvCxnSpPr>
          <p:nvPr/>
        </p:nvCxnSpPr>
        <p:spPr>
          <a:xfrm flipH="1">
            <a:off x="2040440" y="4609501"/>
            <a:ext cx="1256536" cy="171967"/>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9A4B196D-F320-C87C-7A02-A87D2C11960D}"/>
              </a:ext>
            </a:extLst>
          </p:cNvPr>
          <p:cNvCxnSpPr>
            <a:cxnSpLocks/>
          </p:cNvCxnSpPr>
          <p:nvPr/>
        </p:nvCxnSpPr>
        <p:spPr>
          <a:xfrm flipH="1">
            <a:off x="2417523" y="4948485"/>
            <a:ext cx="914025" cy="557826"/>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ZoneTexte 40">
            <a:extLst>
              <a:ext uri="{FF2B5EF4-FFF2-40B4-BE49-F238E27FC236}">
                <a16:creationId xmlns:a16="http://schemas.microsoft.com/office/drawing/2014/main" id="{57470461-EF63-3DCA-E20A-BD52B11CD9B3}"/>
              </a:ext>
            </a:extLst>
          </p:cNvPr>
          <p:cNvSpPr txBox="1"/>
          <p:nvPr/>
        </p:nvSpPr>
        <p:spPr>
          <a:xfrm>
            <a:off x="3963134" y="4955354"/>
            <a:ext cx="4440760" cy="1077218"/>
          </a:xfrm>
          <a:prstGeom prst="rect">
            <a:avLst/>
          </a:prstGeom>
          <a:noFill/>
        </p:spPr>
        <p:txBody>
          <a:bodyPr wrap="square" rtlCol="0">
            <a:spAutoFit/>
          </a:bodyPr>
          <a:lstStyle/>
          <a:p>
            <a:r>
              <a:rPr lang="fr-CA" sz="1600" dirty="0">
                <a:solidFill>
                  <a:srgbClr val="739CD1"/>
                </a:solidFill>
              </a:rPr>
              <a:t>Ex : Si une insertion est réalisée dans l’instance </a:t>
            </a:r>
            <a:r>
              <a:rPr lang="fr-CA" sz="1600" dirty="0">
                <a:solidFill>
                  <a:srgbClr val="FA4098"/>
                </a:solidFill>
              </a:rPr>
              <a:t>v1.3</a:t>
            </a:r>
            <a:r>
              <a:rPr lang="fr-CA" sz="1600" dirty="0">
                <a:solidFill>
                  <a:srgbClr val="739CD1"/>
                </a:solidFill>
              </a:rPr>
              <a:t>, elle sera ensuite propagée à l’instance </a:t>
            </a:r>
            <a:r>
              <a:rPr lang="fr-CA" sz="1600" dirty="0">
                <a:solidFill>
                  <a:srgbClr val="FA4098"/>
                </a:solidFill>
              </a:rPr>
              <a:t>v1.2</a:t>
            </a:r>
            <a:r>
              <a:rPr lang="fr-CA" sz="1600" dirty="0">
                <a:solidFill>
                  <a:srgbClr val="739CD1"/>
                </a:solidFill>
              </a:rPr>
              <a:t> pour que toutes les applications utilisent « les mêmes données ». (Et vice versa)</a:t>
            </a:r>
          </a:p>
        </p:txBody>
      </p:sp>
      <p:sp>
        <p:nvSpPr>
          <p:cNvPr id="44" name="ZoneTexte 43">
            <a:extLst>
              <a:ext uri="{FF2B5EF4-FFF2-40B4-BE49-F238E27FC236}">
                <a16:creationId xmlns:a16="http://schemas.microsoft.com/office/drawing/2014/main" id="{18310662-8409-0B47-D203-E6CC90DD8808}"/>
              </a:ext>
            </a:extLst>
          </p:cNvPr>
          <p:cNvSpPr txBox="1"/>
          <p:nvPr/>
        </p:nvSpPr>
        <p:spPr>
          <a:xfrm>
            <a:off x="-3886" y="6574537"/>
            <a:ext cx="9260811" cy="276999"/>
          </a:xfrm>
          <a:prstGeom prst="rect">
            <a:avLst/>
          </a:prstGeom>
          <a:noFill/>
        </p:spPr>
        <p:txBody>
          <a:bodyPr wrap="square" rtlCol="0">
            <a:spAutoFit/>
          </a:bodyPr>
          <a:lstStyle/>
          <a:p>
            <a:r>
              <a:rPr lang="fr-CA" sz="1200" dirty="0">
                <a:solidFill>
                  <a:srgbClr val="739CD1"/>
                </a:solidFill>
              </a:rPr>
              <a:t>Note : Comme nous nous contenterons d’utiliser une seule application avec nos BD, nous n’aurons pas à configurer cela.</a:t>
            </a:r>
          </a:p>
        </p:txBody>
      </p:sp>
    </p:spTree>
    <p:extLst>
      <p:ext uri="{BB962C8B-B14F-4D97-AF65-F5344CB8AC3E}">
        <p14:creationId xmlns:p14="http://schemas.microsoft.com/office/powerpoint/2010/main" val="3161467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Intéressons-nous maintenant à l’application Web : lorsque la BD change, comment notre application ASP.NET Core MVC doit s’adapter ?</a:t>
            </a:r>
          </a:p>
          <a:p>
            <a:pPr lvl="2"/>
            <a:r>
              <a:rPr lang="fr-CA" dirty="0"/>
              <a:t> Qu’est-ce qui peut </a:t>
            </a:r>
            <a:r>
              <a:rPr lang="fr-CA" b="1" dirty="0"/>
              <a:t>s’adapter automatiquement</a:t>
            </a:r>
            <a:r>
              <a:rPr lang="fr-CA" dirty="0"/>
              <a:t> ?</a:t>
            </a:r>
          </a:p>
          <a:p>
            <a:pPr lvl="2"/>
            <a:r>
              <a:rPr lang="fr-CA" dirty="0"/>
              <a:t> Quelle évolution peut être </a:t>
            </a:r>
            <a:r>
              <a:rPr lang="fr-CA" b="1" dirty="0"/>
              <a:t>simplifiée</a:t>
            </a:r>
            <a:r>
              <a:rPr lang="fr-CA" dirty="0"/>
              <a:t> ?</a:t>
            </a:r>
          </a:p>
          <a:p>
            <a:pPr lvl="2"/>
            <a:r>
              <a:rPr lang="fr-CA" dirty="0"/>
              <a:t> Qu’est-ce qui doit être </a:t>
            </a:r>
            <a:r>
              <a:rPr lang="fr-CA" b="1" dirty="0"/>
              <a:t>adapté manuellement</a:t>
            </a:r>
            <a:r>
              <a:rPr lang="fr-CA" dirty="0"/>
              <a:t> ?</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4" name="Image 3">
            <a:extLst>
              <a:ext uri="{FF2B5EF4-FFF2-40B4-BE49-F238E27FC236}">
                <a16:creationId xmlns:a16="http://schemas.microsoft.com/office/drawing/2014/main" id="{20FD503A-AD37-42F2-2059-F6AAF2A61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896" y="4738411"/>
            <a:ext cx="1057656" cy="1057656"/>
          </a:xfrm>
          <a:prstGeom prst="rect">
            <a:avLst/>
          </a:prstGeom>
        </p:spPr>
      </p:pic>
      <p:sp>
        <p:nvSpPr>
          <p:cNvPr id="5" name="Rectangle : coins arrondis 4">
            <a:extLst>
              <a:ext uri="{FF2B5EF4-FFF2-40B4-BE49-F238E27FC236}">
                <a16:creationId xmlns:a16="http://schemas.microsoft.com/office/drawing/2014/main" id="{83DD8B36-73F4-71B3-D031-66BC5BC8C768}"/>
              </a:ext>
            </a:extLst>
          </p:cNvPr>
          <p:cNvSpPr/>
          <p:nvPr/>
        </p:nvSpPr>
        <p:spPr>
          <a:xfrm>
            <a:off x="7498217" y="5009554"/>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6" name="Rectangle : coins arrondis 5">
            <a:extLst>
              <a:ext uri="{FF2B5EF4-FFF2-40B4-BE49-F238E27FC236}">
                <a16:creationId xmlns:a16="http://schemas.microsoft.com/office/drawing/2014/main" id="{2D26540E-1BFA-8EE1-5A6E-C2388991554E}"/>
              </a:ext>
            </a:extLst>
          </p:cNvPr>
          <p:cNvSpPr/>
          <p:nvPr/>
        </p:nvSpPr>
        <p:spPr>
          <a:xfrm>
            <a:off x="7201718" y="4382664"/>
            <a:ext cx="1502621" cy="39186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tx1"/>
                </a:solidFill>
              </a:rPr>
              <a:t>DbContext </a:t>
            </a:r>
            <a:r>
              <a:rPr lang="en-CA" sz="1600" b="1" dirty="0">
                <a:solidFill>
                  <a:schemeClr val="tx1"/>
                </a:solidFill>
              </a:rPr>
              <a:t>💿</a:t>
            </a:r>
            <a:endParaRPr lang="fr-CA" sz="1600" b="1" dirty="0">
              <a:solidFill>
                <a:schemeClr val="tx1"/>
              </a:solidFill>
            </a:endParaRPr>
          </a:p>
        </p:txBody>
      </p:sp>
      <p:sp>
        <p:nvSpPr>
          <p:cNvPr id="7" name="Rectangle : coins arrondis 6">
            <a:extLst>
              <a:ext uri="{FF2B5EF4-FFF2-40B4-BE49-F238E27FC236}">
                <a16:creationId xmlns:a16="http://schemas.microsoft.com/office/drawing/2014/main" id="{24D12C2F-88D1-AA34-ED44-C6B9CE128B89}"/>
              </a:ext>
            </a:extLst>
          </p:cNvPr>
          <p:cNvSpPr/>
          <p:nvPr/>
        </p:nvSpPr>
        <p:spPr>
          <a:xfrm>
            <a:off x="7498216" y="5429661"/>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8" name="Rectangle : coins arrondis 7">
            <a:extLst>
              <a:ext uri="{FF2B5EF4-FFF2-40B4-BE49-F238E27FC236}">
                <a16:creationId xmlns:a16="http://schemas.microsoft.com/office/drawing/2014/main" id="{74A69590-1CD6-5D1D-828B-A5D1EC1D288F}"/>
              </a:ext>
            </a:extLst>
          </p:cNvPr>
          <p:cNvSpPr/>
          <p:nvPr/>
        </p:nvSpPr>
        <p:spPr>
          <a:xfrm>
            <a:off x="7498216" y="5868087"/>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9" name="Rectangle : coins arrondis 8">
            <a:extLst>
              <a:ext uri="{FF2B5EF4-FFF2-40B4-BE49-F238E27FC236}">
                <a16:creationId xmlns:a16="http://schemas.microsoft.com/office/drawing/2014/main" id="{F96F02F4-07B9-6DAF-71EE-67790F2BA688}"/>
              </a:ext>
            </a:extLst>
          </p:cNvPr>
          <p:cNvSpPr/>
          <p:nvPr/>
        </p:nvSpPr>
        <p:spPr>
          <a:xfrm>
            <a:off x="7023614" y="4133306"/>
            <a:ext cx="1866638" cy="2278428"/>
          </a:xfrm>
          <a:prstGeom prst="roundRect">
            <a:avLst>
              <a:gd name="adj" fmla="val 9572"/>
            </a:avLst>
          </a:prstGeom>
          <a:noFill/>
          <a:ln w="28575">
            <a:solidFill>
              <a:srgbClr val="7385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1" name="Connecteur droit avec flèche 10">
            <a:extLst>
              <a:ext uri="{FF2B5EF4-FFF2-40B4-BE49-F238E27FC236}">
                <a16:creationId xmlns:a16="http://schemas.microsoft.com/office/drawing/2014/main" id="{564CAFF0-92A5-ED61-F2F5-6B6FBB54F2A3}"/>
              </a:ext>
            </a:extLst>
          </p:cNvPr>
          <p:cNvCxnSpPr>
            <a:stCxn id="4" idx="1"/>
            <a:endCxn id="9" idx="3"/>
          </p:cNvCxnSpPr>
          <p:nvPr/>
        </p:nvCxnSpPr>
        <p:spPr>
          <a:xfrm flipH="1">
            <a:off x="8890252" y="5267239"/>
            <a:ext cx="624644" cy="5281"/>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 coins arrondis 11">
            <a:extLst>
              <a:ext uri="{FF2B5EF4-FFF2-40B4-BE49-F238E27FC236}">
                <a16:creationId xmlns:a16="http://schemas.microsoft.com/office/drawing/2014/main" id="{EA1AD0F6-FDB6-4E0E-E68C-AE833441D4C9}"/>
              </a:ext>
            </a:extLst>
          </p:cNvPr>
          <p:cNvSpPr/>
          <p:nvPr/>
        </p:nvSpPr>
        <p:spPr>
          <a:xfrm>
            <a:off x="4532332" y="4695556"/>
            <a:ext cx="1866638" cy="1161504"/>
          </a:xfrm>
          <a:prstGeom prst="roundRect">
            <a:avLst>
              <a:gd name="adj" fmla="val 9572"/>
            </a:avLst>
          </a:prstGeom>
          <a:noFill/>
          <a:ln w="28575">
            <a:solidFill>
              <a:srgbClr val="739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4" name="Rectangle : coins arrondis 13">
            <a:extLst>
              <a:ext uri="{FF2B5EF4-FFF2-40B4-BE49-F238E27FC236}">
                <a16:creationId xmlns:a16="http://schemas.microsoft.com/office/drawing/2014/main" id="{8AFEDCFE-1941-943D-2DA8-1AD866FDC6CD}"/>
              </a:ext>
            </a:extLst>
          </p:cNvPr>
          <p:cNvSpPr/>
          <p:nvPr/>
        </p:nvSpPr>
        <p:spPr>
          <a:xfrm>
            <a:off x="4894136" y="4905302"/>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sp>
        <p:nvSpPr>
          <p:cNvPr id="15" name="Rectangle : coins arrondis 14">
            <a:extLst>
              <a:ext uri="{FF2B5EF4-FFF2-40B4-BE49-F238E27FC236}">
                <a16:creationId xmlns:a16="http://schemas.microsoft.com/office/drawing/2014/main" id="{C9D10DAE-1B68-C9A7-4814-CBD0572C59EE}"/>
              </a:ext>
            </a:extLst>
          </p:cNvPr>
          <p:cNvSpPr/>
          <p:nvPr/>
        </p:nvSpPr>
        <p:spPr>
          <a:xfrm>
            <a:off x="4894136" y="5326840"/>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cxnSp>
        <p:nvCxnSpPr>
          <p:cNvPr id="17" name="Connecteur droit avec flèche 16">
            <a:extLst>
              <a:ext uri="{FF2B5EF4-FFF2-40B4-BE49-F238E27FC236}">
                <a16:creationId xmlns:a16="http://schemas.microsoft.com/office/drawing/2014/main" id="{75A56D96-CD58-7E84-130C-0A52670BF80E}"/>
              </a:ext>
            </a:extLst>
          </p:cNvPr>
          <p:cNvCxnSpPr>
            <a:cxnSpLocks/>
            <a:stCxn id="9" idx="1"/>
            <a:endCxn id="12" idx="3"/>
          </p:cNvCxnSpPr>
          <p:nvPr/>
        </p:nvCxnSpPr>
        <p:spPr>
          <a:xfrm flipH="1">
            <a:off x="6398970" y="5272520"/>
            <a:ext cx="624644" cy="3788"/>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11185F3D-FCE7-9B56-6844-852D25806275}"/>
              </a:ext>
            </a:extLst>
          </p:cNvPr>
          <p:cNvSpPr/>
          <p:nvPr/>
        </p:nvSpPr>
        <p:spPr>
          <a:xfrm>
            <a:off x="1931107" y="5108580"/>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1" name="Rectangle : coins arrondis 20">
            <a:extLst>
              <a:ext uri="{FF2B5EF4-FFF2-40B4-BE49-F238E27FC236}">
                <a16:creationId xmlns:a16="http://schemas.microsoft.com/office/drawing/2014/main" id="{22E3A126-ED11-034B-5E0A-5996DCD92E10}"/>
              </a:ext>
            </a:extLst>
          </p:cNvPr>
          <p:cNvSpPr/>
          <p:nvPr/>
        </p:nvSpPr>
        <p:spPr>
          <a:xfrm>
            <a:off x="2899776" y="4710326"/>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2" name="Rectangle : coins arrondis 21">
            <a:extLst>
              <a:ext uri="{FF2B5EF4-FFF2-40B4-BE49-F238E27FC236}">
                <a16:creationId xmlns:a16="http://schemas.microsoft.com/office/drawing/2014/main" id="{10374438-0213-EFFA-7A90-C015D218DC99}"/>
              </a:ext>
            </a:extLst>
          </p:cNvPr>
          <p:cNvSpPr/>
          <p:nvPr/>
        </p:nvSpPr>
        <p:spPr>
          <a:xfrm>
            <a:off x="2899776" y="5108580"/>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3" name="Rectangle : coins arrondis 22">
            <a:extLst>
              <a:ext uri="{FF2B5EF4-FFF2-40B4-BE49-F238E27FC236}">
                <a16:creationId xmlns:a16="http://schemas.microsoft.com/office/drawing/2014/main" id="{454BA79F-92D1-C7F8-867C-369D7CA49CA9}"/>
              </a:ext>
            </a:extLst>
          </p:cNvPr>
          <p:cNvSpPr/>
          <p:nvPr/>
        </p:nvSpPr>
        <p:spPr>
          <a:xfrm>
            <a:off x="2899775" y="5506834"/>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4" name="Rectangle : coins arrondis 23">
            <a:extLst>
              <a:ext uri="{FF2B5EF4-FFF2-40B4-BE49-F238E27FC236}">
                <a16:creationId xmlns:a16="http://schemas.microsoft.com/office/drawing/2014/main" id="{8ADFED90-7CC5-3504-8859-A7E98EAA11F3}"/>
              </a:ext>
            </a:extLst>
          </p:cNvPr>
          <p:cNvSpPr/>
          <p:nvPr/>
        </p:nvSpPr>
        <p:spPr>
          <a:xfrm>
            <a:off x="1943610" y="4710326"/>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5" name="Rectangle : coins arrondis 24">
            <a:extLst>
              <a:ext uri="{FF2B5EF4-FFF2-40B4-BE49-F238E27FC236}">
                <a16:creationId xmlns:a16="http://schemas.microsoft.com/office/drawing/2014/main" id="{E37A3837-F979-DD19-804B-6CA3C8E82FAD}"/>
              </a:ext>
            </a:extLst>
          </p:cNvPr>
          <p:cNvSpPr/>
          <p:nvPr/>
        </p:nvSpPr>
        <p:spPr>
          <a:xfrm>
            <a:off x="1931107" y="5506834"/>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6" name="Rectangle : coins arrondis 25">
            <a:extLst>
              <a:ext uri="{FF2B5EF4-FFF2-40B4-BE49-F238E27FC236}">
                <a16:creationId xmlns:a16="http://schemas.microsoft.com/office/drawing/2014/main" id="{B37EB8AF-A12C-E117-4CBC-7982D601232D}"/>
              </a:ext>
            </a:extLst>
          </p:cNvPr>
          <p:cNvSpPr/>
          <p:nvPr/>
        </p:nvSpPr>
        <p:spPr>
          <a:xfrm>
            <a:off x="1799573" y="4571042"/>
            <a:ext cx="2112579" cy="1410532"/>
          </a:xfrm>
          <a:prstGeom prst="roundRect">
            <a:avLst>
              <a:gd name="adj" fmla="val 9572"/>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27" name="Connecteur droit avec flèche 26">
            <a:extLst>
              <a:ext uri="{FF2B5EF4-FFF2-40B4-BE49-F238E27FC236}">
                <a16:creationId xmlns:a16="http://schemas.microsoft.com/office/drawing/2014/main" id="{A44A7AF6-A886-8E10-C7E3-39D00E8ED3DD}"/>
              </a:ext>
            </a:extLst>
          </p:cNvPr>
          <p:cNvCxnSpPr>
            <a:cxnSpLocks/>
            <a:stCxn id="12" idx="1"/>
            <a:endCxn id="26" idx="3"/>
          </p:cNvCxnSpPr>
          <p:nvPr/>
        </p:nvCxnSpPr>
        <p:spPr>
          <a:xfrm flipH="1">
            <a:off x="3912152" y="5276308"/>
            <a:ext cx="620180" cy="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94F8B3CE-49A0-E378-B143-AE69357EBFF6}"/>
              </a:ext>
            </a:extLst>
          </p:cNvPr>
          <p:cNvSpPr txBox="1"/>
          <p:nvPr/>
        </p:nvSpPr>
        <p:spPr>
          <a:xfrm>
            <a:off x="2183100" y="4209262"/>
            <a:ext cx="1345523" cy="369332"/>
          </a:xfrm>
          <a:prstGeom prst="rect">
            <a:avLst/>
          </a:prstGeom>
          <a:noFill/>
        </p:spPr>
        <p:txBody>
          <a:bodyPr wrap="square" rtlCol="0">
            <a:spAutoFit/>
          </a:bodyPr>
          <a:lstStyle/>
          <a:p>
            <a:pPr algn="ctr"/>
            <a:r>
              <a:rPr lang="fr-CA" b="1" dirty="0">
                <a:solidFill>
                  <a:srgbClr val="73B3D1"/>
                </a:solidFill>
              </a:rPr>
              <a:t>Vues</a:t>
            </a:r>
          </a:p>
        </p:txBody>
      </p:sp>
      <p:sp>
        <p:nvSpPr>
          <p:cNvPr id="31" name="ZoneTexte 30">
            <a:extLst>
              <a:ext uri="{FF2B5EF4-FFF2-40B4-BE49-F238E27FC236}">
                <a16:creationId xmlns:a16="http://schemas.microsoft.com/office/drawing/2014/main" id="{FAAD8950-15E6-AB7C-3405-DA40E3031BDF}"/>
              </a:ext>
            </a:extLst>
          </p:cNvPr>
          <p:cNvSpPr txBox="1"/>
          <p:nvPr/>
        </p:nvSpPr>
        <p:spPr>
          <a:xfrm>
            <a:off x="4795121" y="4340994"/>
            <a:ext cx="1345523" cy="369332"/>
          </a:xfrm>
          <a:prstGeom prst="rect">
            <a:avLst/>
          </a:prstGeom>
          <a:noFill/>
        </p:spPr>
        <p:txBody>
          <a:bodyPr wrap="square" rtlCol="0">
            <a:spAutoFit/>
          </a:bodyPr>
          <a:lstStyle/>
          <a:p>
            <a:pPr algn="ctr"/>
            <a:r>
              <a:rPr lang="fr-CA" b="1" dirty="0">
                <a:solidFill>
                  <a:srgbClr val="739CD1"/>
                </a:solidFill>
              </a:rPr>
              <a:t>Contrôleurs</a:t>
            </a:r>
          </a:p>
        </p:txBody>
      </p:sp>
      <p:sp>
        <p:nvSpPr>
          <p:cNvPr id="32" name="ZoneTexte 31">
            <a:extLst>
              <a:ext uri="{FF2B5EF4-FFF2-40B4-BE49-F238E27FC236}">
                <a16:creationId xmlns:a16="http://schemas.microsoft.com/office/drawing/2014/main" id="{ED7B58AC-4785-545A-A259-C183865E1DAB}"/>
              </a:ext>
            </a:extLst>
          </p:cNvPr>
          <p:cNvSpPr txBox="1"/>
          <p:nvPr/>
        </p:nvSpPr>
        <p:spPr>
          <a:xfrm>
            <a:off x="7280266" y="3768124"/>
            <a:ext cx="1345523" cy="369332"/>
          </a:xfrm>
          <a:prstGeom prst="rect">
            <a:avLst/>
          </a:prstGeom>
          <a:noFill/>
        </p:spPr>
        <p:txBody>
          <a:bodyPr wrap="square" rtlCol="0">
            <a:spAutoFit/>
          </a:bodyPr>
          <a:lstStyle/>
          <a:p>
            <a:pPr algn="ctr"/>
            <a:r>
              <a:rPr lang="fr-CA" b="1" dirty="0">
                <a:solidFill>
                  <a:srgbClr val="7385D1"/>
                </a:solidFill>
              </a:rPr>
              <a:t>Modèles</a:t>
            </a:r>
          </a:p>
        </p:txBody>
      </p:sp>
      <p:sp>
        <p:nvSpPr>
          <p:cNvPr id="33" name="ZoneTexte 32">
            <a:extLst>
              <a:ext uri="{FF2B5EF4-FFF2-40B4-BE49-F238E27FC236}">
                <a16:creationId xmlns:a16="http://schemas.microsoft.com/office/drawing/2014/main" id="{DB78C72E-4168-3451-6602-27FD0DF7C21E}"/>
              </a:ext>
            </a:extLst>
          </p:cNvPr>
          <p:cNvSpPr txBox="1"/>
          <p:nvPr/>
        </p:nvSpPr>
        <p:spPr>
          <a:xfrm>
            <a:off x="9370962" y="4499595"/>
            <a:ext cx="1345523" cy="369332"/>
          </a:xfrm>
          <a:prstGeom prst="rect">
            <a:avLst/>
          </a:prstGeom>
          <a:noFill/>
        </p:spPr>
        <p:txBody>
          <a:bodyPr wrap="square" rtlCol="0">
            <a:spAutoFit/>
          </a:bodyPr>
          <a:lstStyle/>
          <a:p>
            <a:pPr algn="ctr"/>
            <a:r>
              <a:rPr lang="fr-CA" b="1" dirty="0"/>
              <a:t>BD</a:t>
            </a:r>
          </a:p>
        </p:txBody>
      </p:sp>
    </p:spTree>
    <p:extLst>
      <p:ext uri="{BB962C8B-B14F-4D97-AF65-F5344CB8AC3E}">
        <p14:creationId xmlns:p14="http://schemas.microsoft.com/office/powerpoint/2010/main" val="179887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5DD5079-363A-1EA9-886C-62CB35407D40}"/>
              </a:ext>
            </a:extLst>
          </p:cNvPr>
          <p:cNvSpPr>
            <a:spLocks noGrp="1"/>
          </p:cNvSpPr>
          <p:nvPr>
            <p:ph idx="1"/>
          </p:nvPr>
        </p:nvSpPr>
        <p:spPr>
          <a:xfrm>
            <a:off x="838200" y="1150572"/>
            <a:ext cx="10512000" cy="5487972"/>
          </a:xfrm>
        </p:spPr>
        <p:txBody>
          <a:bodyPr/>
          <a:lstStyle/>
          <a:p>
            <a:r>
              <a:rPr lang="fr-CA" dirty="0"/>
              <a:t> Maintenance d’une base de données </a:t>
            </a:r>
            <a:r>
              <a:rPr lang="en-CA" sz="2800" dirty="0"/>
              <a:t>🧰</a:t>
            </a:r>
            <a:endParaRPr lang="fr-CA" dirty="0"/>
          </a:p>
          <a:p>
            <a:pPr lvl="1"/>
            <a:endParaRPr lang="fr-CA" sz="2000" dirty="0"/>
          </a:p>
          <a:p>
            <a:pPr lvl="1"/>
            <a:r>
              <a:rPr lang="fr-CA" sz="2000" dirty="0"/>
              <a:t> Toute modification sur la BD risque de demander des changements dans l’application Web</a:t>
            </a:r>
          </a:p>
          <a:p>
            <a:pPr lvl="2"/>
            <a:r>
              <a:rPr lang="fr-CA" sz="1800" dirty="0"/>
              <a:t> Ex : Nouvelle table -&gt; Ajout d’un </a:t>
            </a:r>
            <a:r>
              <a:rPr lang="fr-CA" sz="1800" dirty="0">
                <a:solidFill>
                  <a:srgbClr val="FA4098"/>
                </a:solidFill>
              </a:rPr>
              <a:t>DbSet</a:t>
            </a:r>
            <a:r>
              <a:rPr lang="fr-CA" sz="1800" dirty="0"/>
              <a:t>, ajout d’un </a:t>
            </a:r>
            <a:r>
              <a:rPr lang="fr-CA" sz="1800" dirty="0">
                <a:solidFill>
                  <a:srgbClr val="FA4098"/>
                </a:solidFill>
              </a:rPr>
              <a:t>Model</a:t>
            </a:r>
            <a:r>
              <a:rPr lang="fr-CA" sz="1800" dirty="0"/>
              <a:t>, ajout de [</a:t>
            </a:r>
            <a:r>
              <a:rPr lang="fr-CA" sz="1800" dirty="0">
                <a:solidFill>
                  <a:srgbClr val="FA4098"/>
                </a:solidFill>
              </a:rPr>
              <a:t>DataAnnotations</a:t>
            </a:r>
            <a:r>
              <a:rPr lang="fr-CA" sz="1800" dirty="0"/>
              <a:t>] et d’instructions </a:t>
            </a:r>
            <a:r>
              <a:rPr lang="fr-CA" sz="1800" dirty="0">
                <a:solidFill>
                  <a:srgbClr val="FA4098"/>
                </a:solidFill>
              </a:rPr>
              <a:t>FluentAPI</a:t>
            </a:r>
            <a:r>
              <a:rPr lang="fr-CA" sz="1800" dirty="0"/>
              <a:t>, ajout et modifications de </a:t>
            </a:r>
            <a:r>
              <a:rPr lang="fr-CA" sz="1800" dirty="0">
                <a:solidFill>
                  <a:srgbClr val="FA4098"/>
                </a:solidFill>
              </a:rPr>
              <a:t>contrôleurs</a:t>
            </a:r>
            <a:r>
              <a:rPr lang="fr-CA" sz="1800" dirty="0"/>
              <a:t> et de </a:t>
            </a:r>
            <a:r>
              <a:rPr lang="fr-CA" sz="1800" dirty="0">
                <a:solidFill>
                  <a:srgbClr val="FA4098"/>
                </a:solidFill>
              </a:rPr>
              <a:t>vues</a:t>
            </a:r>
            <a:r>
              <a:rPr lang="fr-CA" sz="1800" dirty="0"/>
              <a:t>, etc.</a:t>
            </a:r>
          </a:p>
          <a:p>
            <a:pPr lvl="2"/>
            <a:r>
              <a:rPr lang="fr-CA" sz="1800" dirty="0"/>
              <a:t> Idéalement, la représentation de la BD dans le </a:t>
            </a:r>
            <a:r>
              <a:rPr lang="fr-CA" sz="1800" dirty="0">
                <a:solidFill>
                  <a:srgbClr val="FA4098"/>
                </a:solidFill>
              </a:rPr>
              <a:t>DbContext</a:t>
            </a:r>
            <a:r>
              <a:rPr lang="fr-CA" sz="1800" dirty="0"/>
              <a:t> doit continuer de correspondre exactement à la BD pour que toutes les opérations sur les </a:t>
            </a:r>
            <a:r>
              <a:rPr lang="fr-CA" sz="1800" dirty="0">
                <a:solidFill>
                  <a:srgbClr val="FA4098"/>
                </a:solidFill>
              </a:rPr>
              <a:t>DbSet</a:t>
            </a:r>
            <a:r>
              <a:rPr lang="fr-CA" sz="1800" dirty="0"/>
              <a:t> fonctionnent.</a:t>
            </a:r>
          </a:p>
          <a:p>
            <a:pPr lvl="1"/>
            <a:endParaRPr lang="fr-CA" sz="2000" dirty="0"/>
          </a:p>
          <a:p>
            <a:pPr lvl="1"/>
            <a:r>
              <a:rPr lang="fr-CA" sz="2000" dirty="0"/>
              <a:t> S’il y a </a:t>
            </a:r>
            <a:r>
              <a:rPr lang="fr-CA" sz="2000" b="1" dirty="0"/>
              <a:t>déjà des données présentes</a:t>
            </a:r>
            <a:r>
              <a:rPr lang="fr-CA" sz="2000" dirty="0"/>
              <a:t> dans la BD, </a:t>
            </a:r>
            <a:r>
              <a:rPr lang="fr-CA" sz="2000" b="1" dirty="0"/>
              <a:t>protéger leur intégrité</a:t>
            </a:r>
            <a:r>
              <a:rPr lang="fr-CA" sz="2000" dirty="0"/>
              <a:t> est la </a:t>
            </a:r>
            <a:r>
              <a:rPr lang="fr-CA" sz="2000" b="1" dirty="0">
                <a:solidFill>
                  <a:srgbClr val="FA4098"/>
                </a:solidFill>
              </a:rPr>
              <a:t>priorité</a:t>
            </a:r>
            <a:r>
              <a:rPr lang="fr-CA" sz="2000" dirty="0"/>
              <a:t> ! </a:t>
            </a:r>
            <a:r>
              <a:rPr lang="en-CA" sz="2000" dirty="0"/>
              <a:t>💾</a:t>
            </a:r>
            <a:endParaRPr lang="fr-CA" sz="2000" dirty="0"/>
          </a:p>
          <a:p>
            <a:pPr lvl="2"/>
            <a:r>
              <a:rPr lang="fr-CA" sz="1600" dirty="0"/>
              <a:t> Avant même de s’inquiéter pour notre application Web, il faut songer à la BD elle-même !</a:t>
            </a:r>
          </a:p>
          <a:p>
            <a:pPr lvl="1"/>
            <a:endParaRPr lang="fr-CA" sz="2000" dirty="0"/>
          </a:p>
          <a:p>
            <a:pPr lvl="1"/>
            <a:r>
              <a:rPr lang="fr-CA" sz="2000" dirty="0"/>
              <a:t> Dans ce cours, nous aborderons brièvement comment faire la </a:t>
            </a:r>
            <a:r>
              <a:rPr lang="fr-CA" sz="2000" b="1" dirty="0"/>
              <a:t>maintenance d’une BD</a:t>
            </a:r>
            <a:r>
              <a:rPr lang="fr-CA" sz="2000" dirty="0"/>
              <a:t> et d’une application Web reliés </a:t>
            </a:r>
            <a:r>
              <a:rPr lang="en-CA" sz="2000" dirty="0"/>
              <a:t>💿💻</a:t>
            </a:r>
            <a:endParaRPr lang="fr-CA" sz="2000" dirty="0"/>
          </a:p>
          <a:p>
            <a:pPr lvl="2"/>
            <a:r>
              <a:rPr lang="fr-CA" sz="1800" dirty="0"/>
              <a:t> Certains changements peuvent être </a:t>
            </a:r>
            <a:r>
              <a:rPr lang="fr-CA" sz="1800" dirty="0">
                <a:solidFill>
                  <a:srgbClr val="FA4098"/>
                </a:solidFill>
              </a:rPr>
              <a:t>automatisés</a:t>
            </a:r>
          </a:p>
          <a:p>
            <a:pPr lvl="2"/>
            <a:r>
              <a:rPr lang="fr-CA" sz="1800" dirty="0"/>
              <a:t> Certaines </a:t>
            </a:r>
            <a:r>
              <a:rPr lang="fr-CA" sz="1800" dirty="0">
                <a:solidFill>
                  <a:srgbClr val="FA4098"/>
                </a:solidFill>
              </a:rPr>
              <a:t>librairies</a:t>
            </a:r>
            <a:r>
              <a:rPr lang="fr-CA" sz="1800" dirty="0"/>
              <a:t> et </a:t>
            </a:r>
            <a:r>
              <a:rPr lang="fr-CA" sz="1800" dirty="0">
                <a:solidFill>
                  <a:srgbClr val="FA4098"/>
                </a:solidFill>
              </a:rPr>
              <a:t>techniques</a:t>
            </a:r>
            <a:r>
              <a:rPr lang="fr-CA" sz="1800" dirty="0"/>
              <a:t> peuvent </a:t>
            </a:r>
            <a:r>
              <a:rPr lang="fr-CA" sz="1800" b="1" dirty="0"/>
              <a:t>simplifier </a:t>
            </a:r>
            <a:r>
              <a:rPr lang="fr-CA" sz="1800" dirty="0"/>
              <a:t>ou</a:t>
            </a:r>
            <a:r>
              <a:rPr lang="fr-CA" sz="1800" b="1" dirty="0"/>
              <a:t> guider</a:t>
            </a:r>
            <a:r>
              <a:rPr lang="fr-CA" sz="1800" dirty="0"/>
              <a:t> les tâches liées à la maintenance.</a:t>
            </a:r>
          </a:p>
          <a:p>
            <a:pPr lvl="2"/>
            <a:r>
              <a:rPr lang="fr-CA" sz="1800" dirty="0"/>
              <a:t> D’autres tâches nécessiteront du </a:t>
            </a:r>
            <a:r>
              <a:rPr lang="fr-CA" sz="1800" b="1" i="1" dirty="0"/>
              <a:t>bidouillage</a:t>
            </a:r>
            <a:r>
              <a:rPr lang="fr-CA" sz="1800" dirty="0"/>
              <a:t> plus « manuel ».</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Problème</a:t>
            </a:r>
          </a:p>
        </p:txBody>
      </p:sp>
    </p:spTree>
    <p:extLst>
      <p:ext uri="{BB962C8B-B14F-4D97-AF65-F5344CB8AC3E}">
        <p14:creationId xmlns:p14="http://schemas.microsoft.com/office/powerpoint/2010/main" val="238893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Perspective Code-First</a:t>
            </a:r>
          </a:p>
          <a:p>
            <a:pPr lvl="2"/>
            <a:r>
              <a:rPr lang="fr-CA" dirty="0"/>
              <a:t> (Flèche inversée entre </a:t>
            </a:r>
            <a:r>
              <a:rPr lang="fr-CA" dirty="0">
                <a:solidFill>
                  <a:srgbClr val="FA4098"/>
                </a:solidFill>
              </a:rPr>
              <a:t>Modèles</a:t>
            </a:r>
            <a:r>
              <a:rPr lang="fr-CA" dirty="0"/>
              <a:t> et </a:t>
            </a:r>
            <a:r>
              <a:rPr lang="fr-CA" dirty="0">
                <a:solidFill>
                  <a:srgbClr val="FA4098"/>
                </a:solidFill>
              </a:rPr>
              <a:t>BD</a:t>
            </a:r>
            <a:r>
              <a:rPr lang="fr-CA" dirty="0"/>
              <a:t>) En </a:t>
            </a:r>
            <a:r>
              <a:rPr lang="fr-CA" dirty="0">
                <a:solidFill>
                  <a:srgbClr val="FA4098"/>
                </a:solidFill>
              </a:rPr>
              <a:t>Code-First</a:t>
            </a:r>
            <a:r>
              <a:rPr lang="fr-CA" dirty="0"/>
              <a:t>, nous aurions modifié les </a:t>
            </a:r>
            <a:r>
              <a:rPr lang="fr-CA" b="1" dirty="0"/>
              <a:t>modèles</a:t>
            </a:r>
            <a:r>
              <a:rPr lang="fr-CA" dirty="0"/>
              <a:t> et nous aurions ensuite simplement généré de nouvelles </a:t>
            </a:r>
            <a:r>
              <a:rPr lang="fr-CA" b="1" dirty="0"/>
              <a:t>migrations</a:t>
            </a:r>
            <a:r>
              <a:rPr lang="fr-CA" dirty="0"/>
              <a:t> pour la BD à l’aide de quelques commandes. Les </a:t>
            </a:r>
            <a:r>
              <a:rPr lang="fr-CA" b="1" dirty="0"/>
              <a:t>contrôleurs</a:t>
            </a:r>
            <a:r>
              <a:rPr lang="fr-CA" dirty="0"/>
              <a:t> et les </a:t>
            </a:r>
            <a:r>
              <a:rPr lang="fr-CA" b="1" dirty="0"/>
              <a:t>vues</a:t>
            </a:r>
            <a:r>
              <a:rPr lang="fr-CA" dirty="0"/>
              <a:t> auraient ensuite été re-générés à l’aide d’assistants (wizards) ou modifiés manuellement, au besoin.</a:t>
            </a:r>
          </a:p>
          <a:p>
            <a:pPr lvl="3"/>
            <a:r>
              <a:rPr lang="fr-CA" dirty="0"/>
              <a:t> Précision : Les </a:t>
            </a:r>
            <a:r>
              <a:rPr lang="fr-CA" b="1" dirty="0"/>
              <a:t>migrations</a:t>
            </a:r>
            <a:r>
              <a:rPr lang="fr-CA" dirty="0"/>
              <a:t> sont parfois retravaillées à la main malgré tout pour mieux contrôler certaines évolutions. (Ou par exemple si d’autres applications dépendent de la même BD et que des problèmes sont anticipés)</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4" name="Image 3">
            <a:extLst>
              <a:ext uri="{FF2B5EF4-FFF2-40B4-BE49-F238E27FC236}">
                <a16:creationId xmlns:a16="http://schemas.microsoft.com/office/drawing/2014/main" id="{27044820-E281-3B26-CDA0-E0647F549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896" y="4939579"/>
            <a:ext cx="1057656" cy="1057656"/>
          </a:xfrm>
          <a:prstGeom prst="rect">
            <a:avLst/>
          </a:prstGeom>
        </p:spPr>
      </p:pic>
      <p:sp>
        <p:nvSpPr>
          <p:cNvPr id="5" name="Rectangle : coins arrondis 4">
            <a:extLst>
              <a:ext uri="{FF2B5EF4-FFF2-40B4-BE49-F238E27FC236}">
                <a16:creationId xmlns:a16="http://schemas.microsoft.com/office/drawing/2014/main" id="{09374934-5533-9550-1196-3DF836339948}"/>
              </a:ext>
            </a:extLst>
          </p:cNvPr>
          <p:cNvSpPr/>
          <p:nvPr/>
        </p:nvSpPr>
        <p:spPr>
          <a:xfrm>
            <a:off x="7498217" y="5210722"/>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6" name="Rectangle : coins arrondis 5">
            <a:extLst>
              <a:ext uri="{FF2B5EF4-FFF2-40B4-BE49-F238E27FC236}">
                <a16:creationId xmlns:a16="http://schemas.microsoft.com/office/drawing/2014/main" id="{275D7BC2-1BE2-7214-A5AD-4C829EBE200D}"/>
              </a:ext>
            </a:extLst>
          </p:cNvPr>
          <p:cNvSpPr/>
          <p:nvPr/>
        </p:nvSpPr>
        <p:spPr>
          <a:xfrm>
            <a:off x="7201718" y="4583832"/>
            <a:ext cx="1502621" cy="39186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tx1"/>
                </a:solidFill>
              </a:rPr>
              <a:t>DbContext </a:t>
            </a:r>
            <a:r>
              <a:rPr lang="en-CA" sz="1600" b="1" dirty="0">
                <a:solidFill>
                  <a:schemeClr val="tx1"/>
                </a:solidFill>
              </a:rPr>
              <a:t>💿</a:t>
            </a:r>
            <a:endParaRPr lang="fr-CA" sz="1600" b="1" dirty="0">
              <a:solidFill>
                <a:schemeClr val="tx1"/>
              </a:solidFill>
            </a:endParaRPr>
          </a:p>
        </p:txBody>
      </p:sp>
      <p:sp>
        <p:nvSpPr>
          <p:cNvPr id="7" name="Rectangle : coins arrondis 6">
            <a:extLst>
              <a:ext uri="{FF2B5EF4-FFF2-40B4-BE49-F238E27FC236}">
                <a16:creationId xmlns:a16="http://schemas.microsoft.com/office/drawing/2014/main" id="{0D912082-1896-2F57-6AC0-14D78D6C1CBB}"/>
              </a:ext>
            </a:extLst>
          </p:cNvPr>
          <p:cNvSpPr/>
          <p:nvPr/>
        </p:nvSpPr>
        <p:spPr>
          <a:xfrm>
            <a:off x="7498216" y="5630829"/>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8" name="Rectangle : coins arrondis 7">
            <a:extLst>
              <a:ext uri="{FF2B5EF4-FFF2-40B4-BE49-F238E27FC236}">
                <a16:creationId xmlns:a16="http://schemas.microsoft.com/office/drawing/2014/main" id="{4B441BE7-6321-55AF-BDB0-361D6F27BB70}"/>
              </a:ext>
            </a:extLst>
          </p:cNvPr>
          <p:cNvSpPr/>
          <p:nvPr/>
        </p:nvSpPr>
        <p:spPr>
          <a:xfrm>
            <a:off x="7498216" y="6069255"/>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9" name="Rectangle : coins arrondis 8">
            <a:extLst>
              <a:ext uri="{FF2B5EF4-FFF2-40B4-BE49-F238E27FC236}">
                <a16:creationId xmlns:a16="http://schemas.microsoft.com/office/drawing/2014/main" id="{9FBD19A1-7A82-0D6F-0AB5-B03F6FF60493}"/>
              </a:ext>
            </a:extLst>
          </p:cNvPr>
          <p:cNvSpPr/>
          <p:nvPr/>
        </p:nvSpPr>
        <p:spPr>
          <a:xfrm>
            <a:off x="7023614" y="4334474"/>
            <a:ext cx="1866638" cy="2278428"/>
          </a:xfrm>
          <a:prstGeom prst="roundRect">
            <a:avLst>
              <a:gd name="adj" fmla="val 9572"/>
            </a:avLst>
          </a:prstGeom>
          <a:noFill/>
          <a:ln w="28575">
            <a:solidFill>
              <a:srgbClr val="7385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0" name="Connecteur droit avec flèche 9">
            <a:extLst>
              <a:ext uri="{FF2B5EF4-FFF2-40B4-BE49-F238E27FC236}">
                <a16:creationId xmlns:a16="http://schemas.microsoft.com/office/drawing/2014/main" id="{FF782F1E-5B75-771F-F959-923E9104EDB8}"/>
              </a:ext>
            </a:extLst>
          </p:cNvPr>
          <p:cNvCxnSpPr>
            <a:cxnSpLocks/>
            <a:stCxn id="9" idx="3"/>
            <a:endCxn id="4" idx="1"/>
          </p:cNvCxnSpPr>
          <p:nvPr/>
        </p:nvCxnSpPr>
        <p:spPr>
          <a:xfrm flipV="1">
            <a:off x="8890252" y="5468407"/>
            <a:ext cx="624644" cy="5281"/>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 coins arrondis 10">
            <a:extLst>
              <a:ext uri="{FF2B5EF4-FFF2-40B4-BE49-F238E27FC236}">
                <a16:creationId xmlns:a16="http://schemas.microsoft.com/office/drawing/2014/main" id="{260FEA95-DC46-986E-3953-874E15B82D76}"/>
              </a:ext>
            </a:extLst>
          </p:cNvPr>
          <p:cNvSpPr/>
          <p:nvPr/>
        </p:nvSpPr>
        <p:spPr>
          <a:xfrm>
            <a:off x="4532332" y="4896724"/>
            <a:ext cx="1866638" cy="1161504"/>
          </a:xfrm>
          <a:prstGeom prst="roundRect">
            <a:avLst>
              <a:gd name="adj" fmla="val 9572"/>
            </a:avLst>
          </a:prstGeom>
          <a:noFill/>
          <a:ln w="28575">
            <a:solidFill>
              <a:srgbClr val="739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Rectangle : coins arrondis 11">
            <a:extLst>
              <a:ext uri="{FF2B5EF4-FFF2-40B4-BE49-F238E27FC236}">
                <a16:creationId xmlns:a16="http://schemas.microsoft.com/office/drawing/2014/main" id="{426F5222-745C-04C5-BE03-262F1A655461}"/>
              </a:ext>
            </a:extLst>
          </p:cNvPr>
          <p:cNvSpPr/>
          <p:nvPr/>
        </p:nvSpPr>
        <p:spPr>
          <a:xfrm>
            <a:off x="4894136" y="5106470"/>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sp>
        <p:nvSpPr>
          <p:cNvPr id="13" name="Rectangle : coins arrondis 12">
            <a:extLst>
              <a:ext uri="{FF2B5EF4-FFF2-40B4-BE49-F238E27FC236}">
                <a16:creationId xmlns:a16="http://schemas.microsoft.com/office/drawing/2014/main" id="{D5B84A60-6FF4-33BE-CAC8-7FC8B767D91C}"/>
              </a:ext>
            </a:extLst>
          </p:cNvPr>
          <p:cNvSpPr/>
          <p:nvPr/>
        </p:nvSpPr>
        <p:spPr>
          <a:xfrm>
            <a:off x="4894136" y="5528008"/>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cxnSp>
        <p:nvCxnSpPr>
          <p:cNvPr id="14" name="Connecteur droit avec flèche 13">
            <a:extLst>
              <a:ext uri="{FF2B5EF4-FFF2-40B4-BE49-F238E27FC236}">
                <a16:creationId xmlns:a16="http://schemas.microsoft.com/office/drawing/2014/main" id="{57030544-A7AB-E728-1428-DF0A3D29D620}"/>
              </a:ext>
            </a:extLst>
          </p:cNvPr>
          <p:cNvCxnSpPr>
            <a:cxnSpLocks/>
            <a:stCxn id="9" idx="1"/>
            <a:endCxn id="11" idx="3"/>
          </p:cNvCxnSpPr>
          <p:nvPr/>
        </p:nvCxnSpPr>
        <p:spPr>
          <a:xfrm flipH="1">
            <a:off x="6398970" y="5473688"/>
            <a:ext cx="624644" cy="3788"/>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 coins arrondis 14">
            <a:extLst>
              <a:ext uri="{FF2B5EF4-FFF2-40B4-BE49-F238E27FC236}">
                <a16:creationId xmlns:a16="http://schemas.microsoft.com/office/drawing/2014/main" id="{76270CE6-5BCF-9B42-536C-32BEEF631F1A}"/>
              </a:ext>
            </a:extLst>
          </p:cNvPr>
          <p:cNvSpPr/>
          <p:nvPr/>
        </p:nvSpPr>
        <p:spPr>
          <a:xfrm>
            <a:off x="1931107" y="5309748"/>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6" name="Rectangle : coins arrondis 15">
            <a:extLst>
              <a:ext uri="{FF2B5EF4-FFF2-40B4-BE49-F238E27FC236}">
                <a16:creationId xmlns:a16="http://schemas.microsoft.com/office/drawing/2014/main" id="{D6F6FD79-897C-C178-A781-174F3B3E83EB}"/>
              </a:ext>
            </a:extLst>
          </p:cNvPr>
          <p:cNvSpPr/>
          <p:nvPr/>
        </p:nvSpPr>
        <p:spPr>
          <a:xfrm>
            <a:off x="2899776" y="4911494"/>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7" name="Rectangle : coins arrondis 16">
            <a:extLst>
              <a:ext uri="{FF2B5EF4-FFF2-40B4-BE49-F238E27FC236}">
                <a16:creationId xmlns:a16="http://schemas.microsoft.com/office/drawing/2014/main" id="{2FF8EE94-6B61-4103-AC5D-18F30D65CEB1}"/>
              </a:ext>
            </a:extLst>
          </p:cNvPr>
          <p:cNvSpPr/>
          <p:nvPr/>
        </p:nvSpPr>
        <p:spPr>
          <a:xfrm>
            <a:off x="2899776" y="5309748"/>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8" name="Rectangle : coins arrondis 17">
            <a:extLst>
              <a:ext uri="{FF2B5EF4-FFF2-40B4-BE49-F238E27FC236}">
                <a16:creationId xmlns:a16="http://schemas.microsoft.com/office/drawing/2014/main" id="{7D7E8368-61CB-A649-5AAE-368E74D4EFA0}"/>
              </a:ext>
            </a:extLst>
          </p:cNvPr>
          <p:cNvSpPr/>
          <p:nvPr/>
        </p:nvSpPr>
        <p:spPr>
          <a:xfrm>
            <a:off x="2899775" y="5708002"/>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9" name="Rectangle : coins arrondis 18">
            <a:extLst>
              <a:ext uri="{FF2B5EF4-FFF2-40B4-BE49-F238E27FC236}">
                <a16:creationId xmlns:a16="http://schemas.microsoft.com/office/drawing/2014/main" id="{FFADA394-C6CD-DD8B-46A4-CA0BA5298A6F}"/>
              </a:ext>
            </a:extLst>
          </p:cNvPr>
          <p:cNvSpPr/>
          <p:nvPr/>
        </p:nvSpPr>
        <p:spPr>
          <a:xfrm>
            <a:off x="1943610" y="4911494"/>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0" name="Rectangle : coins arrondis 19">
            <a:extLst>
              <a:ext uri="{FF2B5EF4-FFF2-40B4-BE49-F238E27FC236}">
                <a16:creationId xmlns:a16="http://schemas.microsoft.com/office/drawing/2014/main" id="{9D4B55F2-E4FD-7365-7CBB-87CBFEFE333D}"/>
              </a:ext>
            </a:extLst>
          </p:cNvPr>
          <p:cNvSpPr/>
          <p:nvPr/>
        </p:nvSpPr>
        <p:spPr>
          <a:xfrm>
            <a:off x="1931107" y="5708002"/>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1" name="Rectangle : coins arrondis 20">
            <a:extLst>
              <a:ext uri="{FF2B5EF4-FFF2-40B4-BE49-F238E27FC236}">
                <a16:creationId xmlns:a16="http://schemas.microsoft.com/office/drawing/2014/main" id="{68E39B9C-B9FE-D8B4-0B37-D713B46B0EEC}"/>
              </a:ext>
            </a:extLst>
          </p:cNvPr>
          <p:cNvSpPr/>
          <p:nvPr/>
        </p:nvSpPr>
        <p:spPr>
          <a:xfrm>
            <a:off x="1799573" y="4772210"/>
            <a:ext cx="2112579" cy="1410532"/>
          </a:xfrm>
          <a:prstGeom prst="roundRect">
            <a:avLst>
              <a:gd name="adj" fmla="val 9572"/>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22" name="Connecteur droit avec flèche 21">
            <a:extLst>
              <a:ext uri="{FF2B5EF4-FFF2-40B4-BE49-F238E27FC236}">
                <a16:creationId xmlns:a16="http://schemas.microsoft.com/office/drawing/2014/main" id="{E8F5132B-5FF6-C830-E53F-18BE358E8C9E}"/>
              </a:ext>
            </a:extLst>
          </p:cNvPr>
          <p:cNvCxnSpPr>
            <a:cxnSpLocks/>
            <a:stCxn id="11" idx="1"/>
            <a:endCxn id="21" idx="3"/>
          </p:cNvCxnSpPr>
          <p:nvPr/>
        </p:nvCxnSpPr>
        <p:spPr>
          <a:xfrm flipH="1">
            <a:off x="3912152" y="5477476"/>
            <a:ext cx="620180" cy="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5258668B-EDF4-F3CB-B96F-F7063CCFF429}"/>
              </a:ext>
            </a:extLst>
          </p:cNvPr>
          <p:cNvSpPr txBox="1"/>
          <p:nvPr/>
        </p:nvSpPr>
        <p:spPr>
          <a:xfrm>
            <a:off x="2183100" y="4410430"/>
            <a:ext cx="1345523" cy="369332"/>
          </a:xfrm>
          <a:prstGeom prst="rect">
            <a:avLst/>
          </a:prstGeom>
          <a:noFill/>
        </p:spPr>
        <p:txBody>
          <a:bodyPr wrap="square" rtlCol="0">
            <a:spAutoFit/>
          </a:bodyPr>
          <a:lstStyle/>
          <a:p>
            <a:pPr algn="ctr"/>
            <a:r>
              <a:rPr lang="fr-CA" b="1" dirty="0">
                <a:solidFill>
                  <a:srgbClr val="73B3D1"/>
                </a:solidFill>
              </a:rPr>
              <a:t>Vues</a:t>
            </a:r>
          </a:p>
        </p:txBody>
      </p:sp>
      <p:sp>
        <p:nvSpPr>
          <p:cNvPr id="24" name="ZoneTexte 23">
            <a:extLst>
              <a:ext uri="{FF2B5EF4-FFF2-40B4-BE49-F238E27FC236}">
                <a16:creationId xmlns:a16="http://schemas.microsoft.com/office/drawing/2014/main" id="{76379C8F-81B9-413B-3BFB-BFABC955D898}"/>
              </a:ext>
            </a:extLst>
          </p:cNvPr>
          <p:cNvSpPr txBox="1"/>
          <p:nvPr/>
        </p:nvSpPr>
        <p:spPr>
          <a:xfrm>
            <a:off x="4795121" y="4542162"/>
            <a:ext cx="1345523" cy="369332"/>
          </a:xfrm>
          <a:prstGeom prst="rect">
            <a:avLst/>
          </a:prstGeom>
          <a:noFill/>
        </p:spPr>
        <p:txBody>
          <a:bodyPr wrap="square" rtlCol="0">
            <a:spAutoFit/>
          </a:bodyPr>
          <a:lstStyle/>
          <a:p>
            <a:pPr algn="ctr"/>
            <a:r>
              <a:rPr lang="fr-CA" b="1" dirty="0">
                <a:solidFill>
                  <a:srgbClr val="739CD1"/>
                </a:solidFill>
              </a:rPr>
              <a:t>Contrôleurs</a:t>
            </a:r>
          </a:p>
        </p:txBody>
      </p:sp>
      <p:sp>
        <p:nvSpPr>
          <p:cNvPr id="25" name="ZoneTexte 24">
            <a:extLst>
              <a:ext uri="{FF2B5EF4-FFF2-40B4-BE49-F238E27FC236}">
                <a16:creationId xmlns:a16="http://schemas.microsoft.com/office/drawing/2014/main" id="{20577540-CEA6-FD44-5088-CF6DEC55EC8B}"/>
              </a:ext>
            </a:extLst>
          </p:cNvPr>
          <p:cNvSpPr txBox="1"/>
          <p:nvPr/>
        </p:nvSpPr>
        <p:spPr>
          <a:xfrm>
            <a:off x="7280266" y="3969292"/>
            <a:ext cx="1345523" cy="369332"/>
          </a:xfrm>
          <a:prstGeom prst="rect">
            <a:avLst/>
          </a:prstGeom>
          <a:noFill/>
        </p:spPr>
        <p:txBody>
          <a:bodyPr wrap="square" rtlCol="0">
            <a:spAutoFit/>
          </a:bodyPr>
          <a:lstStyle/>
          <a:p>
            <a:pPr algn="ctr"/>
            <a:r>
              <a:rPr lang="fr-CA" b="1" dirty="0">
                <a:solidFill>
                  <a:srgbClr val="7385D1"/>
                </a:solidFill>
              </a:rPr>
              <a:t>Modèles</a:t>
            </a:r>
          </a:p>
        </p:txBody>
      </p:sp>
      <p:sp>
        <p:nvSpPr>
          <p:cNvPr id="26" name="ZoneTexte 25">
            <a:extLst>
              <a:ext uri="{FF2B5EF4-FFF2-40B4-BE49-F238E27FC236}">
                <a16:creationId xmlns:a16="http://schemas.microsoft.com/office/drawing/2014/main" id="{128F9B93-BB16-D606-F5AC-D70D8D654C23}"/>
              </a:ext>
            </a:extLst>
          </p:cNvPr>
          <p:cNvSpPr txBox="1"/>
          <p:nvPr/>
        </p:nvSpPr>
        <p:spPr>
          <a:xfrm>
            <a:off x="9370962" y="4700763"/>
            <a:ext cx="1345523" cy="369332"/>
          </a:xfrm>
          <a:prstGeom prst="rect">
            <a:avLst/>
          </a:prstGeom>
          <a:noFill/>
        </p:spPr>
        <p:txBody>
          <a:bodyPr wrap="square" rtlCol="0">
            <a:spAutoFit/>
          </a:bodyPr>
          <a:lstStyle/>
          <a:p>
            <a:pPr algn="ctr"/>
            <a:r>
              <a:rPr lang="fr-CA" b="1" dirty="0"/>
              <a:t>BD</a:t>
            </a:r>
          </a:p>
        </p:txBody>
      </p:sp>
    </p:spTree>
    <p:extLst>
      <p:ext uri="{BB962C8B-B14F-4D97-AF65-F5344CB8AC3E}">
        <p14:creationId xmlns:p14="http://schemas.microsoft.com/office/powerpoint/2010/main" val="928725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a:xfrm>
            <a:off x="438912" y="1150572"/>
            <a:ext cx="11259312" cy="5026393"/>
          </a:xfrm>
        </p:spPr>
        <p:txBody>
          <a:bodyPr/>
          <a:lstStyle/>
          <a:p>
            <a:r>
              <a:rPr lang="fr-CA" dirty="0"/>
              <a:t> Maintenance de l’application Web</a:t>
            </a:r>
          </a:p>
          <a:p>
            <a:pPr lvl="1"/>
            <a:r>
              <a:rPr lang="fr-CA" dirty="0"/>
              <a:t> Perspective DB-First : Les modèles et le DbContext</a:t>
            </a:r>
          </a:p>
          <a:p>
            <a:pPr lvl="2"/>
            <a:r>
              <a:rPr lang="fr-CA" dirty="0"/>
              <a:t> </a:t>
            </a:r>
            <a:r>
              <a:rPr lang="fr-CA" dirty="0">
                <a:solidFill>
                  <a:srgbClr val="FA4098"/>
                </a:solidFill>
              </a:rPr>
              <a:t>Option 1</a:t>
            </a:r>
            <a:r>
              <a:rPr lang="fr-CA" dirty="0"/>
              <a:t> : Si nous n’avons fait aucune modification manuelle dans les </a:t>
            </a:r>
            <a:r>
              <a:rPr lang="fr-CA" dirty="0">
                <a:solidFill>
                  <a:srgbClr val="FA4098"/>
                </a:solidFill>
              </a:rPr>
              <a:t>Models</a:t>
            </a:r>
            <a:r>
              <a:rPr lang="fr-CA" dirty="0"/>
              <a:t> et le </a:t>
            </a:r>
            <a:r>
              <a:rPr lang="fr-CA" dirty="0">
                <a:solidFill>
                  <a:srgbClr val="FA4098"/>
                </a:solidFill>
              </a:rPr>
              <a:t>DbContext</a:t>
            </a:r>
            <a:r>
              <a:rPr lang="fr-CA" dirty="0"/>
              <a:t>, on peut tout simplement réutiliser la commande </a:t>
            </a:r>
            <a:r>
              <a:rPr lang="fr-CA" b="1" dirty="0">
                <a:solidFill>
                  <a:schemeClr val="tx1"/>
                </a:solidFill>
                <a:latin typeface="Courier New" panose="02070309020205020404" pitchFamily="49" charset="0"/>
                <a:cs typeface="Courier New" panose="02070309020205020404" pitchFamily="49" charset="0"/>
              </a:rPr>
              <a:t>dotnet ef dbcontext scaffold</a:t>
            </a:r>
            <a:r>
              <a:rPr lang="fr-CA" dirty="0"/>
              <a:t> pour tout re-générer les </a:t>
            </a:r>
            <a:r>
              <a:rPr lang="fr-CA" dirty="0">
                <a:solidFill>
                  <a:srgbClr val="FA4098"/>
                </a:solidFill>
              </a:rPr>
              <a:t>Models</a:t>
            </a:r>
            <a:r>
              <a:rPr lang="fr-CA" dirty="0"/>
              <a:t> et le </a:t>
            </a:r>
            <a:r>
              <a:rPr lang="fr-CA" dirty="0">
                <a:solidFill>
                  <a:srgbClr val="FA4098"/>
                </a:solidFill>
              </a:rPr>
              <a:t>DbContext</a:t>
            </a:r>
            <a:r>
              <a:rPr lang="fr-CA" dirty="0"/>
              <a:t> à l’image de la BD. Avec cette option, on a la certitude que les </a:t>
            </a:r>
            <a:r>
              <a:rPr lang="fr-CA" dirty="0">
                <a:solidFill>
                  <a:srgbClr val="FA4098"/>
                </a:solidFill>
              </a:rPr>
              <a:t>Models</a:t>
            </a:r>
            <a:r>
              <a:rPr lang="fr-CA" dirty="0"/>
              <a:t> et la </a:t>
            </a:r>
            <a:r>
              <a:rPr lang="fr-CA" dirty="0">
                <a:solidFill>
                  <a:srgbClr val="FA4098"/>
                </a:solidFill>
              </a:rPr>
              <a:t>BD</a:t>
            </a:r>
            <a:r>
              <a:rPr lang="fr-CA" dirty="0"/>
              <a:t> seront toujours parfaitement compatibles.</a:t>
            </a:r>
          </a:p>
          <a:p>
            <a:pPr lvl="3"/>
            <a:r>
              <a:rPr lang="fr-CA" dirty="0"/>
              <a:t>On ajoute </a:t>
            </a:r>
            <a:r>
              <a:rPr lang="fr-CA" b="1">
                <a:solidFill>
                  <a:schemeClr val="tx1"/>
                </a:solidFill>
                <a:latin typeface="Courier New" panose="02070309020205020404" pitchFamily="49" charset="0"/>
                <a:cs typeface="Courier New" panose="02070309020205020404" pitchFamily="49" charset="0"/>
              </a:rPr>
              <a:t>-- force </a:t>
            </a:r>
            <a:r>
              <a:rPr lang="fr-CA"/>
              <a:t>pour </a:t>
            </a:r>
            <a:r>
              <a:rPr lang="fr-CA" dirty="0"/>
              <a:t>forcer la reconstruction</a:t>
            </a:r>
          </a:p>
          <a:p>
            <a:pPr lvl="2"/>
            <a:r>
              <a:rPr lang="fr-CA" dirty="0"/>
              <a:t> </a:t>
            </a:r>
            <a:r>
              <a:rPr lang="fr-CA" dirty="0">
                <a:solidFill>
                  <a:srgbClr val="FA4098"/>
                </a:solidFill>
              </a:rPr>
              <a:t>Option 2</a:t>
            </a:r>
            <a:r>
              <a:rPr lang="fr-CA" dirty="0"/>
              <a:t> : Si on désire conserver certains ajustements qui ont été faits manuellement dans les </a:t>
            </a:r>
            <a:r>
              <a:rPr lang="fr-CA" dirty="0">
                <a:solidFill>
                  <a:srgbClr val="FA4098"/>
                </a:solidFill>
              </a:rPr>
              <a:t>Models</a:t>
            </a:r>
            <a:r>
              <a:rPr lang="fr-CA" dirty="0"/>
              <a:t> ou le </a:t>
            </a:r>
            <a:r>
              <a:rPr lang="fr-CA" dirty="0">
                <a:solidFill>
                  <a:srgbClr val="FA4098"/>
                </a:solidFill>
              </a:rPr>
              <a:t>DbContext</a:t>
            </a:r>
            <a:r>
              <a:rPr lang="fr-CA" dirty="0"/>
              <a:t>, la </a:t>
            </a:r>
            <a:r>
              <a:rPr lang="fr-CA" i="1" dirty="0"/>
              <a:t>boîte de Pandore</a:t>
            </a:r>
            <a:r>
              <a:rPr lang="fr-CA" dirty="0"/>
              <a:t> est ouverte : on </a:t>
            </a:r>
            <a:r>
              <a:rPr lang="fr-CA" b="1" i="1" dirty="0"/>
              <a:t>peut</a:t>
            </a:r>
            <a:r>
              <a:rPr lang="fr-CA" dirty="0"/>
              <a:t> utiliser la commande, mais on doit d’abord </a:t>
            </a:r>
            <a:r>
              <a:rPr lang="fr-CA" b="1" dirty="0"/>
              <a:t>sauvegarder</a:t>
            </a:r>
            <a:r>
              <a:rPr lang="fr-CA" dirty="0"/>
              <a:t> les anciens Models pour pouvoir répliquer les ajustements qu’on a faits. On peut aussi utiliser les options </a:t>
            </a:r>
            <a:r>
              <a:rPr lang="fr-CA" b="1" dirty="0">
                <a:solidFill>
                  <a:schemeClr val="tx1"/>
                </a:solidFill>
                <a:latin typeface="Courier New" panose="02070309020205020404" pitchFamily="49" charset="0"/>
                <a:cs typeface="Courier New" panose="02070309020205020404" pitchFamily="49" charset="0"/>
              </a:rPr>
              <a:t>--context</a:t>
            </a:r>
            <a:r>
              <a:rPr lang="fr-CA" dirty="0"/>
              <a:t> et </a:t>
            </a:r>
            <a:r>
              <a:rPr lang="fr-CA" b="1" dirty="0">
                <a:solidFill>
                  <a:schemeClr val="tx1"/>
                </a:solidFill>
                <a:latin typeface="Courier New" panose="02070309020205020404" pitchFamily="49" charset="0"/>
                <a:cs typeface="Courier New" panose="02070309020205020404" pitchFamily="49" charset="0"/>
              </a:rPr>
              <a:t>--output-dir</a:t>
            </a:r>
            <a:r>
              <a:rPr lang="fr-CA" dirty="0"/>
              <a:t> pour changer le </a:t>
            </a:r>
            <a:r>
              <a:rPr lang="fr-CA" b="1" dirty="0"/>
              <a:t>nom</a:t>
            </a:r>
            <a:r>
              <a:rPr lang="fr-CA" dirty="0"/>
              <a:t> du </a:t>
            </a:r>
            <a:r>
              <a:rPr lang="fr-CA" dirty="0">
                <a:solidFill>
                  <a:srgbClr val="FA4098"/>
                </a:solidFill>
              </a:rPr>
              <a:t>DbContext</a:t>
            </a:r>
            <a:r>
              <a:rPr lang="fr-CA" dirty="0"/>
              <a:t> et la </a:t>
            </a:r>
            <a:r>
              <a:rPr lang="fr-CA" b="1" dirty="0"/>
              <a:t>destination</a:t>
            </a:r>
            <a:r>
              <a:rPr lang="fr-CA" dirty="0"/>
              <a:t> des </a:t>
            </a:r>
            <a:r>
              <a:rPr lang="fr-CA" dirty="0">
                <a:solidFill>
                  <a:srgbClr val="FA4098"/>
                </a:solidFill>
              </a:rPr>
              <a:t>Models</a:t>
            </a:r>
            <a:r>
              <a:rPr lang="fr-CA" dirty="0"/>
              <a:t> pour ne pas écraser les anciens. Il faut aussi s’assurer que nos ajustements personnalisés </a:t>
            </a:r>
            <a:r>
              <a:rPr lang="fr-CA" b="1" dirty="0"/>
              <a:t>respectent le nouvel état</a:t>
            </a:r>
            <a:r>
              <a:rPr lang="fr-CA" dirty="0"/>
              <a:t> de la </a:t>
            </a:r>
            <a:r>
              <a:rPr lang="fr-CA" dirty="0">
                <a:solidFill>
                  <a:srgbClr val="FA4098"/>
                </a:solidFill>
              </a:rPr>
              <a:t>BD</a:t>
            </a:r>
            <a:r>
              <a:rPr lang="fr-CA" dirty="0"/>
              <a:t> et des </a:t>
            </a:r>
            <a:r>
              <a:rPr lang="fr-CA" dirty="0">
                <a:solidFill>
                  <a:srgbClr val="FA4098"/>
                </a:solidFill>
              </a:rPr>
              <a:t>Models</a:t>
            </a:r>
            <a:r>
              <a:rPr lang="fr-CA" dirty="0"/>
              <a:t>.</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4" name="Image 3">
            <a:extLst>
              <a:ext uri="{FF2B5EF4-FFF2-40B4-BE49-F238E27FC236}">
                <a16:creationId xmlns:a16="http://schemas.microsoft.com/office/drawing/2014/main" id="{27DB9C82-189C-EF94-8C41-C09D7AD65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524" y="5482123"/>
            <a:ext cx="1057656" cy="1057656"/>
          </a:xfrm>
          <a:prstGeom prst="rect">
            <a:avLst/>
          </a:prstGeom>
        </p:spPr>
      </p:pic>
      <p:sp>
        <p:nvSpPr>
          <p:cNvPr id="6" name="Rectangle : coins arrondis 5">
            <a:extLst>
              <a:ext uri="{FF2B5EF4-FFF2-40B4-BE49-F238E27FC236}">
                <a16:creationId xmlns:a16="http://schemas.microsoft.com/office/drawing/2014/main" id="{3CF86B73-97F3-DF61-2CAB-E73C5A9A171D}"/>
              </a:ext>
            </a:extLst>
          </p:cNvPr>
          <p:cNvSpPr/>
          <p:nvPr/>
        </p:nvSpPr>
        <p:spPr>
          <a:xfrm>
            <a:off x="4590346" y="5345832"/>
            <a:ext cx="1502621" cy="39186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tx1"/>
                </a:solidFill>
              </a:rPr>
              <a:t>DbContext </a:t>
            </a:r>
            <a:r>
              <a:rPr lang="en-CA" sz="1600" b="1" dirty="0">
                <a:solidFill>
                  <a:schemeClr val="tx1"/>
                </a:solidFill>
              </a:rPr>
              <a:t>💿</a:t>
            </a:r>
            <a:endParaRPr lang="fr-CA" sz="1600" b="1" dirty="0">
              <a:solidFill>
                <a:schemeClr val="tx1"/>
              </a:solidFill>
            </a:endParaRPr>
          </a:p>
        </p:txBody>
      </p:sp>
      <p:sp>
        <p:nvSpPr>
          <p:cNvPr id="7" name="Rectangle : coins arrondis 6">
            <a:extLst>
              <a:ext uri="{FF2B5EF4-FFF2-40B4-BE49-F238E27FC236}">
                <a16:creationId xmlns:a16="http://schemas.microsoft.com/office/drawing/2014/main" id="{31BD7C0E-CBC1-EBF1-5EAD-C507646F62BB}"/>
              </a:ext>
            </a:extLst>
          </p:cNvPr>
          <p:cNvSpPr/>
          <p:nvPr/>
        </p:nvSpPr>
        <p:spPr>
          <a:xfrm>
            <a:off x="4886844" y="5892957"/>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8" name="Rectangle : coins arrondis 7">
            <a:extLst>
              <a:ext uri="{FF2B5EF4-FFF2-40B4-BE49-F238E27FC236}">
                <a16:creationId xmlns:a16="http://schemas.microsoft.com/office/drawing/2014/main" id="{9F7AC9F0-A8C1-D8EC-BB96-0D926226DF7B}"/>
              </a:ext>
            </a:extLst>
          </p:cNvPr>
          <p:cNvSpPr/>
          <p:nvPr/>
        </p:nvSpPr>
        <p:spPr>
          <a:xfrm>
            <a:off x="4886844" y="6331383"/>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9" name="Rectangle : coins arrondis 8">
            <a:extLst>
              <a:ext uri="{FF2B5EF4-FFF2-40B4-BE49-F238E27FC236}">
                <a16:creationId xmlns:a16="http://schemas.microsoft.com/office/drawing/2014/main" id="{887F95ED-5FE5-D96E-6F34-3872EF686B17}"/>
              </a:ext>
            </a:extLst>
          </p:cNvPr>
          <p:cNvSpPr/>
          <p:nvPr/>
        </p:nvSpPr>
        <p:spPr>
          <a:xfrm>
            <a:off x="4412242" y="5260848"/>
            <a:ext cx="1866638" cy="1498387"/>
          </a:xfrm>
          <a:prstGeom prst="roundRect">
            <a:avLst>
              <a:gd name="adj" fmla="val 9572"/>
            </a:avLst>
          </a:prstGeom>
          <a:noFill/>
          <a:ln w="28575">
            <a:solidFill>
              <a:srgbClr val="7385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0" name="Connecteur droit avec flèche 9">
            <a:extLst>
              <a:ext uri="{FF2B5EF4-FFF2-40B4-BE49-F238E27FC236}">
                <a16:creationId xmlns:a16="http://schemas.microsoft.com/office/drawing/2014/main" id="{C2B13435-6EC2-6640-EF27-A496A17E42D8}"/>
              </a:ext>
            </a:extLst>
          </p:cNvPr>
          <p:cNvCxnSpPr>
            <a:cxnSpLocks/>
            <a:stCxn id="4" idx="1"/>
            <a:endCxn id="9" idx="3"/>
          </p:cNvCxnSpPr>
          <p:nvPr/>
        </p:nvCxnSpPr>
        <p:spPr>
          <a:xfrm flipH="1" flipV="1">
            <a:off x="6278880" y="6010042"/>
            <a:ext cx="624644" cy="909"/>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C75356B7-2C6E-85E5-5E0E-09772E621B1B}"/>
              </a:ext>
            </a:extLst>
          </p:cNvPr>
          <p:cNvSpPr txBox="1"/>
          <p:nvPr/>
        </p:nvSpPr>
        <p:spPr>
          <a:xfrm>
            <a:off x="4668894" y="4906560"/>
            <a:ext cx="1345523" cy="369332"/>
          </a:xfrm>
          <a:prstGeom prst="rect">
            <a:avLst/>
          </a:prstGeom>
          <a:noFill/>
        </p:spPr>
        <p:txBody>
          <a:bodyPr wrap="square" rtlCol="0">
            <a:spAutoFit/>
          </a:bodyPr>
          <a:lstStyle/>
          <a:p>
            <a:pPr algn="ctr"/>
            <a:r>
              <a:rPr lang="fr-CA" b="1" dirty="0">
                <a:solidFill>
                  <a:srgbClr val="7385D1"/>
                </a:solidFill>
              </a:rPr>
              <a:t>Modèles</a:t>
            </a:r>
          </a:p>
        </p:txBody>
      </p:sp>
      <p:sp>
        <p:nvSpPr>
          <p:cNvPr id="12" name="ZoneTexte 11">
            <a:extLst>
              <a:ext uri="{FF2B5EF4-FFF2-40B4-BE49-F238E27FC236}">
                <a16:creationId xmlns:a16="http://schemas.microsoft.com/office/drawing/2014/main" id="{5575C627-6CE0-0D33-AA38-F66A2C0241E0}"/>
              </a:ext>
            </a:extLst>
          </p:cNvPr>
          <p:cNvSpPr txBox="1"/>
          <p:nvPr/>
        </p:nvSpPr>
        <p:spPr>
          <a:xfrm>
            <a:off x="6759590" y="5243307"/>
            <a:ext cx="1345523" cy="369332"/>
          </a:xfrm>
          <a:prstGeom prst="rect">
            <a:avLst/>
          </a:prstGeom>
          <a:noFill/>
        </p:spPr>
        <p:txBody>
          <a:bodyPr wrap="square" rtlCol="0">
            <a:spAutoFit/>
          </a:bodyPr>
          <a:lstStyle/>
          <a:p>
            <a:pPr algn="ctr"/>
            <a:r>
              <a:rPr lang="fr-CA" b="1" dirty="0"/>
              <a:t>BD</a:t>
            </a:r>
          </a:p>
        </p:txBody>
      </p:sp>
      <p:pic>
        <p:nvPicPr>
          <p:cNvPr id="14" name="Image 13">
            <a:extLst>
              <a:ext uri="{FF2B5EF4-FFF2-40B4-BE49-F238E27FC236}">
                <a16:creationId xmlns:a16="http://schemas.microsoft.com/office/drawing/2014/main" id="{0C7A2CF8-71DC-8A3D-2D1D-821A47B8ECCC}"/>
              </a:ext>
            </a:extLst>
          </p:cNvPr>
          <p:cNvPicPr>
            <a:picLocks noChangeAspect="1"/>
          </p:cNvPicPr>
          <p:nvPr/>
        </p:nvPicPr>
        <p:blipFill>
          <a:blip r:embed="rId3"/>
          <a:stretch>
            <a:fillRect/>
          </a:stretch>
        </p:blipFill>
        <p:spPr>
          <a:xfrm>
            <a:off x="10026566" y="78860"/>
            <a:ext cx="2039204" cy="1835284"/>
          </a:xfrm>
          <a:prstGeom prst="rect">
            <a:avLst/>
          </a:prstGeom>
          <a:ln w="28575">
            <a:solidFill>
              <a:srgbClr val="7385D1"/>
            </a:solidFill>
          </a:ln>
        </p:spPr>
      </p:pic>
    </p:spTree>
    <p:extLst>
      <p:ext uri="{BB962C8B-B14F-4D97-AF65-F5344CB8AC3E}">
        <p14:creationId xmlns:p14="http://schemas.microsoft.com/office/powerpoint/2010/main" val="2180271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Modifier les modèles : pourquoi ?</a:t>
            </a:r>
          </a:p>
          <a:p>
            <a:pPr lvl="2"/>
            <a:r>
              <a:rPr lang="fr-CA" dirty="0"/>
              <a:t> Nous favoriserons l’</a:t>
            </a:r>
            <a:r>
              <a:rPr lang="fr-CA" dirty="0">
                <a:solidFill>
                  <a:srgbClr val="FA4098"/>
                </a:solidFill>
              </a:rPr>
              <a:t>option 1 </a:t>
            </a:r>
            <a:r>
              <a:rPr lang="fr-CA" dirty="0"/>
              <a:t>dans le cours : </a:t>
            </a:r>
            <a:r>
              <a:rPr lang="fr-CA" b="1" dirty="0"/>
              <a:t>on ne touche pas aux Models et au DbContext</a:t>
            </a:r>
            <a:r>
              <a:rPr lang="fr-CA" dirty="0"/>
              <a:t> ! </a:t>
            </a:r>
            <a:r>
              <a:rPr lang="en-CA" sz="1800" dirty="0"/>
              <a:t>🤚🚫</a:t>
            </a:r>
            <a:r>
              <a:rPr lang="en-CA" dirty="0"/>
              <a:t> </a:t>
            </a:r>
            <a:r>
              <a:rPr lang="fr-CA" dirty="0"/>
              <a:t>De cette manière, on peut au moins garantir de ne jamais avoir à nous occuper nous-mêmes de cette partie.</a:t>
            </a:r>
          </a:p>
          <a:p>
            <a:pPr lvl="2"/>
            <a:r>
              <a:rPr lang="fr-CA" dirty="0"/>
              <a:t> Voici un exemple de changement manuel qui pourrait nous pousser à utiliser l’</a:t>
            </a:r>
            <a:r>
              <a:rPr lang="fr-CA" dirty="0">
                <a:solidFill>
                  <a:srgbClr val="FA4098"/>
                </a:solidFill>
              </a:rPr>
              <a:t>option 2 </a:t>
            </a:r>
            <a:r>
              <a:rPr lang="fr-CA" dirty="0"/>
              <a:t>:</a:t>
            </a:r>
          </a:p>
          <a:p>
            <a:pPr lvl="3"/>
            <a:r>
              <a:rPr lang="fr-CA" dirty="0"/>
              <a:t> Entity Framework n’est pas parfait : ce ne sont pas toutes les contraintes SQL qui sont répliquées dans les Models. La contrainte CHECK ci-dessous ne sera pas répliquée dans le projet ASP.NET Core :</a:t>
            </a:r>
          </a:p>
          <a:p>
            <a:pPr lvl="3"/>
            <a:endParaRPr lang="fr-CA" dirty="0"/>
          </a:p>
          <a:p>
            <a:pPr marL="1371600" lvl="3" indent="0">
              <a:buNone/>
            </a:pPr>
            <a:endParaRPr lang="fr-CA" dirty="0"/>
          </a:p>
          <a:p>
            <a:pPr marL="1371600" lvl="3" indent="0">
              <a:buNone/>
            </a:pPr>
            <a:r>
              <a:rPr lang="fr-CA" sz="1600" dirty="0"/>
              <a:t>On a donc deux opportunités : L’ajouter nous-mêmes en </a:t>
            </a:r>
            <a:r>
              <a:rPr lang="fr-CA" sz="1600" dirty="0">
                <a:solidFill>
                  <a:srgbClr val="FA4098"/>
                </a:solidFill>
              </a:rPr>
              <a:t>DataAnnotation</a:t>
            </a:r>
            <a:r>
              <a:rPr lang="fr-CA" sz="1600" dirty="0"/>
              <a:t> ou utiliser </a:t>
            </a:r>
            <a:r>
              <a:rPr lang="fr-CA" sz="1600" dirty="0">
                <a:solidFill>
                  <a:srgbClr val="FA4098"/>
                </a:solidFill>
              </a:rPr>
              <a:t>Fluent API</a:t>
            </a:r>
            <a:r>
              <a:rPr lang="fr-CA" sz="1600" dirty="0"/>
              <a:t> dans le DbContext. Dans les deux cas, les modifications se feront écraser au prochain </a:t>
            </a:r>
            <a:r>
              <a:rPr lang="fr-CA" sz="1600" dirty="0">
                <a:solidFill>
                  <a:schemeClr val="tx1"/>
                </a:solidFill>
              </a:rPr>
              <a:t>dotnet ef dbcontext scaffold</a:t>
            </a:r>
            <a:r>
              <a:rPr lang="fr-CA" sz="1600" dirty="0"/>
              <a:t>.</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5" name="Image 4">
            <a:extLst>
              <a:ext uri="{FF2B5EF4-FFF2-40B4-BE49-F238E27FC236}">
                <a16:creationId xmlns:a16="http://schemas.microsoft.com/office/drawing/2014/main" id="{0DAE0DA6-716E-2053-8741-07D3BE01235A}"/>
              </a:ext>
            </a:extLst>
          </p:cNvPr>
          <p:cNvPicPr>
            <a:picLocks noChangeAspect="1"/>
          </p:cNvPicPr>
          <p:nvPr/>
        </p:nvPicPr>
        <p:blipFill>
          <a:blip r:embed="rId2"/>
          <a:stretch>
            <a:fillRect/>
          </a:stretch>
        </p:blipFill>
        <p:spPr>
          <a:xfrm>
            <a:off x="4094926" y="4226397"/>
            <a:ext cx="3998547" cy="274360"/>
          </a:xfrm>
          <a:prstGeom prst="rect">
            <a:avLst/>
          </a:prstGeom>
          <a:ln w="28575">
            <a:solidFill>
              <a:srgbClr val="7385D1"/>
            </a:solidFill>
          </a:ln>
        </p:spPr>
      </p:pic>
      <p:pic>
        <p:nvPicPr>
          <p:cNvPr id="7" name="Image 6">
            <a:extLst>
              <a:ext uri="{FF2B5EF4-FFF2-40B4-BE49-F238E27FC236}">
                <a16:creationId xmlns:a16="http://schemas.microsoft.com/office/drawing/2014/main" id="{991739A4-2854-7228-62CC-58AE5C7FF1E8}"/>
              </a:ext>
            </a:extLst>
          </p:cNvPr>
          <p:cNvPicPr>
            <a:picLocks noChangeAspect="1"/>
          </p:cNvPicPr>
          <p:nvPr/>
        </p:nvPicPr>
        <p:blipFill>
          <a:blip r:embed="rId3"/>
          <a:stretch>
            <a:fillRect/>
          </a:stretch>
        </p:blipFill>
        <p:spPr>
          <a:xfrm>
            <a:off x="929225" y="5388484"/>
            <a:ext cx="3917095" cy="1117377"/>
          </a:xfrm>
          <a:prstGeom prst="rect">
            <a:avLst/>
          </a:prstGeom>
          <a:ln w="28575">
            <a:solidFill>
              <a:srgbClr val="7385D1"/>
            </a:solidFill>
          </a:ln>
        </p:spPr>
      </p:pic>
      <p:sp>
        <p:nvSpPr>
          <p:cNvPr id="8" name="ZoneTexte 7">
            <a:extLst>
              <a:ext uri="{FF2B5EF4-FFF2-40B4-BE49-F238E27FC236}">
                <a16:creationId xmlns:a16="http://schemas.microsoft.com/office/drawing/2014/main" id="{69CB0400-7D1D-ECDD-E470-7EE8770C11FE}"/>
              </a:ext>
            </a:extLst>
          </p:cNvPr>
          <p:cNvSpPr txBox="1"/>
          <p:nvPr/>
        </p:nvSpPr>
        <p:spPr>
          <a:xfrm>
            <a:off x="3090672" y="5383960"/>
            <a:ext cx="1755648" cy="307777"/>
          </a:xfrm>
          <a:prstGeom prst="rect">
            <a:avLst/>
          </a:prstGeom>
          <a:noFill/>
        </p:spPr>
        <p:txBody>
          <a:bodyPr wrap="square" rtlCol="0">
            <a:spAutoFit/>
          </a:bodyPr>
          <a:lstStyle/>
          <a:p>
            <a:pPr algn="r"/>
            <a:r>
              <a:rPr lang="fr-CA" sz="1400" dirty="0">
                <a:solidFill>
                  <a:srgbClr val="FA4098"/>
                </a:solidFill>
              </a:rPr>
              <a:t>DataAnnotation</a:t>
            </a:r>
          </a:p>
        </p:txBody>
      </p:sp>
      <p:pic>
        <p:nvPicPr>
          <p:cNvPr id="10" name="Image 9">
            <a:extLst>
              <a:ext uri="{FF2B5EF4-FFF2-40B4-BE49-F238E27FC236}">
                <a16:creationId xmlns:a16="http://schemas.microsoft.com/office/drawing/2014/main" id="{4253F493-4DB3-3EB3-8DCA-6499AA96C629}"/>
              </a:ext>
            </a:extLst>
          </p:cNvPr>
          <p:cNvPicPr>
            <a:picLocks noChangeAspect="1"/>
          </p:cNvPicPr>
          <p:nvPr/>
        </p:nvPicPr>
        <p:blipFill>
          <a:blip r:embed="rId4"/>
          <a:stretch>
            <a:fillRect/>
          </a:stretch>
        </p:blipFill>
        <p:spPr>
          <a:xfrm>
            <a:off x="5078667" y="5383960"/>
            <a:ext cx="6024119" cy="1117377"/>
          </a:xfrm>
          <a:prstGeom prst="rect">
            <a:avLst/>
          </a:prstGeom>
          <a:ln w="28575">
            <a:solidFill>
              <a:srgbClr val="7385D1"/>
            </a:solidFill>
          </a:ln>
        </p:spPr>
      </p:pic>
      <p:sp>
        <p:nvSpPr>
          <p:cNvPr id="11" name="ZoneTexte 10">
            <a:extLst>
              <a:ext uri="{FF2B5EF4-FFF2-40B4-BE49-F238E27FC236}">
                <a16:creationId xmlns:a16="http://schemas.microsoft.com/office/drawing/2014/main" id="{CE0FB39D-927A-475A-797E-323AF4BE1C7B}"/>
              </a:ext>
            </a:extLst>
          </p:cNvPr>
          <p:cNvSpPr txBox="1"/>
          <p:nvPr/>
        </p:nvSpPr>
        <p:spPr>
          <a:xfrm>
            <a:off x="9347138" y="5382033"/>
            <a:ext cx="1755648" cy="307777"/>
          </a:xfrm>
          <a:prstGeom prst="rect">
            <a:avLst/>
          </a:prstGeom>
          <a:noFill/>
        </p:spPr>
        <p:txBody>
          <a:bodyPr wrap="square" rtlCol="0">
            <a:spAutoFit/>
          </a:bodyPr>
          <a:lstStyle/>
          <a:p>
            <a:pPr algn="r"/>
            <a:r>
              <a:rPr lang="fr-CA" sz="1400" dirty="0">
                <a:solidFill>
                  <a:srgbClr val="FA4098"/>
                </a:solidFill>
              </a:rPr>
              <a:t>Fluent API</a:t>
            </a:r>
          </a:p>
        </p:txBody>
      </p:sp>
    </p:spTree>
    <p:extLst>
      <p:ext uri="{BB962C8B-B14F-4D97-AF65-F5344CB8AC3E}">
        <p14:creationId xmlns:p14="http://schemas.microsoft.com/office/powerpoint/2010/main" val="2911877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Modifier les modèles : pourquoi ?</a:t>
            </a:r>
          </a:p>
          <a:p>
            <a:pPr lvl="2"/>
            <a:r>
              <a:rPr lang="fr-CA" dirty="0"/>
              <a:t> Et si on ne réplique pas la contrainte CHECK dans ASP.NET Core ? </a:t>
            </a:r>
            <a:r>
              <a:rPr lang="fr-CA" b="1" dirty="0"/>
              <a:t>Pas la fin du monde</a:t>
            </a:r>
            <a:r>
              <a:rPr lang="fr-CA" dirty="0"/>
              <a:t>, mais il faut se préparer à ce que les opérations sur la BD génèrent des </a:t>
            </a:r>
            <a:r>
              <a:rPr lang="fr-CA" dirty="0">
                <a:solidFill>
                  <a:srgbClr val="FA4098"/>
                </a:solidFill>
              </a:rPr>
              <a:t>exceptions SQL</a:t>
            </a:r>
            <a:r>
              <a:rPr lang="fr-CA" dirty="0"/>
              <a:t>.</a:t>
            </a:r>
          </a:p>
          <a:p>
            <a:endParaRPr lang="fr-CA" dirty="0"/>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4" name="Image 3">
            <a:extLst>
              <a:ext uri="{FF2B5EF4-FFF2-40B4-BE49-F238E27FC236}">
                <a16:creationId xmlns:a16="http://schemas.microsoft.com/office/drawing/2014/main" id="{F82C720E-8DCF-75F5-EB4B-7ABD791E0A37}"/>
              </a:ext>
            </a:extLst>
          </p:cNvPr>
          <p:cNvPicPr>
            <a:picLocks noChangeAspect="1"/>
          </p:cNvPicPr>
          <p:nvPr/>
        </p:nvPicPr>
        <p:blipFill>
          <a:blip r:embed="rId2"/>
          <a:stretch>
            <a:fillRect/>
          </a:stretch>
        </p:blipFill>
        <p:spPr>
          <a:xfrm>
            <a:off x="7557454" y="1550253"/>
            <a:ext cx="3998547" cy="274360"/>
          </a:xfrm>
          <a:prstGeom prst="rect">
            <a:avLst/>
          </a:prstGeom>
          <a:ln w="28575">
            <a:solidFill>
              <a:srgbClr val="7385D1"/>
            </a:solidFill>
          </a:ln>
        </p:spPr>
      </p:pic>
      <p:pic>
        <p:nvPicPr>
          <p:cNvPr id="6" name="Image 5">
            <a:extLst>
              <a:ext uri="{FF2B5EF4-FFF2-40B4-BE49-F238E27FC236}">
                <a16:creationId xmlns:a16="http://schemas.microsoft.com/office/drawing/2014/main" id="{AFFA274D-157C-A34C-53E3-C2A7ABADAE28}"/>
              </a:ext>
            </a:extLst>
          </p:cNvPr>
          <p:cNvPicPr>
            <a:picLocks noChangeAspect="1"/>
          </p:cNvPicPr>
          <p:nvPr/>
        </p:nvPicPr>
        <p:blipFill>
          <a:blip r:embed="rId3"/>
          <a:stretch>
            <a:fillRect/>
          </a:stretch>
        </p:blipFill>
        <p:spPr>
          <a:xfrm>
            <a:off x="4440639" y="2858389"/>
            <a:ext cx="7460525" cy="3738683"/>
          </a:xfrm>
          <a:prstGeom prst="rect">
            <a:avLst/>
          </a:prstGeom>
          <a:ln w="28575">
            <a:solidFill>
              <a:srgbClr val="7385D1"/>
            </a:solidFill>
          </a:ln>
        </p:spPr>
      </p:pic>
      <p:sp>
        <p:nvSpPr>
          <p:cNvPr id="7" name="ZoneTexte 6">
            <a:extLst>
              <a:ext uri="{FF2B5EF4-FFF2-40B4-BE49-F238E27FC236}">
                <a16:creationId xmlns:a16="http://schemas.microsoft.com/office/drawing/2014/main" id="{D72D38D3-A059-42D6-0F40-EC27F72F6542}"/>
              </a:ext>
            </a:extLst>
          </p:cNvPr>
          <p:cNvSpPr txBox="1"/>
          <p:nvPr/>
        </p:nvSpPr>
        <p:spPr>
          <a:xfrm>
            <a:off x="128016" y="2610683"/>
            <a:ext cx="4248912" cy="4247317"/>
          </a:xfrm>
          <a:prstGeom prst="rect">
            <a:avLst/>
          </a:prstGeom>
          <a:noFill/>
        </p:spPr>
        <p:txBody>
          <a:bodyPr wrap="square" rtlCol="0">
            <a:spAutoFit/>
          </a:bodyPr>
          <a:lstStyle/>
          <a:p>
            <a:r>
              <a:rPr lang="fr-CA" dirty="0">
                <a:solidFill>
                  <a:srgbClr val="7385D1"/>
                </a:solidFill>
              </a:rPr>
              <a:t>• Seulement utiliser de la </a:t>
            </a:r>
            <a:r>
              <a:rPr lang="fr-CA" dirty="0">
                <a:solidFill>
                  <a:srgbClr val="FA4098"/>
                </a:solidFill>
              </a:rPr>
              <a:t>validation</a:t>
            </a:r>
            <a:r>
              <a:rPr lang="fr-CA" dirty="0">
                <a:solidFill>
                  <a:srgbClr val="7385D1"/>
                </a:solidFill>
              </a:rPr>
              <a:t> </a:t>
            </a:r>
            <a:r>
              <a:rPr lang="fr-CA" dirty="0">
                <a:solidFill>
                  <a:srgbClr val="FA4098"/>
                </a:solidFill>
              </a:rPr>
              <a:t>côté BD</a:t>
            </a:r>
            <a:r>
              <a:rPr lang="fr-CA" dirty="0">
                <a:solidFill>
                  <a:srgbClr val="7385D1"/>
                </a:solidFill>
              </a:rPr>
              <a:t> (et donc pas </a:t>
            </a:r>
            <a:r>
              <a:rPr lang="fr-CA" dirty="0">
                <a:solidFill>
                  <a:srgbClr val="FA4098"/>
                </a:solidFill>
              </a:rPr>
              <a:t>côté Serveur</a:t>
            </a:r>
            <a:r>
              <a:rPr lang="fr-CA" dirty="0">
                <a:solidFill>
                  <a:srgbClr val="7385D1"/>
                </a:solidFill>
              </a:rPr>
              <a:t> ni </a:t>
            </a:r>
            <a:r>
              <a:rPr lang="fr-CA" dirty="0">
                <a:solidFill>
                  <a:srgbClr val="FA4098"/>
                </a:solidFill>
              </a:rPr>
              <a:t>Client</a:t>
            </a:r>
            <a:r>
              <a:rPr lang="fr-CA" dirty="0">
                <a:solidFill>
                  <a:srgbClr val="7385D1"/>
                </a:solidFill>
              </a:rPr>
              <a:t>) permet tout de même d’assurer l’</a:t>
            </a:r>
            <a:r>
              <a:rPr lang="fr-CA" b="1" dirty="0">
                <a:solidFill>
                  <a:srgbClr val="7385D1"/>
                </a:solidFill>
              </a:rPr>
              <a:t>intégrité des données</a:t>
            </a:r>
            <a:r>
              <a:rPr lang="fr-CA" dirty="0">
                <a:solidFill>
                  <a:srgbClr val="7385D1"/>
                </a:solidFill>
              </a:rPr>
              <a:t>.</a:t>
            </a:r>
          </a:p>
          <a:p>
            <a:r>
              <a:rPr lang="fr-CA" dirty="0">
                <a:solidFill>
                  <a:srgbClr val="7385D1"/>
                </a:solidFill>
              </a:rPr>
              <a:t>• Cela dit, si l’application Web n’est pas capable d’</a:t>
            </a:r>
            <a:r>
              <a:rPr lang="fr-CA" b="1" dirty="0">
                <a:solidFill>
                  <a:srgbClr val="7385D1"/>
                </a:solidFill>
              </a:rPr>
              <a:t>identifier clairement quelle contrainte</a:t>
            </a:r>
            <a:r>
              <a:rPr lang="fr-CA" dirty="0">
                <a:solidFill>
                  <a:srgbClr val="7385D1"/>
                </a:solidFill>
              </a:rPr>
              <a:t> </a:t>
            </a:r>
            <a:r>
              <a:rPr lang="fr-CA" b="1" dirty="0">
                <a:solidFill>
                  <a:srgbClr val="7385D1"/>
                </a:solidFill>
              </a:rPr>
              <a:t>n’est pas respectée</a:t>
            </a:r>
            <a:r>
              <a:rPr lang="fr-CA" dirty="0">
                <a:solidFill>
                  <a:srgbClr val="7385D1"/>
                </a:solidFill>
              </a:rPr>
              <a:t> et que l’utilisateur ne sait pas ce qu’il doit changer dans le formulaire, c’est problématique.</a:t>
            </a:r>
          </a:p>
          <a:p>
            <a:r>
              <a:rPr lang="fr-CA" dirty="0">
                <a:solidFill>
                  <a:srgbClr val="7385D1"/>
                </a:solidFill>
              </a:rPr>
              <a:t>• En résumé : dans une situation optimale, on ajouterait des [</a:t>
            </a:r>
            <a:r>
              <a:rPr lang="fr-CA" dirty="0">
                <a:solidFill>
                  <a:srgbClr val="FA4098"/>
                </a:solidFill>
              </a:rPr>
              <a:t>DataAnnotation</a:t>
            </a:r>
            <a:r>
              <a:rPr lang="fr-CA" dirty="0">
                <a:solidFill>
                  <a:srgbClr val="7385D1"/>
                </a:solidFill>
              </a:rPr>
              <a:t>] ou des instructions avec </a:t>
            </a:r>
            <a:r>
              <a:rPr lang="fr-CA" dirty="0">
                <a:solidFill>
                  <a:srgbClr val="FA4098"/>
                </a:solidFill>
              </a:rPr>
              <a:t>Fluent API</a:t>
            </a:r>
            <a:r>
              <a:rPr lang="fr-CA" dirty="0">
                <a:solidFill>
                  <a:srgbClr val="7385D1"/>
                </a:solidFill>
              </a:rPr>
              <a:t> pour compenser les </a:t>
            </a:r>
            <a:r>
              <a:rPr lang="fr-CA" b="1" dirty="0">
                <a:solidFill>
                  <a:srgbClr val="7385D1"/>
                </a:solidFill>
              </a:rPr>
              <a:t>contraintes manquantes</a:t>
            </a:r>
            <a:r>
              <a:rPr lang="fr-CA" dirty="0">
                <a:solidFill>
                  <a:srgbClr val="7385D1"/>
                </a:solidFill>
              </a:rPr>
              <a:t>. Dans ce cours, nous ne nous attarderons pas sur cela.</a:t>
            </a:r>
          </a:p>
        </p:txBody>
      </p:sp>
    </p:spTree>
    <p:extLst>
      <p:ext uri="{BB962C8B-B14F-4D97-AF65-F5344CB8AC3E}">
        <p14:creationId xmlns:p14="http://schemas.microsoft.com/office/powerpoint/2010/main" val="2962107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Perspective DB-First : </a:t>
            </a:r>
            <a:r>
              <a:rPr lang="fr-CA" dirty="0">
                <a:solidFill>
                  <a:srgbClr val="FA4098"/>
                </a:solidFill>
              </a:rPr>
              <a:t>Contrôleurs</a:t>
            </a:r>
            <a:r>
              <a:rPr lang="fr-CA" dirty="0"/>
              <a:t> et </a:t>
            </a:r>
            <a:r>
              <a:rPr lang="fr-CA" dirty="0">
                <a:solidFill>
                  <a:srgbClr val="FA4098"/>
                </a:solidFill>
              </a:rPr>
              <a:t>vues</a:t>
            </a:r>
          </a:p>
          <a:p>
            <a:pPr lvl="2"/>
            <a:r>
              <a:rPr lang="fr-CA" dirty="0"/>
              <a:t> Généralement, on doit faire des modifications </a:t>
            </a:r>
            <a:r>
              <a:rPr lang="fr-CA" b="1" dirty="0"/>
              <a:t>à la main</a:t>
            </a:r>
            <a:r>
              <a:rPr lang="fr-CA" dirty="0"/>
              <a:t>. Pas le choix, comme en </a:t>
            </a:r>
            <a:r>
              <a:rPr lang="fr-CA" dirty="0">
                <a:solidFill>
                  <a:srgbClr val="FA4098"/>
                </a:solidFill>
              </a:rPr>
              <a:t>Code-First</a:t>
            </a:r>
            <a:r>
              <a:rPr lang="fr-CA" dirty="0"/>
              <a:t> !</a:t>
            </a:r>
          </a:p>
          <a:p>
            <a:pPr lvl="2"/>
            <a:r>
              <a:rPr lang="fr-CA" dirty="0"/>
              <a:t> Si de tout nouveaux Models ont été ajoutés, on peut aussi profiter de la génération de contrôleurs et de vues avec les assistants de Visual Studio.</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4" name="Image 3">
            <a:extLst>
              <a:ext uri="{FF2B5EF4-FFF2-40B4-BE49-F238E27FC236}">
                <a16:creationId xmlns:a16="http://schemas.microsoft.com/office/drawing/2014/main" id="{308D3AC1-2833-31E8-1711-9A9794522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2704" y="4686460"/>
            <a:ext cx="1057656" cy="1057656"/>
          </a:xfrm>
          <a:prstGeom prst="rect">
            <a:avLst/>
          </a:prstGeom>
        </p:spPr>
      </p:pic>
      <p:sp>
        <p:nvSpPr>
          <p:cNvPr id="5" name="Rectangle : coins arrondis 4">
            <a:extLst>
              <a:ext uri="{FF2B5EF4-FFF2-40B4-BE49-F238E27FC236}">
                <a16:creationId xmlns:a16="http://schemas.microsoft.com/office/drawing/2014/main" id="{2C3EDA5B-35DA-637E-11B8-6C1E8670CFBE}"/>
              </a:ext>
            </a:extLst>
          </p:cNvPr>
          <p:cNvSpPr/>
          <p:nvPr/>
        </p:nvSpPr>
        <p:spPr>
          <a:xfrm>
            <a:off x="7486025" y="4957603"/>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6" name="Rectangle : coins arrondis 5">
            <a:extLst>
              <a:ext uri="{FF2B5EF4-FFF2-40B4-BE49-F238E27FC236}">
                <a16:creationId xmlns:a16="http://schemas.microsoft.com/office/drawing/2014/main" id="{B3126DAE-FACA-1AFD-AD74-5798C41C8FDD}"/>
              </a:ext>
            </a:extLst>
          </p:cNvPr>
          <p:cNvSpPr/>
          <p:nvPr/>
        </p:nvSpPr>
        <p:spPr>
          <a:xfrm>
            <a:off x="7189526" y="4330713"/>
            <a:ext cx="1502621" cy="39186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tx1"/>
                </a:solidFill>
              </a:rPr>
              <a:t>DbContext </a:t>
            </a:r>
            <a:r>
              <a:rPr lang="en-CA" sz="1600" b="1" dirty="0">
                <a:solidFill>
                  <a:schemeClr val="tx1"/>
                </a:solidFill>
              </a:rPr>
              <a:t>💿</a:t>
            </a:r>
            <a:endParaRPr lang="fr-CA" sz="1600" b="1" dirty="0">
              <a:solidFill>
                <a:schemeClr val="tx1"/>
              </a:solidFill>
            </a:endParaRPr>
          </a:p>
        </p:txBody>
      </p:sp>
      <p:sp>
        <p:nvSpPr>
          <p:cNvPr id="7" name="Rectangle : coins arrondis 6">
            <a:extLst>
              <a:ext uri="{FF2B5EF4-FFF2-40B4-BE49-F238E27FC236}">
                <a16:creationId xmlns:a16="http://schemas.microsoft.com/office/drawing/2014/main" id="{18B605CF-4334-0763-4CF1-21A68D42C636}"/>
              </a:ext>
            </a:extLst>
          </p:cNvPr>
          <p:cNvSpPr/>
          <p:nvPr/>
        </p:nvSpPr>
        <p:spPr>
          <a:xfrm>
            <a:off x="7486024" y="5377710"/>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8" name="Rectangle : coins arrondis 7">
            <a:extLst>
              <a:ext uri="{FF2B5EF4-FFF2-40B4-BE49-F238E27FC236}">
                <a16:creationId xmlns:a16="http://schemas.microsoft.com/office/drawing/2014/main" id="{E4F6D7D5-F7DF-EEF9-525A-67FBABF6F45C}"/>
              </a:ext>
            </a:extLst>
          </p:cNvPr>
          <p:cNvSpPr/>
          <p:nvPr/>
        </p:nvSpPr>
        <p:spPr>
          <a:xfrm>
            <a:off x="7486024" y="5816136"/>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9" name="Rectangle : coins arrondis 8">
            <a:extLst>
              <a:ext uri="{FF2B5EF4-FFF2-40B4-BE49-F238E27FC236}">
                <a16:creationId xmlns:a16="http://schemas.microsoft.com/office/drawing/2014/main" id="{2BD93EA8-73BB-6C1D-9E04-4C620F4326E8}"/>
              </a:ext>
            </a:extLst>
          </p:cNvPr>
          <p:cNvSpPr/>
          <p:nvPr/>
        </p:nvSpPr>
        <p:spPr>
          <a:xfrm>
            <a:off x="7011422" y="4081355"/>
            <a:ext cx="1866638" cy="2278428"/>
          </a:xfrm>
          <a:prstGeom prst="roundRect">
            <a:avLst>
              <a:gd name="adj" fmla="val 9572"/>
            </a:avLst>
          </a:prstGeom>
          <a:noFill/>
          <a:ln w="28575">
            <a:solidFill>
              <a:srgbClr val="7385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0" name="Connecteur droit avec flèche 9">
            <a:extLst>
              <a:ext uri="{FF2B5EF4-FFF2-40B4-BE49-F238E27FC236}">
                <a16:creationId xmlns:a16="http://schemas.microsoft.com/office/drawing/2014/main" id="{4F111237-5092-D6CD-68A6-861ADAF68CE4}"/>
              </a:ext>
            </a:extLst>
          </p:cNvPr>
          <p:cNvCxnSpPr>
            <a:stCxn id="4" idx="1"/>
            <a:endCxn id="9" idx="3"/>
          </p:cNvCxnSpPr>
          <p:nvPr/>
        </p:nvCxnSpPr>
        <p:spPr>
          <a:xfrm flipH="1">
            <a:off x="8878060" y="5215288"/>
            <a:ext cx="624644" cy="5281"/>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 coins arrondis 10">
            <a:extLst>
              <a:ext uri="{FF2B5EF4-FFF2-40B4-BE49-F238E27FC236}">
                <a16:creationId xmlns:a16="http://schemas.microsoft.com/office/drawing/2014/main" id="{DB2A94EB-2496-95FD-5B27-20166AFCF55B}"/>
              </a:ext>
            </a:extLst>
          </p:cNvPr>
          <p:cNvSpPr/>
          <p:nvPr/>
        </p:nvSpPr>
        <p:spPr>
          <a:xfrm>
            <a:off x="4520140" y="4643605"/>
            <a:ext cx="1866638" cy="1161504"/>
          </a:xfrm>
          <a:prstGeom prst="roundRect">
            <a:avLst>
              <a:gd name="adj" fmla="val 9572"/>
            </a:avLst>
          </a:prstGeom>
          <a:noFill/>
          <a:ln w="28575">
            <a:solidFill>
              <a:srgbClr val="739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Rectangle : coins arrondis 11">
            <a:extLst>
              <a:ext uri="{FF2B5EF4-FFF2-40B4-BE49-F238E27FC236}">
                <a16:creationId xmlns:a16="http://schemas.microsoft.com/office/drawing/2014/main" id="{91DE7660-B8B2-E2CF-F414-1BEE6EA7BEBD}"/>
              </a:ext>
            </a:extLst>
          </p:cNvPr>
          <p:cNvSpPr/>
          <p:nvPr/>
        </p:nvSpPr>
        <p:spPr>
          <a:xfrm>
            <a:off x="4881944" y="4853351"/>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sp>
        <p:nvSpPr>
          <p:cNvPr id="13" name="Rectangle : coins arrondis 12">
            <a:extLst>
              <a:ext uri="{FF2B5EF4-FFF2-40B4-BE49-F238E27FC236}">
                <a16:creationId xmlns:a16="http://schemas.microsoft.com/office/drawing/2014/main" id="{262C01D9-F83C-993B-C67C-8892E20531C5}"/>
              </a:ext>
            </a:extLst>
          </p:cNvPr>
          <p:cNvSpPr/>
          <p:nvPr/>
        </p:nvSpPr>
        <p:spPr>
          <a:xfrm>
            <a:off x="4881944" y="5274889"/>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cxnSp>
        <p:nvCxnSpPr>
          <p:cNvPr id="14" name="Connecteur droit avec flèche 13">
            <a:extLst>
              <a:ext uri="{FF2B5EF4-FFF2-40B4-BE49-F238E27FC236}">
                <a16:creationId xmlns:a16="http://schemas.microsoft.com/office/drawing/2014/main" id="{40D238DF-C0AA-E348-D590-E90CEA27BFF2}"/>
              </a:ext>
            </a:extLst>
          </p:cNvPr>
          <p:cNvCxnSpPr>
            <a:cxnSpLocks/>
            <a:stCxn id="9" idx="1"/>
            <a:endCxn id="11" idx="3"/>
          </p:cNvCxnSpPr>
          <p:nvPr/>
        </p:nvCxnSpPr>
        <p:spPr>
          <a:xfrm flipH="1">
            <a:off x="6386778" y="5220569"/>
            <a:ext cx="624644" cy="3788"/>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 coins arrondis 14">
            <a:extLst>
              <a:ext uri="{FF2B5EF4-FFF2-40B4-BE49-F238E27FC236}">
                <a16:creationId xmlns:a16="http://schemas.microsoft.com/office/drawing/2014/main" id="{BE6E024B-069D-27D9-51E0-F6D344149CC1}"/>
              </a:ext>
            </a:extLst>
          </p:cNvPr>
          <p:cNvSpPr/>
          <p:nvPr/>
        </p:nvSpPr>
        <p:spPr>
          <a:xfrm>
            <a:off x="1918915" y="5056629"/>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6" name="Rectangle : coins arrondis 15">
            <a:extLst>
              <a:ext uri="{FF2B5EF4-FFF2-40B4-BE49-F238E27FC236}">
                <a16:creationId xmlns:a16="http://schemas.microsoft.com/office/drawing/2014/main" id="{62E7F8DB-9005-F835-BD13-52DFACFECA62}"/>
              </a:ext>
            </a:extLst>
          </p:cNvPr>
          <p:cNvSpPr/>
          <p:nvPr/>
        </p:nvSpPr>
        <p:spPr>
          <a:xfrm>
            <a:off x="2887584" y="4658375"/>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7" name="Rectangle : coins arrondis 16">
            <a:extLst>
              <a:ext uri="{FF2B5EF4-FFF2-40B4-BE49-F238E27FC236}">
                <a16:creationId xmlns:a16="http://schemas.microsoft.com/office/drawing/2014/main" id="{A61EEFA6-542B-3AB8-24B8-21EC4C2B8FE0}"/>
              </a:ext>
            </a:extLst>
          </p:cNvPr>
          <p:cNvSpPr/>
          <p:nvPr/>
        </p:nvSpPr>
        <p:spPr>
          <a:xfrm>
            <a:off x="2887584" y="5056629"/>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8" name="Rectangle : coins arrondis 17">
            <a:extLst>
              <a:ext uri="{FF2B5EF4-FFF2-40B4-BE49-F238E27FC236}">
                <a16:creationId xmlns:a16="http://schemas.microsoft.com/office/drawing/2014/main" id="{22C00F6D-ECAE-64C0-1352-0D81DD1157A8}"/>
              </a:ext>
            </a:extLst>
          </p:cNvPr>
          <p:cNvSpPr/>
          <p:nvPr/>
        </p:nvSpPr>
        <p:spPr>
          <a:xfrm>
            <a:off x="2887583" y="5454883"/>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9" name="Rectangle : coins arrondis 18">
            <a:extLst>
              <a:ext uri="{FF2B5EF4-FFF2-40B4-BE49-F238E27FC236}">
                <a16:creationId xmlns:a16="http://schemas.microsoft.com/office/drawing/2014/main" id="{F1BCA5A2-6B4D-753F-91FF-3436E345E971}"/>
              </a:ext>
            </a:extLst>
          </p:cNvPr>
          <p:cNvSpPr/>
          <p:nvPr/>
        </p:nvSpPr>
        <p:spPr>
          <a:xfrm>
            <a:off x="1931418" y="4658375"/>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0" name="Rectangle : coins arrondis 19">
            <a:extLst>
              <a:ext uri="{FF2B5EF4-FFF2-40B4-BE49-F238E27FC236}">
                <a16:creationId xmlns:a16="http://schemas.microsoft.com/office/drawing/2014/main" id="{3E514EB6-EFEF-2DF2-7A69-6E919D10A75F}"/>
              </a:ext>
            </a:extLst>
          </p:cNvPr>
          <p:cNvSpPr/>
          <p:nvPr/>
        </p:nvSpPr>
        <p:spPr>
          <a:xfrm>
            <a:off x="1918915" y="5454883"/>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1" name="Rectangle : coins arrondis 20">
            <a:extLst>
              <a:ext uri="{FF2B5EF4-FFF2-40B4-BE49-F238E27FC236}">
                <a16:creationId xmlns:a16="http://schemas.microsoft.com/office/drawing/2014/main" id="{32A93E59-1037-B2F5-012A-0F8355EE303E}"/>
              </a:ext>
            </a:extLst>
          </p:cNvPr>
          <p:cNvSpPr/>
          <p:nvPr/>
        </p:nvSpPr>
        <p:spPr>
          <a:xfrm>
            <a:off x="1787381" y="4519091"/>
            <a:ext cx="2112579" cy="1410532"/>
          </a:xfrm>
          <a:prstGeom prst="roundRect">
            <a:avLst>
              <a:gd name="adj" fmla="val 9572"/>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22" name="Connecteur droit avec flèche 21">
            <a:extLst>
              <a:ext uri="{FF2B5EF4-FFF2-40B4-BE49-F238E27FC236}">
                <a16:creationId xmlns:a16="http://schemas.microsoft.com/office/drawing/2014/main" id="{0161645A-C981-2087-8640-132A54391129}"/>
              </a:ext>
            </a:extLst>
          </p:cNvPr>
          <p:cNvCxnSpPr>
            <a:cxnSpLocks/>
            <a:stCxn id="11" idx="1"/>
            <a:endCxn id="21" idx="3"/>
          </p:cNvCxnSpPr>
          <p:nvPr/>
        </p:nvCxnSpPr>
        <p:spPr>
          <a:xfrm flipH="1">
            <a:off x="3899960" y="5224357"/>
            <a:ext cx="620180" cy="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6D954680-CC77-538C-C815-E5A2B5441F4D}"/>
              </a:ext>
            </a:extLst>
          </p:cNvPr>
          <p:cNvSpPr txBox="1"/>
          <p:nvPr/>
        </p:nvSpPr>
        <p:spPr>
          <a:xfrm>
            <a:off x="2170908" y="4157311"/>
            <a:ext cx="1345523" cy="369332"/>
          </a:xfrm>
          <a:prstGeom prst="rect">
            <a:avLst/>
          </a:prstGeom>
          <a:noFill/>
        </p:spPr>
        <p:txBody>
          <a:bodyPr wrap="square" rtlCol="0">
            <a:spAutoFit/>
          </a:bodyPr>
          <a:lstStyle/>
          <a:p>
            <a:pPr algn="ctr"/>
            <a:r>
              <a:rPr lang="fr-CA" b="1" dirty="0">
                <a:solidFill>
                  <a:srgbClr val="73B3D1"/>
                </a:solidFill>
              </a:rPr>
              <a:t>Vues</a:t>
            </a:r>
          </a:p>
        </p:txBody>
      </p:sp>
      <p:sp>
        <p:nvSpPr>
          <p:cNvPr id="24" name="ZoneTexte 23">
            <a:extLst>
              <a:ext uri="{FF2B5EF4-FFF2-40B4-BE49-F238E27FC236}">
                <a16:creationId xmlns:a16="http://schemas.microsoft.com/office/drawing/2014/main" id="{FBED3CB2-32CD-F538-4A58-B73F7A400302}"/>
              </a:ext>
            </a:extLst>
          </p:cNvPr>
          <p:cNvSpPr txBox="1"/>
          <p:nvPr/>
        </p:nvSpPr>
        <p:spPr>
          <a:xfrm>
            <a:off x="4782929" y="4289043"/>
            <a:ext cx="1345523" cy="369332"/>
          </a:xfrm>
          <a:prstGeom prst="rect">
            <a:avLst/>
          </a:prstGeom>
          <a:noFill/>
        </p:spPr>
        <p:txBody>
          <a:bodyPr wrap="square" rtlCol="0">
            <a:spAutoFit/>
          </a:bodyPr>
          <a:lstStyle/>
          <a:p>
            <a:pPr algn="ctr"/>
            <a:r>
              <a:rPr lang="fr-CA" b="1" dirty="0">
                <a:solidFill>
                  <a:srgbClr val="739CD1"/>
                </a:solidFill>
              </a:rPr>
              <a:t>Contrôleurs</a:t>
            </a:r>
          </a:p>
        </p:txBody>
      </p:sp>
      <p:sp>
        <p:nvSpPr>
          <p:cNvPr id="25" name="ZoneTexte 24">
            <a:extLst>
              <a:ext uri="{FF2B5EF4-FFF2-40B4-BE49-F238E27FC236}">
                <a16:creationId xmlns:a16="http://schemas.microsoft.com/office/drawing/2014/main" id="{B7A68A49-B058-DFC9-CFBE-B29BC4A35676}"/>
              </a:ext>
            </a:extLst>
          </p:cNvPr>
          <p:cNvSpPr txBox="1"/>
          <p:nvPr/>
        </p:nvSpPr>
        <p:spPr>
          <a:xfrm>
            <a:off x="7268074" y="3716173"/>
            <a:ext cx="1345523" cy="369332"/>
          </a:xfrm>
          <a:prstGeom prst="rect">
            <a:avLst/>
          </a:prstGeom>
          <a:noFill/>
        </p:spPr>
        <p:txBody>
          <a:bodyPr wrap="square" rtlCol="0">
            <a:spAutoFit/>
          </a:bodyPr>
          <a:lstStyle/>
          <a:p>
            <a:pPr algn="ctr"/>
            <a:r>
              <a:rPr lang="fr-CA" b="1" dirty="0">
                <a:solidFill>
                  <a:srgbClr val="7385D1"/>
                </a:solidFill>
              </a:rPr>
              <a:t>Modèles</a:t>
            </a:r>
          </a:p>
        </p:txBody>
      </p:sp>
      <p:sp>
        <p:nvSpPr>
          <p:cNvPr id="26" name="ZoneTexte 25">
            <a:extLst>
              <a:ext uri="{FF2B5EF4-FFF2-40B4-BE49-F238E27FC236}">
                <a16:creationId xmlns:a16="http://schemas.microsoft.com/office/drawing/2014/main" id="{CD7340FD-08EC-5EF7-75FB-BB7E30C9A175}"/>
              </a:ext>
            </a:extLst>
          </p:cNvPr>
          <p:cNvSpPr txBox="1"/>
          <p:nvPr/>
        </p:nvSpPr>
        <p:spPr>
          <a:xfrm>
            <a:off x="9358770" y="4447644"/>
            <a:ext cx="1345523" cy="369332"/>
          </a:xfrm>
          <a:prstGeom prst="rect">
            <a:avLst/>
          </a:prstGeom>
          <a:noFill/>
        </p:spPr>
        <p:txBody>
          <a:bodyPr wrap="square" rtlCol="0">
            <a:spAutoFit/>
          </a:bodyPr>
          <a:lstStyle/>
          <a:p>
            <a:pPr algn="ctr"/>
            <a:r>
              <a:rPr lang="fr-CA" b="1" dirty="0"/>
              <a:t>BD</a:t>
            </a:r>
          </a:p>
        </p:txBody>
      </p:sp>
    </p:spTree>
    <p:extLst>
      <p:ext uri="{BB962C8B-B14F-4D97-AF65-F5344CB8AC3E}">
        <p14:creationId xmlns:p14="http://schemas.microsoft.com/office/powerpoint/2010/main" val="268865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Perspective DB-First : </a:t>
            </a:r>
            <a:r>
              <a:rPr lang="fr-CA" dirty="0">
                <a:solidFill>
                  <a:srgbClr val="FA4098"/>
                </a:solidFill>
              </a:rPr>
              <a:t>Procédures stockées</a:t>
            </a:r>
            <a:r>
              <a:rPr lang="fr-CA" dirty="0"/>
              <a:t> et </a:t>
            </a:r>
            <a:r>
              <a:rPr lang="fr-CA" dirty="0">
                <a:solidFill>
                  <a:srgbClr val="FA4098"/>
                </a:solidFill>
              </a:rPr>
              <a:t>vues</a:t>
            </a:r>
          </a:p>
          <a:p>
            <a:pPr lvl="2"/>
            <a:r>
              <a:rPr lang="fr-CA" dirty="0"/>
              <a:t> Avec les procédures stockées et les vues, on a un avantage par rapport au Code-First !</a:t>
            </a:r>
          </a:p>
          <a:p>
            <a:pPr lvl="2"/>
            <a:r>
              <a:rPr lang="fr-CA" dirty="0"/>
              <a:t> Si une action du contrôleur appelle une </a:t>
            </a:r>
            <a:r>
              <a:rPr lang="fr-CA" dirty="0">
                <a:solidFill>
                  <a:srgbClr val="FA4098"/>
                </a:solidFill>
              </a:rPr>
              <a:t>procédure stockée</a:t>
            </a:r>
            <a:r>
              <a:rPr lang="fr-CA" dirty="0"/>
              <a:t> (au lieu de manipuler un </a:t>
            </a:r>
            <a:r>
              <a:rPr lang="fr-CA" dirty="0">
                <a:solidFill>
                  <a:srgbClr val="FA4098"/>
                </a:solidFill>
              </a:rPr>
              <a:t>DbSet</a:t>
            </a:r>
            <a:r>
              <a:rPr lang="fr-CA" dirty="0"/>
              <a:t> manuellement) et qu’on a déjà </a:t>
            </a:r>
            <a:r>
              <a:rPr lang="fr-CA" b="1" dirty="0"/>
              <a:t>corrigé</a:t>
            </a:r>
            <a:r>
              <a:rPr lang="fr-CA" dirty="0"/>
              <a:t> / </a:t>
            </a:r>
            <a:r>
              <a:rPr lang="fr-CA" b="1" dirty="0"/>
              <a:t>modifié</a:t>
            </a:r>
            <a:r>
              <a:rPr lang="fr-CA" dirty="0"/>
              <a:t> cette procédure en faisant les migrations... on risque d’avoir beaucoup moins de travail pour mettre à jour le code !</a:t>
            </a:r>
          </a:p>
          <a:p>
            <a:pPr lvl="3"/>
            <a:r>
              <a:rPr lang="fr-CA" dirty="0"/>
              <a:t> Ce n’est pas tout : imaginez que plusieurs applications utilisent la même </a:t>
            </a:r>
            <a:r>
              <a:rPr lang="fr-CA" dirty="0">
                <a:solidFill>
                  <a:srgbClr val="FA4098"/>
                </a:solidFill>
              </a:rPr>
              <a:t>BD</a:t>
            </a:r>
            <a:r>
              <a:rPr lang="fr-CA" dirty="0"/>
              <a:t> et particulièrement la même </a:t>
            </a:r>
            <a:r>
              <a:rPr lang="fr-CA" dirty="0">
                <a:solidFill>
                  <a:srgbClr val="FA4098"/>
                </a:solidFill>
              </a:rPr>
              <a:t>procédure</a:t>
            </a:r>
            <a:r>
              <a:rPr lang="fr-CA" dirty="0"/>
              <a:t>... Mettre à jour cette procédure </a:t>
            </a:r>
            <a:r>
              <a:rPr lang="fr-CA" b="1" dirty="0"/>
              <a:t>simplifie la maintenance</a:t>
            </a:r>
            <a:r>
              <a:rPr lang="fr-CA" dirty="0"/>
              <a:t> de TOUTES les applications.</a:t>
            </a:r>
          </a:p>
          <a:p>
            <a:endParaRPr lang="fr-CA" dirty="0"/>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7" name="Image 6">
            <a:extLst>
              <a:ext uri="{FF2B5EF4-FFF2-40B4-BE49-F238E27FC236}">
                <a16:creationId xmlns:a16="http://schemas.microsoft.com/office/drawing/2014/main" id="{6E00EB90-BA1F-150F-7422-85C8273EE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9561" y="4884059"/>
            <a:ext cx="1057656" cy="1057656"/>
          </a:xfrm>
          <a:prstGeom prst="rect">
            <a:avLst/>
          </a:prstGeom>
        </p:spPr>
      </p:pic>
      <p:sp>
        <p:nvSpPr>
          <p:cNvPr id="8" name="ZoneTexte 7">
            <a:extLst>
              <a:ext uri="{FF2B5EF4-FFF2-40B4-BE49-F238E27FC236}">
                <a16:creationId xmlns:a16="http://schemas.microsoft.com/office/drawing/2014/main" id="{9B412CE2-3402-E3D5-6D84-C711EF26C1B0}"/>
              </a:ext>
            </a:extLst>
          </p:cNvPr>
          <p:cNvSpPr txBox="1"/>
          <p:nvPr/>
        </p:nvSpPr>
        <p:spPr>
          <a:xfrm>
            <a:off x="10912134" y="4699393"/>
            <a:ext cx="729944" cy="369332"/>
          </a:xfrm>
          <a:prstGeom prst="rect">
            <a:avLst/>
          </a:prstGeom>
          <a:noFill/>
        </p:spPr>
        <p:txBody>
          <a:bodyPr wrap="square" rtlCol="0">
            <a:spAutoFit/>
          </a:bodyPr>
          <a:lstStyle/>
          <a:p>
            <a:pPr algn="ctr"/>
            <a:r>
              <a:rPr lang="fr-CA" b="1" dirty="0"/>
              <a:t>BD</a:t>
            </a:r>
          </a:p>
        </p:txBody>
      </p:sp>
      <p:pic>
        <p:nvPicPr>
          <p:cNvPr id="9" name="Image 8">
            <a:extLst>
              <a:ext uri="{FF2B5EF4-FFF2-40B4-BE49-F238E27FC236}">
                <a16:creationId xmlns:a16="http://schemas.microsoft.com/office/drawing/2014/main" id="{BD06AEA5-1826-D5FA-70CA-FFCE6EA25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974" y="4482764"/>
            <a:ext cx="503865" cy="503865"/>
          </a:xfrm>
          <a:prstGeom prst="rect">
            <a:avLst/>
          </a:prstGeom>
        </p:spPr>
      </p:pic>
      <p:pic>
        <p:nvPicPr>
          <p:cNvPr id="10" name="Image 9">
            <a:extLst>
              <a:ext uri="{FF2B5EF4-FFF2-40B4-BE49-F238E27FC236}">
                <a16:creationId xmlns:a16="http://schemas.microsoft.com/office/drawing/2014/main" id="{E7AF7500-7BFD-1A90-426C-95C956704F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5631" y="5098687"/>
            <a:ext cx="363445" cy="624870"/>
          </a:xfrm>
          <a:prstGeom prst="rect">
            <a:avLst/>
          </a:prstGeom>
        </p:spPr>
      </p:pic>
      <p:sp>
        <p:nvSpPr>
          <p:cNvPr id="11" name="ZoneTexte 10">
            <a:extLst>
              <a:ext uri="{FF2B5EF4-FFF2-40B4-BE49-F238E27FC236}">
                <a16:creationId xmlns:a16="http://schemas.microsoft.com/office/drawing/2014/main" id="{5635D3AA-6DDB-34D7-F354-47BCE05A9DF8}"/>
              </a:ext>
            </a:extLst>
          </p:cNvPr>
          <p:cNvSpPr txBox="1"/>
          <p:nvPr/>
        </p:nvSpPr>
        <p:spPr>
          <a:xfrm>
            <a:off x="8306534" y="5600846"/>
            <a:ext cx="797783" cy="307777"/>
          </a:xfrm>
          <a:prstGeom prst="rect">
            <a:avLst/>
          </a:prstGeom>
          <a:noFill/>
        </p:spPr>
        <p:txBody>
          <a:bodyPr wrap="square" rtlCol="0">
            <a:spAutoFit/>
          </a:bodyPr>
          <a:lstStyle/>
          <a:p>
            <a:pPr algn="ctr"/>
            <a:r>
              <a:rPr lang="fr-CA" sz="1400" b="1" dirty="0">
                <a:solidFill>
                  <a:srgbClr val="739CD1"/>
                </a:solidFill>
              </a:rPr>
              <a:t>App C</a:t>
            </a:r>
          </a:p>
        </p:txBody>
      </p:sp>
      <p:sp>
        <p:nvSpPr>
          <p:cNvPr id="12" name="ZoneTexte 11">
            <a:extLst>
              <a:ext uri="{FF2B5EF4-FFF2-40B4-BE49-F238E27FC236}">
                <a16:creationId xmlns:a16="http://schemas.microsoft.com/office/drawing/2014/main" id="{1C8CEBE7-E987-DB3E-008E-089E4DA79E2B}"/>
              </a:ext>
            </a:extLst>
          </p:cNvPr>
          <p:cNvSpPr txBox="1"/>
          <p:nvPr/>
        </p:nvSpPr>
        <p:spPr>
          <a:xfrm>
            <a:off x="8299112" y="4174987"/>
            <a:ext cx="797783" cy="307777"/>
          </a:xfrm>
          <a:prstGeom prst="rect">
            <a:avLst/>
          </a:prstGeom>
          <a:noFill/>
        </p:spPr>
        <p:txBody>
          <a:bodyPr wrap="square" rtlCol="0">
            <a:spAutoFit/>
          </a:bodyPr>
          <a:lstStyle/>
          <a:p>
            <a:pPr algn="ctr"/>
            <a:r>
              <a:rPr lang="fr-CA" sz="1400" b="1" dirty="0">
                <a:solidFill>
                  <a:srgbClr val="739CD1"/>
                </a:solidFill>
              </a:rPr>
              <a:t>App A</a:t>
            </a:r>
          </a:p>
        </p:txBody>
      </p:sp>
      <p:sp>
        <p:nvSpPr>
          <p:cNvPr id="13" name="ZoneTexte 12">
            <a:extLst>
              <a:ext uri="{FF2B5EF4-FFF2-40B4-BE49-F238E27FC236}">
                <a16:creationId xmlns:a16="http://schemas.microsoft.com/office/drawing/2014/main" id="{4C408BEF-6743-FE5C-60E1-0CB4FEB4F0F7}"/>
              </a:ext>
            </a:extLst>
          </p:cNvPr>
          <p:cNvSpPr txBox="1"/>
          <p:nvPr/>
        </p:nvSpPr>
        <p:spPr>
          <a:xfrm>
            <a:off x="7562365" y="4805072"/>
            <a:ext cx="797783" cy="307777"/>
          </a:xfrm>
          <a:prstGeom prst="rect">
            <a:avLst/>
          </a:prstGeom>
          <a:noFill/>
        </p:spPr>
        <p:txBody>
          <a:bodyPr wrap="square" rtlCol="0">
            <a:spAutoFit/>
          </a:bodyPr>
          <a:lstStyle/>
          <a:p>
            <a:pPr algn="ctr"/>
            <a:r>
              <a:rPr lang="fr-CA" sz="1400" b="1" dirty="0">
                <a:solidFill>
                  <a:srgbClr val="739CD1"/>
                </a:solidFill>
              </a:rPr>
              <a:t>App B</a:t>
            </a:r>
          </a:p>
        </p:txBody>
      </p:sp>
      <p:pic>
        <p:nvPicPr>
          <p:cNvPr id="14" name="Image 13">
            <a:extLst>
              <a:ext uri="{FF2B5EF4-FFF2-40B4-BE49-F238E27FC236}">
                <a16:creationId xmlns:a16="http://schemas.microsoft.com/office/drawing/2014/main" id="{C9B55D24-4BD1-DE4D-EDAE-5D14FC2C4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647" y="5857363"/>
            <a:ext cx="514636" cy="514636"/>
          </a:xfrm>
          <a:prstGeom prst="rect">
            <a:avLst/>
          </a:prstGeom>
        </p:spPr>
      </p:pic>
      <p:cxnSp>
        <p:nvCxnSpPr>
          <p:cNvPr id="15" name="Connecteur droit avec flèche 14">
            <a:extLst>
              <a:ext uri="{FF2B5EF4-FFF2-40B4-BE49-F238E27FC236}">
                <a16:creationId xmlns:a16="http://schemas.microsoft.com/office/drawing/2014/main" id="{506D0DA2-6CA5-BE12-FBCD-2974DC338DF3}"/>
              </a:ext>
            </a:extLst>
          </p:cNvPr>
          <p:cNvCxnSpPr>
            <a:cxnSpLocks/>
          </p:cNvCxnSpPr>
          <p:nvPr/>
        </p:nvCxnSpPr>
        <p:spPr>
          <a:xfrm flipH="1">
            <a:off x="8299112" y="5374984"/>
            <a:ext cx="1126188" cy="0"/>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037DDF3F-776C-1C62-4937-AF12B7C5395F}"/>
              </a:ext>
            </a:extLst>
          </p:cNvPr>
          <p:cNvSpPr txBox="1"/>
          <p:nvPr/>
        </p:nvSpPr>
        <p:spPr>
          <a:xfrm>
            <a:off x="9425300" y="4831405"/>
            <a:ext cx="934608" cy="769441"/>
          </a:xfrm>
          <a:prstGeom prst="rect">
            <a:avLst/>
          </a:prstGeom>
          <a:noFill/>
        </p:spPr>
        <p:txBody>
          <a:bodyPr wrap="square" rtlCol="0">
            <a:spAutoFit/>
          </a:bodyPr>
          <a:lstStyle/>
          <a:p>
            <a:r>
              <a:rPr lang="en-CA" sz="4400" dirty="0"/>
              <a:t>🧰</a:t>
            </a:r>
            <a:endParaRPr lang="fr-CA" sz="4400" dirty="0"/>
          </a:p>
        </p:txBody>
      </p:sp>
      <p:sp>
        <p:nvSpPr>
          <p:cNvPr id="17" name="ZoneTexte 16">
            <a:extLst>
              <a:ext uri="{FF2B5EF4-FFF2-40B4-BE49-F238E27FC236}">
                <a16:creationId xmlns:a16="http://schemas.microsoft.com/office/drawing/2014/main" id="{F2F8FCFF-AAFA-9ABF-9923-CB477D9D42A4}"/>
              </a:ext>
            </a:extLst>
          </p:cNvPr>
          <p:cNvSpPr txBox="1"/>
          <p:nvPr/>
        </p:nvSpPr>
        <p:spPr>
          <a:xfrm>
            <a:off x="9200786" y="5508513"/>
            <a:ext cx="1383636" cy="276999"/>
          </a:xfrm>
          <a:prstGeom prst="rect">
            <a:avLst/>
          </a:prstGeom>
          <a:noFill/>
        </p:spPr>
        <p:txBody>
          <a:bodyPr wrap="square" rtlCol="0">
            <a:spAutoFit/>
          </a:bodyPr>
          <a:lstStyle/>
          <a:p>
            <a:pPr algn="ctr"/>
            <a:r>
              <a:rPr lang="fr-CA" sz="1200" b="1" dirty="0">
                <a:solidFill>
                  <a:srgbClr val="FA4098"/>
                </a:solidFill>
              </a:rPr>
              <a:t>Procédure stockée</a:t>
            </a:r>
          </a:p>
        </p:txBody>
      </p:sp>
      <p:cxnSp>
        <p:nvCxnSpPr>
          <p:cNvPr id="18" name="Connecteur droit avec flèche 17">
            <a:extLst>
              <a:ext uri="{FF2B5EF4-FFF2-40B4-BE49-F238E27FC236}">
                <a16:creationId xmlns:a16="http://schemas.microsoft.com/office/drawing/2014/main" id="{A9056CFA-2A43-83B6-BC63-2982CECDBC6F}"/>
              </a:ext>
            </a:extLst>
          </p:cNvPr>
          <p:cNvCxnSpPr>
            <a:cxnSpLocks/>
          </p:cNvCxnSpPr>
          <p:nvPr/>
        </p:nvCxnSpPr>
        <p:spPr>
          <a:xfrm flipH="1">
            <a:off x="10359908" y="5348396"/>
            <a:ext cx="474806" cy="0"/>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97CFACAB-8866-4A7E-26EC-CF93EC70329D}"/>
              </a:ext>
            </a:extLst>
          </p:cNvPr>
          <p:cNvCxnSpPr>
            <a:cxnSpLocks/>
          </p:cNvCxnSpPr>
          <p:nvPr/>
        </p:nvCxnSpPr>
        <p:spPr>
          <a:xfrm flipH="1" flipV="1">
            <a:off x="9034272" y="4831405"/>
            <a:ext cx="497105" cy="285852"/>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11766AC6-0888-A92E-E9BC-464DF3F8AB1B}"/>
              </a:ext>
            </a:extLst>
          </p:cNvPr>
          <p:cNvCxnSpPr>
            <a:cxnSpLocks/>
          </p:cNvCxnSpPr>
          <p:nvPr/>
        </p:nvCxnSpPr>
        <p:spPr>
          <a:xfrm flipH="1">
            <a:off x="9096895" y="5792306"/>
            <a:ext cx="484467" cy="311816"/>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B4F61983-420E-8AEB-74AD-E85D9D869A91}"/>
              </a:ext>
            </a:extLst>
          </p:cNvPr>
          <p:cNvSpPr txBox="1"/>
          <p:nvPr/>
        </p:nvSpPr>
        <p:spPr>
          <a:xfrm>
            <a:off x="284255" y="4631350"/>
            <a:ext cx="6941616" cy="1754326"/>
          </a:xfrm>
          <a:prstGeom prst="rect">
            <a:avLst/>
          </a:prstGeom>
          <a:noFill/>
        </p:spPr>
        <p:txBody>
          <a:bodyPr wrap="square" rtlCol="0">
            <a:spAutoFit/>
          </a:bodyPr>
          <a:lstStyle/>
          <a:p>
            <a:r>
              <a:rPr lang="fr-CA" dirty="0">
                <a:solidFill>
                  <a:srgbClr val="7385D1"/>
                </a:solidFill>
              </a:rPr>
              <a:t>• Okay. Est-ce qu’on remplace tout le code par des appels de </a:t>
            </a:r>
            <a:r>
              <a:rPr lang="fr-CA" dirty="0">
                <a:solidFill>
                  <a:srgbClr val="FA4098"/>
                </a:solidFill>
              </a:rPr>
              <a:t>procédures stockées</a:t>
            </a:r>
            <a:r>
              <a:rPr lang="fr-CA" dirty="0">
                <a:solidFill>
                  <a:srgbClr val="7385D1"/>
                </a:solidFill>
              </a:rPr>
              <a:t> ?</a:t>
            </a:r>
          </a:p>
          <a:p>
            <a:r>
              <a:rPr lang="fr-CA" dirty="0">
                <a:solidFill>
                  <a:srgbClr val="7385D1"/>
                </a:solidFill>
              </a:rPr>
              <a:t>-&gt; </a:t>
            </a:r>
            <a:r>
              <a:rPr lang="fr-CA" b="1" dirty="0">
                <a:solidFill>
                  <a:srgbClr val="7385D1"/>
                </a:solidFill>
              </a:rPr>
              <a:t>Non</a:t>
            </a:r>
            <a:r>
              <a:rPr lang="fr-CA" dirty="0">
                <a:solidFill>
                  <a:srgbClr val="7385D1"/>
                </a:solidFill>
              </a:rPr>
              <a:t>, bien entendu. Une opération </a:t>
            </a:r>
            <a:r>
              <a:rPr lang="fr-CA" b="1" dirty="0">
                <a:solidFill>
                  <a:srgbClr val="7385D1"/>
                </a:solidFill>
              </a:rPr>
              <a:t>simple</a:t>
            </a:r>
            <a:r>
              <a:rPr lang="fr-CA" dirty="0">
                <a:solidFill>
                  <a:srgbClr val="7385D1"/>
                </a:solidFill>
              </a:rPr>
              <a:t> / </a:t>
            </a:r>
            <a:r>
              <a:rPr lang="fr-CA" b="1" dirty="0">
                <a:solidFill>
                  <a:srgbClr val="7385D1"/>
                </a:solidFill>
              </a:rPr>
              <a:t>atomique</a:t>
            </a:r>
            <a:r>
              <a:rPr lang="fr-CA" dirty="0">
                <a:solidFill>
                  <a:srgbClr val="7385D1"/>
                </a:solidFill>
              </a:rPr>
              <a:t> (ex : Un INSERT d’une seule rangée, un DELETE d’une seule rangée, etc.) ne mérite pas vraiment une </a:t>
            </a:r>
            <a:r>
              <a:rPr lang="fr-CA" dirty="0">
                <a:solidFill>
                  <a:srgbClr val="FA4098"/>
                </a:solidFill>
              </a:rPr>
              <a:t>procédure</a:t>
            </a:r>
            <a:r>
              <a:rPr lang="fr-CA" dirty="0">
                <a:solidFill>
                  <a:srgbClr val="7385D1"/>
                </a:solidFill>
              </a:rPr>
              <a:t> stockée et, étant une opération simple, cela sera déjà très simple à corriger lors de la maintenance de l’application.</a:t>
            </a:r>
          </a:p>
        </p:txBody>
      </p:sp>
    </p:spTree>
    <p:extLst>
      <p:ext uri="{BB962C8B-B14F-4D97-AF65-F5344CB8AC3E}">
        <p14:creationId xmlns:p14="http://schemas.microsoft.com/office/powerpoint/2010/main" val="1107336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Parenthèse : Les </a:t>
            </a:r>
            <a:r>
              <a:rPr lang="fr-CA" dirty="0">
                <a:solidFill>
                  <a:srgbClr val="FA4098"/>
                </a:solidFill>
              </a:rPr>
              <a:t>services</a:t>
            </a:r>
          </a:p>
          <a:p>
            <a:pPr lvl="2"/>
            <a:r>
              <a:rPr lang="fr-CA" dirty="0"/>
              <a:t> En temps normal, on ajouterait une couche entre les </a:t>
            </a:r>
            <a:r>
              <a:rPr lang="fr-CA" dirty="0">
                <a:solidFill>
                  <a:srgbClr val="FA4098"/>
                </a:solidFill>
              </a:rPr>
              <a:t>contrôleurs</a:t>
            </a:r>
            <a:r>
              <a:rPr lang="fr-CA" dirty="0"/>
              <a:t> et le </a:t>
            </a:r>
            <a:r>
              <a:rPr lang="fr-CA" dirty="0" err="1">
                <a:solidFill>
                  <a:srgbClr val="FA4098"/>
                </a:solidFill>
              </a:rPr>
              <a:t>DbContext</a:t>
            </a:r>
            <a:r>
              <a:rPr lang="fr-CA" dirty="0"/>
              <a:t> : des classes « </a:t>
            </a:r>
            <a:r>
              <a:rPr lang="fr-CA" dirty="0">
                <a:solidFill>
                  <a:srgbClr val="FA4098"/>
                </a:solidFill>
              </a:rPr>
              <a:t>Services</a:t>
            </a:r>
            <a:r>
              <a:rPr lang="fr-CA" dirty="0"/>
              <a:t> » qui </a:t>
            </a:r>
            <a:r>
              <a:rPr lang="fr-CA" b="1" dirty="0"/>
              <a:t>encapsulent les opérations sur la BD</a:t>
            </a:r>
            <a:r>
              <a:rPr lang="fr-CA" dirty="0"/>
              <a:t>.</a:t>
            </a:r>
          </a:p>
          <a:p>
            <a:pPr lvl="2"/>
            <a:r>
              <a:rPr lang="fr-CA" dirty="0"/>
              <a:t> Ce sont dans les </a:t>
            </a:r>
            <a:r>
              <a:rPr lang="fr-CA" dirty="0">
                <a:solidFill>
                  <a:srgbClr val="FA4098"/>
                </a:solidFill>
              </a:rPr>
              <a:t>services</a:t>
            </a:r>
            <a:r>
              <a:rPr lang="fr-CA" dirty="0"/>
              <a:t> que nous devrions retrouver les opérations sur les </a:t>
            </a:r>
            <a:r>
              <a:rPr lang="fr-CA" dirty="0" err="1">
                <a:solidFill>
                  <a:srgbClr val="FA4098"/>
                </a:solidFill>
              </a:rPr>
              <a:t>DbSet</a:t>
            </a:r>
            <a:r>
              <a:rPr lang="fr-CA" dirty="0"/>
              <a:t> et les appels de </a:t>
            </a:r>
            <a:r>
              <a:rPr lang="fr-CA" dirty="0">
                <a:solidFill>
                  <a:srgbClr val="FA4098"/>
                </a:solidFill>
              </a:rPr>
              <a:t>procédures stockées</a:t>
            </a:r>
            <a:r>
              <a:rPr lang="fr-CA" dirty="0"/>
              <a:t>.</a:t>
            </a:r>
          </a:p>
          <a:p>
            <a:pPr lvl="3"/>
            <a:r>
              <a:rPr lang="fr-CA" dirty="0"/>
              <a:t> Toutefois, comme vous pratiquerez amplement les </a:t>
            </a:r>
            <a:r>
              <a:rPr lang="fr-CA" b="1" dirty="0"/>
              <a:t>services</a:t>
            </a:r>
            <a:r>
              <a:rPr lang="fr-CA" dirty="0"/>
              <a:t> dans les autres cours de programmation Web, nous nous concentrerons sur autre chose dans ce cours.</a:t>
            </a:r>
          </a:p>
          <a:p>
            <a:pPr lvl="3"/>
            <a:r>
              <a:rPr lang="fr-CA" dirty="0"/>
              <a:t> On </a:t>
            </a:r>
            <a:r>
              <a:rPr lang="fr-CA" b="1" dirty="0"/>
              <a:t>injecte</a:t>
            </a:r>
            <a:r>
              <a:rPr lang="fr-CA" dirty="0"/>
              <a:t> donc toujours directement le </a:t>
            </a:r>
            <a:r>
              <a:rPr lang="fr-CA" dirty="0" err="1">
                <a:solidFill>
                  <a:srgbClr val="FA4098"/>
                </a:solidFill>
              </a:rPr>
              <a:t>DbContext</a:t>
            </a:r>
            <a:r>
              <a:rPr lang="fr-CA" dirty="0"/>
              <a:t> dans les </a:t>
            </a:r>
            <a:r>
              <a:rPr lang="fr-CA" dirty="0">
                <a:solidFill>
                  <a:srgbClr val="FA4098"/>
                </a:solidFill>
              </a:rPr>
              <a:t>contrôleurs</a:t>
            </a:r>
            <a:r>
              <a:rPr lang="fr-CA" dirty="0"/>
              <a:t>.</a:t>
            </a:r>
          </a:p>
          <a:p>
            <a:pPr lvl="3"/>
            <a:r>
              <a:rPr lang="fr-CA" dirty="0"/>
              <a:t> Rien ne vous empêche d’utiliser des </a:t>
            </a:r>
            <a:r>
              <a:rPr lang="fr-CA" dirty="0">
                <a:solidFill>
                  <a:srgbClr val="FA4098"/>
                </a:solidFill>
              </a:rPr>
              <a:t>services</a:t>
            </a:r>
            <a:r>
              <a:rPr lang="fr-CA" dirty="0"/>
              <a:t> si vous préférez.</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sp>
        <p:nvSpPr>
          <p:cNvPr id="5" name="Rectangle : coins arrondis 4">
            <a:extLst>
              <a:ext uri="{FF2B5EF4-FFF2-40B4-BE49-F238E27FC236}">
                <a16:creationId xmlns:a16="http://schemas.microsoft.com/office/drawing/2014/main" id="{ABFEDE21-8749-F210-DC04-A3AB9DA5FD15}"/>
              </a:ext>
            </a:extLst>
          </p:cNvPr>
          <p:cNvSpPr/>
          <p:nvPr/>
        </p:nvSpPr>
        <p:spPr>
          <a:xfrm>
            <a:off x="7766045" y="5511497"/>
            <a:ext cx="1502621" cy="39186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tx1"/>
                </a:solidFill>
              </a:rPr>
              <a:t>DbContext </a:t>
            </a:r>
            <a:r>
              <a:rPr lang="en-CA" sz="1600" b="1" dirty="0">
                <a:solidFill>
                  <a:schemeClr val="tx1"/>
                </a:solidFill>
              </a:rPr>
              <a:t>💿</a:t>
            </a:r>
            <a:endParaRPr lang="fr-CA" sz="1600" b="1" dirty="0">
              <a:solidFill>
                <a:schemeClr val="tx1"/>
              </a:solidFill>
            </a:endParaRPr>
          </a:p>
        </p:txBody>
      </p:sp>
      <p:sp>
        <p:nvSpPr>
          <p:cNvPr id="20" name="Rectangle : coins arrondis 19">
            <a:extLst>
              <a:ext uri="{FF2B5EF4-FFF2-40B4-BE49-F238E27FC236}">
                <a16:creationId xmlns:a16="http://schemas.microsoft.com/office/drawing/2014/main" id="{D806E4BC-8FF7-E71C-AA30-FE2EEBFE2D8B}"/>
              </a:ext>
            </a:extLst>
          </p:cNvPr>
          <p:cNvSpPr/>
          <p:nvPr/>
        </p:nvSpPr>
        <p:spPr>
          <a:xfrm>
            <a:off x="5292723" y="5031360"/>
            <a:ext cx="1866638" cy="1352135"/>
          </a:xfrm>
          <a:prstGeom prst="roundRect">
            <a:avLst>
              <a:gd name="adj" fmla="val 9572"/>
            </a:avLst>
          </a:prstGeom>
          <a:noFill/>
          <a:ln w="28575">
            <a:solidFill>
              <a:srgbClr val="7385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1" name="Rectangle : coins arrondis 20">
            <a:extLst>
              <a:ext uri="{FF2B5EF4-FFF2-40B4-BE49-F238E27FC236}">
                <a16:creationId xmlns:a16="http://schemas.microsoft.com/office/drawing/2014/main" id="{CCABF0F0-0632-33D2-75DE-DBC2617A8FA1}"/>
              </a:ext>
            </a:extLst>
          </p:cNvPr>
          <p:cNvSpPr/>
          <p:nvPr/>
        </p:nvSpPr>
        <p:spPr>
          <a:xfrm>
            <a:off x="2819401" y="5126676"/>
            <a:ext cx="1866638" cy="1161504"/>
          </a:xfrm>
          <a:prstGeom prst="roundRect">
            <a:avLst>
              <a:gd name="adj" fmla="val 9572"/>
            </a:avLst>
          </a:prstGeom>
          <a:noFill/>
          <a:ln w="28575">
            <a:solidFill>
              <a:srgbClr val="739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2" name="Rectangle : coins arrondis 21">
            <a:extLst>
              <a:ext uri="{FF2B5EF4-FFF2-40B4-BE49-F238E27FC236}">
                <a16:creationId xmlns:a16="http://schemas.microsoft.com/office/drawing/2014/main" id="{858C9DA9-2455-2921-E7AF-A11E88486EBA}"/>
              </a:ext>
            </a:extLst>
          </p:cNvPr>
          <p:cNvSpPr/>
          <p:nvPr/>
        </p:nvSpPr>
        <p:spPr>
          <a:xfrm>
            <a:off x="3181205" y="5336422"/>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sp>
        <p:nvSpPr>
          <p:cNvPr id="23" name="Rectangle : coins arrondis 22">
            <a:extLst>
              <a:ext uri="{FF2B5EF4-FFF2-40B4-BE49-F238E27FC236}">
                <a16:creationId xmlns:a16="http://schemas.microsoft.com/office/drawing/2014/main" id="{E726A0B1-4E41-909F-F3F5-19F467FE9352}"/>
              </a:ext>
            </a:extLst>
          </p:cNvPr>
          <p:cNvSpPr/>
          <p:nvPr/>
        </p:nvSpPr>
        <p:spPr>
          <a:xfrm>
            <a:off x="3181205" y="5757960"/>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cxnSp>
        <p:nvCxnSpPr>
          <p:cNvPr id="25" name="Connecteur droit avec flèche 24">
            <a:extLst>
              <a:ext uri="{FF2B5EF4-FFF2-40B4-BE49-F238E27FC236}">
                <a16:creationId xmlns:a16="http://schemas.microsoft.com/office/drawing/2014/main" id="{59617800-1BE4-1AD8-BA82-477AE3E09D46}"/>
              </a:ext>
            </a:extLst>
          </p:cNvPr>
          <p:cNvCxnSpPr>
            <a:cxnSpLocks/>
            <a:stCxn id="20" idx="1"/>
            <a:endCxn id="21" idx="3"/>
          </p:cNvCxnSpPr>
          <p:nvPr/>
        </p:nvCxnSpPr>
        <p:spPr>
          <a:xfrm flipH="1">
            <a:off x="4686039" y="5707428"/>
            <a:ext cx="606684" cy="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ACF46903-E621-5178-6BA0-E8365EB5704A}"/>
              </a:ext>
            </a:extLst>
          </p:cNvPr>
          <p:cNvSpPr txBox="1"/>
          <p:nvPr/>
        </p:nvSpPr>
        <p:spPr>
          <a:xfrm>
            <a:off x="3082190" y="4772114"/>
            <a:ext cx="1345523" cy="369332"/>
          </a:xfrm>
          <a:prstGeom prst="rect">
            <a:avLst/>
          </a:prstGeom>
          <a:noFill/>
        </p:spPr>
        <p:txBody>
          <a:bodyPr wrap="square" rtlCol="0">
            <a:spAutoFit/>
          </a:bodyPr>
          <a:lstStyle/>
          <a:p>
            <a:pPr algn="ctr"/>
            <a:r>
              <a:rPr lang="fr-CA" b="1" dirty="0">
                <a:solidFill>
                  <a:srgbClr val="739CD1"/>
                </a:solidFill>
              </a:rPr>
              <a:t>Contrôleurs</a:t>
            </a:r>
          </a:p>
        </p:txBody>
      </p:sp>
      <p:sp>
        <p:nvSpPr>
          <p:cNvPr id="28" name="ZoneTexte 27">
            <a:extLst>
              <a:ext uri="{FF2B5EF4-FFF2-40B4-BE49-F238E27FC236}">
                <a16:creationId xmlns:a16="http://schemas.microsoft.com/office/drawing/2014/main" id="{B7F19B96-E978-781F-E6E7-76A0FF72B649}"/>
              </a:ext>
            </a:extLst>
          </p:cNvPr>
          <p:cNvSpPr txBox="1"/>
          <p:nvPr/>
        </p:nvSpPr>
        <p:spPr>
          <a:xfrm>
            <a:off x="5553280" y="4636641"/>
            <a:ext cx="1345523" cy="369332"/>
          </a:xfrm>
          <a:prstGeom prst="rect">
            <a:avLst/>
          </a:prstGeom>
          <a:noFill/>
        </p:spPr>
        <p:txBody>
          <a:bodyPr wrap="square" rtlCol="0">
            <a:spAutoFit/>
          </a:bodyPr>
          <a:lstStyle/>
          <a:p>
            <a:pPr algn="ctr"/>
            <a:r>
              <a:rPr lang="fr-CA" b="1" dirty="0">
                <a:solidFill>
                  <a:srgbClr val="7385D1"/>
                </a:solidFill>
              </a:rPr>
              <a:t>Services</a:t>
            </a:r>
          </a:p>
        </p:txBody>
      </p:sp>
      <p:cxnSp>
        <p:nvCxnSpPr>
          <p:cNvPr id="32" name="Connecteur droit avec flèche 31">
            <a:extLst>
              <a:ext uri="{FF2B5EF4-FFF2-40B4-BE49-F238E27FC236}">
                <a16:creationId xmlns:a16="http://schemas.microsoft.com/office/drawing/2014/main" id="{5B6335EF-1746-0346-5F3A-B5694A27FE05}"/>
              </a:ext>
            </a:extLst>
          </p:cNvPr>
          <p:cNvCxnSpPr>
            <a:cxnSpLocks/>
            <a:stCxn id="5" idx="1"/>
            <a:endCxn id="20" idx="3"/>
          </p:cNvCxnSpPr>
          <p:nvPr/>
        </p:nvCxnSpPr>
        <p:spPr>
          <a:xfrm flipH="1">
            <a:off x="7159361" y="5707428"/>
            <a:ext cx="606684" cy="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 coins arrondis 35">
            <a:extLst>
              <a:ext uri="{FF2B5EF4-FFF2-40B4-BE49-F238E27FC236}">
                <a16:creationId xmlns:a16="http://schemas.microsoft.com/office/drawing/2014/main" id="{DBC2CDC4-3560-A582-BAF1-3C161333BDF5}"/>
              </a:ext>
            </a:extLst>
          </p:cNvPr>
          <p:cNvSpPr/>
          <p:nvPr/>
        </p:nvSpPr>
        <p:spPr>
          <a:xfrm>
            <a:off x="5662585" y="5135876"/>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Service 🧰</a:t>
            </a:r>
            <a:endParaRPr lang="fr-CA" sz="1200" b="1" dirty="0">
              <a:solidFill>
                <a:schemeClr val="tx1"/>
              </a:solidFill>
            </a:endParaRPr>
          </a:p>
        </p:txBody>
      </p:sp>
      <p:sp>
        <p:nvSpPr>
          <p:cNvPr id="37" name="Rectangle : coins arrondis 36">
            <a:extLst>
              <a:ext uri="{FF2B5EF4-FFF2-40B4-BE49-F238E27FC236}">
                <a16:creationId xmlns:a16="http://schemas.microsoft.com/office/drawing/2014/main" id="{4BEC75EA-28BF-92A5-CA29-139486524E95}"/>
              </a:ext>
            </a:extLst>
          </p:cNvPr>
          <p:cNvSpPr/>
          <p:nvPr/>
        </p:nvSpPr>
        <p:spPr>
          <a:xfrm>
            <a:off x="5654546" y="5544211"/>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Service 🧰</a:t>
            </a:r>
            <a:endParaRPr lang="fr-CA" sz="1200" b="1" dirty="0">
              <a:solidFill>
                <a:schemeClr val="tx1"/>
              </a:solidFill>
            </a:endParaRPr>
          </a:p>
        </p:txBody>
      </p:sp>
      <p:sp>
        <p:nvSpPr>
          <p:cNvPr id="38" name="Rectangle : coins arrondis 37">
            <a:extLst>
              <a:ext uri="{FF2B5EF4-FFF2-40B4-BE49-F238E27FC236}">
                <a16:creationId xmlns:a16="http://schemas.microsoft.com/office/drawing/2014/main" id="{2752B2C6-7DDC-51F2-9C4A-C84E8C7D551D}"/>
              </a:ext>
            </a:extLst>
          </p:cNvPr>
          <p:cNvSpPr/>
          <p:nvPr/>
        </p:nvSpPr>
        <p:spPr>
          <a:xfrm>
            <a:off x="5662585" y="5954622"/>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Service 🧰</a:t>
            </a:r>
            <a:endParaRPr lang="fr-CA" sz="1200" b="1" dirty="0">
              <a:solidFill>
                <a:schemeClr val="tx1"/>
              </a:solidFill>
            </a:endParaRPr>
          </a:p>
        </p:txBody>
      </p:sp>
      <p:sp>
        <p:nvSpPr>
          <p:cNvPr id="39" name="ZoneTexte 38">
            <a:extLst>
              <a:ext uri="{FF2B5EF4-FFF2-40B4-BE49-F238E27FC236}">
                <a16:creationId xmlns:a16="http://schemas.microsoft.com/office/drawing/2014/main" id="{88B938D2-DBBE-902D-DB53-B97918793533}"/>
              </a:ext>
            </a:extLst>
          </p:cNvPr>
          <p:cNvSpPr txBox="1"/>
          <p:nvPr/>
        </p:nvSpPr>
        <p:spPr>
          <a:xfrm>
            <a:off x="6766623" y="5039858"/>
            <a:ext cx="734679" cy="584775"/>
          </a:xfrm>
          <a:prstGeom prst="rect">
            <a:avLst/>
          </a:prstGeom>
          <a:noFill/>
        </p:spPr>
        <p:txBody>
          <a:bodyPr wrap="square" rtlCol="0">
            <a:spAutoFit/>
          </a:bodyPr>
          <a:lstStyle/>
          <a:p>
            <a:r>
              <a:rPr lang="en-CA" sz="3200" dirty="0"/>
              <a:t>🤷‍♂️</a:t>
            </a:r>
            <a:endParaRPr lang="fr-CA" sz="3200" dirty="0"/>
          </a:p>
        </p:txBody>
      </p:sp>
    </p:spTree>
    <p:extLst>
      <p:ext uri="{BB962C8B-B14F-4D97-AF65-F5344CB8AC3E}">
        <p14:creationId xmlns:p14="http://schemas.microsoft.com/office/powerpoint/2010/main" val="156128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5DD5079-363A-1EA9-886C-62CB35407D40}"/>
              </a:ext>
            </a:extLst>
          </p:cNvPr>
          <p:cNvSpPr>
            <a:spLocks noGrp="1"/>
          </p:cNvSpPr>
          <p:nvPr>
            <p:ph idx="1"/>
          </p:nvPr>
        </p:nvSpPr>
        <p:spPr>
          <a:xfrm>
            <a:off x="838200" y="1150572"/>
            <a:ext cx="10512000" cy="5524548"/>
          </a:xfrm>
        </p:spPr>
        <p:txBody>
          <a:bodyPr/>
          <a:lstStyle/>
          <a:p>
            <a:r>
              <a:rPr lang="fr-CA" dirty="0"/>
              <a:t> Maintenance d’une base de données </a:t>
            </a:r>
            <a:r>
              <a:rPr lang="en-CA" sz="2800" dirty="0"/>
              <a:t>🧰</a:t>
            </a:r>
            <a:endParaRPr lang="fr-CA" dirty="0"/>
          </a:p>
          <a:p>
            <a:pPr lvl="1"/>
            <a:endParaRPr lang="fr-CA" sz="2000" dirty="0"/>
          </a:p>
          <a:p>
            <a:pPr lvl="1"/>
            <a:r>
              <a:rPr lang="fr-CA" sz="2000" dirty="0"/>
              <a:t> Développement </a:t>
            </a:r>
            <a:r>
              <a:rPr lang="fr-CA" sz="2000" dirty="0">
                <a:solidFill>
                  <a:srgbClr val="FA4098"/>
                </a:solidFill>
              </a:rPr>
              <a:t>Agile </a:t>
            </a:r>
            <a:r>
              <a:rPr lang="en-CA" sz="2000" dirty="0">
                <a:solidFill>
                  <a:srgbClr val="FA4098"/>
                </a:solidFill>
              </a:rPr>
              <a:t>🔄🏃‍♀️🏃‍♂️</a:t>
            </a:r>
            <a:endParaRPr lang="fr-CA" sz="2000" dirty="0">
              <a:solidFill>
                <a:srgbClr val="FA4098"/>
              </a:solidFill>
            </a:endParaRPr>
          </a:p>
          <a:p>
            <a:pPr lvl="2"/>
            <a:r>
              <a:rPr lang="fr-CA" sz="1800" dirty="0"/>
              <a:t> Comme les pratiques Agile amènent à </a:t>
            </a:r>
            <a:r>
              <a:rPr lang="fr-CA" sz="1800" dirty="0">
                <a:solidFill>
                  <a:srgbClr val="FA4098"/>
                </a:solidFill>
              </a:rPr>
              <a:t>incrémenter</a:t>
            </a:r>
            <a:r>
              <a:rPr lang="fr-CA" sz="1800" dirty="0"/>
              <a:t> la taille d’un projet (et donc de sa BD) </a:t>
            </a:r>
            <a:r>
              <a:rPr lang="fr-CA" sz="1800" b="1" dirty="0"/>
              <a:t>progressivement</a:t>
            </a:r>
            <a:r>
              <a:rPr lang="fr-CA" sz="1800" dirty="0"/>
              <a:t>, cela signifie une </a:t>
            </a:r>
            <a:r>
              <a:rPr lang="fr-CA" sz="1800" b="1" dirty="0"/>
              <a:t>maintenance continue</a:t>
            </a:r>
            <a:r>
              <a:rPr lang="fr-CA" sz="1800" dirty="0"/>
              <a:t> de la BD. (Avec possiblement déjà des données si l’application est en production)</a:t>
            </a:r>
          </a:p>
          <a:p>
            <a:pPr lvl="2"/>
            <a:endParaRPr lang="fr-CA" sz="1800" dirty="0"/>
          </a:p>
          <a:p>
            <a:pPr lvl="1"/>
            <a:endParaRPr lang="fr-CA" sz="2000" dirty="0"/>
          </a:p>
          <a:p>
            <a:pPr lvl="1"/>
            <a:r>
              <a:rPr lang="fr-CA" sz="2000" dirty="0"/>
              <a:t> Plus simple en </a:t>
            </a:r>
            <a:r>
              <a:rPr lang="fr-CA" sz="2000" dirty="0">
                <a:solidFill>
                  <a:srgbClr val="FA4098"/>
                </a:solidFill>
              </a:rPr>
              <a:t>Code-First</a:t>
            </a:r>
            <a:r>
              <a:rPr lang="fr-CA" sz="2000" dirty="0"/>
              <a:t> ? </a:t>
            </a:r>
            <a:r>
              <a:rPr lang="en-CA" sz="2000" dirty="0"/>
              <a:t>💻</a:t>
            </a:r>
            <a:endParaRPr lang="fr-CA" sz="2000" dirty="0"/>
          </a:p>
          <a:p>
            <a:pPr lvl="2"/>
            <a:r>
              <a:rPr lang="fr-CA" sz="1800" dirty="0"/>
              <a:t> En Prog Web orientée services, on tape </a:t>
            </a:r>
            <a:r>
              <a:rPr lang="fr-CA" sz="1800" b="1" dirty="0"/>
              <a:t>deux commandes</a:t>
            </a:r>
            <a:r>
              <a:rPr lang="fr-CA" sz="1800" dirty="0"/>
              <a:t> pour modifier la structure de la BD après avoir modifié nos Models !</a:t>
            </a:r>
          </a:p>
          <a:p>
            <a:pPr lvl="3"/>
            <a:r>
              <a:rPr lang="fr-CA" sz="1600" dirty="0"/>
              <a:t> S’il y a des </a:t>
            </a:r>
            <a:r>
              <a:rPr lang="fr-CA" sz="1600" b="1" dirty="0"/>
              <a:t>données à conserver</a:t>
            </a:r>
            <a:r>
              <a:rPr lang="fr-CA" sz="1600" dirty="0"/>
              <a:t> dans la BD, ça devient délicat.</a:t>
            </a:r>
          </a:p>
          <a:p>
            <a:pPr lvl="3"/>
            <a:r>
              <a:rPr lang="fr-CA" sz="1600" dirty="0"/>
              <a:t> S’il y a d’autres projets Code-First (ou DB-First) qui </a:t>
            </a:r>
            <a:r>
              <a:rPr lang="fr-CA" sz="1600" b="1" dirty="0"/>
              <a:t>dépendent de la même BD</a:t>
            </a:r>
            <a:r>
              <a:rPr lang="fr-CA" sz="1600" dirty="0"/>
              <a:t>, ça devient délicat.</a:t>
            </a:r>
          </a:p>
          <a:p>
            <a:pPr lvl="3"/>
            <a:r>
              <a:rPr lang="fr-CA" sz="1600" dirty="0"/>
              <a:t> Ça nous amène quand même à modifier nos contrôleurs et nos vues.</a:t>
            </a:r>
          </a:p>
          <a:p>
            <a:pPr lvl="2"/>
            <a:r>
              <a:rPr lang="fr-CA" sz="1800" dirty="0"/>
              <a:t> Donc non ! La maintenance d’une BD est rarement une </a:t>
            </a:r>
            <a:r>
              <a:rPr lang="fr-CA" sz="1800" i="1" dirty="0"/>
              <a:t>partie de plaisir</a:t>
            </a:r>
            <a:r>
              <a:rPr lang="fr-CA" sz="1800" dirty="0"/>
              <a:t>.</a:t>
            </a:r>
          </a:p>
          <a:p>
            <a:pPr lvl="3"/>
            <a:r>
              <a:rPr lang="fr-CA" sz="1600" dirty="0"/>
              <a:t> Les notions de cette semaine pourraient vous offrir une perspective intéressante même pour des projets Code-First.</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Problème</a:t>
            </a:r>
          </a:p>
        </p:txBody>
      </p:sp>
    </p:spTree>
    <p:extLst>
      <p:ext uri="{BB962C8B-B14F-4D97-AF65-F5344CB8AC3E}">
        <p14:creationId xmlns:p14="http://schemas.microsoft.com/office/powerpoint/2010/main" val="60112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5B31EAC-3162-6A48-A3E7-17804611BEA6}"/>
              </a:ext>
            </a:extLst>
          </p:cNvPr>
          <p:cNvSpPr>
            <a:spLocks noGrp="1"/>
          </p:cNvSpPr>
          <p:nvPr>
            <p:ph idx="1"/>
          </p:nvPr>
        </p:nvSpPr>
        <p:spPr/>
        <p:txBody>
          <a:bodyPr/>
          <a:lstStyle/>
          <a:p>
            <a:r>
              <a:rPr lang="fr-CA" dirty="0"/>
              <a:t> Migrations</a:t>
            </a:r>
          </a:p>
          <a:p>
            <a:pPr lvl="1"/>
            <a:r>
              <a:rPr lang="fr-CA" dirty="0"/>
              <a:t> On appelle « </a:t>
            </a:r>
            <a:r>
              <a:rPr lang="fr-CA" dirty="0">
                <a:solidFill>
                  <a:srgbClr val="FA4098"/>
                </a:solidFill>
              </a:rPr>
              <a:t>migrations</a:t>
            </a:r>
            <a:r>
              <a:rPr lang="fr-CA" dirty="0"/>
              <a:t> » les </a:t>
            </a:r>
            <a:r>
              <a:rPr lang="fr-CA" b="1" dirty="0"/>
              <a:t>scripts SQL</a:t>
            </a:r>
            <a:r>
              <a:rPr lang="fr-CA" dirty="0"/>
              <a:t> qui transfèrent des données ou changent la structure d’une base de données.</a:t>
            </a:r>
          </a:p>
          <a:p>
            <a:pPr lvl="2"/>
            <a:r>
              <a:rPr lang="fr-CA" dirty="0"/>
              <a:t> Une migration permet à une base de données de passer d’un </a:t>
            </a:r>
            <a:r>
              <a:rPr lang="fr-CA" b="1" dirty="0"/>
              <a:t>état</a:t>
            </a:r>
            <a:r>
              <a:rPr lang="fr-CA" dirty="0"/>
              <a:t> à un autre. (Donc de changer de « version »)</a:t>
            </a:r>
          </a:p>
          <a:p>
            <a:pPr lvl="2"/>
            <a:r>
              <a:rPr lang="fr-CA" dirty="0"/>
              <a:t> Le script de la version initiale de la BD peut également être considéré comme une migration, mais on y réfère parfois comme le « seed » ou « l’initialisation ».</a:t>
            </a:r>
          </a:p>
        </p:txBody>
      </p:sp>
      <p:sp>
        <p:nvSpPr>
          <p:cNvPr id="3" name="Titre 2">
            <a:extLst>
              <a:ext uri="{FF2B5EF4-FFF2-40B4-BE49-F238E27FC236}">
                <a16:creationId xmlns:a16="http://schemas.microsoft.com/office/drawing/2014/main" id="{88F6A12F-D07B-5852-3210-3E1E63952674}"/>
              </a:ext>
            </a:extLst>
          </p:cNvPr>
          <p:cNvSpPr>
            <a:spLocks noGrp="1"/>
          </p:cNvSpPr>
          <p:nvPr>
            <p:ph type="title"/>
          </p:nvPr>
        </p:nvSpPr>
        <p:spPr/>
        <p:txBody>
          <a:bodyPr/>
          <a:lstStyle/>
          <a:p>
            <a:r>
              <a:rPr lang="fr-CA" dirty="0"/>
              <a:t>Problème</a:t>
            </a:r>
          </a:p>
        </p:txBody>
      </p:sp>
      <p:pic>
        <p:nvPicPr>
          <p:cNvPr id="5" name="Image 4">
            <a:extLst>
              <a:ext uri="{FF2B5EF4-FFF2-40B4-BE49-F238E27FC236}">
                <a16:creationId xmlns:a16="http://schemas.microsoft.com/office/drawing/2014/main" id="{0FBA9424-281D-801F-95CD-FD46A9A08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232" y="4649772"/>
            <a:ext cx="1057656" cy="1057656"/>
          </a:xfrm>
          <a:prstGeom prst="rect">
            <a:avLst/>
          </a:prstGeom>
        </p:spPr>
      </p:pic>
      <p:sp>
        <p:nvSpPr>
          <p:cNvPr id="6" name="ZoneTexte 5">
            <a:extLst>
              <a:ext uri="{FF2B5EF4-FFF2-40B4-BE49-F238E27FC236}">
                <a16:creationId xmlns:a16="http://schemas.microsoft.com/office/drawing/2014/main" id="{13589C60-22C2-A418-EDAB-E08F583CFFFC}"/>
              </a:ext>
            </a:extLst>
          </p:cNvPr>
          <p:cNvSpPr txBox="1"/>
          <p:nvPr/>
        </p:nvSpPr>
        <p:spPr>
          <a:xfrm>
            <a:off x="4075176" y="5487972"/>
            <a:ext cx="588264" cy="338554"/>
          </a:xfrm>
          <a:prstGeom prst="rect">
            <a:avLst/>
          </a:prstGeom>
          <a:noFill/>
        </p:spPr>
        <p:txBody>
          <a:bodyPr wrap="square" rtlCol="0">
            <a:spAutoFit/>
          </a:bodyPr>
          <a:lstStyle/>
          <a:p>
            <a:pPr algn="ctr"/>
            <a:r>
              <a:rPr lang="fr-CA" sz="1600" b="1" dirty="0">
                <a:solidFill>
                  <a:srgbClr val="73B3D1"/>
                </a:solidFill>
              </a:rPr>
              <a:t>v1.</a:t>
            </a:r>
            <a:r>
              <a:rPr lang="fr-CA" sz="1600" b="1" dirty="0">
                <a:solidFill>
                  <a:srgbClr val="FA4098"/>
                </a:solidFill>
              </a:rPr>
              <a:t>2</a:t>
            </a:r>
          </a:p>
        </p:txBody>
      </p:sp>
      <p:pic>
        <p:nvPicPr>
          <p:cNvPr id="8" name="Image 7">
            <a:extLst>
              <a:ext uri="{FF2B5EF4-FFF2-40B4-BE49-F238E27FC236}">
                <a16:creationId xmlns:a16="http://schemas.microsoft.com/office/drawing/2014/main" id="{A2C08599-BBAB-E8EC-96E0-3D883F4A4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872" y="4486293"/>
            <a:ext cx="395216" cy="395216"/>
          </a:xfrm>
          <a:prstGeom prst="rect">
            <a:avLst/>
          </a:prstGeom>
        </p:spPr>
      </p:pic>
      <p:sp>
        <p:nvSpPr>
          <p:cNvPr id="9" name="ZoneTexte 8">
            <a:extLst>
              <a:ext uri="{FF2B5EF4-FFF2-40B4-BE49-F238E27FC236}">
                <a16:creationId xmlns:a16="http://schemas.microsoft.com/office/drawing/2014/main" id="{813BDDD0-4015-0EEC-0DEA-B6749E4C049E}"/>
              </a:ext>
            </a:extLst>
          </p:cNvPr>
          <p:cNvSpPr txBox="1"/>
          <p:nvPr/>
        </p:nvSpPr>
        <p:spPr>
          <a:xfrm>
            <a:off x="5593080" y="4836732"/>
            <a:ext cx="1066800" cy="276999"/>
          </a:xfrm>
          <a:prstGeom prst="rect">
            <a:avLst/>
          </a:prstGeom>
          <a:noFill/>
        </p:spPr>
        <p:txBody>
          <a:bodyPr wrap="square" rtlCol="0">
            <a:spAutoFit/>
          </a:bodyPr>
          <a:lstStyle/>
          <a:p>
            <a:pPr algn="ctr"/>
            <a:r>
              <a:rPr lang="fr-CA" sz="1200" b="1" dirty="0">
                <a:solidFill>
                  <a:srgbClr val="73B3D1"/>
                </a:solidFill>
              </a:rPr>
              <a:t>Migration</a:t>
            </a:r>
          </a:p>
        </p:txBody>
      </p:sp>
      <p:sp>
        <p:nvSpPr>
          <p:cNvPr id="10" name="Flèche : droite 9">
            <a:extLst>
              <a:ext uri="{FF2B5EF4-FFF2-40B4-BE49-F238E27FC236}">
                <a16:creationId xmlns:a16="http://schemas.microsoft.com/office/drawing/2014/main" id="{ED2FB2FA-1A05-BB6E-CB82-2855449D28D4}"/>
              </a:ext>
            </a:extLst>
          </p:cNvPr>
          <p:cNvSpPr/>
          <p:nvPr/>
        </p:nvSpPr>
        <p:spPr>
          <a:xfrm>
            <a:off x="4565904" y="5004816"/>
            <a:ext cx="3371088" cy="359849"/>
          </a:xfrm>
          <a:prstGeom prst="rightArrow">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dirty="0">
              <a:solidFill>
                <a:schemeClr val="bg1"/>
              </a:solidFill>
            </a:endParaRPr>
          </a:p>
        </p:txBody>
      </p:sp>
      <p:pic>
        <p:nvPicPr>
          <p:cNvPr id="11" name="Image 10">
            <a:extLst>
              <a:ext uri="{FF2B5EF4-FFF2-40B4-BE49-F238E27FC236}">
                <a16:creationId xmlns:a16="http://schemas.microsoft.com/office/drawing/2014/main" id="{FF94D3DC-6BCB-7115-F5FA-27F739541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8808" y="4649772"/>
            <a:ext cx="1057656" cy="1057656"/>
          </a:xfrm>
          <a:prstGeom prst="rect">
            <a:avLst/>
          </a:prstGeom>
        </p:spPr>
      </p:pic>
      <p:sp>
        <p:nvSpPr>
          <p:cNvPr id="12" name="ZoneTexte 11">
            <a:extLst>
              <a:ext uri="{FF2B5EF4-FFF2-40B4-BE49-F238E27FC236}">
                <a16:creationId xmlns:a16="http://schemas.microsoft.com/office/drawing/2014/main" id="{65592BAC-8BA9-E193-74CE-8A3F0A08BD89}"/>
              </a:ext>
            </a:extLst>
          </p:cNvPr>
          <p:cNvSpPr txBox="1"/>
          <p:nvPr/>
        </p:nvSpPr>
        <p:spPr>
          <a:xfrm>
            <a:off x="8683752" y="5487972"/>
            <a:ext cx="588264" cy="338554"/>
          </a:xfrm>
          <a:prstGeom prst="rect">
            <a:avLst/>
          </a:prstGeom>
          <a:noFill/>
        </p:spPr>
        <p:txBody>
          <a:bodyPr wrap="square" rtlCol="0">
            <a:spAutoFit/>
          </a:bodyPr>
          <a:lstStyle/>
          <a:p>
            <a:pPr algn="ctr"/>
            <a:r>
              <a:rPr lang="fr-CA" sz="1600" b="1" dirty="0">
                <a:solidFill>
                  <a:srgbClr val="73B3D1"/>
                </a:solidFill>
              </a:rPr>
              <a:t>v1.</a:t>
            </a:r>
            <a:r>
              <a:rPr lang="fr-CA" sz="1600" b="1" dirty="0">
                <a:solidFill>
                  <a:srgbClr val="FA4098"/>
                </a:solidFill>
              </a:rPr>
              <a:t>3</a:t>
            </a:r>
          </a:p>
        </p:txBody>
      </p:sp>
      <p:sp>
        <p:nvSpPr>
          <p:cNvPr id="13" name="ZoneTexte 12">
            <a:extLst>
              <a:ext uri="{FF2B5EF4-FFF2-40B4-BE49-F238E27FC236}">
                <a16:creationId xmlns:a16="http://schemas.microsoft.com/office/drawing/2014/main" id="{F7DB637A-FDBB-ECFE-07BE-1A64DCDEB67D}"/>
              </a:ext>
            </a:extLst>
          </p:cNvPr>
          <p:cNvSpPr txBox="1"/>
          <p:nvPr/>
        </p:nvSpPr>
        <p:spPr>
          <a:xfrm>
            <a:off x="7862316" y="4617196"/>
            <a:ext cx="463296" cy="369332"/>
          </a:xfrm>
          <a:prstGeom prst="rect">
            <a:avLst/>
          </a:prstGeom>
          <a:noFill/>
        </p:spPr>
        <p:txBody>
          <a:bodyPr wrap="square" rtlCol="0">
            <a:spAutoFit/>
          </a:bodyPr>
          <a:lstStyle/>
          <a:p>
            <a:r>
              <a:rPr lang="en-CA" dirty="0">
                <a:solidFill>
                  <a:srgbClr val="73B3D1"/>
                </a:solidFill>
              </a:rPr>
              <a:t>✨</a:t>
            </a:r>
            <a:endParaRPr lang="fr-CA" dirty="0">
              <a:solidFill>
                <a:srgbClr val="73B3D1"/>
              </a:solidFill>
            </a:endParaRPr>
          </a:p>
        </p:txBody>
      </p:sp>
    </p:spTree>
    <p:extLst>
      <p:ext uri="{BB962C8B-B14F-4D97-AF65-F5344CB8AC3E}">
        <p14:creationId xmlns:p14="http://schemas.microsoft.com/office/powerpoint/2010/main" val="30085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38200" y="1150572"/>
            <a:ext cx="10512000" cy="5622084"/>
          </a:xfrm>
        </p:spPr>
        <p:txBody>
          <a:bodyPr/>
          <a:lstStyle/>
          <a:p>
            <a:r>
              <a:rPr lang="fr-CA" dirty="0"/>
              <a:t> Maintenance de la BD</a:t>
            </a:r>
          </a:p>
          <a:p>
            <a:pPr lvl="1"/>
            <a:r>
              <a:rPr lang="fr-CA" dirty="0"/>
              <a:t> Dans cette section nous aborderons certains types de changements typiques sur la BD et des exemples de solutions pour les mettre en œuvre proprement.</a:t>
            </a:r>
          </a:p>
          <a:p>
            <a:pPr lvl="2"/>
            <a:r>
              <a:rPr lang="fr-CA" dirty="0"/>
              <a:t> ... mais avant !</a:t>
            </a:r>
          </a:p>
          <a:p>
            <a:pPr lvl="2"/>
            <a:endParaRPr lang="fr-CA" dirty="0"/>
          </a:p>
          <a:p>
            <a:pPr lvl="1"/>
            <a:r>
              <a:rPr lang="fr-CA" dirty="0"/>
              <a:t> </a:t>
            </a:r>
            <a:r>
              <a:rPr lang="fr-CA" dirty="0">
                <a:solidFill>
                  <a:srgbClr val="FA4098"/>
                </a:solidFill>
              </a:rPr>
              <a:t>Evolve*</a:t>
            </a:r>
            <a:r>
              <a:rPr lang="fr-CA" dirty="0"/>
              <a:t> (Outil open source inspiré de </a:t>
            </a:r>
            <a:r>
              <a:rPr lang="fr-CA" dirty="0">
                <a:solidFill>
                  <a:srgbClr val="FA4098"/>
                </a:solidFill>
              </a:rPr>
              <a:t>Flyway</a:t>
            </a:r>
            <a:r>
              <a:rPr lang="fr-CA" dirty="0"/>
              <a:t>)</a:t>
            </a:r>
          </a:p>
          <a:p>
            <a:pPr lvl="2"/>
            <a:r>
              <a:rPr lang="fr-CA" dirty="0"/>
              <a:t> Flyway et Evolve DB sont des exemples d’outils pour encadrer le versionnage de bases de données. Nous utiliserons Evolve DB, qui est un outil très simple à prendre en main.</a:t>
            </a:r>
          </a:p>
          <a:p>
            <a:pPr lvl="2"/>
            <a:r>
              <a:rPr lang="fr-CA" dirty="0"/>
              <a:t> Avantages :</a:t>
            </a:r>
          </a:p>
          <a:p>
            <a:pPr lvl="3"/>
            <a:r>
              <a:rPr lang="fr-CA" sz="1600" dirty="0"/>
              <a:t> Encadre notre historique d’évolution de la BD. (Plus facile de retracer les versions et les évolutions qui ont été faites)</a:t>
            </a:r>
          </a:p>
          <a:p>
            <a:pPr lvl="3"/>
            <a:r>
              <a:rPr lang="fr-CA" sz="1600" dirty="0"/>
              <a:t> Permet des </a:t>
            </a:r>
            <a:r>
              <a:rPr lang="fr-CA" sz="1600" dirty="0">
                <a:solidFill>
                  <a:srgbClr val="FA4098"/>
                </a:solidFill>
              </a:rPr>
              <a:t>rollbacks</a:t>
            </a:r>
            <a:r>
              <a:rPr lang="fr-CA" sz="1600" dirty="0"/>
              <a:t> vers une version antérieure de la BD. (Revenir en arrière et annuler des migrations) Parfois impossible à cause de contraintes SQL. Ceci ne remplace pas une </a:t>
            </a:r>
            <a:r>
              <a:rPr lang="fr-CA" sz="1600" b="1" dirty="0"/>
              <a:t>stratégie de backup</a:t>
            </a:r>
            <a:r>
              <a:rPr lang="fr-CA" sz="1600" dirty="0"/>
              <a:t> de données ! Annuler des migrations peut bel et bien tronquer des données et les perdre.</a:t>
            </a:r>
          </a:p>
          <a:p>
            <a:pPr lvl="3"/>
            <a:r>
              <a:rPr lang="fr-CA" sz="1600" dirty="0"/>
              <a:t>  Simplifie la collaboration entre plusieurs développeurs pour la maintenance de la BD.</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pic>
        <p:nvPicPr>
          <p:cNvPr id="5" name="Image 4">
            <a:extLst>
              <a:ext uri="{FF2B5EF4-FFF2-40B4-BE49-F238E27FC236}">
                <a16:creationId xmlns:a16="http://schemas.microsoft.com/office/drawing/2014/main" id="{EF7EBECA-8AFC-010A-C681-E3EB08EDC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29" y="906065"/>
            <a:ext cx="1560679" cy="489013"/>
          </a:xfrm>
          <a:prstGeom prst="rect">
            <a:avLst/>
          </a:prstGeom>
          <a:solidFill>
            <a:srgbClr val="739CD1"/>
          </a:solidFill>
          <a:ln>
            <a:noFill/>
          </a:ln>
        </p:spPr>
      </p:pic>
      <p:sp>
        <p:nvSpPr>
          <p:cNvPr id="6" name="ZoneTexte 5">
            <a:extLst>
              <a:ext uri="{FF2B5EF4-FFF2-40B4-BE49-F238E27FC236}">
                <a16:creationId xmlns:a16="http://schemas.microsoft.com/office/drawing/2014/main" id="{6DD3F9BC-5F76-1A47-72B7-A1391D409C64}"/>
              </a:ext>
            </a:extLst>
          </p:cNvPr>
          <p:cNvSpPr txBox="1"/>
          <p:nvPr/>
        </p:nvSpPr>
        <p:spPr>
          <a:xfrm>
            <a:off x="0" y="6544127"/>
            <a:ext cx="12192000" cy="307777"/>
          </a:xfrm>
          <a:prstGeom prst="rect">
            <a:avLst/>
          </a:prstGeom>
          <a:noFill/>
        </p:spPr>
        <p:txBody>
          <a:bodyPr wrap="square" rtlCol="0">
            <a:spAutoFit/>
          </a:bodyPr>
          <a:lstStyle/>
          <a:p>
            <a:r>
              <a:rPr lang="fr-CA" sz="1400" dirty="0">
                <a:solidFill>
                  <a:srgbClr val="739CD1"/>
                </a:solidFill>
              </a:rPr>
              <a:t>*Evolve n’est pas un outil ultra populaire, mais il est facile à utiliser, fonctionne avec .NET et ses principes sont réutilisables avec d’autres outils plus répandus. </a:t>
            </a:r>
          </a:p>
        </p:txBody>
      </p:sp>
      <p:sp>
        <p:nvSpPr>
          <p:cNvPr id="10" name="ZoneTexte 9">
            <a:extLst>
              <a:ext uri="{FF2B5EF4-FFF2-40B4-BE49-F238E27FC236}">
                <a16:creationId xmlns:a16="http://schemas.microsoft.com/office/drawing/2014/main" id="{92762289-23EA-E9D9-084F-3B9962CCF5C8}"/>
              </a:ext>
            </a:extLst>
          </p:cNvPr>
          <p:cNvSpPr txBox="1"/>
          <p:nvPr/>
        </p:nvSpPr>
        <p:spPr>
          <a:xfrm>
            <a:off x="0" y="809441"/>
            <a:ext cx="6105144" cy="307777"/>
          </a:xfrm>
          <a:prstGeom prst="rect">
            <a:avLst/>
          </a:prstGeom>
          <a:noFill/>
        </p:spPr>
        <p:txBody>
          <a:bodyPr wrap="square">
            <a:spAutoFit/>
          </a:bodyPr>
          <a:lstStyle/>
          <a:p>
            <a:r>
              <a:rPr lang="fr-CA" sz="1400" dirty="0"/>
              <a:t>https://evolve-db.netlify.app/</a:t>
            </a:r>
          </a:p>
        </p:txBody>
      </p:sp>
    </p:spTree>
    <p:extLst>
      <p:ext uri="{BB962C8B-B14F-4D97-AF65-F5344CB8AC3E}">
        <p14:creationId xmlns:p14="http://schemas.microsoft.com/office/powerpoint/2010/main" val="67345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Evolve</a:t>
            </a:r>
          </a:p>
          <a:p>
            <a:pPr lvl="1"/>
            <a:r>
              <a:rPr lang="fr-CA" dirty="0"/>
              <a:t> Installation</a:t>
            </a:r>
          </a:p>
          <a:p>
            <a:pPr lvl="2"/>
            <a:r>
              <a:rPr lang="fr-CA" dirty="0"/>
              <a:t> À l’école, cette commande sera à répéter. (Pas à la maison car l’image de vos ordinateurs n’est bien entendu pas gelée)</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pic>
        <p:nvPicPr>
          <p:cNvPr id="13" name="Image 12">
            <a:extLst>
              <a:ext uri="{FF2B5EF4-FFF2-40B4-BE49-F238E27FC236}">
                <a16:creationId xmlns:a16="http://schemas.microsoft.com/office/drawing/2014/main" id="{29D60441-D0CD-088F-5CD2-EB961268F42A}"/>
              </a:ext>
            </a:extLst>
          </p:cNvPr>
          <p:cNvPicPr>
            <a:picLocks noChangeAspect="1"/>
          </p:cNvPicPr>
          <p:nvPr/>
        </p:nvPicPr>
        <p:blipFill>
          <a:blip r:embed="rId3"/>
          <a:stretch>
            <a:fillRect/>
          </a:stretch>
        </p:blipFill>
        <p:spPr>
          <a:xfrm>
            <a:off x="3579249" y="2859733"/>
            <a:ext cx="5029902" cy="1790950"/>
          </a:xfrm>
          <a:prstGeom prst="rect">
            <a:avLst/>
          </a:prstGeom>
          <a:ln w="28575">
            <a:solidFill>
              <a:srgbClr val="739CD1"/>
            </a:solidFill>
          </a:ln>
        </p:spPr>
      </p:pic>
    </p:spTree>
    <p:extLst>
      <p:ext uri="{BB962C8B-B14F-4D97-AF65-F5344CB8AC3E}">
        <p14:creationId xmlns:p14="http://schemas.microsoft.com/office/powerpoint/2010/main" val="804035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38200" y="1150572"/>
            <a:ext cx="10329672" cy="5026393"/>
          </a:xfrm>
        </p:spPr>
        <p:txBody>
          <a:bodyPr/>
          <a:lstStyle/>
          <a:p>
            <a:r>
              <a:rPr lang="fr-CA" dirty="0"/>
              <a:t> Evolve</a:t>
            </a:r>
          </a:p>
          <a:p>
            <a:pPr lvl="1"/>
            <a:r>
              <a:rPr lang="fr-CA" dirty="0"/>
              <a:t> Préparation des migrations</a:t>
            </a:r>
          </a:p>
          <a:p>
            <a:pPr lvl="2"/>
            <a:r>
              <a:rPr lang="fr-CA" dirty="0"/>
              <a:t> Les fichiers </a:t>
            </a:r>
            <a:r>
              <a:rPr lang="fr-CA" dirty="0">
                <a:solidFill>
                  <a:srgbClr val="FA4098"/>
                </a:solidFill>
              </a:rPr>
              <a:t>.sql</a:t>
            </a:r>
            <a:r>
              <a:rPr lang="fr-CA" dirty="0"/>
              <a:t> de migration doivent être situés dans le dossier </a:t>
            </a:r>
            <a:r>
              <a:rPr lang="fr-CA" dirty="0">
                <a:solidFill>
                  <a:srgbClr val="FA4098"/>
                </a:solidFill>
              </a:rPr>
              <a:t>Sql_Scripts</a:t>
            </a:r>
            <a:r>
              <a:rPr lang="fr-CA" dirty="0"/>
              <a:t> du projet ASP.NET Core. (Créez-le)</a:t>
            </a:r>
          </a:p>
          <a:p>
            <a:pPr lvl="2"/>
            <a:r>
              <a:rPr lang="fr-CA" dirty="0"/>
              <a:t> Les fichiers de migrations doivent suivre la convention de nommage </a:t>
            </a:r>
            <a:r>
              <a:rPr lang="fr-CA" b="1" dirty="0" err="1">
                <a:solidFill>
                  <a:schemeClr val="tx1"/>
                </a:solidFill>
                <a:latin typeface="Courier New" panose="02070309020205020404" pitchFamily="49" charset="0"/>
                <a:cs typeface="Courier New" panose="02070309020205020404" pitchFamily="49" charset="0"/>
              </a:rPr>
              <a:t>V</a:t>
            </a:r>
            <a:r>
              <a:rPr lang="fr-CA" b="1" dirty="0" err="1">
                <a:solidFill>
                  <a:srgbClr val="FA4098"/>
                </a:solidFill>
                <a:latin typeface="Courier New" panose="02070309020205020404" pitchFamily="49" charset="0"/>
                <a:cs typeface="Courier New" panose="02070309020205020404" pitchFamily="49" charset="0"/>
              </a:rPr>
              <a:t>X</a:t>
            </a:r>
            <a:r>
              <a:rPr lang="fr-CA" b="1" dirty="0" err="1">
                <a:solidFill>
                  <a:schemeClr val="tx1"/>
                </a:solidFill>
                <a:latin typeface="Courier New" panose="02070309020205020404" pitchFamily="49" charset="0"/>
                <a:cs typeface="Courier New" panose="02070309020205020404" pitchFamily="49" charset="0"/>
              </a:rPr>
              <a:t>_</a:t>
            </a:r>
            <a:r>
              <a:rPr lang="fr-CA" b="1" dirty="0" err="1">
                <a:solidFill>
                  <a:srgbClr val="FA4098"/>
                </a:solidFill>
                <a:latin typeface="Courier New" panose="02070309020205020404" pitchFamily="49" charset="0"/>
                <a:cs typeface="Courier New" panose="02070309020205020404" pitchFamily="49" charset="0"/>
              </a:rPr>
              <a:t>X</a:t>
            </a:r>
            <a:r>
              <a:rPr lang="fr-CA" b="1" dirty="0" err="1">
                <a:solidFill>
                  <a:schemeClr val="tx1"/>
                </a:solidFill>
                <a:latin typeface="Courier New" panose="02070309020205020404" pitchFamily="49" charset="0"/>
                <a:cs typeface="Courier New" panose="02070309020205020404" pitchFamily="49" charset="0"/>
              </a:rPr>
              <a:t>_</a:t>
            </a:r>
            <a:r>
              <a:rPr lang="fr-CA" b="1" dirty="0" err="1">
                <a:solidFill>
                  <a:srgbClr val="FA4098"/>
                </a:solidFill>
                <a:latin typeface="Courier New" panose="02070309020205020404" pitchFamily="49" charset="0"/>
                <a:cs typeface="Courier New" panose="02070309020205020404" pitchFamily="49" charset="0"/>
              </a:rPr>
              <a:t>X</a:t>
            </a:r>
            <a:r>
              <a:rPr lang="fr-CA" b="1" dirty="0" err="1">
                <a:solidFill>
                  <a:schemeClr val="tx1"/>
                </a:solidFill>
                <a:latin typeface="Courier New" panose="02070309020205020404" pitchFamily="49" charset="0"/>
                <a:cs typeface="Courier New" panose="02070309020205020404" pitchFamily="49" charset="0"/>
              </a:rPr>
              <a:t>_</a:t>
            </a:r>
            <a:r>
              <a:rPr lang="fr-CA" b="1" dirty="0" err="1">
                <a:solidFill>
                  <a:srgbClr val="FA4098"/>
                </a:solidFill>
                <a:latin typeface="Courier New" panose="02070309020205020404" pitchFamily="49" charset="0"/>
                <a:cs typeface="Courier New" panose="02070309020205020404" pitchFamily="49" charset="0"/>
              </a:rPr>
              <a:t>X</a:t>
            </a:r>
            <a:r>
              <a:rPr lang="fr-CA" b="1" dirty="0" err="1">
                <a:solidFill>
                  <a:schemeClr val="tx1"/>
                </a:solidFill>
                <a:latin typeface="Courier New" panose="02070309020205020404" pitchFamily="49" charset="0"/>
                <a:cs typeface="Courier New" panose="02070309020205020404" pitchFamily="49" charset="0"/>
              </a:rPr>
              <a:t>__Descriptif.sql</a:t>
            </a:r>
            <a:r>
              <a:rPr lang="fr-CA" dirty="0"/>
              <a:t>. </a:t>
            </a:r>
          </a:p>
          <a:p>
            <a:pPr lvl="3"/>
            <a:r>
              <a:rPr lang="fr-CA" dirty="0"/>
              <a:t> Vous pouvez spécifier autant de sous-versions que vous voulez. Dans l’exemple ci-dessous il n’y a que des </a:t>
            </a:r>
            <a:r>
              <a:rPr lang="fr-CA" b="1" dirty="0">
                <a:solidFill>
                  <a:schemeClr val="tx1"/>
                </a:solidFill>
                <a:latin typeface="Courier New" panose="02070309020205020404" pitchFamily="49" charset="0"/>
                <a:cs typeface="Courier New" panose="02070309020205020404" pitchFamily="49" charset="0"/>
              </a:rPr>
              <a:t>V</a:t>
            </a:r>
            <a:r>
              <a:rPr lang="fr-CA" b="1" dirty="0">
                <a:solidFill>
                  <a:srgbClr val="FA4098"/>
                </a:solidFill>
                <a:latin typeface="Courier New" panose="02070309020205020404" pitchFamily="49" charset="0"/>
                <a:cs typeface="Courier New" panose="02070309020205020404" pitchFamily="49" charset="0"/>
              </a:rPr>
              <a:t>X</a:t>
            </a:r>
            <a:r>
              <a:rPr lang="fr-CA" b="1" dirty="0">
                <a:solidFill>
                  <a:schemeClr val="tx1"/>
                </a:solidFill>
                <a:latin typeface="Courier New" panose="02070309020205020404" pitchFamily="49" charset="0"/>
                <a:cs typeface="Courier New" panose="02070309020205020404" pitchFamily="49" charset="0"/>
              </a:rPr>
              <a:t>_</a:t>
            </a:r>
            <a:r>
              <a:rPr lang="fr-CA" b="1" dirty="0">
                <a:solidFill>
                  <a:srgbClr val="FA4098"/>
                </a:solidFill>
                <a:latin typeface="Courier New" panose="02070309020205020404" pitchFamily="49" charset="0"/>
                <a:cs typeface="Courier New" panose="02070309020205020404" pitchFamily="49" charset="0"/>
              </a:rPr>
              <a:t>X</a:t>
            </a:r>
            <a:r>
              <a:rPr lang="fr-CA" dirty="0"/>
              <a:t>.</a:t>
            </a:r>
          </a:p>
          <a:p>
            <a:pPr lvl="3"/>
            <a:r>
              <a:rPr lang="fr-CA" dirty="0"/>
              <a:t> Attention au </a:t>
            </a:r>
            <a:r>
              <a:rPr lang="fr-CA" b="1" dirty="0"/>
              <a:t>double</a:t>
            </a:r>
            <a:r>
              <a:rPr lang="fr-CA" dirty="0"/>
              <a:t> </a:t>
            </a:r>
            <a:r>
              <a:rPr lang="fr-CA" b="1" dirty="0">
                <a:solidFill>
                  <a:schemeClr val="tx1"/>
                </a:solidFill>
                <a:latin typeface="Courier New" panose="02070309020205020404" pitchFamily="49" charset="0"/>
                <a:cs typeface="Courier New" panose="02070309020205020404" pitchFamily="49" charset="0"/>
              </a:rPr>
              <a:t>__</a:t>
            </a:r>
            <a:r>
              <a:rPr lang="fr-CA" dirty="0"/>
              <a:t> trait de soulignement qui précède le descriptif !</a:t>
            </a:r>
          </a:p>
          <a:p>
            <a:pPr lvl="3"/>
            <a:r>
              <a:rPr lang="fr-CA" dirty="0"/>
              <a:t> Tout autre fichier (Par exemple ici, </a:t>
            </a:r>
            <a:r>
              <a:rPr lang="fr-CA" dirty="0">
                <a:solidFill>
                  <a:srgbClr val="FA4098"/>
                </a:solidFill>
              </a:rPr>
              <a:t>InitialCreate.sql</a:t>
            </a:r>
            <a:r>
              <a:rPr lang="fr-CA" dirty="0"/>
              <a:t>) sera ignoré par </a:t>
            </a:r>
            <a:r>
              <a:rPr lang="fr-CA" dirty="0">
                <a:solidFill>
                  <a:srgbClr val="FA4098"/>
                </a:solidFill>
              </a:rPr>
              <a:t>Evolve</a:t>
            </a:r>
            <a:r>
              <a:rPr lang="fr-CA" dirty="0"/>
              <a:t>.</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pic>
        <p:nvPicPr>
          <p:cNvPr id="5" name="Image 4">
            <a:extLst>
              <a:ext uri="{FF2B5EF4-FFF2-40B4-BE49-F238E27FC236}">
                <a16:creationId xmlns:a16="http://schemas.microsoft.com/office/drawing/2014/main" id="{66628D10-9D49-07B9-55A8-ECF25F9F5FAD}"/>
              </a:ext>
            </a:extLst>
          </p:cNvPr>
          <p:cNvPicPr>
            <a:picLocks noChangeAspect="1"/>
          </p:cNvPicPr>
          <p:nvPr/>
        </p:nvPicPr>
        <p:blipFill>
          <a:blip r:embed="rId3"/>
          <a:stretch>
            <a:fillRect/>
          </a:stretch>
        </p:blipFill>
        <p:spPr>
          <a:xfrm>
            <a:off x="2794660" y="4583070"/>
            <a:ext cx="1822704" cy="2077405"/>
          </a:xfrm>
          <a:prstGeom prst="rect">
            <a:avLst/>
          </a:prstGeom>
          <a:ln w="28575">
            <a:solidFill>
              <a:srgbClr val="739CD1"/>
            </a:solidFill>
          </a:ln>
        </p:spPr>
      </p:pic>
      <p:cxnSp>
        <p:nvCxnSpPr>
          <p:cNvPr id="7" name="Connecteur droit avec flèche 6">
            <a:extLst>
              <a:ext uri="{FF2B5EF4-FFF2-40B4-BE49-F238E27FC236}">
                <a16:creationId xmlns:a16="http://schemas.microsoft.com/office/drawing/2014/main" id="{A552841E-4CFC-4D88-A568-A7402287EFC4}"/>
              </a:ext>
            </a:extLst>
          </p:cNvPr>
          <p:cNvCxnSpPr/>
          <p:nvPr/>
        </p:nvCxnSpPr>
        <p:spPr>
          <a:xfrm flipH="1">
            <a:off x="3623715" y="5292028"/>
            <a:ext cx="493776" cy="43891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3FD69E49-1BC3-B578-2BC3-7DE00993176E}"/>
              </a:ext>
            </a:extLst>
          </p:cNvPr>
          <p:cNvPicPr>
            <a:picLocks noChangeAspect="1"/>
          </p:cNvPicPr>
          <p:nvPr/>
        </p:nvPicPr>
        <p:blipFill>
          <a:blip r:embed="rId4"/>
          <a:stretch>
            <a:fillRect/>
          </a:stretch>
        </p:blipFill>
        <p:spPr>
          <a:xfrm>
            <a:off x="4873396" y="5078771"/>
            <a:ext cx="2372056" cy="1086002"/>
          </a:xfrm>
          <a:prstGeom prst="rect">
            <a:avLst/>
          </a:prstGeom>
          <a:ln w="28575">
            <a:solidFill>
              <a:srgbClr val="739CD1"/>
            </a:solidFill>
          </a:ln>
        </p:spPr>
      </p:pic>
      <p:sp>
        <p:nvSpPr>
          <p:cNvPr id="10" name="ZoneTexte 9">
            <a:extLst>
              <a:ext uri="{FF2B5EF4-FFF2-40B4-BE49-F238E27FC236}">
                <a16:creationId xmlns:a16="http://schemas.microsoft.com/office/drawing/2014/main" id="{2F0F1334-0872-7C49-76CE-95E8C8CDB029}"/>
              </a:ext>
            </a:extLst>
          </p:cNvPr>
          <p:cNvSpPr txBox="1"/>
          <p:nvPr/>
        </p:nvSpPr>
        <p:spPr>
          <a:xfrm>
            <a:off x="7388352" y="4907209"/>
            <a:ext cx="3023616" cy="1600438"/>
          </a:xfrm>
          <a:prstGeom prst="rect">
            <a:avLst/>
          </a:prstGeom>
          <a:noFill/>
        </p:spPr>
        <p:txBody>
          <a:bodyPr wrap="square" rtlCol="0">
            <a:spAutoFit/>
          </a:bodyPr>
          <a:lstStyle/>
          <a:p>
            <a:r>
              <a:rPr lang="fr-CA" sz="1400" dirty="0">
                <a:solidFill>
                  <a:srgbClr val="739CD1"/>
                </a:solidFill>
              </a:rPr>
              <a:t>Sauter des versions dans les numéros ne cause pas de problèmes. (C’est simplement moins </a:t>
            </a:r>
            <a:r>
              <a:rPr lang="fr-CA" sz="1400" b="1" dirty="0">
                <a:solidFill>
                  <a:srgbClr val="739CD1"/>
                </a:solidFill>
              </a:rPr>
              <a:t>cohérent</a:t>
            </a:r>
            <a:r>
              <a:rPr lang="fr-CA" sz="1400" dirty="0">
                <a:solidFill>
                  <a:srgbClr val="739CD1"/>
                </a:solidFill>
              </a:rPr>
              <a:t> en terme de versionnage, mais si vous décidez d’éliminer une migration pour une raison quelconque, pas besoin de tout renommer non plus)</a:t>
            </a:r>
          </a:p>
        </p:txBody>
      </p:sp>
    </p:spTree>
    <p:extLst>
      <p:ext uri="{BB962C8B-B14F-4D97-AF65-F5344CB8AC3E}">
        <p14:creationId xmlns:p14="http://schemas.microsoft.com/office/powerpoint/2010/main" val="157641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38200" y="1150572"/>
            <a:ext cx="10341864" cy="5026393"/>
          </a:xfrm>
        </p:spPr>
        <p:txBody>
          <a:bodyPr/>
          <a:lstStyle/>
          <a:p>
            <a:r>
              <a:rPr lang="fr-CA" dirty="0"/>
              <a:t> Evolve</a:t>
            </a:r>
          </a:p>
          <a:p>
            <a:pPr lvl="1"/>
            <a:r>
              <a:rPr lang="fr-CA" dirty="0"/>
              <a:t> Préparation de la BD</a:t>
            </a:r>
          </a:p>
          <a:p>
            <a:pPr lvl="2"/>
            <a:r>
              <a:rPr lang="fr-CA" b="1" dirty="0"/>
              <a:t>Prérequis supplémentaire </a:t>
            </a:r>
            <a:r>
              <a:rPr lang="fr-CA" dirty="0"/>
              <a:t>: Créez votre BD dans SSMS ! (Sans schéma, sans table, sans rien d’autre !)</a:t>
            </a:r>
          </a:p>
          <a:p>
            <a:pPr lvl="2"/>
            <a:r>
              <a:rPr lang="fr-CA" dirty="0"/>
              <a:t> Comme </a:t>
            </a:r>
            <a:r>
              <a:rPr lang="fr-CA" dirty="0">
                <a:solidFill>
                  <a:srgbClr val="FA4098"/>
                </a:solidFill>
              </a:rPr>
              <a:t>Evolve</a:t>
            </a:r>
            <a:r>
              <a:rPr lang="fr-CA" dirty="0"/>
              <a:t> enrobe toutes les migrations dans des </a:t>
            </a:r>
            <a:r>
              <a:rPr lang="fr-CA" b="1" dirty="0">
                <a:solidFill>
                  <a:srgbClr val="FA4098"/>
                </a:solidFill>
              </a:rPr>
              <a:t>transactions</a:t>
            </a:r>
            <a:r>
              <a:rPr lang="fr-CA" dirty="0"/>
              <a:t> (ce qui lui permet de </a:t>
            </a:r>
            <a:r>
              <a:rPr lang="fr-CA" dirty="0">
                <a:solidFill>
                  <a:srgbClr val="FA4098"/>
                </a:solidFill>
              </a:rPr>
              <a:t>rollback</a:t>
            </a:r>
            <a:r>
              <a:rPr lang="fr-CA" dirty="0"/>
              <a:t> une migration entière si jamais il y a une erreur), une migration ne peut pas contenir l’instruction </a:t>
            </a:r>
            <a:r>
              <a:rPr lang="fr-CA" b="1" dirty="0"/>
              <a:t>CREATE DATABASE</a:t>
            </a:r>
            <a:r>
              <a:rPr lang="fr-CA" dirty="0"/>
              <a:t>, qui ne fonctionne pas dans une </a:t>
            </a:r>
            <a:r>
              <a:rPr lang="fr-CA" dirty="0">
                <a:solidFill>
                  <a:srgbClr val="FA4098"/>
                </a:solidFill>
              </a:rPr>
              <a:t>transaction</a:t>
            </a:r>
            <a:r>
              <a:rPr lang="fr-CA" dirty="0"/>
              <a:t>.</a:t>
            </a:r>
          </a:p>
          <a:p>
            <a:pPr lvl="2"/>
            <a:endParaRPr lang="fr-CA" dirty="0"/>
          </a:p>
          <a:p>
            <a:pPr lvl="2"/>
            <a:endParaRPr lang="fr-CA" dirty="0"/>
          </a:p>
          <a:p>
            <a:pPr lvl="2"/>
            <a:endParaRPr lang="fr-CA" dirty="0"/>
          </a:p>
          <a:p>
            <a:pPr lvl="2"/>
            <a:endParaRPr lang="fr-CA" dirty="0"/>
          </a:p>
          <a:p>
            <a:pPr lvl="2"/>
            <a:r>
              <a:rPr lang="fr-CA" dirty="0"/>
              <a:t> De plus, comme d’habitude, obtenez votre </a:t>
            </a:r>
            <a:r>
              <a:rPr lang="fr-CA" dirty="0">
                <a:solidFill>
                  <a:srgbClr val="FA4098"/>
                </a:solidFill>
              </a:rPr>
              <a:t>string de connexion</a:t>
            </a:r>
            <a:r>
              <a:rPr lang="fr-CA" dirty="0"/>
              <a:t> à cette BD vide :</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pic>
        <p:nvPicPr>
          <p:cNvPr id="6" name="Image 5">
            <a:extLst>
              <a:ext uri="{FF2B5EF4-FFF2-40B4-BE49-F238E27FC236}">
                <a16:creationId xmlns:a16="http://schemas.microsoft.com/office/drawing/2014/main" id="{94B9C2FC-59F4-5975-82CE-79379F3DE353}"/>
              </a:ext>
            </a:extLst>
          </p:cNvPr>
          <p:cNvPicPr>
            <a:picLocks noChangeAspect="1"/>
          </p:cNvPicPr>
          <p:nvPr/>
        </p:nvPicPr>
        <p:blipFill>
          <a:blip r:embed="rId3"/>
          <a:stretch>
            <a:fillRect/>
          </a:stretch>
        </p:blipFill>
        <p:spPr>
          <a:xfrm>
            <a:off x="4978792" y="3588112"/>
            <a:ext cx="2234416" cy="1099712"/>
          </a:xfrm>
          <a:prstGeom prst="rect">
            <a:avLst/>
          </a:prstGeom>
          <a:ln w="28575">
            <a:solidFill>
              <a:srgbClr val="739CD1"/>
            </a:solidFill>
          </a:ln>
        </p:spPr>
      </p:pic>
      <p:pic>
        <p:nvPicPr>
          <p:cNvPr id="10" name="Image 9">
            <a:extLst>
              <a:ext uri="{FF2B5EF4-FFF2-40B4-BE49-F238E27FC236}">
                <a16:creationId xmlns:a16="http://schemas.microsoft.com/office/drawing/2014/main" id="{9D056EB2-FA60-4CB7-FD5F-B663597970A4}"/>
              </a:ext>
            </a:extLst>
          </p:cNvPr>
          <p:cNvPicPr>
            <a:picLocks noChangeAspect="1"/>
          </p:cNvPicPr>
          <p:nvPr/>
        </p:nvPicPr>
        <p:blipFill>
          <a:blip r:embed="rId4"/>
          <a:stretch>
            <a:fillRect/>
          </a:stretch>
        </p:blipFill>
        <p:spPr>
          <a:xfrm>
            <a:off x="518334" y="5367227"/>
            <a:ext cx="11155332" cy="809738"/>
          </a:xfrm>
          <a:prstGeom prst="rect">
            <a:avLst/>
          </a:prstGeom>
          <a:ln w="28575">
            <a:solidFill>
              <a:srgbClr val="739CD1"/>
            </a:solidFill>
          </a:ln>
        </p:spPr>
      </p:pic>
    </p:spTree>
    <p:extLst>
      <p:ext uri="{BB962C8B-B14F-4D97-AF65-F5344CB8AC3E}">
        <p14:creationId xmlns:p14="http://schemas.microsoft.com/office/powerpoint/2010/main" val="334206147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23793</TotalTime>
  <Words>4913</Words>
  <Application>Microsoft Office PowerPoint</Application>
  <PresentationFormat>Grand écran</PresentationFormat>
  <Paragraphs>406</Paragraphs>
  <Slides>36</Slides>
  <Notes>9</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36</vt:i4>
      </vt:variant>
    </vt:vector>
  </HeadingPairs>
  <TitlesOfParts>
    <vt:vector size="44" baseType="lpstr">
      <vt:lpstr>Arial</vt:lpstr>
      <vt:lpstr>Calibri</vt:lpstr>
      <vt:lpstr>Calibri Light</vt:lpstr>
      <vt:lpstr>Consolas</vt:lpstr>
      <vt:lpstr>Courier New</vt:lpstr>
      <vt:lpstr>Symbol</vt:lpstr>
      <vt:lpstr>Wingdings</vt:lpstr>
      <vt:lpstr>Thème Office</vt:lpstr>
      <vt:lpstr>Semaine 10 Partie 1</vt:lpstr>
      <vt:lpstr>Sommaire 📃</vt:lpstr>
      <vt:lpstr>Problème</vt:lpstr>
      <vt:lpstr>Problème</vt:lpstr>
      <vt:lpstr>Problème</vt:lpstr>
      <vt:lpstr>Evolve</vt:lpstr>
      <vt:lpstr>Evolve</vt:lpstr>
      <vt:lpstr>Evolve</vt:lpstr>
      <vt:lpstr>Evolve</vt:lpstr>
      <vt:lpstr>Evolve</vt:lpstr>
      <vt:lpstr>Evolve</vt:lpstr>
      <vt:lpstr>Evolve</vt:lpstr>
      <vt:lpstr>Evolve</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l’application Web</vt:lpstr>
      <vt:lpstr>Maintenance de l’application Web</vt:lpstr>
      <vt:lpstr>Maintenance de l’application Web</vt:lpstr>
      <vt:lpstr>Maintenance de l’application Web</vt:lpstr>
      <vt:lpstr>Maintenance de l’application Web</vt:lpstr>
      <vt:lpstr>Maintenance de l’application Web</vt:lpstr>
      <vt:lpstr>Maintenance de l’application Web</vt:lpstr>
      <vt:lpstr>Maintenance de l’application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Vallières Chantal</cp:lastModifiedBy>
  <cp:revision>6309</cp:revision>
  <dcterms:created xsi:type="dcterms:W3CDTF">2021-06-05T18:50:42Z</dcterms:created>
  <dcterms:modified xsi:type="dcterms:W3CDTF">2023-04-05T13:13:10Z</dcterms:modified>
</cp:coreProperties>
</file>