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3" r:id="rId8"/>
    <p:sldId id="265" r:id="rId9"/>
    <p:sldId id="264" r:id="rId10"/>
    <p:sldId id="266" r:id="rId11"/>
    <p:sldId id="262" r:id="rId12"/>
    <p:sldId id="267" r:id="rId13"/>
    <p:sldId id="268" r:id="rId14"/>
    <p:sldId id="274" r:id="rId15"/>
    <p:sldId id="269" r:id="rId16"/>
    <p:sldId id="270" r:id="rId17"/>
    <p:sldId id="272" r:id="rId18"/>
    <p:sldId id="271" r:id="rId19"/>
    <p:sldId id="273" r:id="rId20"/>
    <p:sldId id="275" r:id="rId21"/>
    <p:sldId id="277" r:id="rId22"/>
    <p:sldId id="276"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4098"/>
    <a:srgbClr val="7385D1"/>
    <a:srgbClr val="9073D1"/>
    <a:srgbClr val="739CD1"/>
    <a:srgbClr val="73B3D1"/>
    <a:srgbClr val="BD7ABF"/>
    <a:srgbClr val="AB73D1"/>
    <a:srgbClr val="BF779D"/>
    <a:srgbClr val="B177BF"/>
    <a:srgbClr val="797C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195" autoAdjust="0"/>
    <p:restoredTop sz="96713" autoAdjust="0"/>
  </p:normalViewPr>
  <p:slideViewPr>
    <p:cSldViewPr snapToGrid="0">
      <p:cViewPr varScale="1">
        <p:scale>
          <a:sx n="114" d="100"/>
          <a:sy n="114" d="100"/>
        </p:scale>
        <p:origin x="1068" y="10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81F28-FDA4-4C3C-B50B-E4411C02E486}" type="datetimeFigureOut">
              <a:rPr lang="fr-CA" smtClean="0"/>
              <a:t>2023-04-24</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7593E-25F0-48AE-B94B-83893D451432}" type="slidenum">
              <a:rPr lang="fr-CA" smtClean="0"/>
              <a:t>‹N°›</a:t>
            </a:fld>
            <a:endParaRPr lang="fr-CA"/>
          </a:p>
        </p:txBody>
      </p:sp>
    </p:spTree>
    <p:extLst>
      <p:ext uri="{BB962C8B-B14F-4D97-AF65-F5344CB8AC3E}">
        <p14:creationId xmlns:p14="http://schemas.microsoft.com/office/powerpoint/2010/main" val="3605924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42FB-D061-48BA-903E-AFF7EF71A837}"/>
              </a:ext>
            </a:extLst>
          </p:cNvPr>
          <p:cNvSpPr/>
          <p:nvPr userDrawn="1"/>
        </p:nvSpPr>
        <p:spPr>
          <a:xfrm>
            <a:off x="0" y="2301139"/>
            <a:ext cx="12192000" cy="1208824"/>
          </a:xfrm>
          <a:prstGeom prst="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2" name="Titre 1">
            <a:extLst>
              <a:ext uri="{FF2B5EF4-FFF2-40B4-BE49-F238E27FC236}">
                <a16:creationId xmlns:a16="http://schemas.microsoft.com/office/drawing/2014/main" id="{9E3DEB06-7C55-4A88-98CA-A7C7CC95530E}"/>
              </a:ext>
            </a:extLst>
          </p:cNvPr>
          <p:cNvSpPr>
            <a:spLocks noGrp="1"/>
          </p:cNvSpPr>
          <p:nvPr>
            <p:ph type="ctrTitle"/>
          </p:nvPr>
        </p:nvSpPr>
        <p:spPr>
          <a:xfrm>
            <a:off x="0" y="2301139"/>
            <a:ext cx="12192000" cy="1208824"/>
          </a:xfrm>
          <a:noFill/>
        </p:spPr>
        <p:txBody>
          <a:bodyPr anchor="b">
            <a:normAutofit/>
          </a:bodyPr>
          <a:lstStyle>
            <a:lvl1pPr algn="ctr">
              <a:defRPr sz="6000" b="1">
                <a:solidFill>
                  <a:schemeClr val="bg1"/>
                </a:solidFill>
                <a:latin typeface="+mj-lt"/>
                <a:ea typeface="Verdana" panose="020B0604030504040204" pitchFamily="34" charset="0"/>
              </a:defRPr>
            </a:lvl1pPr>
          </a:lstStyle>
          <a:p>
            <a:r>
              <a:rPr lang="fr-FR"/>
              <a:t>Modifiez le style du titre</a:t>
            </a:r>
            <a:endParaRPr lang="fr-CA"/>
          </a:p>
        </p:txBody>
      </p:sp>
      <p:sp>
        <p:nvSpPr>
          <p:cNvPr id="3" name="Sous-titre 2">
            <a:extLst>
              <a:ext uri="{FF2B5EF4-FFF2-40B4-BE49-F238E27FC236}">
                <a16:creationId xmlns:a16="http://schemas.microsoft.com/office/drawing/2014/main" id="{58E8436A-24DF-47BF-A4ED-DF71FDEF02E7}"/>
              </a:ext>
            </a:extLst>
          </p:cNvPr>
          <p:cNvSpPr>
            <a:spLocks noGrp="1"/>
          </p:cNvSpPr>
          <p:nvPr>
            <p:ph type="subTitle" idx="1"/>
          </p:nvPr>
        </p:nvSpPr>
        <p:spPr>
          <a:xfrm>
            <a:off x="-1" y="3602038"/>
            <a:ext cx="12192000" cy="431011"/>
          </a:xfrm>
          <a:solidFill>
            <a:srgbClr val="73B3D1"/>
          </a:solidFill>
        </p:spPr>
        <p:txBody>
          <a:bodyPr/>
          <a:lstStyle>
            <a:lvl1pPr marL="0" indent="0" algn="ctr">
              <a:lnSpc>
                <a:spcPct val="10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8" name="ZoneTexte 7">
            <a:extLst>
              <a:ext uri="{FF2B5EF4-FFF2-40B4-BE49-F238E27FC236}">
                <a16:creationId xmlns:a16="http://schemas.microsoft.com/office/drawing/2014/main" id="{9E2DB9B7-CCEC-4820-965B-F911976D9690}"/>
              </a:ext>
            </a:extLst>
          </p:cNvPr>
          <p:cNvSpPr txBox="1"/>
          <p:nvPr userDrawn="1"/>
        </p:nvSpPr>
        <p:spPr>
          <a:xfrm>
            <a:off x="4472247" y="4086437"/>
            <a:ext cx="3291840" cy="307777"/>
          </a:xfrm>
          <a:prstGeom prst="rect">
            <a:avLst/>
          </a:prstGeom>
          <a:noFill/>
        </p:spPr>
        <p:txBody>
          <a:bodyPr wrap="square" rtlCol="0">
            <a:spAutoFit/>
          </a:bodyPr>
          <a:lstStyle/>
          <a:p>
            <a:pPr algn="ctr"/>
            <a:r>
              <a:rPr lang="fr-CA" sz="1400" b="1" dirty="0">
                <a:solidFill>
                  <a:srgbClr val="73B3D1"/>
                </a:solidFill>
              </a:rPr>
              <a:t>Bases de données et programmation Web</a:t>
            </a:r>
          </a:p>
        </p:txBody>
      </p:sp>
    </p:spTree>
    <p:extLst>
      <p:ext uri="{BB962C8B-B14F-4D97-AF65-F5344CB8AC3E}">
        <p14:creationId xmlns:p14="http://schemas.microsoft.com/office/powerpoint/2010/main" val="38800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7AF3ACB-7C32-4605-9708-6B49F1A6DEE9}"/>
              </a:ext>
            </a:extLst>
          </p:cNvPr>
          <p:cNvPicPr>
            <a:picLocks noChangeAspect="1"/>
          </p:cNvPicPr>
          <p:nvPr userDrawn="1"/>
        </p:nvPicPr>
        <p:blipFill>
          <a:blip r:embed="rId2"/>
          <a:stretch>
            <a:fillRect/>
          </a:stretch>
        </p:blipFill>
        <p:spPr>
          <a:xfrm>
            <a:off x="-1800" y="18781"/>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B3D1"/>
                </a:solidFill>
              </a:defRPr>
            </a:lvl1pPr>
            <a:lvl2pPr marL="685800" indent="-228600">
              <a:buFont typeface="Symbol" panose="05050102010706020507" pitchFamily="18" charset="2"/>
              <a:buChar char="¨"/>
              <a:defRPr>
                <a:solidFill>
                  <a:srgbClr val="73B3D1"/>
                </a:solidFill>
              </a:defRPr>
            </a:lvl2pPr>
            <a:lvl3pPr marL="1143000" indent="-228600">
              <a:buFont typeface="Courier New" panose="02070309020205020404" pitchFamily="49" charset="0"/>
              <a:buChar char="o"/>
              <a:defRPr>
                <a:solidFill>
                  <a:srgbClr val="73B3D1"/>
                </a:solidFill>
              </a:defRPr>
            </a:lvl3pPr>
            <a:lvl4pPr>
              <a:defRPr>
                <a:solidFill>
                  <a:srgbClr val="73B3D1"/>
                </a:solidFill>
              </a:defRPr>
            </a:lvl4pPr>
            <a:lvl5pPr>
              <a:defRPr>
                <a:solidFill>
                  <a:srgbClr val="73B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28717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eu">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F4B11609-5959-464A-A0B8-13C16A524EE0}"/>
              </a:ext>
            </a:extLst>
          </p:cNvPr>
          <p:cNvPicPr>
            <a:picLocks noChangeAspect="1"/>
          </p:cNvPicPr>
          <p:nvPr userDrawn="1"/>
        </p:nvPicPr>
        <p:blipFill>
          <a:blip r:embed="rId2"/>
          <a:stretch>
            <a:fillRect/>
          </a:stretch>
        </p:blipFill>
        <p:spPr>
          <a:xfrm>
            <a:off x="-1800" y="2365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9CD1"/>
                </a:solidFill>
              </a:defRPr>
            </a:lvl1pPr>
            <a:lvl2pPr marL="685800" indent="-228600">
              <a:buFont typeface="Symbol" panose="05050102010706020507" pitchFamily="18" charset="2"/>
              <a:buChar char="¨"/>
              <a:defRPr>
                <a:solidFill>
                  <a:srgbClr val="739CD1"/>
                </a:solidFill>
              </a:defRPr>
            </a:lvl2pPr>
            <a:lvl3pPr marL="1143000" indent="-228600">
              <a:buFont typeface="Courier New" panose="02070309020205020404" pitchFamily="49" charset="0"/>
              <a:buChar char="o"/>
              <a:defRPr>
                <a:solidFill>
                  <a:srgbClr val="739CD1"/>
                </a:solidFill>
              </a:defRPr>
            </a:lvl3pPr>
            <a:lvl4pPr>
              <a:defRPr>
                <a:solidFill>
                  <a:srgbClr val="739CD1"/>
                </a:solidFill>
              </a:defRPr>
            </a:lvl4pPr>
            <a:lvl5pPr>
              <a:defRPr>
                <a:solidFill>
                  <a:srgbClr val="739C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89044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igo">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81DDA586-F506-4D6F-A1DB-920377860232}"/>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85D1"/>
                </a:solidFill>
              </a:defRPr>
            </a:lvl1pPr>
            <a:lvl2pPr marL="685800" indent="-228600">
              <a:buFont typeface="Symbol" panose="05050102010706020507" pitchFamily="18" charset="2"/>
              <a:buChar char="¨"/>
              <a:defRPr>
                <a:solidFill>
                  <a:srgbClr val="7385D1"/>
                </a:solidFill>
              </a:defRPr>
            </a:lvl2pPr>
            <a:lvl3pPr marL="1143000" indent="-228600">
              <a:buFont typeface="Courier New" panose="02070309020205020404" pitchFamily="49" charset="0"/>
              <a:buChar char="o"/>
              <a:defRPr>
                <a:solidFill>
                  <a:srgbClr val="7385D1"/>
                </a:solidFill>
              </a:defRPr>
            </a:lvl3pPr>
            <a:lvl4pPr>
              <a:defRPr>
                <a:solidFill>
                  <a:srgbClr val="7385D1"/>
                </a:solidFill>
              </a:defRPr>
            </a:lvl4pPr>
            <a:lvl5pPr>
              <a:defRPr>
                <a:solidFill>
                  <a:srgbClr val="7385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4580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olet">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0A2B6AA-BEDC-46F8-9B1A-690EBBCFD6C4}"/>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9073D1"/>
                </a:solidFill>
              </a:defRPr>
            </a:lvl1pPr>
            <a:lvl2pPr marL="685800" indent="-228600">
              <a:buFont typeface="Symbol" panose="05050102010706020507" pitchFamily="18" charset="2"/>
              <a:buChar char="¨"/>
              <a:defRPr>
                <a:solidFill>
                  <a:srgbClr val="9073D1"/>
                </a:solidFill>
              </a:defRPr>
            </a:lvl2pPr>
            <a:lvl3pPr marL="1143000" indent="-228600">
              <a:buFont typeface="Courier New" panose="02070309020205020404" pitchFamily="49" charset="0"/>
              <a:buChar char="o"/>
              <a:defRPr>
                <a:solidFill>
                  <a:srgbClr val="9073D1"/>
                </a:solidFill>
              </a:defRPr>
            </a:lvl3pPr>
            <a:lvl4pPr>
              <a:defRPr>
                <a:solidFill>
                  <a:srgbClr val="9073D1"/>
                </a:solidFill>
              </a:defRPr>
            </a:lvl4pPr>
            <a:lvl5pPr>
              <a:defRPr>
                <a:solidFill>
                  <a:srgbClr val="907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23400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enta">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08B7190-DCD0-470D-AE20-691CB5B98655}"/>
              </a:ext>
            </a:extLst>
          </p:cNvPr>
          <p:cNvPicPr>
            <a:picLocks noChangeAspect="1"/>
          </p:cNvPicPr>
          <p:nvPr userDrawn="1"/>
        </p:nvPicPr>
        <p:blipFill>
          <a:blip r:embed="rId2"/>
          <a:stretch>
            <a:fillRect/>
          </a:stretch>
        </p:blipFill>
        <p:spPr>
          <a:xfrm>
            <a:off x="-1800" y="2493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AB73D1"/>
                </a:solidFill>
              </a:defRPr>
            </a:lvl1pPr>
            <a:lvl2pPr marL="685800" indent="-228600">
              <a:buFont typeface="Symbol" panose="05050102010706020507" pitchFamily="18" charset="2"/>
              <a:buChar char="¨"/>
              <a:defRPr>
                <a:solidFill>
                  <a:srgbClr val="AB73D1"/>
                </a:solidFill>
              </a:defRPr>
            </a:lvl2pPr>
            <a:lvl3pPr marL="1143000" indent="-228600">
              <a:buFont typeface="Courier New" panose="02070309020205020404" pitchFamily="49" charset="0"/>
              <a:buChar char="o"/>
              <a:defRPr>
                <a:solidFill>
                  <a:srgbClr val="AB73D1"/>
                </a:solidFill>
              </a:defRPr>
            </a:lvl3pPr>
            <a:lvl4pPr>
              <a:defRPr>
                <a:solidFill>
                  <a:srgbClr val="AB73D1"/>
                </a:solidFill>
              </a:defRPr>
            </a:lvl4pPr>
            <a:lvl5pPr>
              <a:defRPr>
                <a:solidFill>
                  <a:srgbClr val="AB73D1"/>
                </a:solidFill>
              </a:defRPr>
            </a:lvl5pPr>
          </a:lstStyle>
          <a:p>
            <a:pPr lvl="0"/>
            <a:r>
              <a:rPr lang="fr-FR" dirty="0"/>
              <a:t> Cliquez pour modifier les styles du texte du masque</a:t>
            </a:r>
          </a:p>
          <a:p>
            <a:pPr lvl="1"/>
            <a:r>
              <a:rPr lang="fr-FR" dirty="0"/>
              <a:t> 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05239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s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41E9FEF-F323-4AE8-9CF6-B45BBDC5D45E}"/>
              </a:ext>
            </a:extLst>
          </p:cNvPr>
          <p:cNvPicPr>
            <a:picLocks noChangeAspect="1"/>
          </p:cNvPicPr>
          <p:nvPr userDrawn="1"/>
        </p:nvPicPr>
        <p:blipFill>
          <a:blip r:embed="rId2"/>
          <a:stretch>
            <a:fillRect/>
          </a:stretch>
        </p:blipFill>
        <p:spPr>
          <a:xfrm>
            <a:off x="-1800" y="22795"/>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D7ABF"/>
                </a:solidFill>
              </a:defRPr>
            </a:lvl1pPr>
            <a:lvl2pPr marL="685800" indent="-228600">
              <a:buFont typeface="Symbol" panose="05050102010706020507" pitchFamily="18" charset="2"/>
              <a:buChar char="¨"/>
              <a:defRPr>
                <a:solidFill>
                  <a:srgbClr val="BD7ABF"/>
                </a:solidFill>
              </a:defRPr>
            </a:lvl2pPr>
            <a:lvl3pPr marL="1143000" indent="-228600">
              <a:buFont typeface="Courier New" panose="02070309020205020404" pitchFamily="49" charset="0"/>
              <a:buChar char="o"/>
              <a:defRPr>
                <a:solidFill>
                  <a:srgbClr val="BD7ABF"/>
                </a:solidFill>
              </a:defRPr>
            </a:lvl3pPr>
            <a:lvl4pPr>
              <a:defRPr>
                <a:solidFill>
                  <a:srgbClr val="BD7ABF"/>
                </a:solidFill>
              </a:defRPr>
            </a:lvl4pPr>
            <a:lvl5pPr>
              <a:defRPr>
                <a:solidFill>
                  <a:srgbClr val="BD7ABF"/>
                </a:solidFill>
              </a:defRPr>
            </a:lvl5pPr>
          </a:lstStyle>
          <a:p>
            <a:pPr lvl="0"/>
            <a:r>
              <a:rPr lang="fr-FR" dirty="0"/>
              <a:t> Cliquez pour modifier les styles du texte du masque</a:t>
            </a:r>
          </a:p>
          <a:p>
            <a:pPr lvl="1"/>
            <a:r>
              <a:rPr lang="fr-FR" dirty="0"/>
              <a:t> 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59869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6D8F19-2F8F-4068-852D-9F283AA45A4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420C911-4971-431E-9C8F-E9DEAC1A951B}"/>
              </a:ext>
            </a:extLst>
          </p:cNvPr>
          <p:cNvSpPr>
            <a:spLocks noGrp="1"/>
          </p:cNvSpPr>
          <p:nvPr>
            <p:ph type="body" idx="1"/>
          </p:nvPr>
        </p:nvSpPr>
        <p:spPr>
          <a:xfrm>
            <a:off x="838200" y="1825625"/>
            <a:ext cx="105120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A1EA3A6-5F28-4AC1-8DF1-3C5689D032F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36C02-C10D-4F70-ADA5-0F3523AD6F2E}" type="datetimeFigureOut">
              <a:rPr lang="fr-CA" smtClean="0"/>
              <a:t>2023-04-24</a:t>
            </a:fld>
            <a:endParaRPr lang="fr-CA" dirty="0"/>
          </a:p>
        </p:txBody>
      </p:sp>
      <p:sp>
        <p:nvSpPr>
          <p:cNvPr id="5" name="Espace réservé du pied de page 4">
            <a:extLst>
              <a:ext uri="{FF2B5EF4-FFF2-40B4-BE49-F238E27FC236}">
                <a16:creationId xmlns:a16="http://schemas.microsoft.com/office/drawing/2014/main" id="{7A2F1293-9D7D-422C-8191-3FEAB102893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dirty="0"/>
          </a:p>
        </p:txBody>
      </p:sp>
      <p:sp>
        <p:nvSpPr>
          <p:cNvPr id="6" name="Espace réservé du numéro de diapositive 5">
            <a:extLst>
              <a:ext uri="{FF2B5EF4-FFF2-40B4-BE49-F238E27FC236}">
                <a16:creationId xmlns:a16="http://schemas.microsoft.com/office/drawing/2014/main" id="{5DA5EFF0-A580-491E-A7BD-3EF42D05459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BE6A3-4AEF-4734-8AB8-E4DE745DFB5E}" type="slidenum">
              <a:rPr lang="fr-CA" smtClean="0"/>
              <a:t>‹N°›</a:t>
            </a:fld>
            <a:endParaRPr lang="fr-CA" dirty="0"/>
          </a:p>
        </p:txBody>
      </p:sp>
    </p:spTree>
    <p:extLst>
      <p:ext uri="{BB962C8B-B14F-4D97-AF65-F5344CB8AC3E}">
        <p14:creationId xmlns:p14="http://schemas.microsoft.com/office/powerpoint/2010/main" val="49400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5" Type="http://schemas.openxmlformats.org/officeDocument/2006/relationships/image" Target="../media/image48.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emf"/><Relationship Id="rId1" Type="http://schemas.openxmlformats.org/officeDocument/2006/relationships/slideLayout" Target="../slideLayouts/slideLayout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7A1CE-E74F-4ED4-BD88-F5E5E811F2A3}"/>
              </a:ext>
            </a:extLst>
          </p:cNvPr>
          <p:cNvSpPr>
            <a:spLocks noGrp="1"/>
          </p:cNvSpPr>
          <p:nvPr>
            <p:ph type="ctrTitle"/>
          </p:nvPr>
        </p:nvSpPr>
        <p:spPr/>
        <p:txBody>
          <a:bodyPr/>
          <a:lstStyle/>
          <a:p>
            <a:r>
              <a:rPr lang="fr-CA" dirty="0"/>
              <a:t>Semaine 12</a:t>
            </a:r>
          </a:p>
        </p:txBody>
      </p:sp>
      <p:sp>
        <p:nvSpPr>
          <p:cNvPr id="3" name="Sous-titre 2">
            <a:extLst>
              <a:ext uri="{FF2B5EF4-FFF2-40B4-BE49-F238E27FC236}">
                <a16:creationId xmlns:a16="http://schemas.microsoft.com/office/drawing/2014/main" id="{56FD0B83-54B8-4E49-8084-D8400451C42B}"/>
              </a:ext>
            </a:extLst>
          </p:cNvPr>
          <p:cNvSpPr>
            <a:spLocks noGrp="1"/>
          </p:cNvSpPr>
          <p:nvPr>
            <p:ph type="subTitle" idx="1"/>
          </p:nvPr>
        </p:nvSpPr>
        <p:spPr>
          <a:xfrm>
            <a:off x="0" y="3602038"/>
            <a:ext cx="12192000" cy="431011"/>
          </a:xfrm>
        </p:spPr>
        <p:txBody>
          <a:bodyPr>
            <a:normAutofit lnSpcReduction="10000"/>
          </a:bodyPr>
          <a:lstStyle/>
          <a:p>
            <a:r>
              <a:rPr lang="fr-CA" dirty="0"/>
              <a:t>Images et performance</a:t>
            </a:r>
          </a:p>
        </p:txBody>
      </p:sp>
    </p:spTree>
    <p:extLst>
      <p:ext uri="{BB962C8B-B14F-4D97-AF65-F5344CB8AC3E}">
        <p14:creationId xmlns:p14="http://schemas.microsoft.com/office/powerpoint/2010/main" val="358362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Préparer une table qui stockera des images</a:t>
            </a:r>
          </a:p>
          <a:p>
            <a:pPr lvl="1"/>
            <a:r>
              <a:rPr lang="fr-CA" dirty="0"/>
              <a:t> Les deux colonnes importantes sont </a:t>
            </a:r>
            <a:r>
              <a:rPr lang="fr-CA" dirty="0">
                <a:solidFill>
                  <a:srgbClr val="FA4098"/>
                </a:solidFill>
              </a:rPr>
              <a:t>Identifiant</a:t>
            </a:r>
            <a:r>
              <a:rPr lang="fr-CA" dirty="0"/>
              <a:t> et </a:t>
            </a:r>
            <a:r>
              <a:rPr lang="fr-CA" dirty="0" err="1">
                <a:solidFill>
                  <a:srgbClr val="FA4098"/>
                </a:solidFill>
              </a:rPr>
              <a:t>FichierImage</a:t>
            </a:r>
            <a:r>
              <a:rPr lang="fr-CA" dirty="0"/>
              <a:t>.</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pic>
        <p:nvPicPr>
          <p:cNvPr id="5" name="Image 4">
            <a:extLst>
              <a:ext uri="{FF2B5EF4-FFF2-40B4-BE49-F238E27FC236}">
                <a16:creationId xmlns:a16="http://schemas.microsoft.com/office/drawing/2014/main" id="{CA38A0CC-1D26-964E-8323-586A7A15DF25}"/>
              </a:ext>
            </a:extLst>
          </p:cNvPr>
          <p:cNvPicPr>
            <a:picLocks noChangeAspect="1"/>
          </p:cNvPicPr>
          <p:nvPr/>
        </p:nvPicPr>
        <p:blipFill>
          <a:blip r:embed="rId2"/>
          <a:stretch>
            <a:fillRect/>
          </a:stretch>
        </p:blipFill>
        <p:spPr>
          <a:xfrm>
            <a:off x="4556474" y="2189527"/>
            <a:ext cx="7444432" cy="4493792"/>
          </a:xfrm>
          <a:prstGeom prst="rect">
            <a:avLst/>
          </a:prstGeom>
          <a:ln w="28575">
            <a:solidFill>
              <a:srgbClr val="73B3D1"/>
            </a:solidFill>
          </a:ln>
        </p:spPr>
      </p:pic>
      <p:sp>
        <p:nvSpPr>
          <p:cNvPr id="6" name="Rectangle 5">
            <a:extLst>
              <a:ext uri="{FF2B5EF4-FFF2-40B4-BE49-F238E27FC236}">
                <a16:creationId xmlns:a16="http://schemas.microsoft.com/office/drawing/2014/main" id="{CA30122F-89B6-53ED-C7A7-B4A1D157FC53}"/>
              </a:ext>
            </a:extLst>
          </p:cNvPr>
          <p:cNvSpPr/>
          <p:nvPr/>
        </p:nvSpPr>
        <p:spPr>
          <a:xfrm>
            <a:off x="4646257" y="5922627"/>
            <a:ext cx="5403754" cy="699611"/>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Rectangle 6">
            <a:extLst>
              <a:ext uri="{FF2B5EF4-FFF2-40B4-BE49-F238E27FC236}">
                <a16:creationId xmlns:a16="http://schemas.microsoft.com/office/drawing/2014/main" id="{ECD78574-B6BC-493F-8773-E2B9B27FC741}"/>
              </a:ext>
            </a:extLst>
          </p:cNvPr>
          <p:cNvSpPr/>
          <p:nvPr/>
        </p:nvSpPr>
        <p:spPr>
          <a:xfrm>
            <a:off x="5092272" y="2973945"/>
            <a:ext cx="5947640" cy="247428"/>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ZoneTexte 7">
            <a:extLst>
              <a:ext uri="{FF2B5EF4-FFF2-40B4-BE49-F238E27FC236}">
                <a16:creationId xmlns:a16="http://schemas.microsoft.com/office/drawing/2014/main" id="{3D8126D8-274F-E1A0-BDCC-B4EB1382F6A3}"/>
              </a:ext>
            </a:extLst>
          </p:cNvPr>
          <p:cNvSpPr txBox="1"/>
          <p:nvPr/>
        </p:nvSpPr>
        <p:spPr>
          <a:xfrm>
            <a:off x="28606" y="2135576"/>
            <a:ext cx="4254072" cy="4770537"/>
          </a:xfrm>
          <a:prstGeom prst="rect">
            <a:avLst/>
          </a:prstGeom>
          <a:noFill/>
          <a:ln w="28575">
            <a:noFill/>
          </a:ln>
        </p:spPr>
        <p:txBody>
          <a:bodyPr wrap="square" rtlCol="0">
            <a:spAutoFit/>
          </a:bodyPr>
          <a:lstStyle/>
          <a:p>
            <a:r>
              <a:rPr lang="fr-CA" sz="1600" dirty="0">
                <a:solidFill>
                  <a:srgbClr val="73B3D1"/>
                </a:solidFill>
              </a:rPr>
              <a:t>• Sans colonne de type </a:t>
            </a:r>
            <a:r>
              <a:rPr lang="fr-CA" sz="1600" dirty="0" err="1">
                <a:solidFill>
                  <a:srgbClr val="FA4098"/>
                </a:solidFill>
              </a:rPr>
              <a:t>uniqueidentifier</a:t>
            </a:r>
            <a:r>
              <a:rPr lang="fr-CA" sz="1600" dirty="0">
                <a:solidFill>
                  <a:srgbClr val="FA4098"/>
                </a:solidFill>
              </a:rPr>
              <a:t> NOT NULL ROWGUIDCOL</a:t>
            </a:r>
            <a:r>
              <a:rPr lang="fr-CA" sz="1600" dirty="0">
                <a:solidFill>
                  <a:srgbClr val="73B3D1"/>
                </a:solidFill>
              </a:rPr>
              <a:t>, il sera impossible d’ajouter la colonne de type </a:t>
            </a:r>
            <a:r>
              <a:rPr lang="fr-CA" sz="1600" dirty="0" err="1">
                <a:solidFill>
                  <a:srgbClr val="FA4098"/>
                </a:solidFill>
              </a:rPr>
              <a:t>varbinary</a:t>
            </a:r>
            <a:r>
              <a:rPr lang="fr-CA" sz="1600" dirty="0">
                <a:solidFill>
                  <a:srgbClr val="FA4098"/>
                </a:solidFill>
              </a:rPr>
              <a:t>(max) FILESTREAM</a:t>
            </a:r>
            <a:r>
              <a:rPr lang="fr-CA" sz="1600" dirty="0">
                <a:solidFill>
                  <a:srgbClr val="73B3D1"/>
                </a:solidFill>
              </a:rPr>
              <a:t> car chaque fichier a besoin d’un identifiant unique (généré aléatoirement dans ce cas) pour être stocké.</a:t>
            </a:r>
          </a:p>
          <a:p>
            <a:endParaRPr lang="fr-CA" sz="1600" dirty="0">
              <a:solidFill>
                <a:srgbClr val="73B3D1"/>
              </a:solidFill>
            </a:endParaRPr>
          </a:p>
          <a:p>
            <a:r>
              <a:rPr lang="fr-CA" sz="1600" dirty="0">
                <a:solidFill>
                  <a:srgbClr val="73B3D1"/>
                </a:solidFill>
              </a:rPr>
              <a:t>• De plus, ces deux contraintes doivent avoir été créées avant de pouvoir ajouter la colonne pour le fichier.</a:t>
            </a:r>
          </a:p>
          <a:p>
            <a:endParaRPr lang="fr-CA" sz="1600" dirty="0">
              <a:solidFill>
                <a:srgbClr val="73B3D1"/>
              </a:solidFill>
            </a:endParaRPr>
          </a:p>
          <a:p>
            <a:r>
              <a:rPr lang="fr-CA" sz="1600" dirty="0">
                <a:solidFill>
                  <a:srgbClr val="73B3D1"/>
                </a:solidFill>
              </a:rPr>
              <a:t>• Enfin, on peut ajouter la colonne qui s’occupera de ranger le fichier et de garder une </a:t>
            </a:r>
            <a:r>
              <a:rPr lang="fr-CA" sz="1600" b="1" dirty="0">
                <a:solidFill>
                  <a:srgbClr val="73B3D1"/>
                </a:solidFill>
              </a:rPr>
              <a:t>référence</a:t>
            </a:r>
            <a:r>
              <a:rPr lang="fr-CA" sz="1600" dirty="0">
                <a:solidFill>
                  <a:srgbClr val="73B3D1"/>
                </a:solidFill>
              </a:rPr>
              <a:t> vers le fichier.</a:t>
            </a:r>
          </a:p>
          <a:p>
            <a:r>
              <a:rPr lang="fr-CA" sz="1600" dirty="0">
                <a:solidFill>
                  <a:srgbClr val="73B3D1"/>
                </a:solidFill>
              </a:rPr>
              <a:t>• On a mis </a:t>
            </a:r>
            <a:r>
              <a:rPr lang="fr-CA" sz="1600" dirty="0">
                <a:solidFill>
                  <a:srgbClr val="FA4098"/>
                </a:solidFill>
              </a:rPr>
              <a:t>NULL</a:t>
            </a:r>
            <a:r>
              <a:rPr lang="fr-CA" sz="1600" dirty="0">
                <a:solidFill>
                  <a:srgbClr val="73B3D1"/>
                </a:solidFill>
              </a:rPr>
              <a:t> ici car l’image est </a:t>
            </a:r>
            <a:r>
              <a:rPr lang="fr-CA" sz="1600" b="1" dirty="0">
                <a:solidFill>
                  <a:srgbClr val="73B3D1"/>
                </a:solidFill>
              </a:rPr>
              <a:t>optionnelle</a:t>
            </a:r>
            <a:r>
              <a:rPr lang="fr-CA" sz="1600" dirty="0">
                <a:solidFill>
                  <a:srgbClr val="73B3D1"/>
                </a:solidFill>
              </a:rPr>
              <a:t>, mais c’est libre à vous.</a:t>
            </a:r>
          </a:p>
          <a:p>
            <a:r>
              <a:rPr lang="fr-CA" sz="1600" dirty="0">
                <a:solidFill>
                  <a:srgbClr val="73B3D1"/>
                </a:solidFill>
              </a:rPr>
              <a:t>• Gardez bien à l’esprit que l’image </a:t>
            </a:r>
            <a:r>
              <a:rPr lang="fr-CA" sz="1600" b="1" dirty="0">
                <a:solidFill>
                  <a:srgbClr val="73B3D1"/>
                </a:solidFill>
              </a:rPr>
              <a:t>n’est pas dans la BD</a:t>
            </a:r>
            <a:r>
              <a:rPr lang="fr-CA" sz="1600" dirty="0">
                <a:solidFill>
                  <a:srgbClr val="73B3D1"/>
                </a:solidFill>
              </a:rPr>
              <a:t> : elle est dans le </a:t>
            </a:r>
            <a:r>
              <a:rPr lang="fr-CA" sz="1600" dirty="0">
                <a:solidFill>
                  <a:srgbClr val="FA4098"/>
                </a:solidFill>
              </a:rPr>
              <a:t>File System</a:t>
            </a:r>
            <a:r>
              <a:rPr lang="fr-CA" sz="1600" dirty="0">
                <a:solidFill>
                  <a:srgbClr val="73B3D1"/>
                </a:solidFill>
              </a:rPr>
              <a:t>, mais la BD s’occupe de l’y ranger.</a:t>
            </a:r>
          </a:p>
        </p:txBody>
      </p:sp>
      <p:cxnSp>
        <p:nvCxnSpPr>
          <p:cNvPr id="9" name="Connecteur droit avec flèche 8">
            <a:extLst>
              <a:ext uri="{FF2B5EF4-FFF2-40B4-BE49-F238E27FC236}">
                <a16:creationId xmlns:a16="http://schemas.microsoft.com/office/drawing/2014/main" id="{F79E17EE-5008-7356-DF49-8DF2112BCEB2}"/>
              </a:ext>
            </a:extLst>
          </p:cNvPr>
          <p:cNvCxnSpPr>
            <a:cxnSpLocks/>
          </p:cNvCxnSpPr>
          <p:nvPr/>
        </p:nvCxnSpPr>
        <p:spPr>
          <a:xfrm flipV="1">
            <a:off x="4167781" y="3097659"/>
            <a:ext cx="815280" cy="184015"/>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35BD1B24-CF78-093B-E58E-3FDE156616D9}"/>
              </a:ext>
            </a:extLst>
          </p:cNvPr>
          <p:cNvCxnSpPr>
            <a:cxnSpLocks/>
          </p:cNvCxnSpPr>
          <p:nvPr/>
        </p:nvCxnSpPr>
        <p:spPr>
          <a:xfrm>
            <a:off x="4167781" y="4320629"/>
            <a:ext cx="478476" cy="14293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D3FD7F21-4713-04DC-0705-FCE4180373D8}"/>
              </a:ext>
            </a:extLst>
          </p:cNvPr>
          <p:cNvCxnSpPr>
            <a:cxnSpLocks/>
          </p:cNvCxnSpPr>
          <p:nvPr/>
        </p:nvCxnSpPr>
        <p:spPr>
          <a:xfrm>
            <a:off x="3867325" y="4463565"/>
            <a:ext cx="778932" cy="65899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272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Préparer une table qui stockera des images</a:t>
            </a:r>
          </a:p>
          <a:p>
            <a:pPr lvl="1"/>
            <a:r>
              <a:rPr lang="fr-CA" dirty="0"/>
              <a:t> Au moment opportun, on peut ensuite </a:t>
            </a:r>
            <a:r>
              <a:rPr lang="fr-CA" dirty="0" err="1">
                <a:solidFill>
                  <a:srgbClr val="FA4098"/>
                </a:solidFill>
              </a:rPr>
              <a:t>scaffold</a:t>
            </a:r>
            <a:r>
              <a:rPr lang="fr-CA" dirty="0"/>
              <a:t> les </a:t>
            </a:r>
            <a:r>
              <a:rPr lang="fr-CA" b="1" dirty="0"/>
              <a:t>Models</a:t>
            </a:r>
            <a:r>
              <a:rPr lang="fr-CA" dirty="0"/>
              <a:t> dans notre application Web si la BD est dans l’état souhaité.</a:t>
            </a:r>
          </a:p>
          <a:p>
            <a:pPr lvl="1"/>
            <a:endParaRPr lang="fr-CA" dirty="0"/>
          </a:p>
          <a:p>
            <a:pPr marL="457200" lvl="1" indent="0">
              <a:buNone/>
            </a:pPr>
            <a:endParaRPr lang="fr-CA" dirty="0"/>
          </a:p>
          <a:p>
            <a:pPr lvl="2"/>
            <a:r>
              <a:rPr lang="fr-CA" dirty="0"/>
              <a:t> N’oubliez pas l’option </a:t>
            </a:r>
            <a:r>
              <a:rPr lang="fr-CA" dirty="0">
                <a:solidFill>
                  <a:srgbClr val="FA4098"/>
                </a:solidFill>
              </a:rPr>
              <a:t>--force</a:t>
            </a:r>
            <a:r>
              <a:rPr lang="fr-CA" dirty="0"/>
              <a:t> si jamais des </a:t>
            </a:r>
            <a:r>
              <a:rPr lang="fr-CA" b="1" dirty="0"/>
              <a:t>Models</a:t>
            </a:r>
            <a:r>
              <a:rPr lang="fr-CA" dirty="0"/>
              <a:t> existants doivent être écrasés. (Remplacés)</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sp>
        <p:nvSpPr>
          <p:cNvPr id="10" name="ZoneTexte 9">
            <a:extLst>
              <a:ext uri="{FF2B5EF4-FFF2-40B4-BE49-F238E27FC236}">
                <a16:creationId xmlns:a16="http://schemas.microsoft.com/office/drawing/2014/main" id="{55040707-8B71-0335-742E-62A64CC70F3A}"/>
              </a:ext>
            </a:extLst>
          </p:cNvPr>
          <p:cNvSpPr txBox="1"/>
          <p:nvPr/>
        </p:nvSpPr>
        <p:spPr>
          <a:xfrm>
            <a:off x="800747" y="2446985"/>
            <a:ext cx="10586906" cy="584775"/>
          </a:xfrm>
          <a:prstGeom prst="rect">
            <a:avLst/>
          </a:prstGeom>
          <a:noFill/>
          <a:ln w="28575">
            <a:solidFill>
              <a:srgbClr val="73B3D1"/>
            </a:solidFill>
          </a:ln>
        </p:spPr>
        <p:txBody>
          <a:bodyPr wrap="square">
            <a:spAutoFit/>
          </a:bodyPr>
          <a:lstStyle/>
          <a:p>
            <a:r>
              <a:rPr lang="fr-CA" sz="1600" b="1" dirty="0" err="1">
                <a:solidFill>
                  <a:srgbClr val="FA4098"/>
                </a:solidFill>
                <a:latin typeface="Courier New" panose="02070309020205020404" pitchFamily="49" charset="0"/>
                <a:cs typeface="Courier New" panose="02070309020205020404" pitchFamily="49" charset="0"/>
              </a:rPr>
              <a:t>dotnet</a:t>
            </a:r>
            <a:r>
              <a:rPr lang="fr-CA" sz="1600" b="1" dirty="0">
                <a:solidFill>
                  <a:srgbClr val="FA4098"/>
                </a:solidFill>
                <a:latin typeface="Courier New" panose="02070309020205020404" pitchFamily="49" charset="0"/>
                <a:cs typeface="Courier New" panose="02070309020205020404" pitchFamily="49" charset="0"/>
              </a:rPr>
              <a:t> </a:t>
            </a:r>
            <a:r>
              <a:rPr lang="fr-CA" sz="1600" b="1" dirty="0" err="1">
                <a:solidFill>
                  <a:srgbClr val="FA4098"/>
                </a:solidFill>
                <a:latin typeface="Courier New" panose="02070309020205020404" pitchFamily="49" charset="0"/>
                <a:cs typeface="Courier New" panose="02070309020205020404" pitchFamily="49" charset="0"/>
              </a:rPr>
              <a:t>ef</a:t>
            </a:r>
            <a:r>
              <a:rPr lang="fr-CA" sz="1600" b="1" dirty="0">
                <a:solidFill>
                  <a:srgbClr val="FA4098"/>
                </a:solidFill>
                <a:latin typeface="Courier New" panose="02070309020205020404" pitchFamily="49" charset="0"/>
                <a:cs typeface="Courier New" panose="02070309020205020404" pitchFamily="49" charset="0"/>
              </a:rPr>
              <a:t> </a:t>
            </a:r>
            <a:r>
              <a:rPr lang="fr-CA" sz="1600" b="1" dirty="0" err="1">
                <a:solidFill>
                  <a:srgbClr val="FA4098"/>
                </a:solidFill>
                <a:latin typeface="Courier New" panose="02070309020205020404" pitchFamily="49" charset="0"/>
                <a:cs typeface="Courier New" panose="02070309020205020404" pitchFamily="49" charset="0"/>
              </a:rPr>
              <a:t>dbcontext</a:t>
            </a:r>
            <a:r>
              <a:rPr lang="fr-CA" sz="1600" b="1" dirty="0">
                <a:solidFill>
                  <a:srgbClr val="FA4098"/>
                </a:solidFill>
                <a:latin typeface="Courier New" panose="02070309020205020404" pitchFamily="49" charset="0"/>
                <a:cs typeface="Courier New" panose="02070309020205020404" pitchFamily="49" charset="0"/>
              </a:rPr>
              <a:t> </a:t>
            </a:r>
            <a:r>
              <a:rPr lang="fr-CA" sz="1600" b="1" dirty="0" err="1">
                <a:solidFill>
                  <a:srgbClr val="FA4098"/>
                </a:solidFill>
                <a:latin typeface="Courier New" panose="02070309020205020404" pitchFamily="49" charset="0"/>
                <a:cs typeface="Courier New" panose="02070309020205020404" pitchFamily="49" charset="0"/>
              </a:rPr>
              <a:t>scaffold</a:t>
            </a:r>
            <a:r>
              <a:rPr lang="fr-CA" sz="1600" b="1" dirty="0">
                <a:solidFill>
                  <a:srgbClr val="FA4098"/>
                </a:solidFill>
                <a:latin typeface="Courier New" panose="02070309020205020404" pitchFamily="49" charset="0"/>
                <a:cs typeface="Courier New" panose="02070309020205020404" pitchFamily="49" charset="0"/>
              </a:rPr>
              <a:t> Name=</a:t>
            </a:r>
            <a:r>
              <a:rPr lang="fr-CA" sz="1600" b="1" dirty="0">
                <a:latin typeface="Courier New" panose="02070309020205020404" pitchFamily="49" charset="0"/>
                <a:cs typeface="Courier New" panose="02070309020205020404" pitchFamily="49" charset="0"/>
              </a:rPr>
              <a:t>Sem12 </a:t>
            </a:r>
            <a:r>
              <a:rPr lang="fr-CA" sz="1600" b="1" dirty="0" err="1">
                <a:latin typeface="Courier New" panose="02070309020205020404" pitchFamily="49" charset="0"/>
                <a:cs typeface="Courier New" panose="02070309020205020404" pitchFamily="49" charset="0"/>
              </a:rPr>
              <a:t>Microsoft.EntityFrameworkCore.SqlServer</a:t>
            </a:r>
            <a:r>
              <a:rPr lang="fr-CA" sz="1600" b="1" dirty="0">
                <a:latin typeface="Courier New" panose="02070309020205020404" pitchFamily="49" charset="0"/>
                <a:cs typeface="Courier New" panose="02070309020205020404" pitchFamily="49" charset="0"/>
              </a:rPr>
              <a:t> </a:t>
            </a:r>
            <a:r>
              <a:rPr lang="fr-CA" sz="1600" b="1" dirty="0">
                <a:solidFill>
                  <a:srgbClr val="FA4098"/>
                </a:solidFill>
                <a:latin typeface="Courier New" panose="02070309020205020404" pitchFamily="49" charset="0"/>
                <a:cs typeface="Courier New" panose="02070309020205020404" pitchFamily="49" charset="0"/>
              </a:rPr>
              <a:t>-o</a:t>
            </a:r>
            <a:r>
              <a:rPr lang="fr-CA" sz="1600" b="1" dirty="0">
                <a:latin typeface="Courier New" panose="02070309020205020404" pitchFamily="49" charset="0"/>
                <a:cs typeface="Courier New" panose="02070309020205020404" pitchFamily="49" charset="0"/>
              </a:rPr>
              <a:t> Models </a:t>
            </a:r>
            <a:r>
              <a:rPr lang="fr-CA" sz="1600" b="1" dirty="0">
                <a:solidFill>
                  <a:srgbClr val="FA4098"/>
                </a:solidFill>
                <a:latin typeface="Courier New" panose="02070309020205020404" pitchFamily="49" charset="0"/>
                <a:cs typeface="Courier New" panose="02070309020205020404" pitchFamily="49" charset="0"/>
              </a:rPr>
              <a:t>--</a:t>
            </a:r>
            <a:r>
              <a:rPr lang="fr-CA" sz="1600" b="1" dirty="0" err="1">
                <a:solidFill>
                  <a:srgbClr val="FA4098"/>
                </a:solidFill>
                <a:latin typeface="Courier New" panose="02070309020205020404" pitchFamily="49" charset="0"/>
                <a:cs typeface="Courier New" panose="02070309020205020404" pitchFamily="49" charset="0"/>
              </a:rPr>
              <a:t>context-dir</a:t>
            </a:r>
            <a:r>
              <a:rPr lang="fr-CA" sz="1600" b="1" dirty="0">
                <a:solidFill>
                  <a:srgbClr val="FA4098"/>
                </a:solidFill>
                <a:latin typeface="Courier New" panose="02070309020205020404" pitchFamily="49" charset="0"/>
                <a:cs typeface="Courier New" panose="02070309020205020404" pitchFamily="49" charset="0"/>
              </a:rPr>
              <a:t> </a:t>
            </a:r>
            <a:r>
              <a:rPr lang="fr-CA" sz="1600" b="1" dirty="0">
                <a:latin typeface="Courier New" panose="02070309020205020404" pitchFamily="49" charset="0"/>
                <a:cs typeface="Courier New" panose="02070309020205020404" pitchFamily="49" charset="0"/>
              </a:rPr>
              <a:t>Data </a:t>
            </a:r>
            <a:r>
              <a:rPr lang="fr-CA" sz="1600" b="1" dirty="0">
                <a:solidFill>
                  <a:srgbClr val="FA4098"/>
                </a:solidFill>
                <a:latin typeface="Courier New" panose="02070309020205020404" pitchFamily="49" charset="0"/>
                <a:cs typeface="Courier New" panose="02070309020205020404" pitchFamily="49" charset="0"/>
              </a:rPr>
              <a:t>--data-annotations --force</a:t>
            </a:r>
          </a:p>
        </p:txBody>
      </p:sp>
      <p:pic>
        <p:nvPicPr>
          <p:cNvPr id="14" name="Image 13">
            <a:extLst>
              <a:ext uri="{FF2B5EF4-FFF2-40B4-BE49-F238E27FC236}">
                <a16:creationId xmlns:a16="http://schemas.microsoft.com/office/drawing/2014/main" id="{C6F7352E-6AFC-52AB-D9FE-D2BD5A8D3A0A}"/>
              </a:ext>
            </a:extLst>
          </p:cNvPr>
          <p:cNvPicPr>
            <a:picLocks noChangeAspect="1"/>
          </p:cNvPicPr>
          <p:nvPr/>
        </p:nvPicPr>
        <p:blipFill>
          <a:blip r:embed="rId2"/>
          <a:stretch>
            <a:fillRect/>
          </a:stretch>
        </p:blipFill>
        <p:spPr>
          <a:xfrm>
            <a:off x="9956800" y="951518"/>
            <a:ext cx="2076740" cy="466790"/>
          </a:xfrm>
          <a:prstGeom prst="rect">
            <a:avLst/>
          </a:prstGeom>
          <a:ln w="28575">
            <a:solidFill>
              <a:srgbClr val="73B3D1"/>
            </a:solidFill>
          </a:ln>
        </p:spPr>
      </p:pic>
      <p:pic>
        <p:nvPicPr>
          <p:cNvPr id="17" name="Image 16">
            <a:extLst>
              <a:ext uri="{FF2B5EF4-FFF2-40B4-BE49-F238E27FC236}">
                <a16:creationId xmlns:a16="http://schemas.microsoft.com/office/drawing/2014/main" id="{3A933DA7-4D26-9264-2057-7B776EB2D7D5}"/>
              </a:ext>
            </a:extLst>
          </p:cNvPr>
          <p:cNvPicPr>
            <a:picLocks noChangeAspect="1"/>
          </p:cNvPicPr>
          <p:nvPr/>
        </p:nvPicPr>
        <p:blipFill>
          <a:blip r:embed="rId3"/>
          <a:stretch>
            <a:fillRect/>
          </a:stretch>
        </p:blipFill>
        <p:spPr>
          <a:xfrm>
            <a:off x="10461696" y="1572173"/>
            <a:ext cx="1571844" cy="466790"/>
          </a:xfrm>
          <a:prstGeom prst="rect">
            <a:avLst/>
          </a:prstGeom>
          <a:ln w="28575">
            <a:solidFill>
              <a:srgbClr val="73B3D1"/>
            </a:solidFill>
          </a:ln>
        </p:spPr>
      </p:pic>
      <p:pic>
        <p:nvPicPr>
          <p:cNvPr id="19" name="Image 18">
            <a:extLst>
              <a:ext uri="{FF2B5EF4-FFF2-40B4-BE49-F238E27FC236}">
                <a16:creationId xmlns:a16="http://schemas.microsoft.com/office/drawing/2014/main" id="{D2D5F5C2-AB26-8CBB-93D3-F8D342E09C13}"/>
              </a:ext>
            </a:extLst>
          </p:cNvPr>
          <p:cNvPicPr>
            <a:picLocks noChangeAspect="1"/>
          </p:cNvPicPr>
          <p:nvPr/>
        </p:nvPicPr>
        <p:blipFill>
          <a:blip r:embed="rId4"/>
          <a:stretch>
            <a:fillRect/>
          </a:stretch>
        </p:blipFill>
        <p:spPr>
          <a:xfrm>
            <a:off x="5560541" y="3663768"/>
            <a:ext cx="5653100" cy="2984164"/>
          </a:xfrm>
          <a:prstGeom prst="rect">
            <a:avLst/>
          </a:prstGeom>
          <a:ln w="28575">
            <a:solidFill>
              <a:srgbClr val="73B3D1"/>
            </a:solidFill>
          </a:ln>
        </p:spPr>
      </p:pic>
      <p:sp>
        <p:nvSpPr>
          <p:cNvPr id="20" name="ZoneTexte 19">
            <a:extLst>
              <a:ext uri="{FF2B5EF4-FFF2-40B4-BE49-F238E27FC236}">
                <a16:creationId xmlns:a16="http://schemas.microsoft.com/office/drawing/2014/main" id="{72F7492F-ED2C-FE30-A4A2-6F4FE7D9CBE1}"/>
              </a:ext>
            </a:extLst>
          </p:cNvPr>
          <p:cNvSpPr txBox="1"/>
          <p:nvPr/>
        </p:nvSpPr>
        <p:spPr>
          <a:xfrm>
            <a:off x="800747" y="5673742"/>
            <a:ext cx="4464736" cy="923330"/>
          </a:xfrm>
          <a:prstGeom prst="rect">
            <a:avLst/>
          </a:prstGeom>
          <a:noFill/>
          <a:ln w="28575">
            <a:noFill/>
          </a:ln>
        </p:spPr>
        <p:txBody>
          <a:bodyPr wrap="square" rtlCol="0">
            <a:spAutoFit/>
          </a:bodyPr>
          <a:lstStyle/>
          <a:p>
            <a:r>
              <a:rPr lang="fr-CA" dirty="0">
                <a:solidFill>
                  <a:srgbClr val="73B3D1"/>
                </a:solidFill>
              </a:rPr>
              <a:t>• Remarquons que le type pour le fichier image est un </a:t>
            </a:r>
            <a:r>
              <a:rPr lang="fr-CA" dirty="0" err="1">
                <a:solidFill>
                  <a:srgbClr val="FA4098"/>
                </a:solidFill>
              </a:rPr>
              <a:t>array</a:t>
            </a:r>
            <a:r>
              <a:rPr lang="fr-CA" dirty="0">
                <a:solidFill>
                  <a:srgbClr val="FA4098"/>
                </a:solidFill>
              </a:rPr>
              <a:t> de bytes</a:t>
            </a:r>
            <a:r>
              <a:rPr lang="fr-CA" dirty="0">
                <a:solidFill>
                  <a:srgbClr val="73B3D1"/>
                </a:solidFill>
              </a:rPr>
              <a:t> et que le type de l’identifiant unique du fichier est </a:t>
            </a:r>
            <a:r>
              <a:rPr lang="fr-CA" dirty="0" err="1">
                <a:solidFill>
                  <a:srgbClr val="FA4098"/>
                </a:solidFill>
              </a:rPr>
              <a:t>Guid</a:t>
            </a:r>
            <a:r>
              <a:rPr lang="fr-CA" dirty="0">
                <a:solidFill>
                  <a:srgbClr val="73B3D1"/>
                </a:solidFill>
              </a:rPr>
              <a:t>.</a:t>
            </a:r>
          </a:p>
        </p:txBody>
      </p:sp>
      <p:cxnSp>
        <p:nvCxnSpPr>
          <p:cNvPr id="21" name="Connecteur droit avec flèche 20">
            <a:extLst>
              <a:ext uri="{FF2B5EF4-FFF2-40B4-BE49-F238E27FC236}">
                <a16:creationId xmlns:a16="http://schemas.microsoft.com/office/drawing/2014/main" id="{723040B9-783D-9509-5383-07EDE749FB43}"/>
              </a:ext>
            </a:extLst>
          </p:cNvPr>
          <p:cNvCxnSpPr>
            <a:cxnSpLocks/>
          </p:cNvCxnSpPr>
          <p:nvPr/>
        </p:nvCxnSpPr>
        <p:spPr>
          <a:xfrm flipH="1">
            <a:off x="8900719" y="6008096"/>
            <a:ext cx="652794"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B5876EFC-3990-41E2-6A7E-E8724875B2FA}"/>
              </a:ext>
            </a:extLst>
          </p:cNvPr>
          <p:cNvCxnSpPr>
            <a:cxnSpLocks/>
          </p:cNvCxnSpPr>
          <p:nvPr/>
        </p:nvCxnSpPr>
        <p:spPr>
          <a:xfrm flipH="1">
            <a:off x="9227116" y="6345054"/>
            <a:ext cx="652794"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014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a:t>
            </a:r>
            <a:r>
              <a:rPr lang="fr-CA" dirty="0" err="1"/>
              <a:t>Upload</a:t>
            </a:r>
            <a:r>
              <a:rPr lang="fr-CA" dirty="0"/>
              <a:t> une image dans l’application Web</a:t>
            </a:r>
          </a:p>
          <a:p>
            <a:pPr lvl="1"/>
            <a:r>
              <a:rPr lang="fr-CA" dirty="0"/>
              <a:t> </a:t>
            </a:r>
            <a:r>
              <a:rPr lang="fr-CA" dirty="0" err="1">
                <a:solidFill>
                  <a:srgbClr val="FA4098"/>
                </a:solidFill>
              </a:rPr>
              <a:t>ViewModel</a:t>
            </a:r>
            <a:r>
              <a:rPr lang="fr-CA" dirty="0"/>
              <a:t> et </a:t>
            </a:r>
            <a:r>
              <a:rPr lang="fr-CA" dirty="0">
                <a:solidFill>
                  <a:srgbClr val="FA4098"/>
                </a:solidFill>
              </a:rPr>
              <a:t>Action</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pic>
        <p:nvPicPr>
          <p:cNvPr id="5" name="Image 4">
            <a:extLst>
              <a:ext uri="{FF2B5EF4-FFF2-40B4-BE49-F238E27FC236}">
                <a16:creationId xmlns:a16="http://schemas.microsoft.com/office/drawing/2014/main" id="{9AB54A23-C777-4DF3-45F5-EBE46BA5B974}"/>
              </a:ext>
            </a:extLst>
          </p:cNvPr>
          <p:cNvPicPr>
            <a:picLocks noChangeAspect="1"/>
          </p:cNvPicPr>
          <p:nvPr/>
        </p:nvPicPr>
        <p:blipFill>
          <a:blip r:embed="rId2"/>
          <a:stretch>
            <a:fillRect/>
          </a:stretch>
        </p:blipFill>
        <p:spPr>
          <a:xfrm>
            <a:off x="7155205" y="1950349"/>
            <a:ext cx="3528468" cy="1343863"/>
          </a:xfrm>
          <a:prstGeom prst="rect">
            <a:avLst/>
          </a:prstGeom>
          <a:ln w="28575">
            <a:solidFill>
              <a:srgbClr val="73B3D1"/>
            </a:solidFill>
          </a:ln>
        </p:spPr>
      </p:pic>
      <p:pic>
        <p:nvPicPr>
          <p:cNvPr id="9" name="Image 8">
            <a:extLst>
              <a:ext uri="{FF2B5EF4-FFF2-40B4-BE49-F238E27FC236}">
                <a16:creationId xmlns:a16="http://schemas.microsoft.com/office/drawing/2014/main" id="{48109A2C-7983-4D68-440B-95AF7375D0E0}"/>
              </a:ext>
            </a:extLst>
          </p:cNvPr>
          <p:cNvPicPr>
            <a:picLocks noChangeAspect="1"/>
          </p:cNvPicPr>
          <p:nvPr/>
        </p:nvPicPr>
        <p:blipFill>
          <a:blip r:embed="rId3"/>
          <a:stretch>
            <a:fillRect/>
          </a:stretch>
        </p:blipFill>
        <p:spPr>
          <a:xfrm>
            <a:off x="7155205" y="3435722"/>
            <a:ext cx="4874503" cy="3289350"/>
          </a:xfrm>
          <a:prstGeom prst="rect">
            <a:avLst/>
          </a:prstGeom>
          <a:ln w="28575">
            <a:solidFill>
              <a:srgbClr val="73B3D1"/>
            </a:solidFill>
          </a:ln>
        </p:spPr>
      </p:pic>
      <p:sp>
        <p:nvSpPr>
          <p:cNvPr id="10" name="ZoneTexte 9">
            <a:extLst>
              <a:ext uri="{FF2B5EF4-FFF2-40B4-BE49-F238E27FC236}">
                <a16:creationId xmlns:a16="http://schemas.microsoft.com/office/drawing/2014/main" id="{51D9EAF6-2740-2769-ED25-8EEE52690621}"/>
              </a:ext>
            </a:extLst>
          </p:cNvPr>
          <p:cNvSpPr txBox="1"/>
          <p:nvPr/>
        </p:nvSpPr>
        <p:spPr>
          <a:xfrm>
            <a:off x="377505" y="3294212"/>
            <a:ext cx="6308521" cy="2585323"/>
          </a:xfrm>
          <a:prstGeom prst="rect">
            <a:avLst/>
          </a:prstGeom>
          <a:noFill/>
        </p:spPr>
        <p:txBody>
          <a:bodyPr wrap="square" rtlCol="0">
            <a:spAutoFit/>
          </a:bodyPr>
          <a:lstStyle/>
          <a:p>
            <a:r>
              <a:rPr lang="fr-CA" dirty="0">
                <a:solidFill>
                  <a:srgbClr val="73B3D1"/>
                </a:solidFill>
              </a:rPr>
              <a:t>• Pour que l’utilisateur puisse envoyer le fichier à l’aide d’un formulaire dans la </a:t>
            </a:r>
            <a:r>
              <a:rPr lang="fr-CA" dirty="0">
                <a:solidFill>
                  <a:srgbClr val="FA4098"/>
                </a:solidFill>
              </a:rPr>
              <a:t>vue </a:t>
            </a:r>
            <a:r>
              <a:rPr lang="fr-CA" dirty="0" err="1">
                <a:solidFill>
                  <a:srgbClr val="FA4098"/>
                </a:solidFill>
              </a:rPr>
              <a:t>Razor</a:t>
            </a:r>
            <a:r>
              <a:rPr lang="fr-CA" dirty="0">
                <a:solidFill>
                  <a:srgbClr val="73B3D1"/>
                </a:solidFill>
              </a:rPr>
              <a:t>, nous utiliserons un </a:t>
            </a:r>
            <a:r>
              <a:rPr lang="fr-CA" dirty="0" err="1">
                <a:solidFill>
                  <a:srgbClr val="FA4098"/>
                </a:solidFill>
              </a:rPr>
              <a:t>IFormFile</a:t>
            </a:r>
            <a:r>
              <a:rPr lang="fr-CA" dirty="0">
                <a:solidFill>
                  <a:srgbClr val="73B3D1"/>
                </a:solidFill>
              </a:rPr>
              <a:t> qui accompagne l’</a:t>
            </a:r>
            <a:r>
              <a:rPr lang="fr-CA" b="1" dirty="0">
                <a:solidFill>
                  <a:srgbClr val="73B3D1"/>
                </a:solidFill>
              </a:rPr>
              <a:t>objet</a:t>
            </a:r>
            <a:r>
              <a:rPr lang="fr-CA" dirty="0">
                <a:solidFill>
                  <a:srgbClr val="73B3D1"/>
                </a:solidFill>
              </a:rPr>
              <a:t> à ajouter dans la BD. Dans cet exemple il est optionnel car l’image est une donnée optionnelle dans la BD.</a:t>
            </a:r>
          </a:p>
          <a:p>
            <a:endParaRPr lang="fr-CA" dirty="0">
              <a:solidFill>
                <a:srgbClr val="73B3D1"/>
              </a:solidFill>
            </a:endParaRPr>
          </a:p>
          <a:p>
            <a:r>
              <a:rPr lang="fr-CA" dirty="0">
                <a:solidFill>
                  <a:srgbClr val="73B3D1"/>
                </a:solidFill>
              </a:rPr>
              <a:t>• L’insertion est assez standard, à l’exception qu’on récupère le </a:t>
            </a:r>
            <a:r>
              <a:rPr lang="fr-CA" b="1" dirty="0">
                <a:solidFill>
                  <a:srgbClr val="73B3D1"/>
                </a:solidFill>
              </a:rPr>
              <a:t>fichier</a:t>
            </a:r>
            <a:r>
              <a:rPr lang="fr-CA" dirty="0">
                <a:solidFill>
                  <a:srgbClr val="73B3D1"/>
                </a:solidFill>
              </a:rPr>
              <a:t> dans le </a:t>
            </a:r>
            <a:r>
              <a:rPr lang="fr-CA" dirty="0" err="1">
                <a:solidFill>
                  <a:srgbClr val="FA4098"/>
                </a:solidFill>
              </a:rPr>
              <a:t>IFormFile</a:t>
            </a:r>
            <a:r>
              <a:rPr lang="fr-CA" dirty="0">
                <a:solidFill>
                  <a:srgbClr val="73B3D1"/>
                </a:solidFill>
              </a:rPr>
              <a:t> et qu’on l’intègre à notre objet sous forme d’</a:t>
            </a:r>
            <a:r>
              <a:rPr lang="fr-CA" dirty="0" err="1">
                <a:solidFill>
                  <a:srgbClr val="FA4098"/>
                </a:solidFill>
              </a:rPr>
              <a:t>array</a:t>
            </a:r>
            <a:r>
              <a:rPr lang="fr-CA" dirty="0">
                <a:solidFill>
                  <a:srgbClr val="FA4098"/>
                </a:solidFill>
              </a:rPr>
              <a:t> de bytes</a:t>
            </a:r>
            <a:r>
              <a:rPr lang="fr-CA" dirty="0">
                <a:solidFill>
                  <a:srgbClr val="73B3D1"/>
                </a:solidFill>
              </a:rPr>
              <a:t>.</a:t>
            </a:r>
          </a:p>
          <a:p>
            <a:endParaRPr lang="fr-CA" dirty="0">
              <a:solidFill>
                <a:srgbClr val="73B3D1"/>
              </a:solidFill>
            </a:endParaRPr>
          </a:p>
        </p:txBody>
      </p:sp>
      <p:cxnSp>
        <p:nvCxnSpPr>
          <p:cNvPr id="11" name="Connecteur droit avec flèche 10">
            <a:extLst>
              <a:ext uri="{FF2B5EF4-FFF2-40B4-BE49-F238E27FC236}">
                <a16:creationId xmlns:a16="http://schemas.microsoft.com/office/drawing/2014/main" id="{C99DA708-1F0D-2566-40BC-53F02EA9E62C}"/>
              </a:ext>
            </a:extLst>
          </p:cNvPr>
          <p:cNvCxnSpPr>
            <a:cxnSpLocks/>
          </p:cNvCxnSpPr>
          <p:nvPr/>
        </p:nvCxnSpPr>
        <p:spPr>
          <a:xfrm>
            <a:off x="6832229" y="2568610"/>
            <a:ext cx="645952"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545697F-79DE-1189-7F10-2595564E9925}"/>
              </a:ext>
            </a:extLst>
          </p:cNvPr>
          <p:cNvSpPr/>
          <p:nvPr/>
        </p:nvSpPr>
        <p:spPr>
          <a:xfrm>
            <a:off x="7676081" y="4472218"/>
            <a:ext cx="4311682" cy="1307797"/>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706253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a:t>
            </a:r>
            <a:r>
              <a:rPr lang="fr-CA" dirty="0" err="1"/>
              <a:t>Upload</a:t>
            </a:r>
            <a:r>
              <a:rPr lang="fr-CA" dirty="0"/>
              <a:t> une image dans l’application Web</a:t>
            </a:r>
          </a:p>
          <a:p>
            <a:pPr lvl="1"/>
            <a:r>
              <a:rPr lang="fr-CA" dirty="0"/>
              <a:t> </a:t>
            </a:r>
            <a:r>
              <a:rPr lang="fr-CA" dirty="0">
                <a:solidFill>
                  <a:srgbClr val="FA4098"/>
                </a:solidFill>
              </a:rPr>
              <a:t>Vue </a:t>
            </a:r>
            <a:r>
              <a:rPr lang="fr-CA" dirty="0" err="1">
                <a:solidFill>
                  <a:srgbClr val="FA4098"/>
                </a:solidFill>
              </a:rPr>
              <a:t>Razor</a:t>
            </a:r>
            <a:endParaRPr lang="fr-CA" dirty="0">
              <a:solidFill>
                <a:srgbClr val="FA4098"/>
              </a:solidFill>
            </a:endParaRP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pic>
        <p:nvPicPr>
          <p:cNvPr id="5" name="Image 4">
            <a:extLst>
              <a:ext uri="{FF2B5EF4-FFF2-40B4-BE49-F238E27FC236}">
                <a16:creationId xmlns:a16="http://schemas.microsoft.com/office/drawing/2014/main" id="{D8F99EAB-C7B5-F754-3E4B-5EEC083203F3}"/>
              </a:ext>
            </a:extLst>
          </p:cNvPr>
          <p:cNvPicPr>
            <a:picLocks noChangeAspect="1"/>
          </p:cNvPicPr>
          <p:nvPr/>
        </p:nvPicPr>
        <p:blipFill>
          <a:blip r:embed="rId2"/>
          <a:stretch>
            <a:fillRect/>
          </a:stretch>
        </p:blipFill>
        <p:spPr>
          <a:xfrm>
            <a:off x="7939117" y="2439765"/>
            <a:ext cx="4086795" cy="276264"/>
          </a:xfrm>
          <a:prstGeom prst="rect">
            <a:avLst/>
          </a:prstGeom>
          <a:ln w="28575">
            <a:solidFill>
              <a:srgbClr val="73B3D1"/>
            </a:solidFill>
          </a:ln>
        </p:spPr>
      </p:pic>
      <p:pic>
        <p:nvPicPr>
          <p:cNvPr id="6" name="Image 5">
            <a:extLst>
              <a:ext uri="{FF2B5EF4-FFF2-40B4-BE49-F238E27FC236}">
                <a16:creationId xmlns:a16="http://schemas.microsoft.com/office/drawing/2014/main" id="{F1B3556A-2B6E-D441-61B0-A4602FA84995}"/>
              </a:ext>
            </a:extLst>
          </p:cNvPr>
          <p:cNvPicPr>
            <a:picLocks noChangeAspect="1"/>
          </p:cNvPicPr>
          <p:nvPr/>
        </p:nvPicPr>
        <p:blipFill>
          <a:blip r:embed="rId3"/>
          <a:stretch>
            <a:fillRect/>
          </a:stretch>
        </p:blipFill>
        <p:spPr>
          <a:xfrm>
            <a:off x="8497444" y="952059"/>
            <a:ext cx="3528468" cy="1343863"/>
          </a:xfrm>
          <a:prstGeom prst="rect">
            <a:avLst/>
          </a:prstGeom>
          <a:ln w="28575">
            <a:solidFill>
              <a:srgbClr val="73B3D1"/>
            </a:solidFill>
          </a:ln>
        </p:spPr>
      </p:pic>
      <p:pic>
        <p:nvPicPr>
          <p:cNvPr id="8" name="Image 7">
            <a:extLst>
              <a:ext uri="{FF2B5EF4-FFF2-40B4-BE49-F238E27FC236}">
                <a16:creationId xmlns:a16="http://schemas.microsoft.com/office/drawing/2014/main" id="{EBBC58D2-5695-9284-2B42-FE78EA485B3C}"/>
              </a:ext>
            </a:extLst>
          </p:cNvPr>
          <p:cNvPicPr>
            <a:picLocks noChangeAspect="1"/>
          </p:cNvPicPr>
          <p:nvPr/>
        </p:nvPicPr>
        <p:blipFill>
          <a:blip r:embed="rId4"/>
          <a:stretch>
            <a:fillRect/>
          </a:stretch>
        </p:blipFill>
        <p:spPr>
          <a:xfrm>
            <a:off x="3616574" y="3280415"/>
            <a:ext cx="8409338" cy="2896550"/>
          </a:xfrm>
          <a:prstGeom prst="rect">
            <a:avLst/>
          </a:prstGeom>
          <a:ln w="28575">
            <a:solidFill>
              <a:srgbClr val="73B3D1"/>
            </a:solidFill>
          </a:ln>
        </p:spPr>
      </p:pic>
      <p:sp>
        <p:nvSpPr>
          <p:cNvPr id="9" name="Rectangle 8">
            <a:extLst>
              <a:ext uri="{FF2B5EF4-FFF2-40B4-BE49-F238E27FC236}">
                <a16:creationId xmlns:a16="http://schemas.microsoft.com/office/drawing/2014/main" id="{76DC2183-4760-2590-86BF-77984339D0BA}"/>
              </a:ext>
            </a:extLst>
          </p:cNvPr>
          <p:cNvSpPr/>
          <p:nvPr/>
        </p:nvSpPr>
        <p:spPr>
          <a:xfrm>
            <a:off x="4001703" y="4564497"/>
            <a:ext cx="7944220" cy="888347"/>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ZoneTexte 11">
            <a:extLst>
              <a:ext uri="{FF2B5EF4-FFF2-40B4-BE49-F238E27FC236}">
                <a16:creationId xmlns:a16="http://schemas.microsoft.com/office/drawing/2014/main" id="{C04CB63E-2744-28A9-C8E3-09CB4D5793EE}"/>
              </a:ext>
            </a:extLst>
          </p:cNvPr>
          <p:cNvSpPr txBox="1"/>
          <p:nvPr/>
        </p:nvSpPr>
        <p:spPr>
          <a:xfrm>
            <a:off x="78261" y="3057642"/>
            <a:ext cx="3374097" cy="3785652"/>
          </a:xfrm>
          <a:prstGeom prst="rect">
            <a:avLst/>
          </a:prstGeom>
          <a:noFill/>
        </p:spPr>
        <p:txBody>
          <a:bodyPr wrap="square" rtlCol="0">
            <a:spAutoFit/>
          </a:bodyPr>
          <a:lstStyle/>
          <a:p>
            <a:r>
              <a:rPr lang="fr-CA" sz="1600" dirty="0">
                <a:solidFill>
                  <a:srgbClr val="73B3D1"/>
                </a:solidFill>
              </a:rPr>
              <a:t>• On peut commencer par </a:t>
            </a:r>
            <a:r>
              <a:rPr lang="fr-CA" sz="1600" b="1" dirty="0">
                <a:solidFill>
                  <a:srgbClr val="73B3D1"/>
                </a:solidFill>
              </a:rPr>
              <a:t>auto-générer</a:t>
            </a:r>
            <a:r>
              <a:rPr lang="fr-CA" sz="1600" dirty="0">
                <a:solidFill>
                  <a:srgbClr val="73B3D1"/>
                </a:solidFill>
              </a:rPr>
              <a:t> une vue </a:t>
            </a:r>
            <a:r>
              <a:rPr lang="fr-CA" sz="1600" dirty="0" err="1">
                <a:solidFill>
                  <a:srgbClr val="73B3D1"/>
                </a:solidFill>
              </a:rPr>
              <a:t>Razor</a:t>
            </a:r>
            <a:r>
              <a:rPr lang="fr-CA" sz="1600" dirty="0">
                <a:solidFill>
                  <a:srgbClr val="73B3D1"/>
                </a:solidFill>
              </a:rPr>
              <a:t> avec le </a:t>
            </a:r>
            <a:r>
              <a:rPr lang="fr-CA" sz="1600" dirty="0" err="1">
                <a:solidFill>
                  <a:srgbClr val="73B3D1"/>
                </a:solidFill>
              </a:rPr>
              <a:t>template</a:t>
            </a:r>
            <a:r>
              <a:rPr lang="fr-CA" sz="1600" dirty="0">
                <a:solidFill>
                  <a:srgbClr val="73B3D1"/>
                </a:solidFill>
              </a:rPr>
              <a:t> </a:t>
            </a:r>
            <a:r>
              <a:rPr lang="fr-CA" sz="1600" dirty="0" err="1">
                <a:solidFill>
                  <a:srgbClr val="FA4098"/>
                </a:solidFill>
              </a:rPr>
              <a:t>Create</a:t>
            </a:r>
            <a:r>
              <a:rPr lang="fr-CA" sz="1600" dirty="0">
                <a:solidFill>
                  <a:srgbClr val="73B3D1"/>
                </a:solidFill>
              </a:rPr>
              <a:t>.</a:t>
            </a:r>
          </a:p>
          <a:p>
            <a:endParaRPr lang="fr-CA" sz="1600" dirty="0">
              <a:solidFill>
                <a:srgbClr val="73B3D1"/>
              </a:solidFill>
            </a:endParaRPr>
          </a:p>
          <a:p>
            <a:r>
              <a:rPr lang="fr-CA" sz="1600" dirty="0">
                <a:solidFill>
                  <a:srgbClr val="73B3D1"/>
                </a:solidFill>
              </a:rPr>
              <a:t>Les modifications les plus importantes sont :</a:t>
            </a:r>
          </a:p>
          <a:p>
            <a:r>
              <a:rPr lang="fr-CA" sz="1600" dirty="0">
                <a:solidFill>
                  <a:srgbClr val="73B3D1"/>
                </a:solidFill>
              </a:rPr>
              <a:t>• Utiliser le </a:t>
            </a:r>
            <a:r>
              <a:rPr lang="fr-CA" sz="1600" dirty="0" err="1">
                <a:solidFill>
                  <a:srgbClr val="FA4098"/>
                </a:solidFill>
              </a:rPr>
              <a:t>ViewModel</a:t>
            </a:r>
            <a:r>
              <a:rPr lang="fr-CA" sz="1600" dirty="0">
                <a:solidFill>
                  <a:srgbClr val="73B3D1"/>
                </a:solidFill>
              </a:rPr>
              <a:t> qu’on a créé pour pouvoir utiliser un </a:t>
            </a:r>
            <a:r>
              <a:rPr lang="fr-CA" sz="1600" dirty="0" err="1">
                <a:solidFill>
                  <a:srgbClr val="FA4098"/>
                </a:solidFill>
              </a:rPr>
              <a:t>IFormFile</a:t>
            </a:r>
            <a:r>
              <a:rPr lang="fr-CA" sz="1600" dirty="0">
                <a:solidFill>
                  <a:srgbClr val="73B3D1"/>
                </a:solidFill>
              </a:rPr>
              <a:t>.</a:t>
            </a:r>
          </a:p>
          <a:p>
            <a:r>
              <a:rPr lang="fr-CA" sz="1600" dirty="0">
                <a:solidFill>
                  <a:srgbClr val="73B3D1"/>
                </a:solidFill>
              </a:rPr>
              <a:t>• Ajouter </a:t>
            </a:r>
            <a:r>
              <a:rPr lang="fr-CA" sz="1600" dirty="0" err="1">
                <a:solidFill>
                  <a:srgbClr val="FA4098"/>
                </a:solidFill>
              </a:rPr>
              <a:t>enctype</a:t>
            </a:r>
            <a:r>
              <a:rPr lang="fr-CA" sz="1600" dirty="0">
                <a:solidFill>
                  <a:srgbClr val="FA4098"/>
                </a:solidFill>
              </a:rPr>
              <a:t>=</a:t>
            </a:r>
            <a:r>
              <a:rPr lang="fr-CA" sz="1600" dirty="0">
                <a:solidFill>
                  <a:srgbClr val="73B3D1"/>
                </a:solidFill>
              </a:rPr>
              <a:t> dans le </a:t>
            </a:r>
            <a:r>
              <a:rPr lang="fr-CA" sz="1600" dirty="0">
                <a:solidFill>
                  <a:srgbClr val="FA4098"/>
                </a:solidFill>
              </a:rPr>
              <a:t>&lt;</a:t>
            </a:r>
            <a:r>
              <a:rPr lang="fr-CA" sz="1600" dirty="0" err="1">
                <a:solidFill>
                  <a:srgbClr val="FA4098"/>
                </a:solidFill>
              </a:rPr>
              <a:t>form</a:t>
            </a:r>
            <a:r>
              <a:rPr lang="fr-CA" sz="1600" dirty="0">
                <a:solidFill>
                  <a:srgbClr val="FA4098"/>
                </a:solidFill>
              </a:rPr>
              <a:t>&gt;</a:t>
            </a:r>
            <a:r>
              <a:rPr lang="fr-CA" sz="1600" dirty="0">
                <a:solidFill>
                  <a:srgbClr val="73B3D1"/>
                </a:solidFill>
              </a:rPr>
              <a:t>.</a:t>
            </a:r>
          </a:p>
          <a:p>
            <a:r>
              <a:rPr lang="fr-CA" sz="1600" dirty="0">
                <a:solidFill>
                  <a:srgbClr val="73B3D1"/>
                </a:solidFill>
              </a:rPr>
              <a:t>• Modifier un peu l’input du fichier pour l’envoyer via le </a:t>
            </a:r>
            <a:r>
              <a:rPr lang="fr-CA" sz="1600" dirty="0" err="1">
                <a:solidFill>
                  <a:srgbClr val="FA4098"/>
                </a:solidFill>
              </a:rPr>
              <a:t>IFormFile</a:t>
            </a:r>
            <a:r>
              <a:rPr lang="fr-CA" sz="1600" dirty="0">
                <a:solidFill>
                  <a:srgbClr val="73B3D1"/>
                </a:solidFill>
              </a:rPr>
              <a:t>. (Car par défaut l’input auto-généré ne permet pas exactement d’envoyer un fichier)</a:t>
            </a:r>
          </a:p>
          <a:p>
            <a:endParaRPr lang="fr-CA" sz="1600" dirty="0">
              <a:solidFill>
                <a:srgbClr val="73B3D1"/>
              </a:solidFill>
            </a:endParaRPr>
          </a:p>
        </p:txBody>
      </p:sp>
      <p:sp>
        <p:nvSpPr>
          <p:cNvPr id="13" name="Rectangle 12">
            <a:extLst>
              <a:ext uri="{FF2B5EF4-FFF2-40B4-BE49-F238E27FC236}">
                <a16:creationId xmlns:a16="http://schemas.microsoft.com/office/drawing/2014/main" id="{2B9E3760-BDAD-7E49-CFF4-3A734125155B}"/>
              </a:ext>
            </a:extLst>
          </p:cNvPr>
          <p:cNvSpPr/>
          <p:nvPr/>
        </p:nvSpPr>
        <p:spPr>
          <a:xfrm>
            <a:off x="5764790" y="3280285"/>
            <a:ext cx="2506755" cy="20953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152971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a:t>
            </a:r>
            <a:r>
              <a:rPr lang="fr-CA" dirty="0" err="1"/>
              <a:t>Upload</a:t>
            </a:r>
            <a:r>
              <a:rPr lang="fr-CA" dirty="0"/>
              <a:t> une image dans l’application Web</a:t>
            </a:r>
          </a:p>
          <a:p>
            <a:pPr lvl="1"/>
            <a:r>
              <a:rPr lang="fr-CA" dirty="0"/>
              <a:t> Coup d’œil dans le </a:t>
            </a:r>
            <a:r>
              <a:rPr lang="fr-CA" dirty="0">
                <a:solidFill>
                  <a:srgbClr val="FA4098"/>
                </a:solidFill>
              </a:rPr>
              <a:t>File Group</a:t>
            </a:r>
            <a:r>
              <a:rPr lang="fr-CA" dirty="0"/>
              <a:t> : </a:t>
            </a:r>
          </a:p>
          <a:p>
            <a:pPr lvl="2"/>
            <a:r>
              <a:rPr lang="fr-CA" dirty="0"/>
              <a:t> Si vous fouillez un peu dans le dossier qui est utilisé par </a:t>
            </a:r>
            <a:r>
              <a:rPr lang="fr-CA" dirty="0">
                <a:solidFill>
                  <a:srgbClr val="FA4098"/>
                </a:solidFill>
              </a:rPr>
              <a:t>FILESTREAM</a:t>
            </a:r>
            <a:r>
              <a:rPr lang="fr-CA" dirty="0"/>
              <a:t>, vous pourrez retrouver le fichier de l’image qui été téléversé dans l’application Web.</a:t>
            </a:r>
          </a:p>
          <a:p>
            <a:pPr lvl="2"/>
            <a:endParaRPr lang="fr-CA" dirty="0"/>
          </a:p>
          <a:p>
            <a:pPr lvl="2"/>
            <a:endParaRPr lang="fr-CA" dirty="0"/>
          </a:p>
          <a:p>
            <a:pPr lvl="2"/>
            <a:endParaRPr lang="fr-CA" dirty="0"/>
          </a:p>
          <a:p>
            <a:pPr lvl="2"/>
            <a:r>
              <a:rPr lang="fr-CA" dirty="0"/>
              <a:t> Si vous êtes vraiment curieux, vous pouvez en faire une </a:t>
            </a:r>
            <a:r>
              <a:rPr lang="fr-CA" b="1" u="sng" dirty="0"/>
              <a:t>copie</a:t>
            </a:r>
            <a:r>
              <a:rPr lang="fr-CA" dirty="0"/>
              <a:t>, la renommer avec son </a:t>
            </a:r>
            <a:r>
              <a:rPr lang="fr-CA" dirty="0">
                <a:solidFill>
                  <a:srgbClr val="FA4098"/>
                </a:solidFill>
              </a:rPr>
              <a:t>extension</a:t>
            </a:r>
            <a:r>
              <a:rPr lang="fr-CA" dirty="0"/>
              <a:t>, et ouvrir l’image :</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pic>
        <p:nvPicPr>
          <p:cNvPr id="7" name="Image 6">
            <a:extLst>
              <a:ext uri="{FF2B5EF4-FFF2-40B4-BE49-F238E27FC236}">
                <a16:creationId xmlns:a16="http://schemas.microsoft.com/office/drawing/2014/main" id="{443F72B5-9A2B-B70C-7995-5432C8E75154}"/>
              </a:ext>
            </a:extLst>
          </p:cNvPr>
          <p:cNvPicPr>
            <a:picLocks noChangeAspect="1"/>
          </p:cNvPicPr>
          <p:nvPr/>
        </p:nvPicPr>
        <p:blipFill>
          <a:blip r:embed="rId2"/>
          <a:stretch>
            <a:fillRect/>
          </a:stretch>
        </p:blipFill>
        <p:spPr>
          <a:xfrm>
            <a:off x="2355115" y="2719639"/>
            <a:ext cx="7478169" cy="781159"/>
          </a:xfrm>
          <a:prstGeom prst="rect">
            <a:avLst/>
          </a:prstGeom>
          <a:ln w="28575">
            <a:solidFill>
              <a:srgbClr val="73B3D1"/>
            </a:solidFill>
          </a:ln>
        </p:spPr>
      </p:pic>
      <p:pic>
        <p:nvPicPr>
          <p:cNvPr id="11" name="Image 10">
            <a:extLst>
              <a:ext uri="{FF2B5EF4-FFF2-40B4-BE49-F238E27FC236}">
                <a16:creationId xmlns:a16="http://schemas.microsoft.com/office/drawing/2014/main" id="{DCCB18AB-2F76-7A42-6786-29D54537F115}"/>
              </a:ext>
            </a:extLst>
          </p:cNvPr>
          <p:cNvPicPr>
            <a:picLocks noChangeAspect="1"/>
          </p:cNvPicPr>
          <p:nvPr/>
        </p:nvPicPr>
        <p:blipFill>
          <a:blip r:embed="rId3"/>
          <a:stretch>
            <a:fillRect/>
          </a:stretch>
        </p:blipFill>
        <p:spPr>
          <a:xfrm>
            <a:off x="3648868" y="5150957"/>
            <a:ext cx="2981741" cy="362001"/>
          </a:xfrm>
          <a:prstGeom prst="rect">
            <a:avLst/>
          </a:prstGeom>
        </p:spPr>
      </p:pic>
      <p:pic>
        <p:nvPicPr>
          <p:cNvPr id="15" name="Image 14">
            <a:extLst>
              <a:ext uri="{FF2B5EF4-FFF2-40B4-BE49-F238E27FC236}">
                <a16:creationId xmlns:a16="http://schemas.microsoft.com/office/drawing/2014/main" id="{C0E29804-8CD2-774B-CFF8-B4A65844C04D}"/>
              </a:ext>
            </a:extLst>
          </p:cNvPr>
          <p:cNvPicPr>
            <a:picLocks noChangeAspect="1"/>
          </p:cNvPicPr>
          <p:nvPr/>
        </p:nvPicPr>
        <p:blipFill>
          <a:blip r:embed="rId4"/>
          <a:stretch>
            <a:fillRect/>
          </a:stretch>
        </p:blipFill>
        <p:spPr>
          <a:xfrm>
            <a:off x="7186699" y="4486951"/>
            <a:ext cx="2116541" cy="1690014"/>
          </a:xfrm>
          <a:prstGeom prst="rect">
            <a:avLst/>
          </a:prstGeom>
        </p:spPr>
      </p:pic>
    </p:spTree>
    <p:extLst>
      <p:ext uri="{BB962C8B-B14F-4D97-AF65-F5344CB8AC3E}">
        <p14:creationId xmlns:p14="http://schemas.microsoft.com/office/powerpoint/2010/main" val="237969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Afficher des images dans l’application Web</a:t>
            </a:r>
          </a:p>
          <a:p>
            <a:pPr lvl="1"/>
            <a:r>
              <a:rPr lang="fr-CA" dirty="0"/>
              <a:t> </a:t>
            </a:r>
            <a:r>
              <a:rPr lang="fr-CA" dirty="0" err="1">
                <a:solidFill>
                  <a:srgbClr val="FA4098"/>
                </a:solidFill>
              </a:rPr>
              <a:t>ViewModel</a:t>
            </a:r>
            <a:r>
              <a:rPr lang="fr-CA" dirty="0"/>
              <a:t> et </a:t>
            </a:r>
            <a:r>
              <a:rPr lang="fr-CA" dirty="0">
                <a:solidFill>
                  <a:srgbClr val="FA4098"/>
                </a:solidFill>
              </a:rPr>
              <a:t>Action</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pic>
        <p:nvPicPr>
          <p:cNvPr id="5" name="Image 4">
            <a:extLst>
              <a:ext uri="{FF2B5EF4-FFF2-40B4-BE49-F238E27FC236}">
                <a16:creationId xmlns:a16="http://schemas.microsoft.com/office/drawing/2014/main" id="{0B1CDBF0-A599-FA5B-8A15-D242096EA08A}"/>
              </a:ext>
            </a:extLst>
          </p:cNvPr>
          <p:cNvPicPr>
            <a:picLocks noChangeAspect="1"/>
          </p:cNvPicPr>
          <p:nvPr/>
        </p:nvPicPr>
        <p:blipFill>
          <a:blip r:embed="rId2"/>
          <a:stretch>
            <a:fillRect/>
          </a:stretch>
        </p:blipFill>
        <p:spPr>
          <a:xfrm>
            <a:off x="8227413" y="2548102"/>
            <a:ext cx="3827567" cy="1350481"/>
          </a:xfrm>
          <a:prstGeom prst="rect">
            <a:avLst/>
          </a:prstGeom>
          <a:ln w="28575">
            <a:solidFill>
              <a:srgbClr val="73B3D1"/>
            </a:solidFill>
          </a:ln>
        </p:spPr>
      </p:pic>
      <p:pic>
        <p:nvPicPr>
          <p:cNvPr id="7" name="Image 6">
            <a:extLst>
              <a:ext uri="{FF2B5EF4-FFF2-40B4-BE49-F238E27FC236}">
                <a16:creationId xmlns:a16="http://schemas.microsoft.com/office/drawing/2014/main" id="{F4270011-AC2A-37F1-B3FB-A8BA99950C36}"/>
              </a:ext>
            </a:extLst>
          </p:cNvPr>
          <p:cNvPicPr>
            <a:picLocks noChangeAspect="1"/>
          </p:cNvPicPr>
          <p:nvPr/>
        </p:nvPicPr>
        <p:blipFill>
          <a:blip r:embed="rId3"/>
          <a:stretch>
            <a:fillRect/>
          </a:stretch>
        </p:blipFill>
        <p:spPr>
          <a:xfrm>
            <a:off x="3120810" y="4240678"/>
            <a:ext cx="8934170" cy="2457062"/>
          </a:xfrm>
          <a:prstGeom prst="rect">
            <a:avLst/>
          </a:prstGeom>
          <a:ln w="28575">
            <a:solidFill>
              <a:srgbClr val="73B3D1"/>
            </a:solidFill>
          </a:ln>
        </p:spPr>
      </p:pic>
      <p:sp>
        <p:nvSpPr>
          <p:cNvPr id="8" name="ZoneTexte 7">
            <a:extLst>
              <a:ext uri="{FF2B5EF4-FFF2-40B4-BE49-F238E27FC236}">
                <a16:creationId xmlns:a16="http://schemas.microsoft.com/office/drawing/2014/main" id="{652034A5-2591-51BD-9CDD-BC027202AE65}"/>
              </a:ext>
            </a:extLst>
          </p:cNvPr>
          <p:cNvSpPr txBox="1"/>
          <p:nvPr/>
        </p:nvSpPr>
        <p:spPr>
          <a:xfrm>
            <a:off x="214709" y="2315401"/>
            <a:ext cx="7855500" cy="1815882"/>
          </a:xfrm>
          <a:prstGeom prst="rect">
            <a:avLst/>
          </a:prstGeom>
          <a:noFill/>
        </p:spPr>
        <p:txBody>
          <a:bodyPr wrap="square" rtlCol="0">
            <a:spAutoFit/>
          </a:bodyPr>
          <a:lstStyle/>
          <a:p>
            <a:r>
              <a:rPr lang="fr-CA" sz="1600" dirty="0">
                <a:solidFill>
                  <a:srgbClr val="73B3D1"/>
                </a:solidFill>
              </a:rPr>
              <a:t>• Attention, ce n’est pas le même </a:t>
            </a:r>
            <a:r>
              <a:rPr lang="fr-CA" sz="1600" dirty="0" err="1">
                <a:solidFill>
                  <a:srgbClr val="FA4098"/>
                </a:solidFill>
              </a:rPr>
              <a:t>ViewModel</a:t>
            </a:r>
            <a:r>
              <a:rPr lang="fr-CA" sz="1600" dirty="0">
                <a:solidFill>
                  <a:srgbClr val="73B3D1"/>
                </a:solidFill>
              </a:rPr>
              <a:t> que pour </a:t>
            </a:r>
            <a:r>
              <a:rPr lang="fr-CA" sz="1600" b="1" dirty="0" err="1">
                <a:solidFill>
                  <a:srgbClr val="73B3D1"/>
                </a:solidFill>
              </a:rPr>
              <a:t>upload</a:t>
            </a:r>
            <a:r>
              <a:rPr lang="fr-CA" sz="1600" dirty="0">
                <a:solidFill>
                  <a:srgbClr val="73B3D1"/>
                </a:solidFill>
              </a:rPr>
              <a:t> les images. Cette fois le champ supplémentaire servira à stocker un </a:t>
            </a:r>
            <a:r>
              <a:rPr lang="fr-CA" sz="1600" dirty="0">
                <a:solidFill>
                  <a:srgbClr val="FA4098"/>
                </a:solidFill>
              </a:rPr>
              <a:t>énorme string</a:t>
            </a:r>
            <a:r>
              <a:rPr lang="fr-CA" sz="1600" dirty="0">
                <a:solidFill>
                  <a:srgbClr val="73B3D1"/>
                </a:solidFill>
              </a:rPr>
              <a:t> qui représente l’image.</a:t>
            </a:r>
          </a:p>
          <a:p>
            <a:endParaRPr lang="fr-CA" sz="1600" dirty="0">
              <a:solidFill>
                <a:srgbClr val="73B3D1"/>
              </a:solidFill>
            </a:endParaRPr>
          </a:p>
          <a:p>
            <a:r>
              <a:rPr lang="fr-CA" sz="1600" dirty="0">
                <a:solidFill>
                  <a:srgbClr val="73B3D1"/>
                </a:solidFill>
              </a:rPr>
              <a:t>• Cette action envoie la liste des objets de type </a:t>
            </a:r>
            <a:r>
              <a:rPr lang="fr-CA" sz="1600" dirty="0">
                <a:solidFill>
                  <a:srgbClr val="FA4098"/>
                </a:solidFill>
              </a:rPr>
              <a:t>Image</a:t>
            </a:r>
            <a:r>
              <a:rPr lang="fr-CA" sz="1600" dirty="0">
                <a:solidFill>
                  <a:srgbClr val="73B3D1"/>
                </a:solidFill>
              </a:rPr>
              <a:t> à la </a:t>
            </a:r>
            <a:r>
              <a:rPr lang="fr-CA" sz="1600" dirty="0">
                <a:solidFill>
                  <a:srgbClr val="FA4098"/>
                </a:solidFill>
              </a:rPr>
              <a:t>vue </a:t>
            </a:r>
            <a:r>
              <a:rPr lang="fr-CA" sz="1600" dirty="0" err="1">
                <a:solidFill>
                  <a:srgbClr val="FA4098"/>
                </a:solidFill>
              </a:rPr>
              <a:t>Razor</a:t>
            </a:r>
            <a:r>
              <a:rPr lang="fr-CA" sz="1600" dirty="0">
                <a:solidFill>
                  <a:srgbClr val="73B3D1"/>
                </a:solidFill>
              </a:rPr>
              <a:t>, mais elle envoie également tous les fichiers images sous forme d’un </a:t>
            </a:r>
            <a:r>
              <a:rPr lang="fr-CA" sz="1600" dirty="0" err="1">
                <a:solidFill>
                  <a:srgbClr val="FA4098"/>
                </a:solidFill>
              </a:rPr>
              <a:t>groooooos</a:t>
            </a:r>
            <a:r>
              <a:rPr lang="fr-CA" sz="1600" dirty="0">
                <a:solidFill>
                  <a:srgbClr val="FA4098"/>
                </a:solidFill>
              </a:rPr>
              <a:t> string</a:t>
            </a:r>
            <a:r>
              <a:rPr lang="fr-CA" sz="1600" dirty="0">
                <a:solidFill>
                  <a:srgbClr val="73B3D1"/>
                </a:solidFill>
              </a:rPr>
              <a:t>. (Ça fait une réponse HTTP potentiellement très lourde ! Cela dit, le client n’aura pas à faire des requêtes HTTP supplémentaires pour afficher les images individuellement)</a:t>
            </a:r>
          </a:p>
        </p:txBody>
      </p:sp>
      <p:sp>
        <p:nvSpPr>
          <p:cNvPr id="9" name="ZoneTexte 8">
            <a:extLst>
              <a:ext uri="{FF2B5EF4-FFF2-40B4-BE49-F238E27FC236}">
                <a16:creationId xmlns:a16="http://schemas.microsoft.com/office/drawing/2014/main" id="{7AAC1597-28C0-6064-7EAB-5996F112EF23}"/>
              </a:ext>
            </a:extLst>
          </p:cNvPr>
          <p:cNvSpPr txBox="1"/>
          <p:nvPr/>
        </p:nvSpPr>
        <p:spPr>
          <a:xfrm>
            <a:off x="8070209" y="5469209"/>
            <a:ext cx="3827567" cy="276999"/>
          </a:xfrm>
          <a:prstGeom prst="rect">
            <a:avLst/>
          </a:prstGeom>
          <a:noFill/>
        </p:spPr>
        <p:txBody>
          <a:bodyPr wrap="square" rtlCol="0">
            <a:spAutoFit/>
          </a:bodyPr>
          <a:lstStyle/>
          <a:p>
            <a:r>
              <a:rPr lang="fr-CA" sz="1200" dirty="0">
                <a:solidFill>
                  <a:srgbClr val="FA4098"/>
                </a:solidFill>
              </a:rPr>
              <a:t>Ce bidule « convertit » l’image en string pour l’envoyer</a:t>
            </a:r>
          </a:p>
        </p:txBody>
      </p:sp>
      <p:sp>
        <p:nvSpPr>
          <p:cNvPr id="10" name="ZoneTexte 9">
            <a:extLst>
              <a:ext uri="{FF2B5EF4-FFF2-40B4-BE49-F238E27FC236}">
                <a16:creationId xmlns:a16="http://schemas.microsoft.com/office/drawing/2014/main" id="{ED79F4C6-51BA-A246-3EB6-6ED5FE8A1F02}"/>
              </a:ext>
            </a:extLst>
          </p:cNvPr>
          <p:cNvSpPr txBox="1"/>
          <p:nvPr/>
        </p:nvSpPr>
        <p:spPr>
          <a:xfrm>
            <a:off x="78261" y="4315047"/>
            <a:ext cx="2932687" cy="2308324"/>
          </a:xfrm>
          <a:prstGeom prst="rect">
            <a:avLst/>
          </a:prstGeom>
          <a:noFill/>
        </p:spPr>
        <p:txBody>
          <a:bodyPr wrap="square" rtlCol="0">
            <a:spAutoFit/>
          </a:bodyPr>
          <a:lstStyle/>
          <a:p>
            <a:r>
              <a:rPr lang="fr-CA" sz="1600" dirty="0">
                <a:solidFill>
                  <a:srgbClr val="73B3D1"/>
                </a:solidFill>
              </a:rPr>
              <a:t>• Il n’est pas toujours stratégique d’envoyer directement plein d’images en même temps que les données importantes qui sont plus légères, mais il est intéressant de voir que c’est possible alors nous abordons cette manière de faire dans ce cours.</a:t>
            </a:r>
          </a:p>
        </p:txBody>
      </p:sp>
      <p:sp>
        <p:nvSpPr>
          <p:cNvPr id="11" name="ZoneTexte 10">
            <a:extLst>
              <a:ext uri="{FF2B5EF4-FFF2-40B4-BE49-F238E27FC236}">
                <a16:creationId xmlns:a16="http://schemas.microsoft.com/office/drawing/2014/main" id="{C871310B-6EC9-10D0-706F-102D998D9AA1}"/>
              </a:ext>
            </a:extLst>
          </p:cNvPr>
          <p:cNvSpPr txBox="1"/>
          <p:nvPr/>
        </p:nvSpPr>
        <p:spPr>
          <a:xfrm>
            <a:off x="7799522" y="5930678"/>
            <a:ext cx="3903068" cy="276999"/>
          </a:xfrm>
          <a:prstGeom prst="rect">
            <a:avLst/>
          </a:prstGeom>
          <a:noFill/>
        </p:spPr>
        <p:txBody>
          <a:bodyPr wrap="square" rtlCol="0">
            <a:spAutoFit/>
          </a:bodyPr>
          <a:lstStyle/>
          <a:p>
            <a:pPr algn="ctr"/>
            <a:r>
              <a:rPr lang="fr-CA" sz="1200" dirty="0">
                <a:solidFill>
                  <a:srgbClr val="FA4098"/>
                </a:solidFill>
              </a:rPr>
              <a:t>Attention aux fautes de frappe ! Ce string est facile à casser. </a:t>
            </a:r>
          </a:p>
        </p:txBody>
      </p:sp>
      <p:sp>
        <p:nvSpPr>
          <p:cNvPr id="13" name="ZoneTexte 12">
            <a:extLst>
              <a:ext uri="{FF2B5EF4-FFF2-40B4-BE49-F238E27FC236}">
                <a16:creationId xmlns:a16="http://schemas.microsoft.com/office/drawing/2014/main" id="{1CF98EC8-13CB-9A65-9918-42F59FCF306F}"/>
              </a:ext>
            </a:extLst>
          </p:cNvPr>
          <p:cNvSpPr txBox="1"/>
          <p:nvPr/>
        </p:nvSpPr>
        <p:spPr>
          <a:xfrm>
            <a:off x="7490064" y="6294485"/>
            <a:ext cx="4332212" cy="461665"/>
          </a:xfrm>
          <a:prstGeom prst="rect">
            <a:avLst/>
          </a:prstGeom>
          <a:solidFill>
            <a:schemeClr val="bg1"/>
          </a:solidFill>
          <a:ln w="19050">
            <a:solidFill>
              <a:srgbClr val="73B3D1"/>
            </a:solidFill>
          </a:ln>
        </p:spPr>
        <p:txBody>
          <a:bodyPr wrap="square">
            <a:spAutoFit/>
          </a:bodyPr>
          <a:lstStyle/>
          <a:p>
            <a:r>
              <a:rPr lang="fr-CA" sz="1200" dirty="0">
                <a:solidFill>
                  <a:srgbClr val="73B3D1"/>
                </a:solidFill>
              </a:rPr>
              <a:t>Assurez-vous que votre image soit au format </a:t>
            </a:r>
            <a:r>
              <a:rPr lang="fr-CA" sz="1200" b="1" dirty="0">
                <a:solidFill>
                  <a:srgbClr val="FA4098"/>
                </a:solidFill>
              </a:rPr>
              <a:t>.png</a:t>
            </a:r>
            <a:r>
              <a:rPr lang="fr-CA" sz="1200" dirty="0">
                <a:solidFill>
                  <a:srgbClr val="73B3D1"/>
                </a:solidFill>
              </a:rPr>
              <a:t>. On aurait pu noter le </a:t>
            </a:r>
            <a:r>
              <a:rPr lang="fr-CA" sz="1200" dirty="0" err="1">
                <a:solidFill>
                  <a:srgbClr val="FA4098"/>
                </a:solidFill>
              </a:rPr>
              <a:t>MimeType</a:t>
            </a:r>
            <a:r>
              <a:rPr lang="fr-CA" sz="1200" dirty="0">
                <a:solidFill>
                  <a:srgbClr val="73B3D1"/>
                </a:solidFill>
              </a:rPr>
              <a:t> lors de l’</a:t>
            </a:r>
            <a:r>
              <a:rPr lang="fr-CA" sz="1200" dirty="0" err="1">
                <a:solidFill>
                  <a:srgbClr val="73B3D1"/>
                </a:solidFill>
              </a:rPr>
              <a:t>upload</a:t>
            </a:r>
            <a:r>
              <a:rPr lang="fr-CA" sz="1200" dirty="0">
                <a:solidFill>
                  <a:srgbClr val="73B3D1"/>
                </a:solidFill>
              </a:rPr>
              <a:t> pour gérer plus de formats.</a:t>
            </a:r>
          </a:p>
        </p:txBody>
      </p:sp>
    </p:spTree>
    <p:extLst>
      <p:ext uri="{BB962C8B-B14F-4D97-AF65-F5344CB8AC3E}">
        <p14:creationId xmlns:p14="http://schemas.microsoft.com/office/powerpoint/2010/main" val="18036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normAutofit/>
          </a:bodyPr>
          <a:lstStyle/>
          <a:p>
            <a:r>
              <a:rPr lang="fr-CA" sz="2000" dirty="0"/>
              <a:t> Ceci n’est qu’un très court extrait du string qui représente une image envoyée au client. Au total, le string fait 631 900 caractères et pèse autour de 600 Ko pour cette image en particulier.</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pic>
        <p:nvPicPr>
          <p:cNvPr id="5" name="Image 4">
            <a:extLst>
              <a:ext uri="{FF2B5EF4-FFF2-40B4-BE49-F238E27FC236}">
                <a16:creationId xmlns:a16="http://schemas.microsoft.com/office/drawing/2014/main" id="{02C3E9A5-84AE-CF57-E4D3-4C6290B28A68}"/>
              </a:ext>
            </a:extLst>
          </p:cNvPr>
          <p:cNvPicPr>
            <a:picLocks noChangeAspect="1"/>
          </p:cNvPicPr>
          <p:nvPr/>
        </p:nvPicPr>
        <p:blipFill>
          <a:blip r:embed="rId2"/>
          <a:stretch>
            <a:fillRect/>
          </a:stretch>
        </p:blipFill>
        <p:spPr>
          <a:xfrm>
            <a:off x="810356" y="2000681"/>
            <a:ext cx="8538871" cy="4596391"/>
          </a:xfrm>
          <a:prstGeom prst="rect">
            <a:avLst/>
          </a:prstGeom>
          <a:ln w="28575">
            <a:solidFill>
              <a:srgbClr val="73B3D1"/>
            </a:solidFill>
          </a:ln>
        </p:spPr>
      </p:pic>
      <p:pic>
        <p:nvPicPr>
          <p:cNvPr id="7" name="Image 6">
            <a:extLst>
              <a:ext uri="{FF2B5EF4-FFF2-40B4-BE49-F238E27FC236}">
                <a16:creationId xmlns:a16="http://schemas.microsoft.com/office/drawing/2014/main" id="{E70EE698-0372-9A5D-38AE-16F6922B7A90}"/>
              </a:ext>
            </a:extLst>
          </p:cNvPr>
          <p:cNvPicPr>
            <a:picLocks noChangeAspect="1"/>
          </p:cNvPicPr>
          <p:nvPr/>
        </p:nvPicPr>
        <p:blipFill>
          <a:blip r:embed="rId3"/>
          <a:stretch>
            <a:fillRect/>
          </a:stretch>
        </p:blipFill>
        <p:spPr>
          <a:xfrm>
            <a:off x="9562816" y="3429000"/>
            <a:ext cx="2106270" cy="1681812"/>
          </a:xfrm>
          <a:prstGeom prst="rect">
            <a:avLst/>
          </a:prstGeom>
        </p:spPr>
      </p:pic>
      <p:sp>
        <p:nvSpPr>
          <p:cNvPr id="8" name="ZoneTexte 7">
            <a:extLst>
              <a:ext uri="{FF2B5EF4-FFF2-40B4-BE49-F238E27FC236}">
                <a16:creationId xmlns:a16="http://schemas.microsoft.com/office/drawing/2014/main" id="{F4A61D0E-2C28-13B1-561F-E1B3994D1863}"/>
              </a:ext>
            </a:extLst>
          </p:cNvPr>
          <p:cNvSpPr txBox="1"/>
          <p:nvPr/>
        </p:nvSpPr>
        <p:spPr>
          <a:xfrm>
            <a:off x="9522810" y="4888751"/>
            <a:ext cx="1076363" cy="276999"/>
          </a:xfrm>
          <a:prstGeom prst="rect">
            <a:avLst/>
          </a:prstGeom>
          <a:noFill/>
        </p:spPr>
        <p:txBody>
          <a:bodyPr wrap="square" rtlCol="0">
            <a:spAutoFit/>
          </a:bodyPr>
          <a:lstStyle/>
          <a:p>
            <a:r>
              <a:rPr lang="fr-CA" sz="1200" dirty="0">
                <a:solidFill>
                  <a:schemeClr val="bg1"/>
                </a:solidFill>
              </a:rPr>
              <a:t>birb</a:t>
            </a:r>
          </a:p>
        </p:txBody>
      </p:sp>
      <p:sp>
        <p:nvSpPr>
          <p:cNvPr id="9" name="ZoneTexte 8">
            <a:extLst>
              <a:ext uri="{FF2B5EF4-FFF2-40B4-BE49-F238E27FC236}">
                <a16:creationId xmlns:a16="http://schemas.microsoft.com/office/drawing/2014/main" id="{995840B2-C7D5-2D51-1B2E-614D95062FF0}"/>
              </a:ext>
            </a:extLst>
          </p:cNvPr>
          <p:cNvSpPr txBox="1"/>
          <p:nvPr/>
        </p:nvSpPr>
        <p:spPr>
          <a:xfrm>
            <a:off x="9472476" y="5144971"/>
            <a:ext cx="2423113" cy="461665"/>
          </a:xfrm>
          <a:prstGeom prst="rect">
            <a:avLst/>
          </a:prstGeom>
          <a:noFill/>
        </p:spPr>
        <p:txBody>
          <a:bodyPr wrap="square" rtlCol="0">
            <a:spAutoFit/>
          </a:bodyPr>
          <a:lstStyle/>
          <a:p>
            <a:r>
              <a:rPr lang="fr-CA" sz="1200" dirty="0">
                <a:solidFill>
                  <a:srgbClr val="73B3D1"/>
                </a:solidFill>
              </a:rPr>
              <a:t>Le string n’est-il pas aussi </a:t>
            </a:r>
            <a:r>
              <a:rPr lang="fr-CA" sz="1200" i="1" dirty="0">
                <a:solidFill>
                  <a:srgbClr val="73B3D1"/>
                </a:solidFill>
              </a:rPr>
              <a:t>mignon</a:t>
            </a:r>
            <a:r>
              <a:rPr lang="fr-CA" sz="1200" dirty="0">
                <a:solidFill>
                  <a:srgbClr val="73B3D1"/>
                </a:solidFill>
              </a:rPr>
              <a:t> que l’oiseau qu’il représente ? </a:t>
            </a:r>
            <a:r>
              <a:rPr lang="en-CA" sz="1100" dirty="0">
                <a:solidFill>
                  <a:srgbClr val="73B3D1"/>
                </a:solidFill>
              </a:rPr>
              <a:t>💙</a:t>
            </a:r>
            <a:endParaRPr lang="fr-CA" sz="1200" dirty="0">
              <a:solidFill>
                <a:srgbClr val="73B3D1"/>
              </a:solidFill>
            </a:endParaRPr>
          </a:p>
        </p:txBody>
      </p:sp>
    </p:spTree>
    <p:extLst>
      <p:ext uri="{BB962C8B-B14F-4D97-AF65-F5344CB8AC3E}">
        <p14:creationId xmlns:p14="http://schemas.microsoft.com/office/powerpoint/2010/main" val="2719581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Afficher des images dans l’application Web</a:t>
            </a:r>
          </a:p>
          <a:p>
            <a:pPr lvl="1"/>
            <a:r>
              <a:rPr lang="fr-CA" dirty="0"/>
              <a:t> </a:t>
            </a:r>
            <a:r>
              <a:rPr lang="fr-CA" dirty="0">
                <a:solidFill>
                  <a:srgbClr val="FA4098"/>
                </a:solidFill>
              </a:rPr>
              <a:t>Vue </a:t>
            </a:r>
            <a:r>
              <a:rPr lang="fr-CA" dirty="0" err="1">
                <a:solidFill>
                  <a:srgbClr val="FA4098"/>
                </a:solidFill>
              </a:rPr>
              <a:t>Razor</a:t>
            </a:r>
            <a:r>
              <a:rPr lang="fr-CA" dirty="0">
                <a:solidFill>
                  <a:srgbClr val="FA4098"/>
                </a:solidFill>
              </a:rPr>
              <a:t> </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pic>
        <p:nvPicPr>
          <p:cNvPr id="5" name="Image 4">
            <a:extLst>
              <a:ext uri="{FF2B5EF4-FFF2-40B4-BE49-F238E27FC236}">
                <a16:creationId xmlns:a16="http://schemas.microsoft.com/office/drawing/2014/main" id="{DE7B3702-4311-ECB7-63C3-79FA1561F298}"/>
              </a:ext>
            </a:extLst>
          </p:cNvPr>
          <p:cNvPicPr>
            <a:picLocks noChangeAspect="1"/>
          </p:cNvPicPr>
          <p:nvPr/>
        </p:nvPicPr>
        <p:blipFill>
          <a:blip r:embed="rId2"/>
          <a:stretch>
            <a:fillRect/>
          </a:stretch>
        </p:blipFill>
        <p:spPr>
          <a:xfrm>
            <a:off x="6432294" y="1680604"/>
            <a:ext cx="5643242" cy="5026394"/>
          </a:xfrm>
          <a:prstGeom prst="rect">
            <a:avLst/>
          </a:prstGeom>
          <a:ln w="28575">
            <a:solidFill>
              <a:srgbClr val="73B3D1"/>
            </a:solidFill>
          </a:ln>
        </p:spPr>
      </p:pic>
      <p:sp>
        <p:nvSpPr>
          <p:cNvPr id="6" name="Rectangle 5">
            <a:extLst>
              <a:ext uri="{FF2B5EF4-FFF2-40B4-BE49-F238E27FC236}">
                <a16:creationId xmlns:a16="http://schemas.microsoft.com/office/drawing/2014/main" id="{85536162-740F-2CB8-4220-FD269EAB3F20}"/>
              </a:ext>
            </a:extLst>
          </p:cNvPr>
          <p:cNvSpPr/>
          <p:nvPr/>
        </p:nvSpPr>
        <p:spPr>
          <a:xfrm>
            <a:off x="7476144" y="5097795"/>
            <a:ext cx="3463100" cy="20953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8" name="Image 7">
            <a:extLst>
              <a:ext uri="{FF2B5EF4-FFF2-40B4-BE49-F238E27FC236}">
                <a16:creationId xmlns:a16="http://schemas.microsoft.com/office/drawing/2014/main" id="{9C7C245E-044D-1712-B9F5-129FDD8684A9}"/>
              </a:ext>
            </a:extLst>
          </p:cNvPr>
          <p:cNvPicPr>
            <a:picLocks noChangeAspect="1"/>
          </p:cNvPicPr>
          <p:nvPr/>
        </p:nvPicPr>
        <p:blipFill>
          <a:blip r:embed="rId3"/>
          <a:stretch>
            <a:fillRect/>
          </a:stretch>
        </p:blipFill>
        <p:spPr>
          <a:xfrm>
            <a:off x="569471" y="3698554"/>
            <a:ext cx="5268060" cy="276264"/>
          </a:xfrm>
          <a:prstGeom prst="rect">
            <a:avLst/>
          </a:prstGeom>
          <a:ln w="28575">
            <a:solidFill>
              <a:srgbClr val="73B3D1"/>
            </a:solidFill>
          </a:ln>
        </p:spPr>
      </p:pic>
      <p:pic>
        <p:nvPicPr>
          <p:cNvPr id="9" name="Image 8">
            <a:extLst>
              <a:ext uri="{FF2B5EF4-FFF2-40B4-BE49-F238E27FC236}">
                <a16:creationId xmlns:a16="http://schemas.microsoft.com/office/drawing/2014/main" id="{C7C7230F-E5D2-F06E-730E-632C51A6F13F}"/>
              </a:ext>
            </a:extLst>
          </p:cNvPr>
          <p:cNvPicPr>
            <a:picLocks noChangeAspect="1"/>
          </p:cNvPicPr>
          <p:nvPr/>
        </p:nvPicPr>
        <p:blipFill>
          <a:blip r:embed="rId4"/>
          <a:stretch>
            <a:fillRect/>
          </a:stretch>
        </p:blipFill>
        <p:spPr>
          <a:xfrm>
            <a:off x="1289718" y="2204230"/>
            <a:ext cx="3827567" cy="1350481"/>
          </a:xfrm>
          <a:prstGeom prst="rect">
            <a:avLst/>
          </a:prstGeom>
          <a:ln w="28575">
            <a:solidFill>
              <a:srgbClr val="73B3D1"/>
            </a:solidFill>
          </a:ln>
        </p:spPr>
      </p:pic>
      <p:sp>
        <p:nvSpPr>
          <p:cNvPr id="10" name="ZoneTexte 9">
            <a:extLst>
              <a:ext uri="{FF2B5EF4-FFF2-40B4-BE49-F238E27FC236}">
                <a16:creationId xmlns:a16="http://schemas.microsoft.com/office/drawing/2014/main" id="{E1E3D680-5218-C32E-3399-039B0C9BA8C1}"/>
              </a:ext>
            </a:extLst>
          </p:cNvPr>
          <p:cNvSpPr txBox="1"/>
          <p:nvPr/>
        </p:nvSpPr>
        <p:spPr>
          <a:xfrm>
            <a:off x="270814" y="4267724"/>
            <a:ext cx="5962206" cy="1815882"/>
          </a:xfrm>
          <a:prstGeom prst="rect">
            <a:avLst/>
          </a:prstGeom>
          <a:noFill/>
        </p:spPr>
        <p:txBody>
          <a:bodyPr wrap="square" rtlCol="0">
            <a:spAutoFit/>
          </a:bodyPr>
          <a:lstStyle/>
          <a:p>
            <a:r>
              <a:rPr lang="fr-CA" sz="1600" dirty="0">
                <a:solidFill>
                  <a:srgbClr val="73B3D1"/>
                </a:solidFill>
              </a:rPr>
              <a:t>On peut auto-générer une vue avec le </a:t>
            </a:r>
            <a:r>
              <a:rPr lang="fr-CA" sz="1600" dirty="0" err="1">
                <a:solidFill>
                  <a:srgbClr val="73B3D1"/>
                </a:solidFill>
              </a:rPr>
              <a:t>template</a:t>
            </a:r>
            <a:r>
              <a:rPr lang="fr-CA" sz="1600" dirty="0">
                <a:solidFill>
                  <a:srgbClr val="73B3D1"/>
                </a:solidFill>
              </a:rPr>
              <a:t> </a:t>
            </a:r>
            <a:r>
              <a:rPr lang="fr-CA" sz="1600" dirty="0">
                <a:solidFill>
                  <a:srgbClr val="FA4098"/>
                </a:solidFill>
              </a:rPr>
              <a:t>List</a:t>
            </a:r>
            <a:r>
              <a:rPr lang="fr-CA" sz="1600" dirty="0">
                <a:solidFill>
                  <a:srgbClr val="73B3D1"/>
                </a:solidFill>
              </a:rPr>
              <a:t> pour notre Model. Les changements les plus importants à faire sont :</a:t>
            </a:r>
          </a:p>
          <a:p>
            <a:endParaRPr lang="fr-CA" sz="1600" dirty="0">
              <a:solidFill>
                <a:srgbClr val="73B3D1"/>
              </a:solidFill>
            </a:endParaRPr>
          </a:p>
          <a:p>
            <a:r>
              <a:rPr lang="fr-CA" sz="1600" dirty="0">
                <a:solidFill>
                  <a:srgbClr val="73B3D1"/>
                </a:solidFill>
              </a:rPr>
              <a:t>• Utiliser le </a:t>
            </a:r>
            <a:r>
              <a:rPr lang="fr-CA" sz="1600" dirty="0" err="1">
                <a:solidFill>
                  <a:srgbClr val="FA4098"/>
                </a:solidFill>
              </a:rPr>
              <a:t>ViewModel</a:t>
            </a:r>
            <a:r>
              <a:rPr lang="fr-CA" sz="1600" dirty="0">
                <a:solidFill>
                  <a:srgbClr val="73B3D1"/>
                </a:solidFill>
              </a:rPr>
              <a:t> qu’on a créé pour recevoir les strings qui représentent les images.</a:t>
            </a:r>
          </a:p>
          <a:p>
            <a:r>
              <a:rPr lang="fr-CA" sz="1600" dirty="0">
                <a:solidFill>
                  <a:srgbClr val="73B3D1"/>
                </a:solidFill>
              </a:rPr>
              <a:t>• Afficher l’image dans un élément </a:t>
            </a:r>
            <a:r>
              <a:rPr lang="fr-CA" sz="1600" dirty="0">
                <a:solidFill>
                  <a:srgbClr val="FA4098"/>
                </a:solidFill>
              </a:rPr>
              <a:t>&lt;img&gt;</a:t>
            </a:r>
            <a:r>
              <a:rPr lang="fr-CA" sz="1600" dirty="0">
                <a:solidFill>
                  <a:srgbClr val="73B3D1"/>
                </a:solidFill>
              </a:rPr>
              <a:t> tel que dans l’exemple. Ce n’est pas très complexe : on intègre le string dans l’attribut </a:t>
            </a:r>
            <a:r>
              <a:rPr lang="fr-CA" sz="1600" dirty="0">
                <a:solidFill>
                  <a:srgbClr val="FA4098"/>
                </a:solidFill>
              </a:rPr>
              <a:t>src</a:t>
            </a:r>
            <a:r>
              <a:rPr lang="fr-CA" sz="1600" dirty="0">
                <a:solidFill>
                  <a:srgbClr val="73B3D1"/>
                </a:solidFill>
              </a:rPr>
              <a:t>.</a:t>
            </a:r>
          </a:p>
        </p:txBody>
      </p:sp>
    </p:spTree>
    <p:extLst>
      <p:ext uri="{BB962C8B-B14F-4D97-AF65-F5344CB8AC3E}">
        <p14:creationId xmlns:p14="http://schemas.microsoft.com/office/powerpoint/2010/main" val="2451977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pic>
        <p:nvPicPr>
          <p:cNvPr id="5" name="Image 4">
            <a:extLst>
              <a:ext uri="{FF2B5EF4-FFF2-40B4-BE49-F238E27FC236}">
                <a16:creationId xmlns:a16="http://schemas.microsoft.com/office/drawing/2014/main" id="{2A50661D-5A31-9329-6C26-17AA38189453}"/>
              </a:ext>
            </a:extLst>
          </p:cNvPr>
          <p:cNvPicPr>
            <a:picLocks noChangeAspect="1"/>
          </p:cNvPicPr>
          <p:nvPr/>
        </p:nvPicPr>
        <p:blipFill>
          <a:blip r:embed="rId2"/>
          <a:stretch>
            <a:fillRect/>
          </a:stretch>
        </p:blipFill>
        <p:spPr>
          <a:xfrm>
            <a:off x="4153365" y="1451295"/>
            <a:ext cx="7695033" cy="4970476"/>
          </a:xfrm>
          <a:prstGeom prst="rect">
            <a:avLst/>
          </a:prstGeom>
          <a:ln w="28575">
            <a:solidFill>
              <a:srgbClr val="73B3D1"/>
            </a:solidFill>
          </a:ln>
        </p:spPr>
      </p:pic>
      <p:sp>
        <p:nvSpPr>
          <p:cNvPr id="6" name="ZoneTexte 5">
            <a:extLst>
              <a:ext uri="{FF2B5EF4-FFF2-40B4-BE49-F238E27FC236}">
                <a16:creationId xmlns:a16="http://schemas.microsoft.com/office/drawing/2014/main" id="{D24F2C16-FBAD-FAC7-5EE6-18668493148F}"/>
              </a:ext>
            </a:extLst>
          </p:cNvPr>
          <p:cNvSpPr txBox="1"/>
          <p:nvPr/>
        </p:nvSpPr>
        <p:spPr>
          <a:xfrm>
            <a:off x="218114" y="2643871"/>
            <a:ext cx="3598877" cy="2585323"/>
          </a:xfrm>
          <a:prstGeom prst="rect">
            <a:avLst/>
          </a:prstGeom>
          <a:noFill/>
        </p:spPr>
        <p:txBody>
          <a:bodyPr wrap="square" rtlCol="0">
            <a:spAutoFit/>
          </a:bodyPr>
          <a:lstStyle/>
          <a:p>
            <a:r>
              <a:rPr lang="fr-CA" dirty="0">
                <a:solidFill>
                  <a:srgbClr val="73B3D1"/>
                </a:solidFill>
              </a:rPr>
              <a:t>• N’hésitez pas à redimensionner les images avec du CSS. </a:t>
            </a:r>
          </a:p>
          <a:p>
            <a:endParaRPr lang="fr-CA" dirty="0">
              <a:solidFill>
                <a:srgbClr val="73B3D1"/>
              </a:solidFill>
            </a:endParaRPr>
          </a:p>
          <a:p>
            <a:r>
              <a:rPr lang="fr-CA" dirty="0">
                <a:solidFill>
                  <a:srgbClr val="73B3D1"/>
                </a:solidFill>
              </a:rPr>
              <a:t>• Dans le cours Prog Web Services (4W6), redimensionner des images sur le serveur pour alléger les fichiers à envoyer au client est déjà abordé, alors nous ne le ferons pas à nouveau dans ce cours.</a:t>
            </a:r>
          </a:p>
        </p:txBody>
      </p:sp>
    </p:spTree>
    <p:extLst>
      <p:ext uri="{BB962C8B-B14F-4D97-AF65-F5344CB8AC3E}">
        <p14:creationId xmlns:p14="http://schemas.microsoft.com/office/powerpoint/2010/main" val="3534788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Supprimer les images</a:t>
            </a:r>
          </a:p>
          <a:p>
            <a:pPr lvl="1"/>
            <a:r>
              <a:rPr lang="fr-CA" dirty="0"/>
              <a:t> Vous remarquerez peut-être qu’après avoir supprimé une rangée qui contient un fichier avec </a:t>
            </a:r>
            <a:r>
              <a:rPr lang="fr-CA" dirty="0">
                <a:solidFill>
                  <a:srgbClr val="FA4098"/>
                </a:solidFill>
              </a:rPr>
              <a:t>FILESTREAM</a:t>
            </a:r>
            <a:r>
              <a:rPr lang="fr-CA" dirty="0"/>
              <a:t> dans la BD, le fichier ne disparait pas du File Group... </a:t>
            </a:r>
            <a:r>
              <a:rPr lang="fr-CA" sz="1600" dirty="0"/>
              <a:t>Est-ce un fichier zombie qui traînera pour toujours ?! </a:t>
            </a:r>
            <a:r>
              <a:rPr lang="en-CA" sz="1600" dirty="0"/>
              <a:t>🧟‍♂️😨</a:t>
            </a:r>
            <a:endParaRPr lang="fr-CA" dirty="0"/>
          </a:p>
          <a:p>
            <a:pPr lvl="2"/>
            <a:r>
              <a:rPr lang="fr-CA" dirty="0"/>
              <a:t> Pas de panique </a:t>
            </a:r>
            <a:r>
              <a:rPr lang="en-CA" dirty="0"/>
              <a:t>😌</a:t>
            </a:r>
            <a:r>
              <a:rPr lang="fr-CA" dirty="0"/>
              <a:t> : </a:t>
            </a:r>
            <a:r>
              <a:rPr lang="fr-CA" dirty="0">
                <a:solidFill>
                  <a:srgbClr val="FA4098"/>
                </a:solidFill>
              </a:rPr>
              <a:t>FILESTREAM</a:t>
            </a:r>
            <a:r>
              <a:rPr lang="fr-CA" dirty="0"/>
              <a:t> vient avec un système de </a:t>
            </a:r>
            <a:r>
              <a:rPr lang="fr-CA" i="1" dirty="0">
                <a:solidFill>
                  <a:srgbClr val="FA4098"/>
                </a:solidFill>
              </a:rPr>
              <a:t>Garbage Collection</a:t>
            </a:r>
            <a:r>
              <a:rPr lang="fr-CA" dirty="0"/>
              <a:t> discret qui supprime les fichiers jugés obsolètes après un certain nombre de transactions.</a:t>
            </a:r>
          </a:p>
          <a:p>
            <a:pPr lvl="3"/>
            <a:r>
              <a:rPr lang="fr-CA" dirty="0"/>
              <a:t> Pas besoin de comprendre en détails, mais gardez à l’esprit qu’il ne faut pas compter sur le fait que les fichiers restent, mais il ne faut pas non plus espérer qu’ils soient supprimés instantanément.</a:t>
            </a:r>
          </a:p>
          <a:p>
            <a:pPr lvl="2"/>
            <a:r>
              <a:rPr lang="fr-CA" dirty="0"/>
              <a:t> Si vous souhaitez expédier le </a:t>
            </a:r>
            <a:r>
              <a:rPr lang="fr-CA" i="1" dirty="0">
                <a:solidFill>
                  <a:srgbClr val="FA4098"/>
                </a:solidFill>
              </a:rPr>
              <a:t>Garbage Collector</a:t>
            </a:r>
            <a:r>
              <a:rPr lang="fr-CA" dirty="0"/>
              <a:t> pour voir qu’il supprime bien les images obsolètes, vous pouvez utiliser ce code SQL sur votre BD :</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pic>
        <p:nvPicPr>
          <p:cNvPr id="5" name="Image 4">
            <a:extLst>
              <a:ext uri="{FF2B5EF4-FFF2-40B4-BE49-F238E27FC236}">
                <a16:creationId xmlns:a16="http://schemas.microsoft.com/office/drawing/2014/main" id="{9BA6B6AB-97EA-FD36-D93A-6082B559D310}"/>
              </a:ext>
            </a:extLst>
          </p:cNvPr>
          <p:cNvPicPr>
            <a:picLocks noChangeAspect="1"/>
          </p:cNvPicPr>
          <p:nvPr/>
        </p:nvPicPr>
        <p:blipFill>
          <a:blip r:embed="rId2"/>
          <a:stretch>
            <a:fillRect/>
          </a:stretch>
        </p:blipFill>
        <p:spPr>
          <a:xfrm>
            <a:off x="1321435" y="5032531"/>
            <a:ext cx="5549149" cy="1349793"/>
          </a:xfrm>
          <a:prstGeom prst="rect">
            <a:avLst/>
          </a:prstGeom>
          <a:ln w="28575">
            <a:solidFill>
              <a:srgbClr val="73B3D1"/>
            </a:solidFill>
          </a:ln>
        </p:spPr>
      </p:pic>
      <p:sp>
        <p:nvSpPr>
          <p:cNvPr id="6" name="ZoneTexte 5">
            <a:extLst>
              <a:ext uri="{FF2B5EF4-FFF2-40B4-BE49-F238E27FC236}">
                <a16:creationId xmlns:a16="http://schemas.microsoft.com/office/drawing/2014/main" id="{3E132114-0934-0747-451F-8308B77A3EF7}"/>
              </a:ext>
            </a:extLst>
          </p:cNvPr>
          <p:cNvSpPr txBox="1"/>
          <p:nvPr/>
        </p:nvSpPr>
        <p:spPr>
          <a:xfrm>
            <a:off x="7101228" y="5633313"/>
            <a:ext cx="4018327" cy="646331"/>
          </a:xfrm>
          <a:prstGeom prst="rect">
            <a:avLst/>
          </a:prstGeom>
          <a:noFill/>
        </p:spPr>
        <p:txBody>
          <a:bodyPr wrap="square" rtlCol="0">
            <a:spAutoFit/>
          </a:bodyPr>
          <a:lstStyle/>
          <a:p>
            <a:r>
              <a:rPr lang="fr-CA" dirty="0">
                <a:solidFill>
                  <a:srgbClr val="73B3D1"/>
                </a:solidFill>
              </a:rPr>
              <a:t>• Remplacez </a:t>
            </a:r>
            <a:r>
              <a:rPr lang="fr-CA" dirty="0">
                <a:solidFill>
                  <a:srgbClr val="FA4098"/>
                </a:solidFill>
              </a:rPr>
              <a:t>Sem12</a:t>
            </a:r>
            <a:r>
              <a:rPr lang="fr-CA" dirty="0">
                <a:solidFill>
                  <a:srgbClr val="73B3D1"/>
                </a:solidFill>
              </a:rPr>
              <a:t> par le nom de votre BD, entre apostrophes.</a:t>
            </a:r>
          </a:p>
        </p:txBody>
      </p:sp>
    </p:spTree>
    <p:extLst>
      <p:ext uri="{BB962C8B-B14F-4D97-AF65-F5344CB8AC3E}">
        <p14:creationId xmlns:p14="http://schemas.microsoft.com/office/powerpoint/2010/main" val="295273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5B957A-9052-4DC1-9DCC-B3F0165FB514}"/>
              </a:ext>
            </a:extLst>
          </p:cNvPr>
          <p:cNvSpPr>
            <a:spLocks noGrp="1"/>
          </p:cNvSpPr>
          <p:nvPr>
            <p:ph idx="1"/>
          </p:nvPr>
        </p:nvSpPr>
        <p:spPr/>
        <p:txBody>
          <a:bodyPr/>
          <a:lstStyle/>
          <a:p>
            <a:r>
              <a:rPr lang="fr-CA" dirty="0"/>
              <a:t> Gestion des images </a:t>
            </a:r>
            <a:r>
              <a:rPr lang="en-CA" dirty="0"/>
              <a:t>📸</a:t>
            </a:r>
            <a:endParaRPr lang="fr-CA" dirty="0"/>
          </a:p>
          <a:p>
            <a:r>
              <a:rPr lang="fr-CA" dirty="0">
                <a:solidFill>
                  <a:srgbClr val="739CD1"/>
                </a:solidFill>
              </a:rPr>
              <a:t> Monitorer la performance </a:t>
            </a:r>
            <a:r>
              <a:rPr lang="en-CA" dirty="0">
                <a:solidFill>
                  <a:srgbClr val="739CD1"/>
                </a:solidFill>
              </a:rPr>
              <a:t>📈🔍</a:t>
            </a:r>
            <a:endParaRPr lang="fr-CA" dirty="0">
              <a:solidFill>
                <a:srgbClr val="739CD1"/>
              </a:solidFill>
            </a:endParaRPr>
          </a:p>
          <a:p>
            <a:r>
              <a:rPr lang="fr-CA" dirty="0">
                <a:solidFill>
                  <a:srgbClr val="7385D1"/>
                </a:solidFill>
              </a:rPr>
              <a:t> Stratégies d’optimisation </a:t>
            </a:r>
            <a:r>
              <a:rPr lang="en-CA" dirty="0">
                <a:solidFill>
                  <a:srgbClr val="7385D1"/>
                </a:solidFill>
              </a:rPr>
              <a:t>🧰🏁</a:t>
            </a:r>
            <a:endParaRPr lang="fr-CA" dirty="0">
              <a:solidFill>
                <a:srgbClr val="7385D1"/>
              </a:solidFill>
            </a:endParaRPr>
          </a:p>
        </p:txBody>
      </p:sp>
      <p:sp>
        <p:nvSpPr>
          <p:cNvPr id="3" name="Titre 2">
            <a:extLst>
              <a:ext uri="{FF2B5EF4-FFF2-40B4-BE49-F238E27FC236}">
                <a16:creationId xmlns:a16="http://schemas.microsoft.com/office/drawing/2014/main" id="{36B6614C-72E4-4109-BCB2-8A7C94B43A06}"/>
              </a:ext>
            </a:extLst>
          </p:cNvPr>
          <p:cNvSpPr>
            <a:spLocks noGrp="1"/>
          </p:cNvSpPr>
          <p:nvPr>
            <p:ph type="title"/>
          </p:nvPr>
        </p:nvSpPr>
        <p:spPr/>
        <p:txBody>
          <a:bodyPr/>
          <a:lstStyle/>
          <a:p>
            <a:r>
              <a:rPr lang="fr-CA" dirty="0"/>
              <a:t>Sommaire </a:t>
            </a:r>
            <a:r>
              <a:rPr lang="en-CA" dirty="0"/>
              <a:t>📃</a:t>
            </a:r>
            <a:endParaRPr lang="fr-CA" dirty="0"/>
          </a:p>
        </p:txBody>
      </p:sp>
    </p:spTree>
    <p:extLst>
      <p:ext uri="{BB962C8B-B14F-4D97-AF65-F5344CB8AC3E}">
        <p14:creationId xmlns:p14="http://schemas.microsoft.com/office/powerpoint/2010/main" val="3624970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5C303830-2F65-0B6C-808C-1245CB8F873D}"/>
              </a:ext>
            </a:extLst>
          </p:cNvPr>
          <p:cNvSpPr>
            <a:spLocks noGrp="1"/>
          </p:cNvSpPr>
          <p:nvPr>
            <p:ph idx="1"/>
          </p:nvPr>
        </p:nvSpPr>
        <p:spPr>
          <a:xfrm>
            <a:off x="838200" y="1150572"/>
            <a:ext cx="10512000" cy="5349599"/>
          </a:xfrm>
        </p:spPr>
        <p:txBody>
          <a:bodyPr/>
          <a:lstStyle/>
          <a:p>
            <a:r>
              <a:rPr lang="fr-CA" dirty="0"/>
              <a:t> Monitorer la performance</a:t>
            </a:r>
          </a:p>
          <a:p>
            <a:pPr lvl="1"/>
            <a:r>
              <a:rPr lang="fr-CA" dirty="0"/>
              <a:t> Avant d’aborder des stratégies pour améliorer la performance d’une BD, il faut bien entendu pouvoir la monitorer.</a:t>
            </a:r>
          </a:p>
          <a:p>
            <a:pPr lvl="1"/>
            <a:r>
              <a:rPr lang="fr-CA" dirty="0"/>
              <a:t> Toute manipulation visant principalement à améliorer la performance ...</a:t>
            </a:r>
          </a:p>
          <a:p>
            <a:pPr lvl="2"/>
            <a:r>
              <a:rPr lang="fr-CA" dirty="0"/>
              <a:t> Doit être testée.</a:t>
            </a:r>
          </a:p>
          <a:p>
            <a:pPr lvl="3"/>
            <a:r>
              <a:rPr lang="fr-CA" dirty="0"/>
              <a:t> Et si possible avec une grande quantité de données ! L’impact d’un changement peut réserver des surprises à grande échelle.</a:t>
            </a:r>
          </a:p>
          <a:p>
            <a:pPr lvl="2"/>
            <a:r>
              <a:rPr lang="fr-CA" dirty="0"/>
              <a:t> Doit présenter des avantages plus significatifs que ses désavantages.</a:t>
            </a:r>
          </a:p>
          <a:p>
            <a:pPr lvl="3"/>
            <a:r>
              <a:rPr lang="fr-CA" dirty="0"/>
              <a:t> Ex : la dénormalisation sert à éviter des jointures, au coût de dupliquer des données. Cela dit, l’espace disque coûte moins cher que la puissance de calcul.</a:t>
            </a:r>
          </a:p>
          <a:p>
            <a:pPr lvl="1"/>
            <a:r>
              <a:rPr lang="fr-CA" dirty="0"/>
              <a:t> Bémol</a:t>
            </a:r>
          </a:p>
          <a:p>
            <a:pPr lvl="2"/>
            <a:r>
              <a:rPr lang="fr-CA" dirty="0"/>
              <a:t> Pour vraiment pouvoir conduire des tests intéressants sur la performance, avoir des </a:t>
            </a:r>
            <a:r>
              <a:rPr lang="fr-CA" dirty="0" err="1"/>
              <a:t>Datasets</a:t>
            </a:r>
            <a:r>
              <a:rPr lang="fr-CA" dirty="0"/>
              <a:t> de </a:t>
            </a:r>
            <a:r>
              <a:rPr lang="fr-CA" dirty="0">
                <a:solidFill>
                  <a:srgbClr val="FA4098"/>
                </a:solidFill>
              </a:rPr>
              <a:t>plusieurs Go</a:t>
            </a:r>
            <a:r>
              <a:rPr lang="fr-CA" dirty="0"/>
              <a:t> est préférable. La variété et la richesse des tests que nous pourrons faire dans ce cours seront donc limitées.</a:t>
            </a:r>
          </a:p>
          <a:p>
            <a:pPr lvl="3"/>
            <a:r>
              <a:rPr lang="fr-CA" dirty="0"/>
              <a:t> Cela reste intéressant d’aborder des stratégies d’optimisation, ne serait-ce que théoriquement.</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Monitorer la performance</a:t>
            </a:r>
          </a:p>
        </p:txBody>
      </p:sp>
    </p:spTree>
    <p:extLst>
      <p:ext uri="{BB962C8B-B14F-4D97-AF65-F5344CB8AC3E}">
        <p14:creationId xmlns:p14="http://schemas.microsoft.com/office/powerpoint/2010/main" val="580487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5C303830-2F65-0B6C-808C-1245CB8F873D}"/>
              </a:ext>
            </a:extLst>
          </p:cNvPr>
          <p:cNvSpPr>
            <a:spLocks noGrp="1"/>
          </p:cNvSpPr>
          <p:nvPr>
            <p:ph idx="1"/>
          </p:nvPr>
        </p:nvSpPr>
        <p:spPr/>
        <p:txBody>
          <a:bodyPr/>
          <a:lstStyle/>
          <a:p>
            <a:r>
              <a:rPr lang="fr-CA" dirty="0"/>
              <a:t> Monitorer la performance</a:t>
            </a:r>
          </a:p>
          <a:p>
            <a:pPr lvl="1"/>
            <a:r>
              <a:rPr lang="fr-CA" dirty="0"/>
              <a:t> Il existe plusieurs façons de monitorer la performance d’opérations SQL. Nous utiliserons le plan d’exécution proposé par SSMS.</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Monitorer la performance</a:t>
            </a:r>
          </a:p>
        </p:txBody>
      </p:sp>
      <p:pic>
        <p:nvPicPr>
          <p:cNvPr id="5" name="Image 4">
            <a:extLst>
              <a:ext uri="{FF2B5EF4-FFF2-40B4-BE49-F238E27FC236}">
                <a16:creationId xmlns:a16="http://schemas.microsoft.com/office/drawing/2014/main" id="{2B3FCA49-6349-3213-E0E8-18B055AA7C1C}"/>
              </a:ext>
            </a:extLst>
          </p:cNvPr>
          <p:cNvPicPr>
            <a:picLocks noChangeAspect="1"/>
          </p:cNvPicPr>
          <p:nvPr/>
        </p:nvPicPr>
        <p:blipFill>
          <a:blip r:embed="rId2"/>
          <a:stretch>
            <a:fillRect/>
          </a:stretch>
        </p:blipFill>
        <p:spPr>
          <a:xfrm>
            <a:off x="2759729" y="2825825"/>
            <a:ext cx="6087325" cy="743054"/>
          </a:xfrm>
          <a:prstGeom prst="rect">
            <a:avLst/>
          </a:prstGeom>
          <a:ln w="28575">
            <a:solidFill>
              <a:srgbClr val="739CD1"/>
            </a:solidFill>
          </a:ln>
        </p:spPr>
      </p:pic>
      <p:cxnSp>
        <p:nvCxnSpPr>
          <p:cNvPr id="7" name="Connecteur droit avec flèche 6">
            <a:extLst>
              <a:ext uri="{FF2B5EF4-FFF2-40B4-BE49-F238E27FC236}">
                <a16:creationId xmlns:a16="http://schemas.microsoft.com/office/drawing/2014/main" id="{63B05BEC-2A60-0899-09F0-5F58CD113AE4}"/>
              </a:ext>
            </a:extLst>
          </p:cNvPr>
          <p:cNvCxnSpPr>
            <a:cxnSpLocks/>
          </p:cNvCxnSpPr>
          <p:nvPr/>
        </p:nvCxnSpPr>
        <p:spPr>
          <a:xfrm flipH="1">
            <a:off x="5334000" y="2493264"/>
            <a:ext cx="524256" cy="40233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94E4176F-37E2-68CC-A7BA-67EEBFE3F4D0}"/>
              </a:ext>
            </a:extLst>
          </p:cNvPr>
          <p:cNvSpPr txBox="1"/>
          <p:nvPr/>
        </p:nvSpPr>
        <p:spPr>
          <a:xfrm>
            <a:off x="5858256" y="2308598"/>
            <a:ext cx="2157984" cy="369332"/>
          </a:xfrm>
          <a:prstGeom prst="rect">
            <a:avLst/>
          </a:prstGeom>
          <a:noFill/>
        </p:spPr>
        <p:txBody>
          <a:bodyPr wrap="square" rtlCol="0">
            <a:spAutoFit/>
          </a:bodyPr>
          <a:lstStyle/>
          <a:p>
            <a:r>
              <a:rPr lang="fr-CA" dirty="0">
                <a:solidFill>
                  <a:srgbClr val="FA4098"/>
                </a:solidFill>
              </a:rPr>
              <a:t>Activez cette option</a:t>
            </a:r>
          </a:p>
        </p:txBody>
      </p:sp>
      <p:pic>
        <p:nvPicPr>
          <p:cNvPr id="11" name="Image 10">
            <a:extLst>
              <a:ext uri="{FF2B5EF4-FFF2-40B4-BE49-F238E27FC236}">
                <a16:creationId xmlns:a16="http://schemas.microsoft.com/office/drawing/2014/main" id="{C398EBDB-6AA9-D756-9F5D-20EB9CBB6874}"/>
              </a:ext>
            </a:extLst>
          </p:cNvPr>
          <p:cNvPicPr>
            <a:picLocks noChangeAspect="1"/>
          </p:cNvPicPr>
          <p:nvPr/>
        </p:nvPicPr>
        <p:blipFill>
          <a:blip r:embed="rId3"/>
          <a:stretch>
            <a:fillRect/>
          </a:stretch>
        </p:blipFill>
        <p:spPr>
          <a:xfrm>
            <a:off x="286102" y="4448933"/>
            <a:ext cx="4453342" cy="1463354"/>
          </a:xfrm>
          <a:prstGeom prst="rect">
            <a:avLst/>
          </a:prstGeom>
          <a:ln w="28575">
            <a:solidFill>
              <a:srgbClr val="739CD1"/>
            </a:solidFill>
          </a:ln>
        </p:spPr>
      </p:pic>
      <p:pic>
        <p:nvPicPr>
          <p:cNvPr id="13" name="Image 12">
            <a:extLst>
              <a:ext uri="{FF2B5EF4-FFF2-40B4-BE49-F238E27FC236}">
                <a16:creationId xmlns:a16="http://schemas.microsoft.com/office/drawing/2014/main" id="{6A84B54E-E2AA-6DB9-5253-2D872306E3B9}"/>
              </a:ext>
            </a:extLst>
          </p:cNvPr>
          <p:cNvPicPr>
            <a:picLocks noChangeAspect="1"/>
          </p:cNvPicPr>
          <p:nvPr/>
        </p:nvPicPr>
        <p:blipFill>
          <a:blip r:embed="rId4"/>
          <a:stretch>
            <a:fillRect/>
          </a:stretch>
        </p:blipFill>
        <p:spPr>
          <a:xfrm>
            <a:off x="3865480" y="4897350"/>
            <a:ext cx="1047896" cy="342948"/>
          </a:xfrm>
          <a:prstGeom prst="rect">
            <a:avLst/>
          </a:prstGeom>
          <a:ln w="28575">
            <a:solidFill>
              <a:srgbClr val="739CD1"/>
            </a:solidFill>
          </a:ln>
        </p:spPr>
      </p:pic>
      <p:pic>
        <p:nvPicPr>
          <p:cNvPr id="15" name="Image 14">
            <a:extLst>
              <a:ext uri="{FF2B5EF4-FFF2-40B4-BE49-F238E27FC236}">
                <a16:creationId xmlns:a16="http://schemas.microsoft.com/office/drawing/2014/main" id="{8C390579-5E0B-C02D-8D7F-E8476FF6BDAF}"/>
              </a:ext>
            </a:extLst>
          </p:cNvPr>
          <p:cNvPicPr>
            <a:picLocks noChangeAspect="1"/>
          </p:cNvPicPr>
          <p:nvPr/>
        </p:nvPicPr>
        <p:blipFill>
          <a:blip r:embed="rId5"/>
          <a:stretch>
            <a:fillRect/>
          </a:stretch>
        </p:blipFill>
        <p:spPr>
          <a:xfrm>
            <a:off x="5803391" y="3753315"/>
            <a:ext cx="6003003" cy="2973965"/>
          </a:xfrm>
          <a:prstGeom prst="rect">
            <a:avLst/>
          </a:prstGeom>
          <a:ln w="28575">
            <a:solidFill>
              <a:srgbClr val="739CD1"/>
            </a:solidFill>
          </a:ln>
        </p:spPr>
      </p:pic>
      <p:pic>
        <p:nvPicPr>
          <p:cNvPr id="17" name="Image 16">
            <a:extLst>
              <a:ext uri="{FF2B5EF4-FFF2-40B4-BE49-F238E27FC236}">
                <a16:creationId xmlns:a16="http://schemas.microsoft.com/office/drawing/2014/main" id="{CFAE76A7-05D5-20C9-CF31-4633389889DB}"/>
              </a:ext>
            </a:extLst>
          </p:cNvPr>
          <p:cNvPicPr>
            <a:picLocks noChangeAspect="1"/>
          </p:cNvPicPr>
          <p:nvPr/>
        </p:nvPicPr>
        <p:blipFill>
          <a:blip r:embed="rId6"/>
          <a:stretch>
            <a:fillRect/>
          </a:stretch>
        </p:blipFill>
        <p:spPr>
          <a:xfrm>
            <a:off x="5596128" y="6077642"/>
            <a:ext cx="3210373" cy="362001"/>
          </a:xfrm>
          <a:prstGeom prst="rect">
            <a:avLst/>
          </a:prstGeom>
          <a:ln w="28575">
            <a:solidFill>
              <a:srgbClr val="739CD1"/>
            </a:solidFill>
          </a:ln>
        </p:spPr>
      </p:pic>
      <p:cxnSp>
        <p:nvCxnSpPr>
          <p:cNvPr id="18" name="Connecteur droit avec flèche 17">
            <a:extLst>
              <a:ext uri="{FF2B5EF4-FFF2-40B4-BE49-F238E27FC236}">
                <a16:creationId xmlns:a16="http://schemas.microsoft.com/office/drawing/2014/main" id="{FE438944-A8A9-83C4-A055-4D848F6AD780}"/>
              </a:ext>
            </a:extLst>
          </p:cNvPr>
          <p:cNvCxnSpPr>
            <a:cxnSpLocks/>
          </p:cNvCxnSpPr>
          <p:nvPr/>
        </p:nvCxnSpPr>
        <p:spPr>
          <a:xfrm>
            <a:off x="7656576" y="5899262"/>
            <a:ext cx="258300" cy="296287"/>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AB72CF8-DEAB-8146-BBA7-696A72B22925}"/>
              </a:ext>
            </a:extLst>
          </p:cNvPr>
          <p:cNvSpPr/>
          <p:nvPr/>
        </p:nvSpPr>
        <p:spPr>
          <a:xfrm>
            <a:off x="6937248" y="4126992"/>
            <a:ext cx="786384" cy="250575"/>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Rectangle 20">
            <a:extLst>
              <a:ext uri="{FF2B5EF4-FFF2-40B4-BE49-F238E27FC236}">
                <a16:creationId xmlns:a16="http://schemas.microsoft.com/office/drawing/2014/main" id="{DA22A9BB-C76A-7A58-97DA-8D5BFB88AF03}"/>
              </a:ext>
            </a:extLst>
          </p:cNvPr>
          <p:cNvSpPr/>
          <p:nvPr/>
        </p:nvSpPr>
        <p:spPr>
          <a:xfrm>
            <a:off x="8510016" y="5087112"/>
            <a:ext cx="786384" cy="250575"/>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4011126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A58C4C8-517D-012B-7073-846EF819B8B2}"/>
              </a:ext>
            </a:extLst>
          </p:cNvPr>
          <p:cNvSpPr>
            <a:spLocks noGrp="1"/>
          </p:cNvSpPr>
          <p:nvPr>
            <p:ph idx="1"/>
          </p:nvPr>
        </p:nvSpPr>
        <p:spPr/>
        <p:txBody>
          <a:bodyPr/>
          <a:lstStyle/>
          <a:p>
            <a:r>
              <a:rPr lang="fr-CA" dirty="0"/>
              <a:t> Stratégies et concepts liés à l’optimisation</a:t>
            </a:r>
          </a:p>
          <a:p>
            <a:pPr lvl="1"/>
            <a:r>
              <a:rPr lang="fr-CA" dirty="0"/>
              <a:t> Nous allons aborder quelques stratégies simples, mais pour la majorité nous n’en parlerons qu’en surface, pour que vous sachiez que ça existe.</a:t>
            </a:r>
          </a:p>
          <a:p>
            <a:pPr lvl="2"/>
            <a:r>
              <a:rPr lang="fr-CA" sz="2800" b="1" dirty="0">
                <a:solidFill>
                  <a:srgbClr val="FF0000"/>
                </a:solidFill>
              </a:rPr>
              <a:t> Index</a:t>
            </a:r>
          </a:p>
          <a:p>
            <a:pPr lvl="2"/>
            <a:r>
              <a:rPr lang="fr-CA" dirty="0"/>
              <a:t> Partitions</a:t>
            </a:r>
          </a:p>
          <a:p>
            <a:pPr lvl="2"/>
            <a:r>
              <a:rPr lang="fr-CA" dirty="0"/>
              <a:t> Cache</a:t>
            </a:r>
          </a:p>
          <a:p>
            <a:pPr lvl="2"/>
            <a:r>
              <a:rPr lang="fr-CA" dirty="0"/>
              <a:t> Autres éléments de configuration</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Optimisation</a:t>
            </a:r>
          </a:p>
        </p:txBody>
      </p:sp>
    </p:spTree>
    <p:extLst>
      <p:ext uri="{BB962C8B-B14F-4D97-AF65-F5344CB8AC3E}">
        <p14:creationId xmlns:p14="http://schemas.microsoft.com/office/powerpoint/2010/main" val="4154074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A58C4C8-517D-012B-7073-846EF819B8B2}"/>
              </a:ext>
            </a:extLst>
          </p:cNvPr>
          <p:cNvSpPr>
            <a:spLocks noGrp="1"/>
          </p:cNvSpPr>
          <p:nvPr>
            <p:ph idx="1"/>
          </p:nvPr>
        </p:nvSpPr>
        <p:spPr/>
        <p:txBody>
          <a:bodyPr/>
          <a:lstStyle/>
          <a:p>
            <a:r>
              <a:rPr lang="fr-CA" dirty="0"/>
              <a:t> Stratégies d’optimisation</a:t>
            </a:r>
          </a:p>
          <a:p>
            <a:pPr lvl="1"/>
            <a:r>
              <a:rPr lang="fr-CA" dirty="0"/>
              <a:t> </a:t>
            </a:r>
            <a:r>
              <a:rPr lang="fr-CA" dirty="0" err="1"/>
              <a:t>Dataset</a:t>
            </a:r>
            <a:r>
              <a:rPr lang="fr-CA" dirty="0"/>
              <a:t> utilisé</a:t>
            </a:r>
          </a:p>
          <a:p>
            <a:pPr lvl="2"/>
            <a:r>
              <a:rPr lang="fr-CA" dirty="0"/>
              <a:t> Dans une école, on a demandé à 180 000 jeunes quels étaient leurs trois fruits préférés parmi une liste de 100 fruits.</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Optimisation</a:t>
            </a:r>
          </a:p>
        </p:txBody>
      </p:sp>
      <p:pic>
        <p:nvPicPr>
          <p:cNvPr id="5" name="Image 4">
            <a:extLst>
              <a:ext uri="{FF2B5EF4-FFF2-40B4-BE49-F238E27FC236}">
                <a16:creationId xmlns:a16="http://schemas.microsoft.com/office/drawing/2014/main" id="{7E8EE2C3-A6A2-E8D1-EBEC-B69B85F90FE6}"/>
              </a:ext>
            </a:extLst>
          </p:cNvPr>
          <p:cNvPicPr>
            <a:picLocks noChangeAspect="1"/>
          </p:cNvPicPr>
          <p:nvPr/>
        </p:nvPicPr>
        <p:blipFill>
          <a:blip r:embed="rId2"/>
          <a:stretch>
            <a:fillRect/>
          </a:stretch>
        </p:blipFill>
        <p:spPr>
          <a:xfrm>
            <a:off x="2155698" y="3182874"/>
            <a:ext cx="7690404" cy="2132838"/>
          </a:xfrm>
          <a:prstGeom prst="rect">
            <a:avLst/>
          </a:prstGeom>
        </p:spPr>
      </p:pic>
      <p:sp>
        <p:nvSpPr>
          <p:cNvPr id="6" name="ZoneTexte 5">
            <a:extLst>
              <a:ext uri="{FF2B5EF4-FFF2-40B4-BE49-F238E27FC236}">
                <a16:creationId xmlns:a16="http://schemas.microsoft.com/office/drawing/2014/main" id="{89B69816-01DC-E97A-C3A1-6D71EF49AF47}"/>
              </a:ext>
            </a:extLst>
          </p:cNvPr>
          <p:cNvSpPr txBox="1"/>
          <p:nvPr/>
        </p:nvSpPr>
        <p:spPr>
          <a:xfrm>
            <a:off x="2155698" y="5231630"/>
            <a:ext cx="1914144" cy="369332"/>
          </a:xfrm>
          <a:prstGeom prst="rect">
            <a:avLst/>
          </a:prstGeom>
          <a:noFill/>
        </p:spPr>
        <p:txBody>
          <a:bodyPr wrap="square" rtlCol="0">
            <a:spAutoFit/>
          </a:bodyPr>
          <a:lstStyle/>
          <a:p>
            <a:pPr algn="ctr"/>
            <a:r>
              <a:rPr lang="fr-CA" dirty="0">
                <a:solidFill>
                  <a:srgbClr val="7385D1"/>
                </a:solidFill>
              </a:rPr>
              <a:t>180 000 rangées</a:t>
            </a:r>
          </a:p>
        </p:txBody>
      </p:sp>
      <p:sp>
        <p:nvSpPr>
          <p:cNvPr id="7" name="ZoneTexte 6">
            <a:extLst>
              <a:ext uri="{FF2B5EF4-FFF2-40B4-BE49-F238E27FC236}">
                <a16:creationId xmlns:a16="http://schemas.microsoft.com/office/drawing/2014/main" id="{39727E55-9FC4-72DC-481D-F64B9B70DB20}"/>
              </a:ext>
            </a:extLst>
          </p:cNvPr>
          <p:cNvSpPr txBox="1"/>
          <p:nvPr/>
        </p:nvSpPr>
        <p:spPr>
          <a:xfrm>
            <a:off x="7995666" y="4862298"/>
            <a:ext cx="1914144" cy="369332"/>
          </a:xfrm>
          <a:prstGeom prst="rect">
            <a:avLst/>
          </a:prstGeom>
          <a:noFill/>
        </p:spPr>
        <p:txBody>
          <a:bodyPr wrap="square" rtlCol="0">
            <a:spAutoFit/>
          </a:bodyPr>
          <a:lstStyle/>
          <a:p>
            <a:pPr algn="ctr"/>
            <a:r>
              <a:rPr lang="fr-CA" dirty="0">
                <a:solidFill>
                  <a:srgbClr val="7385D1"/>
                </a:solidFill>
              </a:rPr>
              <a:t>100 rangées</a:t>
            </a:r>
          </a:p>
        </p:txBody>
      </p:sp>
      <p:sp>
        <p:nvSpPr>
          <p:cNvPr id="8" name="ZoneTexte 7">
            <a:extLst>
              <a:ext uri="{FF2B5EF4-FFF2-40B4-BE49-F238E27FC236}">
                <a16:creationId xmlns:a16="http://schemas.microsoft.com/office/drawing/2014/main" id="{0EA187C7-2789-EB00-E789-78763A5BACAE}"/>
              </a:ext>
            </a:extLst>
          </p:cNvPr>
          <p:cNvSpPr txBox="1"/>
          <p:nvPr/>
        </p:nvSpPr>
        <p:spPr>
          <a:xfrm>
            <a:off x="5043828" y="4945118"/>
            <a:ext cx="1914144" cy="369332"/>
          </a:xfrm>
          <a:prstGeom prst="rect">
            <a:avLst/>
          </a:prstGeom>
          <a:noFill/>
        </p:spPr>
        <p:txBody>
          <a:bodyPr wrap="square" rtlCol="0">
            <a:spAutoFit/>
          </a:bodyPr>
          <a:lstStyle/>
          <a:p>
            <a:pPr algn="ctr"/>
            <a:r>
              <a:rPr lang="fr-CA" dirty="0">
                <a:solidFill>
                  <a:srgbClr val="7385D1"/>
                </a:solidFill>
              </a:rPr>
              <a:t> 540 000 rangées</a:t>
            </a:r>
          </a:p>
        </p:txBody>
      </p:sp>
    </p:spTree>
    <p:extLst>
      <p:ext uri="{BB962C8B-B14F-4D97-AF65-F5344CB8AC3E}">
        <p14:creationId xmlns:p14="http://schemas.microsoft.com/office/powerpoint/2010/main" val="1264781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22E712B-92AF-5B49-4CFB-9F9A9C832E94}"/>
              </a:ext>
            </a:extLst>
          </p:cNvPr>
          <p:cNvSpPr>
            <a:spLocks noGrp="1"/>
          </p:cNvSpPr>
          <p:nvPr>
            <p:ph idx="1"/>
          </p:nvPr>
        </p:nvSpPr>
        <p:spPr/>
        <p:txBody>
          <a:bodyPr/>
          <a:lstStyle/>
          <a:p>
            <a:r>
              <a:rPr lang="fr-CA" dirty="0"/>
              <a:t> Stratégies d’optimisation</a:t>
            </a:r>
          </a:p>
          <a:p>
            <a:pPr lvl="1"/>
            <a:r>
              <a:rPr lang="fr-CA" dirty="0"/>
              <a:t> </a:t>
            </a:r>
            <a:r>
              <a:rPr lang="fr-CA" dirty="0">
                <a:solidFill>
                  <a:srgbClr val="FA4098"/>
                </a:solidFill>
              </a:rPr>
              <a:t>Index</a:t>
            </a:r>
          </a:p>
          <a:p>
            <a:pPr lvl="2"/>
            <a:r>
              <a:rPr lang="fr-CA" dirty="0"/>
              <a:t> Les index représentent une stratégie pour ordonner les rangées dans une table et ainsi accélérer la recherche de rangées spécifiques.</a:t>
            </a:r>
          </a:p>
          <a:p>
            <a:pPr lvl="2"/>
            <a:r>
              <a:rPr lang="fr-CA" dirty="0"/>
              <a:t> Pourquoi ordonner les rangées accélère la recherche ?</a:t>
            </a:r>
          </a:p>
          <a:p>
            <a:pPr lvl="3"/>
            <a:r>
              <a:rPr lang="fr-CA" dirty="0"/>
              <a:t> Car si on peut faire confiance à l’ordre, on peut utiliser un </a:t>
            </a:r>
            <a:r>
              <a:rPr lang="fr-CA" dirty="0">
                <a:solidFill>
                  <a:srgbClr val="FA4098"/>
                </a:solidFill>
              </a:rPr>
              <a:t>algorithme de recherche</a:t>
            </a:r>
            <a:r>
              <a:rPr lang="fr-CA" dirty="0"/>
              <a:t>.</a:t>
            </a:r>
          </a:p>
          <a:p>
            <a:pPr lvl="3"/>
            <a:r>
              <a:rPr lang="fr-CA" dirty="0"/>
              <a:t> Exemple </a:t>
            </a:r>
            <a:r>
              <a:rPr lang="fr-CA" dirty="0">
                <a:solidFill>
                  <a:srgbClr val="FA4098"/>
                </a:solidFill>
              </a:rPr>
              <a:t>sans ordre</a:t>
            </a:r>
            <a:r>
              <a:rPr lang="fr-CA" dirty="0"/>
              <a:t> : On cherche une rangée avec </a:t>
            </a:r>
            <a:r>
              <a:rPr lang="fr-CA" dirty="0">
                <a:solidFill>
                  <a:srgbClr val="FA4098"/>
                </a:solidFill>
              </a:rPr>
              <a:t>ID = 16</a:t>
            </a:r>
          </a:p>
          <a:p>
            <a:pPr lvl="3"/>
            <a:endParaRPr lang="fr-CA" dirty="0"/>
          </a:p>
          <a:p>
            <a:pPr lvl="3"/>
            <a:endParaRPr lang="fr-CA" dirty="0"/>
          </a:p>
          <a:p>
            <a:pPr lvl="3"/>
            <a:endParaRPr lang="fr-CA" dirty="0"/>
          </a:p>
          <a:p>
            <a:pPr lvl="3"/>
            <a:r>
              <a:rPr lang="fr-CA" dirty="0"/>
              <a:t> Exemple </a:t>
            </a:r>
            <a:r>
              <a:rPr lang="fr-CA" dirty="0">
                <a:solidFill>
                  <a:srgbClr val="FA4098"/>
                </a:solidFill>
              </a:rPr>
              <a:t>avec ordre</a:t>
            </a:r>
            <a:r>
              <a:rPr lang="fr-CA" dirty="0"/>
              <a:t> : On cherche une rangée avec </a:t>
            </a:r>
            <a:r>
              <a:rPr lang="fr-CA" dirty="0">
                <a:solidFill>
                  <a:srgbClr val="FA4098"/>
                </a:solidFill>
              </a:rPr>
              <a:t>ID = 14</a:t>
            </a:r>
          </a:p>
          <a:p>
            <a:endParaRPr lang="fr-CA" dirty="0"/>
          </a:p>
        </p:txBody>
      </p:sp>
      <p:sp>
        <p:nvSpPr>
          <p:cNvPr id="3" name="Titre 2">
            <a:extLst>
              <a:ext uri="{FF2B5EF4-FFF2-40B4-BE49-F238E27FC236}">
                <a16:creationId xmlns:a16="http://schemas.microsoft.com/office/drawing/2014/main" id="{B3140789-F6F6-DC77-6836-FA17DBB57398}"/>
              </a:ext>
            </a:extLst>
          </p:cNvPr>
          <p:cNvSpPr>
            <a:spLocks noGrp="1"/>
          </p:cNvSpPr>
          <p:nvPr>
            <p:ph type="title"/>
          </p:nvPr>
        </p:nvSpPr>
        <p:spPr/>
        <p:txBody>
          <a:bodyPr/>
          <a:lstStyle/>
          <a:p>
            <a:r>
              <a:rPr lang="fr-CA" dirty="0"/>
              <a:t>Optimisation</a:t>
            </a:r>
          </a:p>
        </p:txBody>
      </p:sp>
      <p:pic>
        <p:nvPicPr>
          <p:cNvPr id="8" name="Image 7">
            <a:extLst>
              <a:ext uri="{FF2B5EF4-FFF2-40B4-BE49-F238E27FC236}">
                <a16:creationId xmlns:a16="http://schemas.microsoft.com/office/drawing/2014/main" id="{8F077113-2699-BBDF-C3DF-9E9391390239}"/>
              </a:ext>
            </a:extLst>
          </p:cNvPr>
          <p:cNvPicPr>
            <a:picLocks noChangeAspect="1"/>
          </p:cNvPicPr>
          <p:nvPr/>
        </p:nvPicPr>
        <p:blipFill>
          <a:blip r:embed="rId2"/>
          <a:stretch>
            <a:fillRect/>
          </a:stretch>
        </p:blipFill>
        <p:spPr>
          <a:xfrm>
            <a:off x="4610088" y="5140138"/>
            <a:ext cx="7125694" cy="1124107"/>
          </a:xfrm>
          <a:prstGeom prst="rect">
            <a:avLst/>
          </a:prstGeom>
        </p:spPr>
      </p:pic>
      <p:sp>
        <p:nvSpPr>
          <p:cNvPr id="9" name="ZoneTexte 8">
            <a:extLst>
              <a:ext uri="{FF2B5EF4-FFF2-40B4-BE49-F238E27FC236}">
                <a16:creationId xmlns:a16="http://schemas.microsoft.com/office/drawing/2014/main" id="{DA2061CE-F07C-3BB8-F17C-1443234ADF05}"/>
              </a:ext>
            </a:extLst>
          </p:cNvPr>
          <p:cNvSpPr txBox="1"/>
          <p:nvPr/>
        </p:nvSpPr>
        <p:spPr>
          <a:xfrm>
            <a:off x="336794" y="5177957"/>
            <a:ext cx="7290816" cy="646331"/>
          </a:xfrm>
          <a:prstGeom prst="rect">
            <a:avLst/>
          </a:prstGeom>
          <a:noFill/>
        </p:spPr>
        <p:txBody>
          <a:bodyPr wrap="square" rtlCol="0">
            <a:spAutoFit/>
          </a:bodyPr>
          <a:lstStyle/>
          <a:p>
            <a:r>
              <a:rPr lang="fr-CA" sz="1200" dirty="0">
                <a:solidFill>
                  <a:srgbClr val="7385D1"/>
                </a:solidFill>
              </a:rPr>
              <a:t>Par exemple, on vérifie toujours la rangée au « </a:t>
            </a:r>
            <a:r>
              <a:rPr lang="fr-CA" sz="1200" dirty="0">
                <a:solidFill>
                  <a:srgbClr val="FA4098"/>
                </a:solidFill>
              </a:rPr>
              <a:t>milieu </a:t>
            </a:r>
            <a:r>
              <a:rPr lang="fr-CA" sz="1200" dirty="0">
                <a:solidFill>
                  <a:srgbClr val="7385D1"/>
                </a:solidFill>
              </a:rPr>
              <a:t>» de l’ensemble restant. </a:t>
            </a:r>
            <a:r>
              <a:rPr lang="fr-CA" sz="1200" dirty="0">
                <a:solidFill>
                  <a:srgbClr val="FA4098"/>
                </a:solidFill>
              </a:rPr>
              <a:t>9</a:t>
            </a:r>
            <a:r>
              <a:rPr lang="fr-CA" sz="1200" dirty="0">
                <a:solidFill>
                  <a:srgbClr val="7385D1"/>
                </a:solidFill>
              </a:rPr>
              <a:t> est </a:t>
            </a:r>
            <a:r>
              <a:rPr lang="fr-CA" sz="1200" dirty="0">
                <a:solidFill>
                  <a:srgbClr val="FA4098"/>
                </a:solidFill>
              </a:rPr>
              <a:t>trop petit </a:t>
            </a:r>
            <a:r>
              <a:rPr lang="fr-CA" sz="1200" dirty="0">
                <a:solidFill>
                  <a:srgbClr val="7385D1"/>
                </a:solidFill>
              </a:rPr>
              <a:t>? on élimine la moitié des rangées. </a:t>
            </a:r>
            <a:r>
              <a:rPr lang="fr-CA" sz="1200" dirty="0">
                <a:solidFill>
                  <a:srgbClr val="FA4098"/>
                </a:solidFill>
              </a:rPr>
              <a:t>13</a:t>
            </a:r>
            <a:r>
              <a:rPr lang="fr-CA" sz="1200" dirty="0">
                <a:solidFill>
                  <a:srgbClr val="7385D1"/>
                </a:solidFill>
              </a:rPr>
              <a:t> est </a:t>
            </a:r>
            <a:r>
              <a:rPr lang="fr-CA" sz="1200" dirty="0">
                <a:solidFill>
                  <a:srgbClr val="FA4098"/>
                </a:solidFill>
              </a:rPr>
              <a:t>trop petit </a:t>
            </a:r>
            <a:r>
              <a:rPr lang="fr-CA" sz="1200" dirty="0">
                <a:solidFill>
                  <a:srgbClr val="7385D1"/>
                </a:solidFill>
              </a:rPr>
              <a:t>? on élimine un quart des rangées. </a:t>
            </a:r>
            <a:r>
              <a:rPr lang="fr-CA" sz="1200" dirty="0">
                <a:solidFill>
                  <a:srgbClr val="FA4098"/>
                </a:solidFill>
              </a:rPr>
              <a:t>15</a:t>
            </a:r>
            <a:r>
              <a:rPr lang="fr-CA" sz="1200" dirty="0">
                <a:solidFill>
                  <a:srgbClr val="7385D1"/>
                </a:solidFill>
              </a:rPr>
              <a:t> est </a:t>
            </a:r>
            <a:r>
              <a:rPr lang="fr-CA" sz="1200" dirty="0">
                <a:solidFill>
                  <a:srgbClr val="FA4098"/>
                </a:solidFill>
              </a:rPr>
              <a:t>trop grand </a:t>
            </a:r>
            <a:r>
              <a:rPr lang="fr-CA" sz="1200" dirty="0">
                <a:solidFill>
                  <a:srgbClr val="7385D1"/>
                </a:solidFill>
              </a:rPr>
              <a:t>? On élimine un huitième des rangées. Finalement, on trouve </a:t>
            </a:r>
            <a:r>
              <a:rPr lang="fr-CA" sz="1200" dirty="0">
                <a:solidFill>
                  <a:srgbClr val="FA4098"/>
                </a:solidFill>
              </a:rPr>
              <a:t>14</a:t>
            </a:r>
            <a:r>
              <a:rPr lang="fr-CA" sz="1200" dirty="0">
                <a:solidFill>
                  <a:srgbClr val="7385D1"/>
                </a:solidFill>
              </a:rPr>
              <a:t>.</a:t>
            </a:r>
          </a:p>
        </p:txBody>
      </p:sp>
      <p:sp>
        <p:nvSpPr>
          <p:cNvPr id="10" name="ZoneTexte 9">
            <a:extLst>
              <a:ext uri="{FF2B5EF4-FFF2-40B4-BE49-F238E27FC236}">
                <a16:creationId xmlns:a16="http://schemas.microsoft.com/office/drawing/2014/main" id="{A3539A95-D82C-CEEE-E7C4-3A4B35777859}"/>
              </a:ext>
            </a:extLst>
          </p:cNvPr>
          <p:cNvSpPr txBox="1"/>
          <p:nvPr/>
        </p:nvSpPr>
        <p:spPr>
          <a:xfrm>
            <a:off x="435773" y="3797696"/>
            <a:ext cx="3864864" cy="461665"/>
          </a:xfrm>
          <a:prstGeom prst="rect">
            <a:avLst/>
          </a:prstGeom>
          <a:noFill/>
        </p:spPr>
        <p:txBody>
          <a:bodyPr wrap="square" rtlCol="0">
            <a:spAutoFit/>
          </a:bodyPr>
          <a:lstStyle/>
          <a:p>
            <a:r>
              <a:rPr lang="fr-CA" sz="1200" dirty="0">
                <a:solidFill>
                  <a:srgbClr val="7385D1"/>
                </a:solidFill>
              </a:rPr>
              <a:t>Pas le choix, </a:t>
            </a:r>
            <a:r>
              <a:rPr lang="fr-CA" sz="1200" dirty="0">
                <a:solidFill>
                  <a:srgbClr val="FA4098"/>
                </a:solidFill>
              </a:rPr>
              <a:t>16</a:t>
            </a:r>
            <a:r>
              <a:rPr lang="fr-CA" sz="1200" dirty="0">
                <a:solidFill>
                  <a:srgbClr val="7385D1"/>
                </a:solidFill>
              </a:rPr>
              <a:t> pourrait être </a:t>
            </a:r>
            <a:r>
              <a:rPr lang="fr-CA" sz="1200" u="sng" dirty="0">
                <a:solidFill>
                  <a:srgbClr val="7385D1"/>
                </a:solidFill>
              </a:rPr>
              <a:t>n’importe où</a:t>
            </a:r>
            <a:r>
              <a:rPr lang="fr-CA" sz="1200" dirty="0">
                <a:solidFill>
                  <a:srgbClr val="7385D1"/>
                </a:solidFill>
              </a:rPr>
              <a:t>, on vérifie toutes les rangées !</a:t>
            </a:r>
          </a:p>
        </p:txBody>
      </p:sp>
      <p:sp>
        <p:nvSpPr>
          <p:cNvPr id="11" name="ZoneTexte 10">
            <a:extLst>
              <a:ext uri="{FF2B5EF4-FFF2-40B4-BE49-F238E27FC236}">
                <a16:creationId xmlns:a16="http://schemas.microsoft.com/office/drawing/2014/main" id="{187D48DF-73A9-7628-2E18-885D60F2C7BB}"/>
              </a:ext>
            </a:extLst>
          </p:cNvPr>
          <p:cNvSpPr txBox="1"/>
          <p:nvPr/>
        </p:nvSpPr>
        <p:spPr>
          <a:xfrm>
            <a:off x="9741408" y="5224123"/>
            <a:ext cx="1249680" cy="276999"/>
          </a:xfrm>
          <a:prstGeom prst="rect">
            <a:avLst/>
          </a:prstGeom>
          <a:noFill/>
        </p:spPr>
        <p:txBody>
          <a:bodyPr wrap="square" rtlCol="0">
            <a:spAutoFit/>
          </a:bodyPr>
          <a:lstStyle/>
          <a:p>
            <a:r>
              <a:rPr lang="fr-CA" sz="1200" dirty="0">
                <a:solidFill>
                  <a:srgbClr val="FA4098"/>
                </a:solidFill>
              </a:rPr>
              <a:t>4 vérifications</a:t>
            </a:r>
          </a:p>
        </p:txBody>
      </p:sp>
      <p:pic>
        <p:nvPicPr>
          <p:cNvPr id="13" name="Image 12">
            <a:extLst>
              <a:ext uri="{FF2B5EF4-FFF2-40B4-BE49-F238E27FC236}">
                <a16:creationId xmlns:a16="http://schemas.microsoft.com/office/drawing/2014/main" id="{120C06E0-0B4D-E2BE-8D29-E1B6507B2CB7}"/>
              </a:ext>
            </a:extLst>
          </p:cNvPr>
          <p:cNvPicPr>
            <a:picLocks noChangeAspect="1"/>
          </p:cNvPicPr>
          <p:nvPr/>
        </p:nvPicPr>
        <p:blipFill>
          <a:blip r:embed="rId3"/>
          <a:stretch>
            <a:fillRect/>
          </a:stretch>
        </p:blipFill>
        <p:spPr>
          <a:xfrm>
            <a:off x="4429087" y="3637707"/>
            <a:ext cx="7306695" cy="695422"/>
          </a:xfrm>
          <a:prstGeom prst="rect">
            <a:avLst/>
          </a:prstGeom>
        </p:spPr>
      </p:pic>
      <p:sp>
        <p:nvSpPr>
          <p:cNvPr id="14" name="ZoneTexte 13">
            <a:extLst>
              <a:ext uri="{FF2B5EF4-FFF2-40B4-BE49-F238E27FC236}">
                <a16:creationId xmlns:a16="http://schemas.microsoft.com/office/drawing/2014/main" id="{DDD79FBD-5246-E9E0-4EE1-A9FBFE371AEC}"/>
              </a:ext>
            </a:extLst>
          </p:cNvPr>
          <p:cNvSpPr txBox="1"/>
          <p:nvPr/>
        </p:nvSpPr>
        <p:spPr>
          <a:xfrm>
            <a:off x="9942576" y="6218663"/>
            <a:ext cx="1048512" cy="276999"/>
          </a:xfrm>
          <a:prstGeom prst="rect">
            <a:avLst/>
          </a:prstGeom>
          <a:noFill/>
        </p:spPr>
        <p:txBody>
          <a:bodyPr wrap="square" rtlCol="0">
            <a:spAutoFit/>
          </a:bodyPr>
          <a:lstStyle/>
          <a:p>
            <a:r>
              <a:rPr lang="fr-CA" sz="1200" dirty="0">
                <a:solidFill>
                  <a:srgbClr val="FA4098"/>
                </a:solidFill>
              </a:rPr>
              <a:t>Trouvé !</a:t>
            </a:r>
          </a:p>
        </p:txBody>
      </p:sp>
    </p:spTree>
    <p:extLst>
      <p:ext uri="{BB962C8B-B14F-4D97-AF65-F5344CB8AC3E}">
        <p14:creationId xmlns:p14="http://schemas.microsoft.com/office/powerpoint/2010/main" val="3460651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22E712B-92AF-5B49-4CFB-9F9A9C832E94}"/>
              </a:ext>
            </a:extLst>
          </p:cNvPr>
          <p:cNvSpPr>
            <a:spLocks noGrp="1"/>
          </p:cNvSpPr>
          <p:nvPr>
            <p:ph idx="1"/>
          </p:nvPr>
        </p:nvSpPr>
        <p:spPr/>
        <p:txBody>
          <a:bodyPr/>
          <a:lstStyle/>
          <a:p>
            <a:r>
              <a:rPr lang="fr-CA" dirty="0"/>
              <a:t> Stratégies d’optimisation</a:t>
            </a:r>
          </a:p>
          <a:p>
            <a:pPr lvl="1"/>
            <a:r>
              <a:rPr lang="fr-CA" dirty="0"/>
              <a:t> Index : </a:t>
            </a:r>
            <a:r>
              <a:rPr lang="fr-CA" dirty="0" err="1"/>
              <a:t>Clustered</a:t>
            </a:r>
            <a:r>
              <a:rPr lang="fr-CA" dirty="0"/>
              <a:t> OU Non-</a:t>
            </a:r>
            <a:r>
              <a:rPr lang="fr-CA" dirty="0" err="1"/>
              <a:t>Clustered</a:t>
            </a:r>
            <a:endParaRPr lang="fr-CA" dirty="0"/>
          </a:p>
          <a:p>
            <a:pPr lvl="2"/>
            <a:r>
              <a:rPr lang="fr-CA" dirty="0"/>
              <a:t> </a:t>
            </a:r>
            <a:r>
              <a:rPr lang="fr-CA" b="1" dirty="0" err="1">
                <a:solidFill>
                  <a:srgbClr val="FA4098"/>
                </a:solidFill>
              </a:rPr>
              <a:t>Clustered</a:t>
            </a:r>
            <a:r>
              <a:rPr lang="fr-CA" dirty="0"/>
              <a:t> (max. </a:t>
            </a:r>
            <a:r>
              <a:rPr lang="fr-CA" dirty="0">
                <a:solidFill>
                  <a:srgbClr val="FA4098"/>
                </a:solidFill>
              </a:rPr>
              <a:t>1</a:t>
            </a:r>
            <a:r>
              <a:rPr lang="fr-CA" dirty="0"/>
              <a:t> par table)</a:t>
            </a:r>
            <a:endParaRPr lang="fr-CA" dirty="0">
              <a:solidFill>
                <a:srgbClr val="FA4098"/>
              </a:solidFill>
            </a:endParaRPr>
          </a:p>
          <a:p>
            <a:pPr lvl="3"/>
            <a:r>
              <a:rPr lang="fr-CA" dirty="0"/>
              <a:t> Détermine, </a:t>
            </a:r>
            <a:r>
              <a:rPr lang="fr-CA" dirty="0">
                <a:solidFill>
                  <a:srgbClr val="FA4098"/>
                </a:solidFill>
              </a:rPr>
              <a:t>physiquement, sur le disque</a:t>
            </a:r>
            <a:r>
              <a:rPr lang="fr-CA" dirty="0"/>
              <a:t>, l’ordre des rangées d’une table.</a:t>
            </a:r>
          </a:p>
          <a:p>
            <a:pPr lvl="3"/>
            <a:r>
              <a:rPr lang="fr-CA" dirty="0"/>
              <a:t> Ex : Je définis un index </a:t>
            </a:r>
            <a:r>
              <a:rPr lang="fr-CA" dirty="0" err="1"/>
              <a:t>clustered</a:t>
            </a:r>
            <a:r>
              <a:rPr lang="fr-CA" dirty="0"/>
              <a:t> pour la table Fruit qui utilise la rangée </a:t>
            </a:r>
            <a:r>
              <a:rPr lang="fr-CA" dirty="0" err="1"/>
              <a:t>FruitID</a:t>
            </a:r>
            <a:r>
              <a:rPr lang="fr-CA" dirty="0"/>
              <a:t>. Dans ce cas, dans la mémoire du système, les rangées de la table seront rangées dans l’ordre ci-dessous.</a:t>
            </a:r>
          </a:p>
          <a:p>
            <a:endParaRPr lang="fr-CA" dirty="0"/>
          </a:p>
        </p:txBody>
      </p:sp>
      <p:sp>
        <p:nvSpPr>
          <p:cNvPr id="3" name="Titre 2">
            <a:extLst>
              <a:ext uri="{FF2B5EF4-FFF2-40B4-BE49-F238E27FC236}">
                <a16:creationId xmlns:a16="http://schemas.microsoft.com/office/drawing/2014/main" id="{B3140789-F6F6-DC77-6836-FA17DBB57398}"/>
              </a:ext>
            </a:extLst>
          </p:cNvPr>
          <p:cNvSpPr>
            <a:spLocks noGrp="1"/>
          </p:cNvSpPr>
          <p:nvPr>
            <p:ph type="title"/>
          </p:nvPr>
        </p:nvSpPr>
        <p:spPr/>
        <p:txBody>
          <a:bodyPr/>
          <a:lstStyle/>
          <a:p>
            <a:r>
              <a:rPr lang="fr-CA" dirty="0"/>
              <a:t>Optimisation</a:t>
            </a:r>
          </a:p>
        </p:txBody>
      </p:sp>
      <p:pic>
        <p:nvPicPr>
          <p:cNvPr id="5" name="Image 4">
            <a:extLst>
              <a:ext uri="{FF2B5EF4-FFF2-40B4-BE49-F238E27FC236}">
                <a16:creationId xmlns:a16="http://schemas.microsoft.com/office/drawing/2014/main" id="{7A5495F0-994F-84BA-29ED-5B0203F8E498}"/>
              </a:ext>
            </a:extLst>
          </p:cNvPr>
          <p:cNvPicPr>
            <a:picLocks noChangeAspect="1"/>
          </p:cNvPicPr>
          <p:nvPr/>
        </p:nvPicPr>
        <p:blipFill>
          <a:blip r:embed="rId2"/>
          <a:stretch>
            <a:fillRect/>
          </a:stretch>
        </p:blipFill>
        <p:spPr>
          <a:xfrm>
            <a:off x="8734219" y="3734820"/>
            <a:ext cx="2953162" cy="2715004"/>
          </a:xfrm>
          <a:prstGeom prst="rect">
            <a:avLst/>
          </a:prstGeom>
          <a:ln w="28575">
            <a:solidFill>
              <a:srgbClr val="7385D1"/>
            </a:solidFill>
          </a:ln>
        </p:spPr>
      </p:pic>
      <p:sp>
        <p:nvSpPr>
          <p:cNvPr id="6" name="Rectangle 5">
            <a:extLst>
              <a:ext uri="{FF2B5EF4-FFF2-40B4-BE49-F238E27FC236}">
                <a16:creationId xmlns:a16="http://schemas.microsoft.com/office/drawing/2014/main" id="{ED97A51B-9ABE-F9A6-CC8F-8CA742D41F06}"/>
              </a:ext>
            </a:extLst>
          </p:cNvPr>
          <p:cNvSpPr/>
          <p:nvPr/>
        </p:nvSpPr>
        <p:spPr>
          <a:xfrm>
            <a:off x="8802624" y="3948747"/>
            <a:ext cx="682752" cy="2482789"/>
          </a:xfrm>
          <a:prstGeom prst="rect">
            <a:avLst/>
          </a:prstGeom>
          <a:noFill/>
          <a:ln w="1905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ZoneTexte 6">
            <a:extLst>
              <a:ext uri="{FF2B5EF4-FFF2-40B4-BE49-F238E27FC236}">
                <a16:creationId xmlns:a16="http://schemas.microsoft.com/office/drawing/2014/main" id="{A40AA06B-1F5F-D0E4-E2F8-D35FAA2B5FB2}"/>
              </a:ext>
            </a:extLst>
          </p:cNvPr>
          <p:cNvSpPr txBox="1"/>
          <p:nvPr/>
        </p:nvSpPr>
        <p:spPr>
          <a:xfrm>
            <a:off x="392518" y="3948747"/>
            <a:ext cx="7961376" cy="1038746"/>
          </a:xfrm>
          <a:prstGeom prst="rect">
            <a:avLst/>
          </a:prstGeom>
          <a:noFill/>
        </p:spPr>
        <p:txBody>
          <a:bodyPr wrap="square" rtlCol="0">
            <a:spAutoFit/>
          </a:bodyPr>
          <a:lstStyle/>
          <a:p>
            <a:pPr>
              <a:spcAft>
                <a:spcPts val="600"/>
              </a:spcAft>
            </a:pPr>
            <a:r>
              <a:rPr lang="fr-CA" b="1" dirty="0">
                <a:solidFill>
                  <a:srgbClr val="7385D1"/>
                </a:solidFill>
              </a:rPr>
              <a:t>Impact sur la performance</a:t>
            </a:r>
            <a:endParaRPr lang="fr-CA" dirty="0">
              <a:solidFill>
                <a:srgbClr val="7385D1"/>
              </a:solidFill>
            </a:endParaRPr>
          </a:p>
          <a:p>
            <a:pPr>
              <a:spcAft>
                <a:spcPts val="300"/>
              </a:spcAft>
            </a:pPr>
            <a:r>
              <a:rPr lang="fr-CA" dirty="0">
                <a:solidFill>
                  <a:srgbClr val="7385D1"/>
                </a:solidFill>
              </a:rPr>
              <a:t>• Si je cherche une rangée par son </a:t>
            </a:r>
            <a:r>
              <a:rPr lang="fr-CA" dirty="0" err="1">
                <a:solidFill>
                  <a:srgbClr val="FA4098"/>
                </a:solidFill>
              </a:rPr>
              <a:t>FruitID</a:t>
            </a:r>
            <a:r>
              <a:rPr lang="fr-CA" dirty="0">
                <a:solidFill>
                  <a:srgbClr val="7385D1"/>
                </a:solidFill>
              </a:rPr>
              <a:t>, la recherche sera </a:t>
            </a:r>
            <a:r>
              <a:rPr lang="fr-CA" dirty="0">
                <a:solidFill>
                  <a:srgbClr val="FA4098"/>
                </a:solidFill>
              </a:rPr>
              <a:t>nettement accélérée</a:t>
            </a:r>
            <a:r>
              <a:rPr lang="fr-CA" dirty="0">
                <a:solidFill>
                  <a:srgbClr val="7385D1"/>
                </a:solidFill>
              </a:rPr>
              <a:t>.</a:t>
            </a:r>
          </a:p>
          <a:p>
            <a:pPr>
              <a:spcAft>
                <a:spcPts val="300"/>
              </a:spcAft>
            </a:pPr>
            <a:r>
              <a:rPr lang="fr-CA" dirty="0">
                <a:solidFill>
                  <a:srgbClr val="7385D1"/>
                </a:solidFill>
              </a:rPr>
              <a:t>• Si je cherche une rangée par le </a:t>
            </a:r>
            <a:r>
              <a:rPr lang="fr-CA" dirty="0">
                <a:solidFill>
                  <a:srgbClr val="FA4098"/>
                </a:solidFill>
              </a:rPr>
              <a:t>nom du fruit</a:t>
            </a:r>
            <a:r>
              <a:rPr lang="fr-CA" dirty="0">
                <a:solidFill>
                  <a:srgbClr val="7385D1"/>
                </a:solidFill>
              </a:rPr>
              <a:t>, l’index n’aide </a:t>
            </a:r>
            <a:r>
              <a:rPr lang="fr-CA" u="sng" dirty="0">
                <a:solidFill>
                  <a:srgbClr val="7385D1"/>
                </a:solidFill>
              </a:rPr>
              <a:t>pas du tout</a:t>
            </a:r>
            <a:r>
              <a:rPr lang="fr-CA" dirty="0">
                <a:solidFill>
                  <a:srgbClr val="7385D1"/>
                </a:solidFill>
              </a:rPr>
              <a:t>.</a:t>
            </a:r>
          </a:p>
        </p:txBody>
      </p:sp>
      <p:pic>
        <p:nvPicPr>
          <p:cNvPr id="9" name="Image 8">
            <a:extLst>
              <a:ext uri="{FF2B5EF4-FFF2-40B4-BE49-F238E27FC236}">
                <a16:creationId xmlns:a16="http://schemas.microsoft.com/office/drawing/2014/main" id="{87D79975-92ED-6243-25D5-3A3B21FE56AE}"/>
              </a:ext>
            </a:extLst>
          </p:cNvPr>
          <p:cNvPicPr>
            <a:picLocks noChangeAspect="1"/>
          </p:cNvPicPr>
          <p:nvPr/>
        </p:nvPicPr>
        <p:blipFill>
          <a:blip r:embed="rId3"/>
          <a:stretch>
            <a:fillRect/>
          </a:stretch>
        </p:blipFill>
        <p:spPr>
          <a:xfrm>
            <a:off x="9533777" y="134659"/>
            <a:ext cx="2524477" cy="1486107"/>
          </a:xfrm>
          <a:prstGeom prst="rect">
            <a:avLst/>
          </a:prstGeom>
          <a:ln w="28575">
            <a:solidFill>
              <a:srgbClr val="7385D1"/>
            </a:solidFill>
          </a:ln>
        </p:spPr>
      </p:pic>
      <p:sp>
        <p:nvSpPr>
          <p:cNvPr id="10" name="ZoneTexte 9">
            <a:extLst>
              <a:ext uri="{FF2B5EF4-FFF2-40B4-BE49-F238E27FC236}">
                <a16:creationId xmlns:a16="http://schemas.microsoft.com/office/drawing/2014/main" id="{D1F980E5-0AA1-47CA-782A-BB255812C45D}"/>
              </a:ext>
            </a:extLst>
          </p:cNvPr>
          <p:cNvSpPr txBox="1"/>
          <p:nvPr/>
        </p:nvSpPr>
        <p:spPr>
          <a:xfrm>
            <a:off x="9473184" y="1620766"/>
            <a:ext cx="2718816" cy="646331"/>
          </a:xfrm>
          <a:prstGeom prst="rect">
            <a:avLst/>
          </a:prstGeom>
          <a:noFill/>
        </p:spPr>
        <p:txBody>
          <a:bodyPr wrap="square" rtlCol="0">
            <a:spAutoFit/>
          </a:bodyPr>
          <a:lstStyle/>
          <a:p>
            <a:r>
              <a:rPr lang="fr-CA" sz="1200" dirty="0">
                <a:solidFill>
                  <a:srgbClr val="7385D1"/>
                </a:solidFill>
              </a:rPr>
              <a:t>Quand on crée une contrainte PK, un index </a:t>
            </a:r>
            <a:r>
              <a:rPr lang="fr-CA" sz="1200" dirty="0" err="1">
                <a:solidFill>
                  <a:srgbClr val="7385D1"/>
                </a:solidFill>
              </a:rPr>
              <a:t>clustered</a:t>
            </a:r>
            <a:r>
              <a:rPr lang="fr-CA" sz="1200" dirty="0">
                <a:solidFill>
                  <a:srgbClr val="7385D1"/>
                </a:solidFill>
              </a:rPr>
              <a:t> est créé automatiquement, par défaut !</a:t>
            </a:r>
          </a:p>
        </p:txBody>
      </p:sp>
      <p:pic>
        <p:nvPicPr>
          <p:cNvPr id="12" name="Image 11">
            <a:extLst>
              <a:ext uri="{FF2B5EF4-FFF2-40B4-BE49-F238E27FC236}">
                <a16:creationId xmlns:a16="http://schemas.microsoft.com/office/drawing/2014/main" id="{C5E2038C-1FD0-956A-6BB8-DCA36B32E82F}"/>
              </a:ext>
            </a:extLst>
          </p:cNvPr>
          <p:cNvPicPr>
            <a:picLocks noChangeAspect="1"/>
          </p:cNvPicPr>
          <p:nvPr/>
        </p:nvPicPr>
        <p:blipFill>
          <a:blip r:embed="rId4"/>
          <a:stretch>
            <a:fillRect/>
          </a:stretch>
        </p:blipFill>
        <p:spPr>
          <a:xfrm>
            <a:off x="654703" y="5651426"/>
            <a:ext cx="7247603" cy="351980"/>
          </a:xfrm>
          <a:prstGeom prst="rect">
            <a:avLst/>
          </a:prstGeom>
          <a:ln w="28575">
            <a:solidFill>
              <a:srgbClr val="7385D1"/>
            </a:solidFill>
          </a:ln>
        </p:spPr>
      </p:pic>
      <p:sp>
        <p:nvSpPr>
          <p:cNvPr id="13" name="ZoneTexte 12">
            <a:extLst>
              <a:ext uri="{FF2B5EF4-FFF2-40B4-BE49-F238E27FC236}">
                <a16:creationId xmlns:a16="http://schemas.microsoft.com/office/drawing/2014/main" id="{88A56286-86F3-3FAB-FE79-3BC622308CD8}"/>
              </a:ext>
            </a:extLst>
          </p:cNvPr>
          <p:cNvSpPr txBox="1"/>
          <p:nvPr/>
        </p:nvSpPr>
        <p:spPr>
          <a:xfrm>
            <a:off x="3329400" y="6053620"/>
            <a:ext cx="1627632" cy="523220"/>
          </a:xfrm>
          <a:prstGeom prst="rect">
            <a:avLst/>
          </a:prstGeom>
          <a:noFill/>
        </p:spPr>
        <p:txBody>
          <a:bodyPr wrap="square" rtlCol="0">
            <a:spAutoFit/>
          </a:bodyPr>
          <a:lstStyle/>
          <a:p>
            <a:pPr algn="ctr"/>
            <a:r>
              <a:rPr lang="fr-CA" sz="1400" dirty="0" err="1">
                <a:solidFill>
                  <a:srgbClr val="FA4098"/>
                </a:solidFill>
              </a:rPr>
              <a:t>IX_Table_Colonne</a:t>
            </a:r>
            <a:endParaRPr lang="fr-CA" sz="1400" dirty="0">
              <a:solidFill>
                <a:srgbClr val="FA4098"/>
              </a:solidFill>
            </a:endParaRPr>
          </a:p>
          <a:p>
            <a:pPr algn="ctr"/>
            <a:r>
              <a:rPr lang="fr-CA" sz="1400" dirty="0">
                <a:solidFill>
                  <a:srgbClr val="FA4098"/>
                </a:solidFill>
              </a:rPr>
              <a:t>(nom)</a:t>
            </a:r>
          </a:p>
        </p:txBody>
      </p:sp>
      <p:sp>
        <p:nvSpPr>
          <p:cNvPr id="14" name="ZoneTexte 13">
            <a:extLst>
              <a:ext uri="{FF2B5EF4-FFF2-40B4-BE49-F238E27FC236}">
                <a16:creationId xmlns:a16="http://schemas.microsoft.com/office/drawing/2014/main" id="{5ED47509-4FF2-F4EE-7AEE-CCA3C405A9B4}"/>
              </a:ext>
            </a:extLst>
          </p:cNvPr>
          <p:cNvSpPr txBox="1"/>
          <p:nvPr/>
        </p:nvSpPr>
        <p:spPr>
          <a:xfrm>
            <a:off x="5447046" y="6048184"/>
            <a:ext cx="2307145" cy="307777"/>
          </a:xfrm>
          <a:prstGeom prst="rect">
            <a:avLst/>
          </a:prstGeom>
          <a:noFill/>
        </p:spPr>
        <p:txBody>
          <a:bodyPr wrap="square" rtlCol="0">
            <a:spAutoFit/>
          </a:bodyPr>
          <a:lstStyle/>
          <a:p>
            <a:pPr algn="ctr"/>
            <a:r>
              <a:rPr lang="fr-CA" sz="1400" dirty="0" err="1">
                <a:solidFill>
                  <a:srgbClr val="FA4098"/>
                </a:solidFill>
              </a:rPr>
              <a:t>Schéma.Table</a:t>
            </a:r>
            <a:r>
              <a:rPr lang="fr-CA" sz="1400" dirty="0">
                <a:solidFill>
                  <a:srgbClr val="FA4098"/>
                </a:solidFill>
              </a:rPr>
              <a:t>(Colonne)</a:t>
            </a:r>
          </a:p>
        </p:txBody>
      </p:sp>
      <p:cxnSp>
        <p:nvCxnSpPr>
          <p:cNvPr id="15" name="Connecteur droit avec flèche 14">
            <a:extLst>
              <a:ext uri="{FF2B5EF4-FFF2-40B4-BE49-F238E27FC236}">
                <a16:creationId xmlns:a16="http://schemas.microsoft.com/office/drawing/2014/main" id="{4678F98F-2825-EABF-A616-3554188F746D}"/>
              </a:ext>
            </a:extLst>
          </p:cNvPr>
          <p:cNvCxnSpPr>
            <a:cxnSpLocks/>
          </p:cNvCxnSpPr>
          <p:nvPr/>
        </p:nvCxnSpPr>
        <p:spPr>
          <a:xfrm>
            <a:off x="9296033" y="1501333"/>
            <a:ext cx="594289" cy="0"/>
          </a:xfrm>
          <a:prstGeom prst="straightConnector1">
            <a:avLst/>
          </a:prstGeom>
          <a:ln w="28575">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857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22E712B-92AF-5B49-4CFB-9F9A9C832E94}"/>
              </a:ext>
            </a:extLst>
          </p:cNvPr>
          <p:cNvSpPr>
            <a:spLocks noGrp="1"/>
          </p:cNvSpPr>
          <p:nvPr>
            <p:ph idx="1"/>
          </p:nvPr>
        </p:nvSpPr>
        <p:spPr/>
        <p:txBody>
          <a:bodyPr/>
          <a:lstStyle/>
          <a:p>
            <a:r>
              <a:rPr lang="fr-CA" dirty="0"/>
              <a:t> Stratégies d’optimisation</a:t>
            </a:r>
          </a:p>
          <a:p>
            <a:pPr lvl="1"/>
            <a:r>
              <a:rPr lang="fr-CA" dirty="0"/>
              <a:t> Index : </a:t>
            </a:r>
            <a:r>
              <a:rPr lang="fr-CA" dirty="0" err="1"/>
              <a:t>Clustered</a:t>
            </a:r>
            <a:r>
              <a:rPr lang="fr-CA" dirty="0"/>
              <a:t> OU Non-</a:t>
            </a:r>
            <a:r>
              <a:rPr lang="fr-CA" dirty="0" err="1"/>
              <a:t>Clustered</a:t>
            </a:r>
            <a:endParaRPr lang="fr-CA" dirty="0"/>
          </a:p>
          <a:p>
            <a:pPr lvl="2"/>
            <a:r>
              <a:rPr lang="fr-CA" dirty="0"/>
              <a:t> </a:t>
            </a:r>
            <a:r>
              <a:rPr lang="fr-CA" dirty="0">
                <a:solidFill>
                  <a:srgbClr val="FA4098"/>
                </a:solidFill>
              </a:rPr>
              <a:t>Non-</a:t>
            </a:r>
            <a:r>
              <a:rPr lang="fr-CA" dirty="0" err="1">
                <a:solidFill>
                  <a:srgbClr val="FA4098"/>
                </a:solidFill>
              </a:rPr>
              <a:t>Clustered</a:t>
            </a:r>
            <a:endParaRPr lang="fr-CA" dirty="0">
              <a:solidFill>
                <a:srgbClr val="FA4098"/>
              </a:solidFill>
            </a:endParaRPr>
          </a:p>
          <a:p>
            <a:pPr lvl="3"/>
            <a:r>
              <a:rPr lang="fr-CA" dirty="0"/>
              <a:t> Crée une </a:t>
            </a:r>
            <a:r>
              <a:rPr lang="fr-CA" b="1" dirty="0"/>
              <a:t>nouvelle structure</a:t>
            </a:r>
            <a:r>
              <a:rPr lang="fr-CA" dirty="0"/>
              <a:t> avec toutes les </a:t>
            </a:r>
            <a:r>
              <a:rPr lang="fr-CA" dirty="0">
                <a:solidFill>
                  <a:srgbClr val="FA4098"/>
                </a:solidFill>
              </a:rPr>
              <a:t>valeurs</a:t>
            </a:r>
            <a:r>
              <a:rPr lang="fr-CA" dirty="0"/>
              <a:t> de la </a:t>
            </a:r>
            <a:r>
              <a:rPr lang="fr-CA" b="1" dirty="0"/>
              <a:t>colonne choisie</a:t>
            </a:r>
            <a:r>
              <a:rPr lang="fr-CA" dirty="0"/>
              <a:t>, chacune accompagnée d’un </a:t>
            </a:r>
            <a:r>
              <a:rPr lang="fr-CA" dirty="0">
                <a:solidFill>
                  <a:srgbClr val="FA4098"/>
                </a:solidFill>
              </a:rPr>
              <a:t>pointeur</a:t>
            </a:r>
            <a:r>
              <a:rPr lang="fr-CA" dirty="0"/>
              <a:t> pour nous aider à retrouver la valeur plus rapidement dans la table. Si plusieurs rangées dans la table ont la même valeur pour la colonne utilisée par l’index </a:t>
            </a:r>
            <a:r>
              <a:rPr lang="fr-CA" dirty="0">
                <a:solidFill>
                  <a:srgbClr val="FA4098"/>
                </a:solidFill>
              </a:rPr>
              <a:t>non-</a:t>
            </a:r>
            <a:r>
              <a:rPr lang="fr-CA" dirty="0" err="1">
                <a:solidFill>
                  <a:srgbClr val="FA4098"/>
                </a:solidFill>
              </a:rPr>
              <a:t>clustered</a:t>
            </a:r>
            <a:r>
              <a:rPr lang="fr-CA" dirty="0"/>
              <a:t>, il y aura autant de pointeurs que de rangées pour cette valeur spécifique dans la structure de recherche. (Ex : </a:t>
            </a:r>
            <a:r>
              <a:rPr lang="fr-CA" b="1" dirty="0"/>
              <a:t>trois</a:t>
            </a:r>
            <a:r>
              <a:rPr lang="fr-CA" dirty="0"/>
              <a:t> fruits </a:t>
            </a:r>
            <a:r>
              <a:rPr lang="fr-CA" dirty="0">
                <a:solidFill>
                  <a:srgbClr val="FA4098"/>
                </a:solidFill>
              </a:rPr>
              <a:t>jaune</a:t>
            </a:r>
            <a:r>
              <a:rPr lang="fr-CA" dirty="0"/>
              <a:t>, </a:t>
            </a:r>
            <a:r>
              <a:rPr lang="fr-CA" b="1" dirty="0"/>
              <a:t>trois</a:t>
            </a:r>
            <a:r>
              <a:rPr lang="fr-CA" dirty="0"/>
              <a:t> pointeurs pour </a:t>
            </a:r>
            <a:r>
              <a:rPr lang="fr-CA" dirty="0">
                <a:solidFill>
                  <a:srgbClr val="FA4098"/>
                </a:solidFill>
              </a:rPr>
              <a:t>jaune</a:t>
            </a:r>
            <a:r>
              <a:rPr lang="fr-CA" dirty="0"/>
              <a:t>)</a:t>
            </a:r>
          </a:p>
          <a:p>
            <a:pPr lvl="3"/>
            <a:r>
              <a:rPr lang="fr-CA" dirty="0"/>
              <a:t> Exemple : </a:t>
            </a:r>
            <a:r>
              <a:rPr lang="fr-CA" dirty="0">
                <a:solidFill>
                  <a:srgbClr val="FA4098"/>
                </a:solidFill>
              </a:rPr>
              <a:t>Index non </a:t>
            </a:r>
            <a:r>
              <a:rPr lang="fr-CA" dirty="0" err="1">
                <a:solidFill>
                  <a:srgbClr val="FA4098"/>
                </a:solidFill>
              </a:rPr>
              <a:t>clustered</a:t>
            </a:r>
            <a:r>
              <a:rPr lang="fr-CA" dirty="0"/>
              <a:t> pour la colonne </a:t>
            </a:r>
            <a:r>
              <a:rPr lang="fr-CA" dirty="0">
                <a:solidFill>
                  <a:srgbClr val="FA4098"/>
                </a:solidFill>
              </a:rPr>
              <a:t>couleur</a:t>
            </a:r>
          </a:p>
        </p:txBody>
      </p:sp>
      <p:sp>
        <p:nvSpPr>
          <p:cNvPr id="3" name="Titre 2">
            <a:extLst>
              <a:ext uri="{FF2B5EF4-FFF2-40B4-BE49-F238E27FC236}">
                <a16:creationId xmlns:a16="http://schemas.microsoft.com/office/drawing/2014/main" id="{B3140789-F6F6-DC77-6836-FA17DBB57398}"/>
              </a:ext>
            </a:extLst>
          </p:cNvPr>
          <p:cNvSpPr>
            <a:spLocks noGrp="1"/>
          </p:cNvSpPr>
          <p:nvPr>
            <p:ph type="title"/>
          </p:nvPr>
        </p:nvSpPr>
        <p:spPr/>
        <p:txBody>
          <a:bodyPr/>
          <a:lstStyle/>
          <a:p>
            <a:r>
              <a:rPr lang="fr-CA" dirty="0"/>
              <a:t>Optimisation</a:t>
            </a:r>
          </a:p>
        </p:txBody>
      </p:sp>
      <p:sp>
        <p:nvSpPr>
          <p:cNvPr id="6" name="ZoneTexte 5">
            <a:extLst>
              <a:ext uri="{FF2B5EF4-FFF2-40B4-BE49-F238E27FC236}">
                <a16:creationId xmlns:a16="http://schemas.microsoft.com/office/drawing/2014/main" id="{433289F2-9960-0CC4-7AF8-738DDB4CDD94}"/>
              </a:ext>
            </a:extLst>
          </p:cNvPr>
          <p:cNvSpPr txBox="1"/>
          <p:nvPr/>
        </p:nvSpPr>
        <p:spPr>
          <a:xfrm>
            <a:off x="9838944" y="3991445"/>
            <a:ext cx="2178822" cy="307777"/>
          </a:xfrm>
          <a:prstGeom prst="rect">
            <a:avLst/>
          </a:prstGeom>
          <a:noFill/>
        </p:spPr>
        <p:txBody>
          <a:bodyPr wrap="square" rtlCol="0">
            <a:spAutoFit/>
          </a:bodyPr>
          <a:lstStyle/>
          <a:p>
            <a:pPr algn="ctr"/>
            <a:r>
              <a:rPr lang="fr-CA" sz="1400" dirty="0">
                <a:solidFill>
                  <a:srgbClr val="7385D1"/>
                </a:solidFill>
              </a:rPr>
              <a:t>Table </a:t>
            </a:r>
          </a:p>
        </p:txBody>
      </p:sp>
      <p:pic>
        <p:nvPicPr>
          <p:cNvPr id="12" name="Image 11">
            <a:extLst>
              <a:ext uri="{FF2B5EF4-FFF2-40B4-BE49-F238E27FC236}">
                <a16:creationId xmlns:a16="http://schemas.microsoft.com/office/drawing/2014/main" id="{CBD7A34F-2F10-3D5D-D4BF-863FF5385BA3}"/>
              </a:ext>
            </a:extLst>
          </p:cNvPr>
          <p:cNvPicPr>
            <a:picLocks noChangeAspect="1"/>
          </p:cNvPicPr>
          <p:nvPr/>
        </p:nvPicPr>
        <p:blipFill>
          <a:blip r:embed="rId2"/>
          <a:stretch>
            <a:fillRect/>
          </a:stretch>
        </p:blipFill>
        <p:spPr>
          <a:xfrm>
            <a:off x="9838944" y="4303638"/>
            <a:ext cx="2198669" cy="2433642"/>
          </a:xfrm>
          <a:prstGeom prst="rect">
            <a:avLst/>
          </a:prstGeom>
          <a:ln w="28575">
            <a:solidFill>
              <a:srgbClr val="7385D1"/>
            </a:solidFill>
          </a:ln>
        </p:spPr>
      </p:pic>
      <p:sp>
        <p:nvSpPr>
          <p:cNvPr id="13" name="ZoneTexte 12">
            <a:extLst>
              <a:ext uri="{FF2B5EF4-FFF2-40B4-BE49-F238E27FC236}">
                <a16:creationId xmlns:a16="http://schemas.microsoft.com/office/drawing/2014/main" id="{67581190-6C22-B4E9-F659-B2EFC6BA3136}"/>
              </a:ext>
            </a:extLst>
          </p:cNvPr>
          <p:cNvSpPr txBox="1"/>
          <p:nvPr/>
        </p:nvSpPr>
        <p:spPr>
          <a:xfrm>
            <a:off x="7217935" y="3991444"/>
            <a:ext cx="2178822" cy="307777"/>
          </a:xfrm>
          <a:prstGeom prst="rect">
            <a:avLst/>
          </a:prstGeom>
          <a:noFill/>
        </p:spPr>
        <p:txBody>
          <a:bodyPr wrap="square" rtlCol="0">
            <a:spAutoFit/>
          </a:bodyPr>
          <a:lstStyle/>
          <a:p>
            <a:pPr algn="ctr"/>
            <a:r>
              <a:rPr lang="fr-CA" sz="1400" dirty="0">
                <a:solidFill>
                  <a:srgbClr val="7385D1"/>
                </a:solidFill>
              </a:rPr>
              <a:t>Structure de l’index</a:t>
            </a:r>
          </a:p>
        </p:txBody>
      </p:sp>
      <p:pic>
        <p:nvPicPr>
          <p:cNvPr id="20" name="Image 19">
            <a:extLst>
              <a:ext uri="{FF2B5EF4-FFF2-40B4-BE49-F238E27FC236}">
                <a16:creationId xmlns:a16="http://schemas.microsoft.com/office/drawing/2014/main" id="{16BB9DFB-473B-9486-DCDC-67CCEE6D61DF}"/>
              </a:ext>
            </a:extLst>
          </p:cNvPr>
          <p:cNvPicPr>
            <a:picLocks noChangeAspect="1"/>
          </p:cNvPicPr>
          <p:nvPr/>
        </p:nvPicPr>
        <p:blipFill>
          <a:blip r:embed="rId3"/>
          <a:stretch>
            <a:fillRect/>
          </a:stretch>
        </p:blipFill>
        <p:spPr>
          <a:xfrm>
            <a:off x="7609060" y="4299221"/>
            <a:ext cx="1388339" cy="2438059"/>
          </a:xfrm>
          <a:prstGeom prst="rect">
            <a:avLst/>
          </a:prstGeom>
          <a:ln w="28575">
            <a:solidFill>
              <a:srgbClr val="7385D1"/>
            </a:solidFill>
          </a:ln>
        </p:spPr>
      </p:pic>
      <p:cxnSp>
        <p:nvCxnSpPr>
          <p:cNvPr id="22" name="Connecteur droit avec flèche 21">
            <a:extLst>
              <a:ext uri="{FF2B5EF4-FFF2-40B4-BE49-F238E27FC236}">
                <a16:creationId xmlns:a16="http://schemas.microsoft.com/office/drawing/2014/main" id="{C3329D65-FE16-4165-3CB3-B92808D1062D}"/>
              </a:ext>
            </a:extLst>
          </p:cNvPr>
          <p:cNvCxnSpPr>
            <a:cxnSpLocks/>
          </p:cNvCxnSpPr>
          <p:nvPr/>
        </p:nvCxnSpPr>
        <p:spPr>
          <a:xfrm>
            <a:off x="8742926" y="4606998"/>
            <a:ext cx="1047250" cy="659946"/>
          </a:xfrm>
          <a:prstGeom prst="straightConnector1">
            <a:avLst/>
          </a:prstGeom>
          <a:ln w="28575">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4E0F1CCB-A831-FACD-2E61-060FCFA3CF66}"/>
              </a:ext>
            </a:extLst>
          </p:cNvPr>
          <p:cNvCxnSpPr>
            <a:cxnSpLocks/>
          </p:cNvCxnSpPr>
          <p:nvPr/>
        </p:nvCxnSpPr>
        <p:spPr>
          <a:xfrm>
            <a:off x="8788972" y="4858304"/>
            <a:ext cx="1001204" cy="896320"/>
          </a:xfrm>
          <a:prstGeom prst="straightConnector1">
            <a:avLst/>
          </a:prstGeom>
          <a:ln w="28575">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38071924-5473-127F-3A7F-B236418BEA41}"/>
              </a:ext>
            </a:extLst>
          </p:cNvPr>
          <p:cNvCxnSpPr>
            <a:cxnSpLocks/>
          </p:cNvCxnSpPr>
          <p:nvPr/>
        </p:nvCxnSpPr>
        <p:spPr>
          <a:xfrm>
            <a:off x="8788972" y="5062624"/>
            <a:ext cx="1001204" cy="1283312"/>
          </a:xfrm>
          <a:prstGeom prst="straightConnector1">
            <a:avLst/>
          </a:prstGeom>
          <a:ln w="28575">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C07D714C-3924-C736-4926-74DEDF151731}"/>
              </a:ext>
            </a:extLst>
          </p:cNvPr>
          <p:cNvCxnSpPr>
            <a:cxnSpLocks/>
          </p:cNvCxnSpPr>
          <p:nvPr/>
        </p:nvCxnSpPr>
        <p:spPr>
          <a:xfrm flipV="1">
            <a:off x="8835018" y="4671280"/>
            <a:ext cx="976423" cy="642480"/>
          </a:xfrm>
          <a:prstGeom prst="straightConnector1">
            <a:avLst/>
          </a:prstGeom>
          <a:ln w="28575">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05B6FCDC-1C1A-3B7F-7FBE-396D3DD5042A}"/>
              </a:ext>
            </a:extLst>
          </p:cNvPr>
          <p:cNvCxnSpPr>
            <a:cxnSpLocks/>
          </p:cNvCxnSpPr>
          <p:nvPr/>
        </p:nvCxnSpPr>
        <p:spPr>
          <a:xfrm>
            <a:off x="8788972" y="5524931"/>
            <a:ext cx="1001204" cy="415280"/>
          </a:xfrm>
          <a:prstGeom prst="straightConnector1">
            <a:avLst/>
          </a:prstGeom>
          <a:ln w="28575">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EE84977D-4721-C3CA-E69E-D845184C4756}"/>
              </a:ext>
            </a:extLst>
          </p:cNvPr>
          <p:cNvCxnSpPr>
            <a:cxnSpLocks/>
          </p:cNvCxnSpPr>
          <p:nvPr/>
        </p:nvCxnSpPr>
        <p:spPr>
          <a:xfrm flipV="1">
            <a:off x="8788972" y="5062624"/>
            <a:ext cx="1001204" cy="657979"/>
          </a:xfrm>
          <a:prstGeom prst="straightConnector1">
            <a:avLst/>
          </a:prstGeom>
          <a:ln w="28575">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AA66B557-0193-D3CC-04C2-EE7AF35743A3}"/>
              </a:ext>
            </a:extLst>
          </p:cNvPr>
          <p:cNvCxnSpPr>
            <a:cxnSpLocks/>
          </p:cNvCxnSpPr>
          <p:nvPr/>
        </p:nvCxnSpPr>
        <p:spPr>
          <a:xfrm>
            <a:off x="8788972" y="6000760"/>
            <a:ext cx="1001204" cy="127373"/>
          </a:xfrm>
          <a:prstGeom prst="straightConnector1">
            <a:avLst/>
          </a:prstGeom>
          <a:ln w="28575">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09B23774-9ACE-69A0-D43A-39E6E43814E4}"/>
              </a:ext>
            </a:extLst>
          </p:cNvPr>
          <p:cNvCxnSpPr>
            <a:cxnSpLocks/>
          </p:cNvCxnSpPr>
          <p:nvPr/>
        </p:nvCxnSpPr>
        <p:spPr>
          <a:xfrm>
            <a:off x="8835018" y="6203212"/>
            <a:ext cx="912486" cy="400711"/>
          </a:xfrm>
          <a:prstGeom prst="straightConnector1">
            <a:avLst/>
          </a:prstGeom>
          <a:ln w="28575">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a:extLst>
              <a:ext uri="{FF2B5EF4-FFF2-40B4-BE49-F238E27FC236}">
                <a16:creationId xmlns:a16="http://schemas.microsoft.com/office/drawing/2014/main" id="{0BDAA067-511D-9AC7-B8ED-B15D731BEFE7}"/>
              </a:ext>
            </a:extLst>
          </p:cNvPr>
          <p:cNvCxnSpPr>
            <a:cxnSpLocks/>
          </p:cNvCxnSpPr>
          <p:nvPr/>
        </p:nvCxnSpPr>
        <p:spPr>
          <a:xfrm flipV="1">
            <a:off x="8856354" y="4929267"/>
            <a:ext cx="891150" cy="1458869"/>
          </a:xfrm>
          <a:prstGeom prst="straightConnector1">
            <a:avLst/>
          </a:prstGeom>
          <a:ln w="28575">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a:extLst>
              <a:ext uri="{FF2B5EF4-FFF2-40B4-BE49-F238E27FC236}">
                <a16:creationId xmlns:a16="http://schemas.microsoft.com/office/drawing/2014/main" id="{8E82479E-CC72-A3ED-DEAB-BDC52E743882}"/>
              </a:ext>
            </a:extLst>
          </p:cNvPr>
          <p:cNvCxnSpPr>
            <a:cxnSpLocks/>
          </p:cNvCxnSpPr>
          <p:nvPr/>
        </p:nvCxnSpPr>
        <p:spPr>
          <a:xfrm flipV="1">
            <a:off x="8856354" y="5524931"/>
            <a:ext cx="891150" cy="1128782"/>
          </a:xfrm>
          <a:prstGeom prst="straightConnector1">
            <a:avLst/>
          </a:prstGeom>
          <a:ln w="28575">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3FC0ED5D-2AB4-4639-9169-09F27D73CA20}"/>
              </a:ext>
            </a:extLst>
          </p:cNvPr>
          <p:cNvSpPr txBox="1"/>
          <p:nvPr/>
        </p:nvSpPr>
        <p:spPr>
          <a:xfrm>
            <a:off x="130273" y="4180016"/>
            <a:ext cx="7342547" cy="1554272"/>
          </a:xfrm>
          <a:prstGeom prst="rect">
            <a:avLst/>
          </a:prstGeom>
          <a:noFill/>
        </p:spPr>
        <p:txBody>
          <a:bodyPr wrap="square" rtlCol="0">
            <a:spAutoFit/>
          </a:bodyPr>
          <a:lstStyle/>
          <a:p>
            <a:pPr>
              <a:spcAft>
                <a:spcPts val="600"/>
              </a:spcAft>
            </a:pPr>
            <a:r>
              <a:rPr lang="fr-CA" b="1" dirty="0">
                <a:solidFill>
                  <a:srgbClr val="7385D1"/>
                </a:solidFill>
              </a:rPr>
              <a:t>Impact sur la performance</a:t>
            </a:r>
            <a:endParaRPr lang="fr-CA" dirty="0">
              <a:solidFill>
                <a:srgbClr val="7385D1"/>
              </a:solidFill>
            </a:endParaRPr>
          </a:p>
          <a:p>
            <a:pPr>
              <a:spcAft>
                <a:spcPts val="300"/>
              </a:spcAft>
            </a:pPr>
            <a:r>
              <a:rPr lang="fr-CA" dirty="0">
                <a:solidFill>
                  <a:srgbClr val="7385D1"/>
                </a:solidFill>
              </a:rPr>
              <a:t>• Si on cherche un fruit par sa </a:t>
            </a:r>
            <a:r>
              <a:rPr lang="fr-CA" dirty="0">
                <a:solidFill>
                  <a:srgbClr val="FA4098"/>
                </a:solidFill>
              </a:rPr>
              <a:t>couleur</a:t>
            </a:r>
            <a:r>
              <a:rPr lang="fr-CA" dirty="0">
                <a:solidFill>
                  <a:srgbClr val="7385D1"/>
                </a:solidFill>
              </a:rPr>
              <a:t>, c’est </a:t>
            </a:r>
            <a:r>
              <a:rPr lang="fr-CA" u="sng" dirty="0">
                <a:solidFill>
                  <a:srgbClr val="7385D1"/>
                </a:solidFill>
              </a:rPr>
              <a:t>beaucoup plus rapide</a:t>
            </a:r>
            <a:r>
              <a:rPr lang="fr-CA" dirty="0">
                <a:solidFill>
                  <a:srgbClr val="7385D1"/>
                </a:solidFill>
              </a:rPr>
              <a:t>. (On trouve la </a:t>
            </a:r>
            <a:r>
              <a:rPr lang="fr-CA" dirty="0">
                <a:solidFill>
                  <a:srgbClr val="FA4098"/>
                </a:solidFill>
              </a:rPr>
              <a:t>couleur</a:t>
            </a:r>
            <a:r>
              <a:rPr lang="fr-CA" dirty="0">
                <a:solidFill>
                  <a:srgbClr val="7385D1"/>
                </a:solidFill>
              </a:rPr>
              <a:t> dans la </a:t>
            </a:r>
            <a:r>
              <a:rPr lang="fr-CA" dirty="0">
                <a:solidFill>
                  <a:srgbClr val="FA4098"/>
                </a:solidFill>
              </a:rPr>
              <a:t>structure de l’index</a:t>
            </a:r>
            <a:r>
              <a:rPr lang="fr-CA" dirty="0">
                <a:solidFill>
                  <a:srgbClr val="7385D1"/>
                </a:solidFill>
              </a:rPr>
              <a:t>, qui est </a:t>
            </a:r>
            <a:r>
              <a:rPr lang="fr-CA" dirty="0">
                <a:solidFill>
                  <a:srgbClr val="FA4098"/>
                </a:solidFill>
              </a:rPr>
              <a:t>ordonnée alphabétiquement</a:t>
            </a:r>
            <a:r>
              <a:rPr lang="fr-CA" dirty="0">
                <a:solidFill>
                  <a:srgbClr val="7385D1"/>
                </a:solidFill>
              </a:rPr>
              <a:t>, PUIS on utilise le ou les </a:t>
            </a:r>
            <a:r>
              <a:rPr lang="fr-CA" dirty="0">
                <a:solidFill>
                  <a:srgbClr val="FA4098"/>
                </a:solidFill>
              </a:rPr>
              <a:t>pointeurs</a:t>
            </a:r>
            <a:r>
              <a:rPr lang="fr-CA" dirty="0">
                <a:solidFill>
                  <a:srgbClr val="7385D1"/>
                </a:solidFill>
              </a:rPr>
              <a:t> pour trouver la ou les données qui nous intéressent dans la table.</a:t>
            </a:r>
          </a:p>
        </p:txBody>
      </p:sp>
      <p:sp>
        <p:nvSpPr>
          <p:cNvPr id="44" name="Rectangle 43">
            <a:extLst>
              <a:ext uri="{FF2B5EF4-FFF2-40B4-BE49-F238E27FC236}">
                <a16:creationId xmlns:a16="http://schemas.microsoft.com/office/drawing/2014/main" id="{E22BBDC2-E377-8FAA-2118-62A5A0882213}"/>
              </a:ext>
            </a:extLst>
          </p:cNvPr>
          <p:cNvSpPr/>
          <p:nvPr/>
        </p:nvSpPr>
        <p:spPr>
          <a:xfrm>
            <a:off x="7645349" y="4517136"/>
            <a:ext cx="689530" cy="2207952"/>
          </a:xfrm>
          <a:prstGeom prst="rect">
            <a:avLst/>
          </a:prstGeom>
          <a:noFill/>
          <a:ln w="1905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46" name="Image 45">
            <a:extLst>
              <a:ext uri="{FF2B5EF4-FFF2-40B4-BE49-F238E27FC236}">
                <a16:creationId xmlns:a16="http://schemas.microsoft.com/office/drawing/2014/main" id="{8B87962E-B3E9-82B0-A43D-0A58C17358F3}"/>
              </a:ext>
            </a:extLst>
          </p:cNvPr>
          <p:cNvPicPr>
            <a:picLocks noChangeAspect="1"/>
          </p:cNvPicPr>
          <p:nvPr/>
        </p:nvPicPr>
        <p:blipFill>
          <a:blip r:embed="rId4"/>
          <a:stretch>
            <a:fillRect/>
          </a:stretch>
        </p:blipFill>
        <p:spPr>
          <a:xfrm>
            <a:off x="987757" y="5922860"/>
            <a:ext cx="5779758" cy="329879"/>
          </a:xfrm>
          <a:prstGeom prst="rect">
            <a:avLst/>
          </a:prstGeom>
          <a:ln w="28575">
            <a:solidFill>
              <a:srgbClr val="7385D1"/>
            </a:solidFill>
          </a:ln>
        </p:spPr>
      </p:pic>
      <p:sp>
        <p:nvSpPr>
          <p:cNvPr id="47" name="ZoneTexte 46">
            <a:extLst>
              <a:ext uri="{FF2B5EF4-FFF2-40B4-BE49-F238E27FC236}">
                <a16:creationId xmlns:a16="http://schemas.microsoft.com/office/drawing/2014/main" id="{0B353A2C-F390-23DD-C14E-B08BBCD0B3E0}"/>
              </a:ext>
            </a:extLst>
          </p:cNvPr>
          <p:cNvSpPr txBox="1"/>
          <p:nvPr/>
        </p:nvSpPr>
        <p:spPr>
          <a:xfrm>
            <a:off x="3171790" y="6238561"/>
            <a:ext cx="1627632" cy="523220"/>
          </a:xfrm>
          <a:prstGeom prst="rect">
            <a:avLst/>
          </a:prstGeom>
          <a:noFill/>
        </p:spPr>
        <p:txBody>
          <a:bodyPr wrap="square" rtlCol="0">
            <a:spAutoFit/>
          </a:bodyPr>
          <a:lstStyle/>
          <a:p>
            <a:pPr algn="ctr"/>
            <a:r>
              <a:rPr lang="fr-CA" sz="1400" dirty="0" err="1">
                <a:solidFill>
                  <a:srgbClr val="FA4098"/>
                </a:solidFill>
              </a:rPr>
              <a:t>IX_Table_Colonne</a:t>
            </a:r>
            <a:endParaRPr lang="fr-CA" sz="1400" dirty="0">
              <a:solidFill>
                <a:srgbClr val="FA4098"/>
              </a:solidFill>
            </a:endParaRPr>
          </a:p>
          <a:p>
            <a:pPr algn="ctr"/>
            <a:r>
              <a:rPr lang="fr-CA" sz="1400" dirty="0">
                <a:solidFill>
                  <a:srgbClr val="FA4098"/>
                </a:solidFill>
              </a:rPr>
              <a:t>(nom)</a:t>
            </a:r>
          </a:p>
        </p:txBody>
      </p:sp>
      <p:sp>
        <p:nvSpPr>
          <p:cNvPr id="48" name="ZoneTexte 47">
            <a:extLst>
              <a:ext uri="{FF2B5EF4-FFF2-40B4-BE49-F238E27FC236}">
                <a16:creationId xmlns:a16="http://schemas.microsoft.com/office/drawing/2014/main" id="{9059C470-EB47-F40A-CF0B-A95FC9EE0ED6}"/>
              </a:ext>
            </a:extLst>
          </p:cNvPr>
          <p:cNvSpPr txBox="1"/>
          <p:nvPr/>
        </p:nvSpPr>
        <p:spPr>
          <a:xfrm>
            <a:off x="4721107" y="6252739"/>
            <a:ext cx="2307145" cy="307777"/>
          </a:xfrm>
          <a:prstGeom prst="rect">
            <a:avLst/>
          </a:prstGeom>
          <a:noFill/>
        </p:spPr>
        <p:txBody>
          <a:bodyPr wrap="square" rtlCol="0">
            <a:spAutoFit/>
          </a:bodyPr>
          <a:lstStyle/>
          <a:p>
            <a:pPr algn="ctr"/>
            <a:r>
              <a:rPr lang="fr-CA" sz="1400" dirty="0" err="1">
                <a:solidFill>
                  <a:srgbClr val="FA4098"/>
                </a:solidFill>
              </a:rPr>
              <a:t>Schéma.Table</a:t>
            </a:r>
            <a:r>
              <a:rPr lang="fr-CA" sz="1400" dirty="0">
                <a:solidFill>
                  <a:srgbClr val="FA4098"/>
                </a:solidFill>
              </a:rPr>
              <a:t>(Colonne)</a:t>
            </a:r>
          </a:p>
        </p:txBody>
      </p:sp>
      <p:pic>
        <p:nvPicPr>
          <p:cNvPr id="50" name="Image 49">
            <a:extLst>
              <a:ext uri="{FF2B5EF4-FFF2-40B4-BE49-F238E27FC236}">
                <a16:creationId xmlns:a16="http://schemas.microsoft.com/office/drawing/2014/main" id="{2C878955-1E75-0CC8-C8A7-D86F8303CAD8}"/>
              </a:ext>
            </a:extLst>
          </p:cNvPr>
          <p:cNvPicPr>
            <a:picLocks noChangeAspect="1"/>
          </p:cNvPicPr>
          <p:nvPr/>
        </p:nvPicPr>
        <p:blipFill>
          <a:blip r:embed="rId5"/>
          <a:stretch>
            <a:fillRect/>
          </a:stretch>
        </p:blipFill>
        <p:spPr>
          <a:xfrm>
            <a:off x="8695333" y="981601"/>
            <a:ext cx="3362794" cy="685896"/>
          </a:xfrm>
          <a:prstGeom prst="rect">
            <a:avLst/>
          </a:prstGeom>
          <a:ln w="28575">
            <a:solidFill>
              <a:srgbClr val="7385D1"/>
            </a:solidFill>
          </a:ln>
        </p:spPr>
      </p:pic>
      <p:cxnSp>
        <p:nvCxnSpPr>
          <p:cNvPr id="51" name="Connecteur droit avec flèche 50">
            <a:extLst>
              <a:ext uri="{FF2B5EF4-FFF2-40B4-BE49-F238E27FC236}">
                <a16:creationId xmlns:a16="http://schemas.microsoft.com/office/drawing/2014/main" id="{56FC5295-2883-2134-6B21-E9FCB77FBB7C}"/>
              </a:ext>
            </a:extLst>
          </p:cNvPr>
          <p:cNvCxnSpPr>
            <a:cxnSpLocks/>
          </p:cNvCxnSpPr>
          <p:nvPr/>
        </p:nvCxnSpPr>
        <p:spPr>
          <a:xfrm>
            <a:off x="8449056" y="1324549"/>
            <a:ext cx="594289" cy="0"/>
          </a:xfrm>
          <a:prstGeom prst="straightConnector1">
            <a:avLst/>
          </a:prstGeom>
          <a:ln w="28575">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920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22E712B-92AF-5B49-4CFB-9F9A9C832E94}"/>
              </a:ext>
            </a:extLst>
          </p:cNvPr>
          <p:cNvSpPr>
            <a:spLocks noGrp="1"/>
          </p:cNvSpPr>
          <p:nvPr>
            <p:ph idx="1"/>
          </p:nvPr>
        </p:nvSpPr>
        <p:spPr/>
        <p:txBody>
          <a:bodyPr/>
          <a:lstStyle/>
          <a:p>
            <a:r>
              <a:rPr lang="fr-CA" dirty="0"/>
              <a:t> Stratégies d’optimisation</a:t>
            </a:r>
          </a:p>
          <a:p>
            <a:pPr lvl="1"/>
            <a:r>
              <a:rPr lang="fr-CA" dirty="0"/>
              <a:t> Index : </a:t>
            </a:r>
            <a:r>
              <a:rPr lang="fr-CA" dirty="0">
                <a:solidFill>
                  <a:srgbClr val="FA4098"/>
                </a:solidFill>
              </a:rPr>
              <a:t>quelle(s) colonne(s)</a:t>
            </a:r>
            <a:r>
              <a:rPr lang="fr-CA" dirty="0"/>
              <a:t> choisir ?</a:t>
            </a:r>
          </a:p>
          <a:p>
            <a:pPr lvl="2"/>
            <a:r>
              <a:rPr lang="fr-CA" dirty="0"/>
              <a:t> Idéalement ...</a:t>
            </a:r>
          </a:p>
          <a:p>
            <a:pPr lvl="3"/>
            <a:r>
              <a:rPr lang="fr-FR" dirty="0"/>
              <a:t> Colonne avec des </a:t>
            </a:r>
            <a:r>
              <a:rPr lang="fr-FR" dirty="0">
                <a:solidFill>
                  <a:srgbClr val="FA4098"/>
                </a:solidFill>
              </a:rPr>
              <a:t>nombres entiers</a:t>
            </a:r>
            <a:r>
              <a:rPr lang="fr-FR" dirty="0"/>
              <a:t>. (Données simples)</a:t>
            </a:r>
          </a:p>
          <a:p>
            <a:pPr lvl="3"/>
            <a:r>
              <a:rPr lang="fr-FR" dirty="0"/>
              <a:t> Colonne avec des </a:t>
            </a:r>
            <a:r>
              <a:rPr lang="fr-FR" dirty="0">
                <a:solidFill>
                  <a:srgbClr val="FA4098"/>
                </a:solidFill>
              </a:rPr>
              <a:t>valeurs uniques</a:t>
            </a:r>
            <a:r>
              <a:rPr lang="fr-FR" dirty="0"/>
              <a:t> ou </a:t>
            </a:r>
            <a:r>
              <a:rPr lang="fr-FR" dirty="0">
                <a:solidFill>
                  <a:srgbClr val="FA4098"/>
                </a:solidFill>
              </a:rPr>
              <a:t>très diversifiées</a:t>
            </a:r>
            <a:r>
              <a:rPr lang="fr-FR" dirty="0"/>
              <a:t>. (Pire cas : toutes les rangées ont la </a:t>
            </a:r>
            <a:r>
              <a:rPr lang="fr-FR" b="1" dirty="0"/>
              <a:t>même valeur </a:t>
            </a:r>
            <a:r>
              <a:rPr lang="fr-FR" dirty="0"/>
              <a:t>pour la colonne -&gt; l’index ne sert à </a:t>
            </a:r>
            <a:r>
              <a:rPr lang="fr-FR" u="sng" dirty="0"/>
              <a:t>rien</a:t>
            </a:r>
            <a:r>
              <a:rPr lang="fr-FR" dirty="0"/>
              <a:t>)</a:t>
            </a:r>
          </a:p>
          <a:p>
            <a:pPr lvl="3"/>
            <a:r>
              <a:rPr lang="fr-FR" dirty="0"/>
              <a:t> Colonne </a:t>
            </a:r>
            <a:r>
              <a:rPr lang="fr-FR" dirty="0">
                <a:solidFill>
                  <a:srgbClr val="FA4098"/>
                </a:solidFill>
              </a:rPr>
              <a:t>auto-assignée</a:t>
            </a:r>
            <a:r>
              <a:rPr lang="fr-FR" dirty="0"/>
              <a:t> et </a:t>
            </a:r>
            <a:r>
              <a:rPr lang="fr-FR" dirty="0">
                <a:solidFill>
                  <a:srgbClr val="FA4098"/>
                </a:solidFill>
              </a:rPr>
              <a:t>auto-incrémentée</a:t>
            </a:r>
            <a:r>
              <a:rPr lang="fr-FR" dirty="0"/>
              <a:t>. (IDENTITY) </a:t>
            </a:r>
            <a:r>
              <a:rPr lang="fr-FR" dirty="0">
                <a:solidFill>
                  <a:srgbClr val="FA4098"/>
                </a:solidFill>
              </a:rPr>
              <a:t>For-mi-da-</a:t>
            </a:r>
            <a:r>
              <a:rPr lang="fr-FR" dirty="0" err="1">
                <a:solidFill>
                  <a:srgbClr val="FA4098"/>
                </a:solidFill>
              </a:rPr>
              <a:t>ble</a:t>
            </a:r>
            <a:r>
              <a:rPr lang="fr-FR" dirty="0"/>
              <a:t>. La BD n’a pas à constamment réordonner les rangées de la table ou de la structure dans la mémoire.</a:t>
            </a:r>
          </a:p>
          <a:p>
            <a:pPr lvl="3"/>
            <a:r>
              <a:rPr lang="fr-FR" dirty="0"/>
              <a:t> Colonne </a:t>
            </a:r>
            <a:r>
              <a:rPr lang="fr-FR" dirty="0">
                <a:solidFill>
                  <a:srgbClr val="FA4098"/>
                </a:solidFill>
              </a:rPr>
              <a:t>souvent utilisée</a:t>
            </a:r>
            <a:r>
              <a:rPr lang="fr-FR" dirty="0"/>
              <a:t> pour récupérer les données. (WHERE) Si la colonne n’est jamais utilisée pour chercher une rangée ... l’index est inutile.</a:t>
            </a:r>
          </a:p>
          <a:p>
            <a:pPr lvl="3"/>
            <a:endParaRPr lang="fr-FR" dirty="0"/>
          </a:p>
          <a:p>
            <a:pPr lvl="2"/>
            <a:r>
              <a:rPr lang="fr-FR" dirty="0"/>
              <a:t> Rappel</a:t>
            </a:r>
          </a:p>
          <a:p>
            <a:pPr lvl="3"/>
            <a:r>
              <a:rPr lang="fr-FR" dirty="0"/>
              <a:t> </a:t>
            </a:r>
            <a:r>
              <a:rPr lang="fr-FR" u="sng" dirty="0"/>
              <a:t>Un</a:t>
            </a:r>
            <a:r>
              <a:rPr lang="fr-FR" dirty="0"/>
              <a:t> index </a:t>
            </a:r>
            <a:r>
              <a:rPr lang="fr-FR" dirty="0" err="1">
                <a:solidFill>
                  <a:srgbClr val="FA4098"/>
                </a:solidFill>
              </a:rPr>
              <a:t>clustered</a:t>
            </a:r>
            <a:r>
              <a:rPr lang="fr-FR" dirty="0"/>
              <a:t>, au maximum. (Impossible d’ordonner </a:t>
            </a:r>
            <a:r>
              <a:rPr lang="fr-FR" u="sng" dirty="0"/>
              <a:t>physiquement</a:t>
            </a:r>
            <a:r>
              <a:rPr lang="fr-FR" dirty="0"/>
              <a:t> les rangées de plusieurs manières...)</a:t>
            </a:r>
          </a:p>
          <a:p>
            <a:pPr lvl="3"/>
            <a:r>
              <a:rPr lang="fr-FR" dirty="0"/>
              <a:t> Autant d’index </a:t>
            </a:r>
            <a:r>
              <a:rPr lang="fr-FR" dirty="0">
                <a:solidFill>
                  <a:srgbClr val="FA4098"/>
                </a:solidFill>
              </a:rPr>
              <a:t>non-</a:t>
            </a:r>
            <a:r>
              <a:rPr lang="fr-FR" dirty="0" err="1">
                <a:solidFill>
                  <a:srgbClr val="FA4098"/>
                </a:solidFill>
              </a:rPr>
              <a:t>clustered</a:t>
            </a:r>
            <a:r>
              <a:rPr lang="fr-FR" dirty="0"/>
              <a:t> que nécessaire, mais si possible, seulement pour les colonnes souvent utilisées pour la recherche de rangées.</a:t>
            </a:r>
          </a:p>
          <a:p>
            <a:pPr lvl="3"/>
            <a:endParaRPr lang="fr-CA" dirty="0"/>
          </a:p>
          <a:p>
            <a:endParaRPr lang="fr-CA" dirty="0"/>
          </a:p>
        </p:txBody>
      </p:sp>
      <p:sp>
        <p:nvSpPr>
          <p:cNvPr id="3" name="Titre 2">
            <a:extLst>
              <a:ext uri="{FF2B5EF4-FFF2-40B4-BE49-F238E27FC236}">
                <a16:creationId xmlns:a16="http://schemas.microsoft.com/office/drawing/2014/main" id="{B3140789-F6F6-DC77-6836-FA17DBB57398}"/>
              </a:ext>
            </a:extLst>
          </p:cNvPr>
          <p:cNvSpPr>
            <a:spLocks noGrp="1"/>
          </p:cNvSpPr>
          <p:nvPr>
            <p:ph type="title"/>
          </p:nvPr>
        </p:nvSpPr>
        <p:spPr/>
        <p:txBody>
          <a:bodyPr/>
          <a:lstStyle/>
          <a:p>
            <a:r>
              <a:rPr lang="fr-CA" dirty="0"/>
              <a:t>Optimisation</a:t>
            </a:r>
          </a:p>
        </p:txBody>
      </p:sp>
    </p:spTree>
    <p:extLst>
      <p:ext uri="{BB962C8B-B14F-4D97-AF65-F5344CB8AC3E}">
        <p14:creationId xmlns:p14="http://schemas.microsoft.com/office/powerpoint/2010/main" val="233897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22E712B-92AF-5B49-4CFB-9F9A9C832E94}"/>
              </a:ext>
            </a:extLst>
          </p:cNvPr>
          <p:cNvSpPr>
            <a:spLocks noGrp="1"/>
          </p:cNvSpPr>
          <p:nvPr>
            <p:ph idx="1"/>
          </p:nvPr>
        </p:nvSpPr>
        <p:spPr>
          <a:xfrm>
            <a:off x="838200" y="1150572"/>
            <a:ext cx="10512000" cy="5506260"/>
          </a:xfrm>
        </p:spPr>
        <p:txBody>
          <a:bodyPr/>
          <a:lstStyle/>
          <a:p>
            <a:r>
              <a:rPr lang="fr-CA" dirty="0"/>
              <a:t> Stratégies d’optimisation</a:t>
            </a:r>
          </a:p>
          <a:p>
            <a:pPr lvl="1"/>
            <a:r>
              <a:rPr lang="fr-CA" dirty="0"/>
              <a:t> Index : </a:t>
            </a:r>
            <a:r>
              <a:rPr lang="fr-CA" dirty="0">
                <a:solidFill>
                  <a:srgbClr val="FA4098"/>
                </a:solidFill>
              </a:rPr>
              <a:t>considérations </a:t>
            </a:r>
            <a:r>
              <a:rPr lang="fr-CA" dirty="0"/>
              <a:t>et</a:t>
            </a:r>
            <a:r>
              <a:rPr lang="fr-CA" dirty="0">
                <a:solidFill>
                  <a:srgbClr val="FA4098"/>
                </a:solidFill>
              </a:rPr>
              <a:t> coûts</a:t>
            </a:r>
          </a:p>
          <a:p>
            <a:pPr lvl="2"/>
            <a:r>
              <a:rPr lang="fr-CA" dirty="0"/>
              <a:t> </a:t>
            </a:r>
            <a:r>
              <a:rPr lang="fr-CA" b="1" dirty="0">
                <a:solidFill>
                  <a:srgbClr val="FA4098"/>
                </a:solidFill>
              </a:rPr>
              <a:t>Constamment réordonner les rangées</a:t>
            </a:r>
            <a:r>
              <a:rPr lang="fr-CA" dirty="0"/>
              <a:t> : lors d’un INSERT ou UPDATE, que ce soit dans la table (</a:t>
            </a:r>
            <a:r>
              <a:rPr lang="fr-CA" dirty="0" err="1">
                <a:solidFill>
                  <a:srgbClr val="FA4098"/>
                </a:solidFill>
              </a:rPr>
              <a:t>clustered</a:t>
            </a:r>
            <a:r>
              <a:rPr lang="fr-CA" dirty="0"/>
              <a:t>) ou la structure de l’index (</a:t>
            </a:r>
            <a:r>
              <a:rPr lang="fr-CA" dirty="0">
                <a:solidFill>
                  <a:srgbClr val="FA4098"/>
                </a:solidFill>
              </a:rPr>
              <a:t>non-</a:t>
            </a:r>
            <a:r>
              <a:rPr lang="fr-CA" dirty="0" err="1">
                <a:solidFill>
                  <a:srgbClr val="FA4098"/>
                </a:solidFill>
              </a:rPr>
              <a:t>clustered</a:t>
            </a:r>
            <a:r>
              <a:rPr lang="fr-CA" dirty="0"/>
              <a:t>), on doit maintenir </a:t>
            </a:r>
            <a:r>
              <a:rPr lang="fr-CA" b="1" dirty="0"/>
              <a:t>l’ordre de l’index</a:t>
            </a:r>
            <a:r>
              <a:rPr lang="fr-CA" dirty="0"/>
              <a:t>. C’est entre autre pour cela que les colonnes </a:t>
            </a:r>
            <a:r>
              <a:rPr lang="fr-CA" dirty="0">
                <a:solidFill>
                  <a:srgbClr val="FA4098"/>
                </a:solidFill>
              </a:rPr>
              <a:t>auto-incrémentées</a:t>
            </a:r>
            <a:r>
              <a:rPr lang="fr-CA" dirty="0"/>
              <a:t> sont agréables pour les </a:t>
            </a:r>
            <a:r>
              <a:rPr lang="fr-CA" dirty="0">
                <a:solidFill>
                  <a:srgbClr val="FA4098"/>
                </a:solidFill>
              </a:rPr>
              <a:t>index</a:t>
            </a:r>
            <a:r>
              <a:rPr lang="fr-CA" dirty="0"/>
              <a:t> : il n’y a </a:t>
            </a:r>
            <a:r>
              <a:rPr lang="fr-CA" b="1" dirty="0"/>
              <a:t>pas de réorganisation</a:t>
            </a:r>
            <a:r>
              <a:rPr lang="fr-CA" dirty="0"/>
              <a:t> à faire, on fait juste ajouter de nouvelles rangées </a:t>
            </a:r>
            <a:r>
              <a:rPr lang="fr-CA" b="1" dirty="0"/>
              <a:t>à la fin</a:t>
            </a:r>
            <a:r>
              <a:rPr lang="fr-CA" dirty="0"/>
              <a:t>.</a:t>
            </a:r>
          </a:p>
          <a:p>
            <a:pPr lvl="2"/>
            <a:r>
              <a:rPr lang="fr-CA" dirty="0"/>
              <a:t> </a:t>
            </a:r>
            <a:r>
              <a:rPr lang="fr-CA" b="1" dirty="0">
                <a:solidFill>
                  <a:srgbClr val="FA4098"/>
                </a:solidFill>
              </a:rPr>
              <a:t>Plus d’espace occupé</a:t>
            </a:r>
            <a:r>
              <a:rPr lang="fr-CA" dirty="0"/>
              <a:t> : Comme chaque index </a:t>
            </a:r>
            <a:r>
              <a:rPr lang="fr-CA" dirty="0">
                <a:solidFill>
                  <a:srgbClr val="FA4098"/>
                </a:solidFill>
              </a:rPr>
              <a:t>non-</a:t>
            </a:r>
            <a:r>
              <a:rPr lang="fr-CA" dirty="0" err="1">
                <a:solidFill>
                  <a:srgbClr val="FA4098"/>
                </a:solidFill>
              </a:rPr>
              <a:t>clustered</a:t>
            </a:r>
            <a:r>
              <a:rPr lang="fr-CA" dirty="0"/>
              <a:t> ajoute une structure supplémentaire dans la BD, il peut être intéressant d’en limiter la quantité.</a:t>
            </a:r>
          </a:p>
          <a:p>
            <a:pPr lvl="2"/>
            <a:endParaRPr lang="fr-CA" dirty="0"/>
          </a:p>
          <a:p>
            <a:pPr lvl="2"/>
            <a:r>
              <a:rPr lang="fr-CA" dirty="0"/>
              <a:t> Table avec beaucoup de </a:t>
            </a:r>
            <a:r>
              <a:rPr lang="fr-CA" dirty="0">
                <a:solidFill>
                  <a:srgbClr val="FA4098"/>
                </a:solidFill>
              </a:rPr>
              <a:t>WRITE</a:t>
            </a:r>
            <a:r>
              <a:rPr lang="fr-CA" dirty="0"/>
              <a:t>, peu de </a:t>
            </a:r>
            <a:r>
              <a:rPr lang="fr-CA" dirty="0">
                <a:solidFill>
                  <a:srgbClr val="FA4098"/>
                </a:solidFill>
              </a:rPr>
              <a:t>READ</a:t>
            </a:r>
            <a:r>
              <a:rPr lang="fr-CA" dirty="0"/>
              <a:t> : index </a:t>
            </a:r>
            <a:r>
              <a:rPr lang="fr-CA" b="1" dirty="0"/>
              <a:t>pas très intéressants</a:t>
            </a:r>
            <a:r>
              <a:rPr lang="fr-CA" dirty="0"/>
              <a:t>. On est constamment en train d’entretenir les index, mais rarement en train d’en profiter.</a:t>
            </a:r>
          </a:p>
          <a:p>
            <a:pPr lvl="3"/>
            <a:r>
              <a:rPr lang="fr-CA" sz="1600" dirty="0"/>
              <a:t> Ex : Table d’archives</a:t>
            </a:r>
          </a:p>
          <a:p>
            <a:pPr lvl="2"/>
            <a:r>
              <a:rPr lang="fr-CA" dirty="0"/>
              <a:t>  Table avec peu de </a:t>
            </a:r>
            <a:r>
              <a:rPr lang="fr-CA" dirty="0">
                <a:solidFill>
                  <a:srgbClr val="FA4098"/>
                </a:solidFill>
              </a:rPr>
              <a:t>WRITE</a:t>
            </a:r>
            <a:r>
              <a:rPr lang="fr-CA" dirty="0"/>
              <a:t>, beaucoup de </a:t>
            </a:r>
            <a:r>
              <a:rPr lang="fr-CA" dirty="0">
                <a:solidFill>
                  <a:srgbClr val="FA4098"/>
                </a:solidFill>
              </a:rPr>
              <a:t>READ</a:t>
            </a:r>
            <a:r>
              <a:rPr lang="fr-CA" dirty="0"/>
              <a:t> : index </a:t>
            </a:r>
            <a:r>
              <a:rPr lang="fr-CA" b="1" dirty="0"/>
              <a:t>très intéressants</a:t>
            </a:r>
            <a:r>
              <a:rPr lang="fr-CA" dirty="0"/>
              <a:t>. On profite constamment de la recherche accélérée et on a peu d’entretien à faire.</a:t>
            </a:r>
          </a:p>
          <a:p>
            <a:pPr lvl="3"/>
            <a:r>
              <a:rPr lang="fr-CA" sz="1600" dirty="0"/>
              <a:t> Ex : Table d’utilisateurs (Chaque personne ne se crée un compte qu’une seule fois et modifie rarement les données de son profil, mais ses données sont souvent utilisées pour l’authentification, les paiements, l’affichage d’éléments du profil, etc.)</a:t>
            </a:r>
          </a:p>
          <a:p>
            <a:endParaRPr lang="fr-CA" dirty="0"/>
          </a:p>
        </p:txBody>
      </p:sp>
      <p:sp>
        <p:nvSpPr>
          <p:cNvPr id="3" name="Titre 2">
            <a:extLst>
              <a:ext uri="{FF2B5EF4-FFF2-40B4-BE49-F238E27FC236}">
                <a16:creationId xmlns:a16="http://schemas.microsoft.com/office/drawing/2014/main" id="{B3140789-F6F6-DC77-6836-FA17DBB57398}"/>
              </a:ext>
            </a:extLst>
          </p:cNvPr>
          <p:cNvSpPr>
            <a:spLocks noGrp="1"/>
          </p:cNvSpPr>
          <p:nvPr>
            <p:ph type="title"/>
          </p:nvPr>
        </p:nvSpPr>
        <p:spPr/>
        <p:txBody>
          <a:bodyPr/>
          <a:lstStyle/>
          <a:p>
            <a:r>
              <a:rPr lang="fr-CA" dirty="0"/>
              <a:t>Optimisation</a:t>
            </a:r>
          </a:p>
        </p:txBody>
      </p:sp>
    </p:spTree>
    <p:extLst>
      <p:ext uri="{BB962C8B-B14F-4D97-AF65-F5344CB8AC3E}">
        <p14:creationId xmlns:p14="http://schemas.microsoft.com/office/powerpoint/2010/main" val="2711716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22E712B-92AF-5B49-4CFB-9F9A9C832E94}"/>
              </a:ext>
            </a:extLst>
          </p:cNvPr>
          <p:cNvSpPr>
            <a:spLocks noGrp="1"/>
          </p:cNvSpPr>
          <p:nvPr>
            <p:ph idx="1"/>
          </p:nvPr>
        </p:nvSpPr>
        <p:spPr/>
        <p:txBody>
          <a:bodyPr/>
          <a:lstStyle/>
          <a:p>
            <a:r>
              <a:rPr lang="fr-CA" dirty="0"/>
              <a:t> Stratégies d’optimisation</a:t>
            </a:r>
          </a:p>
          <a:p>
            <a:pPr lvl="1"/>
            <a:r>
              <a:rPr lang="fr-CA" dirty="0"/>
              <a:t> Index : </a:t>
            </a:r>
            <a:r>
              <a:rPr lang="fr-CA" dirty="0">
                <a:solidFill>
                  <a:srgbClr val="FA4098"/>
                </a:solidFill>
              </a:rPr>
              <a:t>exemple d’accélération</a:t>
            </a:r>
          </a:p>
          <a:p>
            <a:pPr lvl="2"/>
            <a:r>
              <a:rPr lang="fr-CA" dirty="0"/>
              <a:t> (On garde à l’esprit que 540 000 rangées c’est très peu)</a:t>
            </a:r>
          </a:p>
          <a:p>
            <a:endParaRPr lang="fr-CA" dirty="0"/>
          </a:p>
        </p:txBody>
      </p:sp>
      <p:sp>
        <p:nvSpPr>
          <p:cNvPr id="3" name="Titre 2">
            <a:extLst>
              <a:ext uri="{FF2B5EF4-FFF2-40B4-BE49-F238E27FC236}">
                <a16:creationId xmlns:a16="http://schemas.microsoft.com/office/drawing/2014/main" id="{B3140789-F6F6-DC77-6836-FA17DBB57398}"/>
              </a:ext>
            </a:extLst>
          </p:cNvPr>
          <p:cNvSpPr>
            <a:spLocks noGrp="1"/>
          </p:cNvSpPr>
          <p:nvPr>
            <p:ph type="title"/>
          </p:nvPr>
        </p:nvSpPr>
        <p:spPr/>
        <p:txBody>
          <a:bodyPr/>
          <a:lstStyle/>
          <a:p>
            <a:r>
              <a:rPr lang="fr-CA" dirty="0"/>
              <a:t>Optimisation</a:t>
            </a:r>
          </a:p>
        </p:txBody>
      </p:sp>
      <p:sp>
        <p:nvSpPr>
          <p:cNvPr id="6" name="ZoneTexte 5">
            <a:extLst>
              <a:ext uri="{FF2B5EF4-FFF2-40B4-BE49-F238E27FC236}">
                <a16:creationId xmlns:a16="http://schemas.microsoft.com/office/drawing/2014/main" id="{1DE99FE1-D477-0E93-9DF5-E7B6654A3A59}"/>
              </a:ext>
            </a:extLst>
          </p:cNvPr>
          <p:cNvSpPr txBox="1"/>
          <p:nvPr/>
        </p:nvSpPr>
        <p:spPr>
          <a:xfrm>
            <a:off x="10139934" y="2213745"/>
            <a:ext cx="1914144" cy="369332"/>
          </a:xfrm>
          <a:prstGeom prst="rect">
            <a:avLst/>
          </a:prstGeom>
          <a:noFill/>
        </p:spPr>
        <p:txBody>
          <a:bodyPr wrap="square" rtlCol="0">
            <a:spAutoFit/>
          </a:bodyPr>
          <a:lstStyle/>
          <a:p>
            <a:pPr algn="ctr"/>
            <a:r>
              <a:rPr lang="fr-CA" dirty="0">
                <a:solidFill>
                  <a:srgbClr val="7385D1"/>
                </a:solidFill>
              </a:rPr>
              <a:t> 540 000 rangées</a:t>
            </a:r>
          </a:p>
        </p:txBody>
      </p:sp>
      <p:pic>
        <p:nvPicPr>
          <p:cNvPr id="8" name="Image 7">
            <a:extLst>
              <a:ext uri="{FF2B5EF4-FFF2-40B4-BE49-F238E27FC236}">
                <a16:creationId xmlns:a16="http://schemas.microsoft.com/office/drawing/2014/main" id="{7433E19F-8944-6E65-9F99-DE5252106411}"/>
              </a:ext>
            </a:extLst>
          </p:cNvPr>
          <p:cNvPicPr>
            <a:picLocks noChangeAspect="1"/>
          </p:cNvPicPr>
          <p:nvPr/>
        </p:nvPicPr>
        <p:blipFill>
          <a:blip r:embed="rId2"/>
          <a:stretch>
            <a:fillRect/>
          </a:stretch>
        </p:blipFill>
        <p:spPr>
          <a:xfrm>
            <a:off x="10139934" y="854201"/>
            <a:ext cx="1963062" cy="1432505"/>
          </a:xfrm>
          <a:prstGeom prst="rect">
            <a:avLst/>
          </a:prstGeom>
        </p:spPr>
      </p:pic>
      <p:pic>
        <p:nvPicPr>
          <p:cNvPr id="10" name="Image 9">
            <a:extLst>
              <a:ext uri="{FF2B5EF4-FFF2-40B4-BE49-F238E27FC236}">
                <a16:creationId xmlns:a16="http://schemas.microsoft.com/office/drawing/2014/main" id="{15BF5A22-88F3-2B2D-B669-56D93F99AD3A}"/>
              </a:ext>
            </a:extLst>
          </p:cNvPr>
          <p:cNvPicPr>
            <a:picLocks noChangeAspect="1"/>
          </p:cNvPicPr>
          <p:nvPr/>
        </p:nvPicPr>
        <p:blipFill>
          <a:blip r:embed="rId3"/>
          <a:stretch>
            <a:fillRect/>
          </a:stretch>
        </p:blipFill>
        <p:spPr>
          <a:xfrm>
            <a:off x="1658775" y="4885452"/>
            <a:ext cx="3346041" cy="1346109"/>
          </a:xfrm>
          <a:prstGeom prst="rect">
            <a:avLst/>
          </a:prstGeom>
          <a:ln w="28575">
            <a:solidFill>
              <a:srgbClr val="7385D1"/>
            </a:solidFill>
          </a:ln>
        </p:spPr>
      </p:pic>
      <p:pic>
        <p:nvPicPr>
          <p:cNvPr id="12" name="Image 11">
            <a:extLst>
              <a:ext uri="{FF2B5EF4-FFF2-40B4-BE49-F238E27FC236}">
                <a16:creationId xmlns:a16="http://schemas.microsoft.com/office/drawing/2014/main" id="{8F58F10C-29CC-C47D-968F-4D88CE687A92}"/>
              </a:ext>
            </a:extLst>
          </p:cNvPr>
          <p:cNvPicPr>
            <a:picLocks noChangeAspect="1"/>
          </p:cNvPicPr>
          <p:nvPr/>
        </p:nvPicPr>
        <p:blipFill>
          <a:blip r:embed="rId4"/>
          <a:stretch>
            <a:fillRect/>
          </a:stretch>
        </p:blipFill>
        <p:spPr>
          <a:xfrm>
            <a:off x="2081307" y="2724139"/>
            <a:ext cx="3479234" cy="536919"/>
          </a:xfrm>
          <a:prstGeom prst="rect">
            <a:avLst/>
          </a:prstGeom>
          <a:ln w="28575">
            <a:solidFill>
              <a:srgbClr val="7385D1"/>
            </a:solidFill>
          </a:ln>
        </p:spPr>
      </p:pic>
      <p:sp>
        <p:nvSpPr>
          <p:cNvPr id="13" name="ZoneTexte 12">
            <a:extLst>
              <a:ext uri="{FF2B5EF4-FFF2-40B4-BE49-F238E27FC236}">
                <a16:creationId xmlns:a16="http://schemas.microsoft.com/office/drawing/2014/main" id="{EA64A297-C088-4FBD-183B-1A3D094FE082}"/>
              </a:ext>
            </a:extLst>
          </p:cNvPr>
          <p:cNvSpPr txBox="1"/>
          <p:nvPr/>
        </p:nvSpPr>
        <p:spPr>
          <a:xfrm>
            <a:off x="1658775" y="4533549"/>
            <a:ext cx="3394608" cy="307777"/>
          </a:xfrm>
          <a:prstGeom prst="rect">
            <a:avLst/>
          </a:prstGeom>
          <a:noFill/>
        </p:spPr>
        <p:txBody>
          <a:bodyPr wrap="square" rtlCol="0">
            <a:spAutoFit/>
          </a:bodyPr>
          <a:lstStyle/>
          <a:p>
            <a:pPr algn="ctr"/>
            <a:r>
              <a:rPr lang="fr-CA" sz="1400" dirty="0">
                <a:solidFill>
                  <a:srgbClr val="7385D1"/>
                </a:solidFill>
              </a:rPr>
              <a:t>Sans index sur </a:t>
            </a:r>
            <a:r>
              <a:rPr lang="fr-CA" sz="1400" dirty="0" err="1">
                <a:solidFill>
                  <a:srgbClr val="FA4098"/>
                </a:solidFill>
              </a:rPr>
              <a:t>EtudiantID</a:t>
            </a:r>
            <a:r>
              <a:rPr lang="fr-CA" sz="1400" dirty="0">
                <a:solidFill>
                  <a:srgbClr val="7385D1"/>
                </a:solidFill>
              </a:rPr>
              <a:t>: 19 millisecondes</a:t>
            </a:r>
          </a:p>
        </p:txBody>
      </p:sp>
      <p:pic>
        <p:nvPicPr>
          <p:cNvPr id="15" name="Image 14">
            <a:extLst>
              <a:ext uri="{FF2B5EF4-FFF2-40B4-BE49-F238E27FC236}">
                <a16:creationId xmlns:a16="http://schemas.microsoft.com/office/drawing/2014/main" id="{8C36B175-DBED-0EB6-CD40-C258752820C8}"/>
              </a:ext>
            </a:extLst>
          </p:cNvPr>
          <p:cNvPicPr>
            <a:picLocks noChangeAspect="1"/>
          </p:cNvPicPr>
          <p:nvPr/>
        </p:nvPicPr>
        <p:blipFill>
          <a:blip r:embed="rId5"/>
          <a:stretch>
            <a:fillRect/>
          </a:stretch>
        </p:blipFill>
        <p:spPr>
          <a:xfrm>
            <a:off x="6683953" y="2551689"/>
            <a:ext cx="2475561" cy="881817"/>
          </a:xfrm>
          <a:prstGeom prst="rect">
            <a:avLst/>
          </a:prstGeom>
          <a:ln w="28575">
            <a:solidFill>
              <a:srgbClr val="7385D1"/>
            </a:solidFill>
          </a:ln>
        </p:spPr>
      </p:pic>
      <p:pic>
        <p:nvPicPr>
          <p:cNvPr id="17" name="Image 16">
            <a:extLst>
              <a:ext uri="{FF2B5EF4-FFF2-40B4-BE49-F238E27FC236}">
                <a16:creationId xmlns:a16="http://schemas.microsoft.com/office/drawing/2014/main" id="{B1F7DEAE-C653-3AB8-4952-C4B49A7DEC0C}"/>
              </a:ext>
            </a:extLst>
          </p:cNvPr>
          <p:cNvPicPr>
            <a:picLocks noChangeAspect="1"/>
          </p:cNvPicPr>
          <p:nvPr/>
        </p:nvPicPr>
        <p:blipFill>
          <a:blip r:embed="rId6"/>
          <a:stretch>
            <a:fillRect/>
          </a:stretch>
        </p:blipFill>
        <p:spPr>
          <a:xfrm>
            <a:off x="6195186" y="3943945"/>
            <a:ext cx="4996172" cy="478357"/>
          </a:xfrm>
          <a:prstGeom prst="rect">
            <a:avLst/>
          </a:prstGeom>
          <a:ln w="28575">
            <a:solidFill>
              <a:srgbClr val="7385D1"/>
            </a:solidFill>
          </a:ln>
        </p:spPr>
      </p:pic>
      <p:pic>
        <p:nvPicPr>
          <p:cNvPr id="19" name="Image 18">
            <a:extLst>
              <a:ext uri="{FF2B5EF4-FFF2-40B4-BE49-F238E27FC236}">
                <a16:creationId xmlns:a16="http://schemas.microsoft.com/office/drawing/2014/main" id="{0751A1E2-6EE7-DC12-C797-E6CFE91F590A}"/>
              </a:ext>
            </a:extLst>
          </p:cNvPr>
          <p:cNvPicPr>
            <a:picLocks noChangeAspect="1"/>
          </p:cNvPicPr>
          <p:nvPr/>
        </p:nvPicPr>
        <p:blipFill>
          <a:blip r:embed="rId7"/>
          <a:stretch>
            <a:fillRect/>
          </a:stretch>
        </p:blipFill>
        <p:spPr>
          <a:xfrm>
            <a:off x="6962989" y="4966299"/>
            <a:ext cx="3298033" cy="1754663"/>
          </a:xfrm>
          <a:prstGeom prst="rect">
            <a:avLst/>
          </a:prstGeom>
          <a:ln w="28575">
            <a:solidFill>
              <a:srgbClr val="7385D1"/>
            </a:solidFill>
          </a:ln>
        </p:spPr>
      </p:pic>
      <p:sp>
        <p:nvSpPr>
          <p:cNvPr id="20" name="ZoneTexte 19">
            <a:extLst>
              <a:ext uri="{FF2B5EF4-FFF2-40B4-BE49-F238E27FC236}">
                <a16:creationId xmlns:a16="http://schemas.microsoft.com/office/drawing/2014/main" id="{1FBA8B6F-DDF9-74ED-05E1-5071904E7490}"/>
              </a:ext>
            </a:extLst>
          </p:cNvPr>
          <p:cNvSpPr txBox="1"/>
          <p:nvPr/>
        </p:nvSpPr>
        <p:spPr>
          <a:xfrm>
            <a:off x="6437377" y="4621616"/>
            <a:ext cx="4202290" cy="307777"/>
          </a:xfrm>
          <a:prstGeom prst="rect">
            <a:avLst/>
          </a:prstGeom>
          <a:noFill/>
        </p:spPr>
        <p:txBody>
          <a:bodyPr wrap="square" rtlCol="0">
            <a:spAutoFit/>
          </a:bodyPr>
          <a:lstStyle/>
          <a:p>
            <a:pPr algn="ctr"/>
            <a:r>
              <a:rPr lang="fr-CA" sz="1400" dirty="0">
                <a:solidFill>
                  <a:srgbClr val="7385D1"/>
                </a:solidFill>
              </a:rPr>
              <a:t>Avec index sur </a:t>
            </a:r>
            <a:r>
              <a:rPr lang="fr-CA" sz="1400" dirty="0" err="1">
                <a:solidFill>
                  <a:srgbClr val="FA4098"/>
                </a:solidFill>
              </a:rPr>
              <a:t>EtudiantID</a:t>
            </a:r>
            <a:r>
              <a:rPr lang="fr-CA" sz="1400" dirty="0">
                <a:solidFill>
                  <a:srgbClr val="7385D1"/>
                </a:solidFill>
              </a:rPr>
              <a:t> : instantané (négligeable)</a:t>
            </a:r>
          </a:p>
        </p:txBody>
      </p:sp>
      <p:sp>
        <p:nvSpPr>
          <p:cNvPr id="21" name="Flèche : droite 20">
            <a:extLst>
              <a:ext uri="{FF2B5EF4-FFF2-40B4-BE49-F238E27FC236}">
                <a16:creationId xmlns:a16="http://schemas.microsoft.com/office/drawing/2014/main" id="{BED729AF-F9C1-D52A-417E-4750CF3965E9}"/>
              </a:ext>
            </a:extLst>
          </p:cNvPr>
          <p:cNvSpPr/>
          <p:nvPr/>
        </p:nvSpPr>
        <p:spPr>
          <a:xfrm>
            <a:off x="5768000" y="2770245"/>
            <a:ext cx="719329" cy="444706"/>
          </a:xfrm>
          <a:prstGeom prst="rightArrow">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22929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a:xfrm>
            <a:off x="838200" y="1150572"/>
            <a:ext cx="10512000" cy="5707428"/>
          </a:xfrm>
        </p:spPr>
        <p:txBody>
          <a:bodyPr>
            <a:normAutofit/>
          </a:bodyPr>
          <a:lstStyle/>
          <a:p>
            <a:r>
              <a:rPr lang="fr-CA" dirty="0"/>
              <a:t> Gestion des images</a:t>
            </a:r>
          </a:p>
          <a:p>
            <a:pPr lvl="1"/>
            <a:r>
              <a:rPr lang="fr-CA" dirty="0"/>
              <a:t> L’objectif sera de stocker des images et de pouvoir les afficher dans les pages Web au besoin. </a:t>
            </a:r>
          </a:p>
          <a:p>
            <a:pPr lvl="2"/>
            <a:r>
              <a:rPr lang="fr-CA" dirty="0"/>
              <a:t> Il y aura peu de similarités avec la gestion des images du cours Prog Web services. Nous allons tenter d’isoler la gestion des fichiers dans SQL Server et d’utiliser des méthodes différentes pour apprendre de nouvelles choses.</a:t>
            </a:r>
          </a:p>
          <a:p>
            <a:pPr lvl="2"/>
            <a:endParaRPr lang="fr-CA" dirty="0"/>
          </a:p>
          <a:p>
            <a:pPr lvl="1"/>
            <a:r>
              <a:rPr lang="fr-CA" dirty="0"/>
              <a:t> Dilemme : où stocker les images ?</a:t>
            </a:r>
          </a:p>
          <a:p>
            <a:pPr lvl="2"/>
            <a:r>
              <a:rPr lang="fr-CA" dirty="0"/>
              <a:t> </a:t>
            </a:r>
            <a:r>
              <a:rPr lang="fr-CA" dirty="0">
                <a:solidFill>
                  <a:srgbClr val="FA4098"/>
                </a:solidFill>
              </a:rPr>
              <a:t>Choix 1</a:t>
            </a:r>
            <a:r>
              <a:rPr lang="fr-CA" dirty="0"/>
              <a:t> : Dans la </a:t>
            </a:r>
            <a:r>
              <a:rPr lang="fr-CA" b="1" dirty="0"/>
              <a:t>base de données</a:t>
            </a:r>
            <a:r>
              <a:rPr lang="fr-CA" dirty="0"/>
              <a:t>. Le type utilisé serait </a:t>
            </a:r>
            <a:r>
              <a:rPr lang="fr-CA" dirty="0" err="1">
                <a:solidFill>
                  <a:srgbClr val="FA4098"/>
                </a:solidFill>
              </a:rPr>
              <a:t>varbinary</a:t>
            </a:r>
            <a:r>
              <a:rPr lang="fr-CA" dirty="0">
                <a:solidFill>
                  <a:srgbClr val="FA4098"/>
                </a:solidFill>
              </a:rPr>
              <a:t>(max)</a:t>
            </a:r>
            <a:r>
              <a:rPr lang="fr-CA" dirty="0"/>
              <a:t> et les images seraient stockées en tant que </a:t>
            </a:r>
            <a:r>
              <a:rPr lang="fr-CA" dirty="0">
                <a:solidFill>
                  <a:srgbClr val="FA4098"/>
                </a:solidFill>
              </a:rPr>
              <a:t>BLOB</a:t>
            </a:r>
            <a:r>
              <a:rPr lang="fr-CA" dirty="0"/>
              <a:t>. (</a:t>
            </a:r>
            <a:r>
              <a:rPr lang="fr-CA" dirty="0" err="1">
                <a:solidFill>
                  <a:srgbClr val="FA4098"/>
                </a:solidFill>
              </a:rPr>
              <a:t>B</a:t>
            </a:r>
            <a:r>
              <a:rPr lang="fr-CA" dirty="0" err="1"/>
              <a:t>inary</a:t>
            </a:r>
            <a:r>
              <a:rPr lang="fr-CA" dirty="0"/>
              <a:t> </a:t>
            </a:r>
            <a:r>
              <a:rPr lang="fr-CA" dirty="0">
                <a:solidFill>
                  <a:srgbClr val="FA4098"/>
                </a:solidFill>
              </a:rPr>
              <a:t>L</a:t>
            </a:r>
            <a:r>
              <a:rPr lang="fr-CA" dirty="0"/>
              <a:t>arge </a:t>
            </a:r>
            <a:r>
              <a:rPr lang="fr-CA" dirty="0" err="1">
                <a:solidFill>
                  <a:srgbClr val="FA4098"/>
                </a:solidFill>
              </a:rPr>
              <a:t>OB</a:t>
            </a:r>
            <a:r>
              <a:rPr lang="fr-CA" dirty="0" err="1"/>
              <a:t>ject</a:t>
            </a:r>
            <a:r>
              <a:rPr lang="fr-CA" dirty="0"/>
              <a:t>, donc des gros amas de bytes) </a:t>
            </a:r>
          </a:p>
          <a:p>
            <a:pPr lvl="2"/>
            <a:r>
              <a:rPr lang="fr-CA" dirty="0"/>
              <a:t> </a:t>
            </a:r>
            <a:r>
              <a:rPr lang="fr-CA" dirty="0">
                <a:solidFill>
                  <a:srgbClr val="FA4098"/>
                </a:solidFill>
              </a:rPr>
              <a:t>Choix 2</a:t>
            </a:r>
            <a:r>
              <a:rPr lang="fr-CA" dirty="0"/>
              <a:t> : Dans le </a:t>
            </a:r>
            <a:r>
              <a:rPr lang="fr-CA" b="1" dirty="0"/>
              <a:t>système de fichiers</a:t>
            </a:r>
            <a:r>
              <a:rPr lang="fr-CA" dirty="0"/>
              <a:t> du serveur. Il n’y aurait donc aucun fichier image dans la BD, mais plutôt une </a:t>
            </a:r>
            <a:r>
              <a:rPr lang="fr-CA" dirty="0">
                <a:solidFill>
                  <a:srgbClr val="FA4098"/>
                </a:solidFill>
              </a:rPr>
              <a:t>référence</a:t>
            </a:r>
            <a:r>
              <a:rPr lang="fr-CA" dirty="0"/>
              <a:t> qui permettrait de retrouver l’image dans le système de fichiers.</a:t>
            </a:r>
          </a:p>
          <a:p>
            <a:pPr lvl="2"/>
            <a:r>
              <a:rPr lang="fr-CA" dirty="0"/>
              <a:t> </a:t>
            </a:r>
            <a:r>
              <a:rPr lang="fr-CA" dirty="0">
                <a:solidFill>
                  <a:srgbClr val="FA4098"/>
                </a:solidFill>
              </a:rPr>
              <a:t>Choix 3</a:t>
            </a:r>
            <a:r>
              <a:rPr lang="fr-CA" dirty="0"/>
              <a:t> : Dans un </a:t>
            </a:r>
            <a:r>
              <a:rPr lang="fr-CA" i="1" dirty="0">
                <a:solidFill>
                  <a:srgbClr val="FA4098"/>
                </a:solidFill>
              </a:rPr>
              <a:t>cloud </a:t>
            </a:r>
            <a:r>
              <a:rPr lang="fr-CA" i="1" dirty="0" err="1">
                <a:solidFill>
                  <a:srgbClr val="FA4098"/>
                </a:solidFill>
              </a:rPr>
              <a:t>storage</a:t>
            </a:r>
            <a:r>
              <a:rPr lang="fr-CA" dirty="0"/>
              <a:t> qui gère les images pour nous. (Azure Blob Storage, Amazon S3, etc.) Permet de simplifier le stockage des fichiers lourds. L’application Web n’a pas besoin de rouler sur le même serveur que les images.</a:t>
            </a:r>
          </a:p>
          <a:p>
            <a:pPr lvl="3"/>
            <a:r>
              <a:rPr lang="fr-CA" dirty="0"/>
              <a:t> Nous écarterons cette option vu qu’elle est coûteuse et surtout pertinente à grande échelle.</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spTree>
    <p:extLst>
      <p:ext uri="{BB962C8B-B14F-4D97-AF65-F5344CB8AC3E}">
        <p14:creationId xmlns:p14="http://schemas.microsoft.com/office/powerpoint/2010/main" val="2418387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22E712B-92AF-5B49-4CFB-9F9A9C832E94}"/>
              </a:ext>
            </a:extLst>
          </p:cNvPr>
          <p:cNvSpPr>
            <a:spLocks noGrp="1"/>
          </p:cNvSpPr>
          <p:nvPr>
            <p:ph idx="1"/>
          </p:nvPr>
        </p:nvSpPr>
        <p:spPr/>
        <p:txBody>
          <a:bodyPr/>
          <a:lstStyle/>
          <a:p>
            <a:r>
              <a:rPr lang="fr-CA" dirty="0"/>
              <a:t> Stratégies d’optimisation</a:t>
            </a:r>
          </a:p>
          <a:p>
            <a:pPr lvl="1"/>
            <a:r>
              <a:rPr lang="fr-CA" dirty="0"/>
              <a:t> </a:t>
            </a:r>
            <a:r>
              <a:rPr lang="fr-CA" dirty="0">
                <a:solidFill>
                  <a:srgbClr val="FA4098"/>
                </a:solidFill>
              </a:rPr>
              <a:t>Partitions</a:t>
            </a:r>
          </a:p>
          <a:p>
            <a:pPr lvl="2"/>
            <a:r>
              <a:rPr lang="fr-CA" dirty="0"/>
              <a:t> Méthode qui consiste à </a:t>
            </a:r>
            <a:r>
              <a:rPr lang="fr-CA" b="1" dirty="0"/>
              <a:t>séparer la table</a:t>
            </a:r>
            <a:r>
              <a:rPr lang="fr-CA" dirty="0"/>
              <a:t> en plusieurs </a:t>
            </a:r>
            <a:r>
              <a:rPr lang="fr-CA" dirty="0">
                <a:solidFill>
                  <a:srgbClr val="FA4098"/>
                </a:solidFill>
              </a:rPr>
              <a:t>sous-tables</a:t>
            </a:r>
            <a:r>
              <a:rPr lang="fr-CA" dirty="0"/>
              <a:t> selon un critère au choix. (Ex : Chaque </a:t>
            </a:r>
            <a:r>
              <a:rPr lang="fr-CA" dirty="0">
                <a:solidFill>
                  <a:srgbClr val="FA4098"/>
                </a:solidFill>
              </a:rPr>
              <a:t>catégorie de produits</a:t>
            </a:r>
            <a:r>
              <a:rPr lang="fr-CA" dirty="0"/>
              <a:t> est dans sa propre </a:t>
            </a:r>
            <a:r>
              <a:rPr lang="fr-CA" dirty="0">
                <a:solidFill>
                  <a:srgbClr val="FA4098"/>
                </a:solidFill>
              </a:rPr>
              <a:t>partition</a:t>
            </a:r>
            <a:r>
              <a:rPr lang="fr-CA" dirty="0"/>
              <a:t>)</a:t>
            </a:r>
          </a:p>
          <a:p>
            <a:pPr lvl="2"/>
            <a:r>
              <a:rPr lang="fr-CA" dirty="0"/>
              <a:t> Chaque partition peut avoir ses propres </a:t>
            </a:r>
            <a:r>
              <a:rPr lang="fr-CA" dirty="0">
                <a:solidFill>
                  <a:srgbClr val="FA4098"/>
                </a:solidFill>
              </a:rPr>
              <a:t>index</a:t>
            </a:r>
            <a:r>
              <a:rPr lang="fr-CA" dirty="0"/>
              <a:t>.</a:t>
            </a:r>
          </a:p>
          <a:p>
            <a:pPr lvl="2"/>
            <a:r>
              <a:rPr lang="fr-CA" dirty="0"/>
              <a:t> Chaque partition peut même être sauvegardée dans une BD ou un serveur différent.</a:t>
            </a:r>
          </a:p>
          <a:p>
            <a:pPr lvl="2"/>
            <a:r>
              <a:rPr lang="fr-CA" dirty="0"/>
              <a:t> Les requêtes qui exploitent bien les valeurs partitionnées deviennent </a:t>
            </a:r>
            <a:r>
              <a:rPr lang="fr-CA" b="1" dirty="0"/>
              <a:t>plus performantes</a:t>
            </a:r>
            <a:r>
              <a:rPr lang="fr-CA" dirty="0"/>
              <a:t>.</a:t>
            </a:r>
          </a:p>
          <a:p>
            <a:pPr lvl="3"/>
            <a:r>
              <a:rPr lang="fr-CA" dirty="0"/>
              <a:t> Ex : Je fais une requête qui s’intéresse seulement aux produits de type « </a:t>
            </a:r>
            <a:r>
              <a:rPr lang="fr-CA" dirty="0">
                <a:solidFill>
                  <a:srgbClr val="FA4098"/>
                </a:solidFill>
              </a:rPr>
              <a:t>Automobile </a:t>
            </a:r>
            <a:r>
              <a:rPr lang="fr-CA" dirty="0"/>
              <a:t>» : seule la partition pour les produits de type </a:t>
            </a:r>
            <a:r>
              <a:rPr lang="fr-CA" dirty="0">
                <a:solidFill>
                  <a:srgbClr val="FA4098"/>
                </a:solidFill>
              </a:rPr>
              <a:t>automobile</a:t>
            </a:r>
            <a:r>
              <a:rPr lang="fr-CA" dirty="0"/>
              <a:t> sera fouillée !</a:t>
            </a:r>
          </a:p>
          <a:p>
            <a:pPr lvl="2"/>
            <a:r>
              <a:rPr lang="fr-CA" dirty="0"/>
              <a:t> Les requêtes qui utilisent des colonnes qui n’ont pas été utilisée pour faire la </a:t>
            </a:r>
            <a:r>
              <a:rPr lang="fr-CA" dirty="0">
                <a:solidFill>
                  <a:srgbClr val="FA4098"/>
                </a:solidFill>
              </a:rPr>
              <a:t>partition</a:t>
            </a:r>
            <a:r>
              <a:rPr lang="fr-CA" dirty="0"/>
              <a:t> seront généralement </a:t>
            </a:r>
            <a:r>
              <a:rPr lang="fr-CA" b="1" dirty="0"/>
              <a:t>moins performantes</a:t>
            </a:r>
            <a:r>
              <a:rPr lang="fr-CA" dirty="0"/>
              <a:t>.</a:t>
            </a:r>
          </a:p>
          <a:p>
            <a:pPr lvl="3"/>
            <a:r>
              <a:rPr lang="fr-CA" dirty="0"/>
              <a:t> Il faut fouiller dans plusieurs partitions, faire les opérations dans </a:t>
            </a:r>
            <a:r>
              <a:rPr lang="fr-CA" b="1" dirty="0"/>
              <a:t>chaque</a:t>
            </a:r>
            <a:r>
              <a:rPr lang="fr-CA" dirty="0"/>
              <a:t> partition, séparément, puis </a:t>
            </a:r>
            <a:r>
              <a:rPr lang="fr-CA" b="1" dirty="0"/>
              <a:t>fusionner</a:t>
            </a:r>
            <a:r>
              <a:rPr lang="fr-CA" dirty="0"/>
              <a:t> le résultat.</a:t>
            </a:r>
          </a:p>
        </p:txBody>
      </p:sp>
      <p:sp>
        <p:nvSpPr>
          <p:cNvPr id="3" name="Titre 2">
            <a:extLst>
              <a:ext uri="{FF2B5EF4-FFF2-40B4-BE49-F238E27FC236}">
                <a16:creationId xmlns:a16="http://schemas.microsoft.com/office/drawing/2014/main" id="{B3140789-F6F6-DC77-6836-FA17DBB57398}"/>
              </a:ext>
            </a:extLst>
          </p:cNvPr>
          <p:cNvSpPr>
            <a:spLocks noGrp="1"/>
          </p:cNvSpPr>
          <p:nvPr>
            <p:ph type="title"/>
          </p:nvPr>
        </p:nvSpPr>
        <p:spPr/>
        <p:txBody>
          <a:bodyPr/>
          <a:lstStyle/>
          <a:p>
            <a:r>
              <a:rPr lang="fr-CA" dirty="0"/>
              <a:t>Optimisation</a:t>
            </a:r>
          </a:p>
        </p:txBody>
      </p:sp>
      <p:sp>
        <p:nvSpPr>
          <p:cNvPr id="5" name="ZoneTexte 4">
            <a:extLst>
              <a:ext uri="{FF2B5EF4-FFF2-40B4-BE49-F238E27FC236}">
                <a16:creationId xmlns:a16="http://schemas.microsoft.com/office/drawing/2014/main" id="{BB6DF1DA-EC41-A178-1495-50619B699225}"/>
              </a:ext>
            </a:extLst>
          </p:cNvPr>
          <p:cNvSpPr txBox="1"/>
          <p:nvPr/>
        </p:nvSpPr>
        <p:spPr>
          <a:xfrm>
            <a:off x="0" y="6550223"/>
            <a:ext cx="8743188" cy="307777"/>
          </a:xfrm>
          <a:prstGeom prst="rect">
            <a:avLst/>
          </a:prstGeom>
          <a:noFill/>
        </p:spPr>
        <p:txBody>
          <a:bodyPr wrap="square">
            <a:spAutoFit/>
          </a:bodyPr>
          <a:lstStyle/>
          <a:p>
            <a:r>
              <a:rPr lang="fr-CA" sz="1400" dirty="0">
                <a:solidFill>
                  <a:srgbClr val="7385D1"/>
                </a:solidFill>
              </a:rPr>
              <a:t>https://www.sqlservertutorial.net/sql-server-administration/sql-server-table-partitioning/</a:t>
            </a:r>
          </a:p>
        </p:txBody>
      </p:sp>
    </p:spTree>
    <p:extLst>
      <p:ext uri="{BB962C8B-B14F-4D97-AF65-F5344CB8AC3E}">
        <p14:creationId xmlns:p14="http://schemas.microsoft.com/office/powerpoint/2010/main" val="3579251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22E712B-92AF-5B49-4CFB-9F9A9C832E94}"/>
              </a:ext>
            </a:extLst>
          </p:cNvPr>
          <p:cNvSpPr>
            <a:spLocks noGrp="1"/>
          </p:cNvSpPr>
          <p:nvPr>
            <p:ph idx="1"/>
          </p:nvPr>
        </p:nvSpPr>
        <p:spPr/>
        <p:txBody>
          <a:bodyPr/>
          <a:lstStyle/>
          <a:p>
            <a:r>
              <a:rPr lang="fr-CA" dirty="0"/>
              <a:t> Stratégies d’optimisation</a:t>
            </a:r>
          </a:p>
          <a:p>
            <a:pPr lvl="1"/>
            <a:r>
              <a:rPr lang="fr-CA" dirty="0"/>
              <a:t> </a:t>
            </a:r>
            <a:r>
              <a:rPr lang="fr-CA" b="1" dirty="0">
                <a:solidFill>
                  <a:srgbClr val="FF0000"/>
                </a:solidFill>
              </a:rPr>
              <a:t>Cache</a:t>
            </a:r>
          </a:p>
          <a:p>
            <a:pPr lvl="2"/>
            <a:r>
              <a:rPr lang="fr-CA" sz="1800" dirty="0"/>
              <a:t> Généralement, sert à stocker des données fréquemment utilisées pour limiter la quantité d’accès au disque pour améliorer la performance.</a:t>
            </a:r>
          </a:p>
          <a:p>
            <a:pPr lvl="2"/>
            <a:r>
              <a:rPr lang="fr-CA" sz="1800" dirty="0"/>
              <a:t> SQL Server : Utilise deux caches</a:t>
            </a:r>
          </a:p>
          <a:p>
            <a:pPr lvl="3"/>
            <a:r>
              <a:rPr lang="fr-CA" sz="1600" dirty="0"/>
              <a:t> </a:t>
            </a:r>
            <a:r>
              <a:rPr lang="fr-CA" sz="1600" dirty="0">
                <a:solidFill>
                  <a:srgbClr val="FA4098"/>
                </a:solidFill>
              </a:rPr>
              <a:t>Buffer cache</a:t>
            </a:r>
            <a:r>
              <a:rPr lang="fr-CA" sz="1600" dirty="0"/>
              <a:t> : contient des « pages » de données fréquemment utilisées. Lorsqu’il est plein, les données plus vieilles ou moins utilisées sont retirées pour faire de la place.</a:t>
            </a:r>
          </a:p>
          <a:p>
            <a:pPr lvl="3"/>
            <a:r>
              <a:rPr lang="fr-CA" sz="1600" dirty="0"/>
              <a:t>: lorsqu’une requête est faite, un « plan d’exécution » est préparé et puis la requête peut ensuite être  </a:t>
            </a:r>
            <a:r>
              <a:rPr lang="fr-CA" sz="1600" dirty="0" err="1">
                <a:solidFill>
                  <a:srgbClr val="FA4098"/>
                </a:solidFill>
              </a:rPr>
              <a:t>Execution</a:t>
            </a:r>
            <a:r>
              <a:rPr lang="fr-CA" sz="1600" dirty="0">
                <a:solidFill>
                  <a:srgbClr val="FA4098"/>
                </a:solidFill>
              </a:rPr>
              <a:t> plan cache</a:t>
            </a:r>
            <a:r>
              <a:rPr lang="fr-CA" sz="1600" dirty="0"/>
              <a:t> exécutée. (grâce au plan d’exécution) Les plans d’exécution sont stockés dans ce cache pour ne pas avoir à les recréer si la même requête est utilisée.</a:t>
            </a:r>
          </a:p>
          <a:p>
            <a:pPr lvl="2"/>
            <a:r>
              <a:rPr lang="fr-CA" sz="1800" dirty="0"/>
              <a:t> On peut </a:t>
            </a:r>
            <a:r>
              <a:rPr lang="fr-CA" sz="1800" b="1" dirty="0"/>
              <a:t>changer la taille</a:t>
            </a:r>
            <a:r>
              <a:rPr lang="fr-CA" sz="1800" dirty="0"/>
              <a:t> du cache ! </a:t>
            </a:r>
          </a:p>
          <a:p>
            <a:pPr lvl="3"/>
            <a:r>
              <a:rPr lang="fr-CA" sz="1600" dirty="0"/>
              <a:t> Cache trop </a:t>
            </a:r>
            <a:r>
              <a:rPr lang="fr-CA" sz="1600" dirty="0">
                <a:solidFill>
                  <a:srgbClr val="FA4098"/>
                </a:solidFill>
              </a:rPr>
              <a:t>souvent nettoyé </a:t>
            </a:r>
            <a:r>
              <a:rPr lang="fr-CA" sz="1600" dirty="0"/>
              <a:t>: Il est trop petit et n’aide pas vraiment à améliorer les performances.</a:t>
            </a:r>
          </a:p>
          <a:p>
            <a:pPr lvl="3"/>
            <a:r>
              <a:rPr lang="fr-CA" sz="1600" dirty="0"/>
              <a:t> Cache trop </a:t>
            </a:r>
            <a:r>
              <a:rPr lang="fr-CA" sz="1600" dirty="0">
                <a:solidFill>
                  <a:srgbClr val="FA4098"/>
                </a:solidFill>
              </a:rPr>
              <a:t>rarement nettoyé </a:t>
            </a:r>
            <a:r>
              <a:rPr lang="fr-CA" sz="1600" dirty="0"/>
              <a:t>: Il est trop grand et un cache plus petit est généralement plus optimisé.</a:t>
            </a:r>
          </a:p>
          <a:p>
            <a:pPr lvl="2"/>
            <a:r>
              <a:rPr lang="fr-CA" sz="1800" dirty="0"/>
              <a:t> Un indice intéressant pour juger la taille du cache est la « </a:t>
            </a:r>
            <a:r>
              <a:rPr lang="fr-CA" sz="1800" dirty="0">
                <a:solidFill>
                  <a:srgbClr val="FA4098"/>
                </a:solidFill>
              </a:rPr>
              <a:t>Page Life </a:t>
            </a:r>
            <a:r>
              <a:rPr lang="fr-CA" sz="1800" dirty="0" err="1">
                <a:solidFill>
                  <a:srgbClr val="FA4098"/>
                </a:solidFill>
              </a:rPr>
              <a:t>Expantancy</a:t>
            </a:r>
            <a:r>
              <a:rPr lang="fr-CA" sz="1800" dirty="0"/>
              <a:t> », (</a:t>
            </a:r>
            <a:r>
              <a:rPr lang="fr-CA" sz="1800" dirty="0">
                <a:solidFill>
                  <a:srgbClr val="FA4098"/>
                </a:solidFill>
              </a:rPr>
              <a:t>PLE</a:t>
            </a:r>
            <a:r>
              <a:rPr lang="fr-CA" sz="1800" dirty="0"/>
              <a:t>) c’est-à-dire la durée du passage d’une page dans le buffer cache. Il n’y a pas de mesure parfaite, mais sous 300 secondes, il est préférable d’augmenter la taille du cache.</a:t>
            </a:r>
          </a:p>
          <a:p>
            <a:endParaRPr lang="fr-CA" dirty="0"/>
          </a:p>
        </p:txBody>
      </p:sp>
      <p:sp>
        <p:nvSpPr>
          <p:cNvPr id="3" name="Titre 2">
            <a:extLst>
              <a:ext uri="{FF2B5EF4-FFF2-40B4-BE49-F238E27FC236}">
                <a16:creationId xmlns:a16="http://schemas.microsoft.com/office/drawing/2014/main" id="{B3140789-F6F6-DC77-6836-FA17DBB57398}"/>
              </a:ext>
            </a:extLst>
          </p:cNvPr>
          <p:cNvSpPr>
            <a:spLocks noGrp="1"/>
          </p:cNvSpPr>
          <p:nvPr>
            <p:ph type="title"/>
          </p:nvPr>
        </p:nvSpPr>
        <p:spPr/>
        <p:txBody>
          <a:bodyPr/>
          <a:lstStyle/>
          <a:p>
            <a:r>
              <a:rPr lang="fr-CA" dirty="0"/>
              <a:t>Optimisation</a:t>
            </a:r>
          </a:p>
        </p:txBody>
      </p:sp>
      <p:pic>
        <p:nvPicPr>
          <p:cNvPr id="5" name="Image 4">
            <a:extLst>
              <a:ext uri="{FF2B5EF4-FFF2-40B4-BE49-F238E27FC236}">
                <a16:creationId xmlns:a16="http://schemas.microsoft.com/office/drawing/2014/main" id="{5B023391-AA7E-97CC-2223-09EBE8764014}"/>
              </a:ext>
            </a:extLst>
          </p:cNvPr>
          <p:cNvPicPr>
            <a:picLocks noChangeAspect="1"/>
          </p:cNvPicPr>
          <p:nvPr/>
        </p:nvPicPr>
        <p:blipFill>
          <a:blip r:embed="rId2"/>
          <a:stretch>
            <a:fillRect/>
          </a:stretch>
        </p:blipFill>
        <p:spPr>
          <a:xfrm>
            <a:off x="1383226" y="6134369"/>
            <a:ext cx="3346365" cy="578774"/>
          </a:xfrm>
          <a:prstGeom prst="rect">
            <a:avLst/>
          </a:prstGeom>
          <a:ln w="28575">
            <a:solidFill>
              <a:srgbClr val="7385D1"/>
            </a:solidFill>
          </a:ln>
        </p:spPr>
      </p:pic>
      <p:pic>
        <p:nvPicPr>
          <p:cNvPr id="7" name="Image 6">
            <a:extLst>
              <a:ext uri="{FF2B5EF4-FFF2-40B4-BE49-F238E27FC236}">
                <a16:creationId xmlns:a16="http://schemas.microsoft.com/office/drawing/2014/main" id="{914E9364-9734-8176-1FED-1B7430AB6E4D}"/>
              </a:ext>
            </a:extLst>
          </p:cNvPr>
          <p:cNvPicPr>
            <a:picLocks noChangeAspect="1"/>
          </p:cNvPicPr>
          <p:nvPr/>
        </p:nvPicPr>
        <p:blipFill>
          <a:blip r:embed="rId3"/>
          <a:stretch>
            <a:fillRect/>
          </a:stretch>
        </p:blipFill>
        <p:spPr>
          <a:xfrm>
            <a:off x="6304169" y="6155667"/>
            <a:ext cx="5404059" cy="578774"/>
          </a:xfrm>
          <a:prstGeom prst="rect">
            <a:avLst/>
          </a:prstGeom>
          <a:ln w="28575">
            <a:solidFill>
              <a:srgbClr val="7385D1"/>
            </a:solidFill>
          </a:ln>
        </p:spPr>
      </p:pic>
      <p:sp>
        <p:nvSpPr>
          <p:cNvPr id="8" name="Rectangle 7">
            <a:extLst>
              <a:ext uri="{FF2B5EF4-FFF2-40B4-BE49-F238E27FC236}">
                <a16:creationId xmlns:a16="http://schemas.microsoft.com/office/drawing/2014/main" id="{A41A727C-2D6E-FEE9-36A9-0ECC22391358}"/>
              </a:ext>
            </a:extLst>
          </p:cNvPr>
          <p:cNvSpPr/>
          <p:nvPr/>
        </p:nvSpPr>
        <p:spPr>
          <a:xfrm>
            <a:off x="10420868" y="6228495"/>
            <a:ext cx="605642" cy="454607"/>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Flèche : droite 8">
            <a:extLst>
              <a:ext uri="{FF2B5EF4-FFF2-40B4-BE49-F238E27FC236}">
                <a16:creationId xmlns:a16="http://schemas.microsoft.com/office/drawing/2014/main" id="{AE8CDF13-3F70-E860-2A37-F036E54EB0DF}"/>
              </a:ext>
            </a:extLst>
          </p:cNvPr>
          <p:cNvSpPr/>
          <p:nvPr/>
        </p:nvSpPr>
        <p:spPr>
          <a:xfrm>
            <a:off x="4937760" y="6297168"/>
            <a:ext cx="1158240" cy="299904"/>
          </a:xfrm>
          <a:prstGeom prst="rightArrow">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0" name="ZoneTexte 9">
            <a:extLst>
              <a:ext uri="{FF2B5EF4-FFF2-40B4-BE49-F238E27FC236}">
                <a16:creationId xmlns:a16="http://schemas.microsoft.com/office/drawing/2014/main" id="{7459DB5C-3784-16E7-A7F4-E476A4CC9C70}"/>
              </a:ext>
            </a:extLst>
          </p:cNvPr>
          <p:cNvSpPr txBox="1"/>
          <p:nvPr/>
        </p:nvSpPr>
        <p:spPr>
          <a:xfrm>
            <a:off x="1030224" y="5815848"/>
            <a:ext cx="4163568" cy="307777"/>
          </a:xfrm>
          <a:prstGeom prst="rect">
            <a:avLst/>
          </a:prstGeom>
          <a:noFill/>
        </p:spPr>
        <p:txBody>
          <a:bodyPr wrap="square" rtlCol="0">
            <a:spAutoFit/>
          </a:bodyPr>
          <a:lstStyle/>
          <a:p>
            <a:pPr algn="ctr"/>
            <a:r>
              <a:rPr lang="fr-CA" sz="1400" dirty="0">
                <a:solidFill>
                  <a:srgbClr val="FA4098"/>
                </a:solidFill>
              </a:rPr>
              <a:t>Requête pour obtenir la PLE</a:t>
            </a:r>
          </a:p>
        </p:txBody>
      </p:sp>
      <p:sp>
        <p:nvSpPr>
          <p:cNvPr id="11" name="ZoneTexte 10">
            <a:extLst>
              <a:ext uri="{FF2B5EF4-FFF2-40B4-BE49-F238E27FC236}">
                <a16:creationId xmlns:a16="http://schemas.microsoft.com/office/drawing/2014/main" id="{062DD49E-C6FE-1371-2BAF-49D7BAA2F2F2}"/>
              </a:ext>
            </a:extLst>
          </p:cNvPr>
          <p:cNvSpPr txBox="1"/>
          <p:nvPr/>
        </p:nvSpPr>
        <p:spPr>
          <a:xfrm>
            <a:off x="9205208" y="5826780"/>
            <a:ext cx="3036962" cy="307777"/>
          </a:xfrm>
          <a:prstGeom prst="rect">
            <a:avLst/>
          </a:prstGeom>
          <a:noFill/>
        </p:spPr>
        <p:txBody>
          <a:bodyPr wrap="square" rtlCol="0">
            <a:spAutoFit/>
          </a:bodyPr>
          <a:lstStyle/>
          <a:p>
            <a:pPr algn="ctr"/>
            <a:r>
              <a:rPr lang="fr-CA" sz="1400" dirty="0" err="1">
                <a:solidFill>
                  <a:srgbClr val="FA4098"/>
                </a:solidFill>
              </a:rPr>
              <a:t>cntr_value</a:t>
            </a:r>
            <a:r>
              <a:rPr lang="fr-CA" sz="1400" dirty="0">
                <a:solidFill>
                  <a:srgbClr val="FA4098"/>
                </a:solidFill>
              </a:rPr>
              <a:t> → PLE en secondes</a:t>
            </a:r>
          </a:p>
        </p:txBody>
      </p:sp>
    </p:spTree>
    <p:extLst>
      <p:ext uri="{BB962C8B-B14F-4D97-AF65-F5344CB8AC3E}">
        <p14:creationId xmlns:p14="http://schemas.microsoft.com/office/powerpoint/2010/main" val="1703488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22E712B-92AF-5B49-4CFB-9F9A9C832E94}"/>
              </a:ext>
            </a:extLst>
          </p:cNvPr>
          <p:cNvSpPr>
            <a:spLocks noGrp="1"/>
          </p:cNvSpPr>
          <p:nvPr>
            <p:ph idx="1"/>
          </p:nvPr>
        </p:nvSpPr>
        <p:spPr/>
        <p:txBody>
          <a:bodyPr/>
          <a:lstStyle/>
          <a:p>
            <a:r>
              <a:rPr lang="fr-CA" dirty="0"/>
              <a:t> Stratégies d’optimisation</a:t>
            </a:r>
          </a:p>
          <a:p>
            <a:pPr lvl="1"/>
            <a:r>
              <a:rPr lang="fr-CA" dirty="0"/>
              <a:t> Autres</a:t>
            </a:r>
          </a:p>
          <a:p>
            <a:pPr lvl="2"/>
            <a:r>
              <a:rPr lang="fr-CA" dirty="0"/>
              <a:t> </a:t>
            </a:r>
            <a:r>
              <a:rPr lang="fr-CA" dirty="0">
                <a:solidFill>
                  <a:srgbClr val="FA4098"/>
                </a:solidFill>
              </a:rPr>
              <a:t>Allocation de mémoire (</a:t>
            </a:r>
            <a:r>
              <a:rPr lang="fr-CA" i="1" dirty="0" err="1">
                <a:solidFill>
                  <a:srgbClr val="FA4098"/>
                </a:solidFill>
              </a:rPr>
              <a:t>Scaling</a:t>
            </a:r>
            <a:r>
              <a:rPr lang="fr-CA" dirty="0">
                <a:solidFill>
                  <a:srgbClr val="FA4098"/>
                </a:solidFill>
              </a:rPr>
              <a:t> vertical)</a:t>
            </a:r>
            <a:r>
              <a:rPr lang="fr-CA" dirty="0"/>
              <a:t> : Si le serveur est uniquement consacré à opérer la BD, s’assurer qu’autant de mémoire que possible est alloué à la BD SQL Server.</a:t>
            </a:r>
          </a:p>
          <a:p>
            <a:pPr lvl="2"/>
            <a:r>
              <a:rPr lang="fr-CA" dirty="0"/>
              <a:t> </a:t>
            </a:r>
            <a:r>
              <a:rPr lang="fr-CA" dirty="0">
                <a:solidFill>
                  <a:srgbClr val="FA4098"/>
                </a:solidFill>
              </a:rPr>
              <a:t>Séparation des fichiers (</a:t>
            </a:r>
            <a:r>
              <a:rPr lang="fr-CA" i="1" dirty="0" err="1">
                <a:solidFill>
                  <a:srgbClr val="FA4098"/>
                </a:solidFill>
              </a:rPr>
              <a:t>Scaling</a:t>
            </a:r>
            <a:r>
              <a:rPr lang="fr-CA" dirty="0">
                <a:solidFill>
                  <a:srgbClr val="FA4098"/>
                </a:solidFill>
              </a:rPr>
              <a:t> horizontal)</a:t>
            </a:r>
            <a:r>
              <a:rPr lang="fr-CA" dirty="0"/>
              <a:t> : Utiliser plusieurs machines et partitionner les données permet de diviser les tâches entre plusieurs serveurs.</a:t>
            </a:r>
          </a:p>
          <a:p>
            <a:pPr lvl="2"/>
            <a:r>
              <a:rPr lang="fr-CA" b="1" dirty="0"/>
              <a:t> </a:t>
            </a:r>
            <a:r>
              <a:rPr lang="fr-CA" b="1" dirty="0">
                <a:solidFill>
                  <a:srgbClr val="FA4098"/>
                </a:solidFill>
              </a:rPr>
              <a:t>Fréquence et moment de backup</a:t>
            </a:r>
            <a:r>
              <a:rPr lang="fr-CA" b="1" dirty="0"/>
              <a:t> </a:t>
            </a:r>
            <a:r>
              <a:rPr lang="fr-CA" dirty="0"/>
              <a:t>: Les backups affectent beaucoup la performance. Selon l’importance des données, en faire moins souvent (si possible) ou de les faire à des moments de faible achalandage. N’oubliez pas qu’il existe </a:t>
            </a:r>
            <a:r>
              <a:rPr lang="fr-CA" b="1" dirty="0"/>
              <a:t>plusieurs types</a:t>
            </a:r>
            <a:r>
              <a:rPr lang="fr-CA" dirty="0"/>
              <a:t> de backups. (Complet, différentiel, incrémental, etc.)</a:t>
            </a:r>
          </a:p>
          <a:p>
            <a:pPr lvl="2"/>
            <a:r>
              <a:rPr lang="fr-CA" dirty="0"/>
              <a:t> </a:t>
            </a:r>
            <a:r>
              <a:rPr lang="fr-CA" dirty="0">
                <a:solidFill>
                  <a:srgbClr val="FA4098"/>
                </a:solidFill>
              </a:rPr>
              <a:t>Utiliser une </a:t>
            </a:r>
            <a:r>
              <a:rPr lang="fr-CA" b="1" dirty="0">
                <a:solidFill>
                  <a:srgbClr val="FA4098"/>
                </a:solidFill>
              </a:rPr>
              <a:t>BD NoSQL </a:t>
            </a:r>
            <a:r>
              <a:rPr lang="fr-CA" dirty="0">
                <a:solidFill>
                  <a:srgbClr val="FA4098"/>
                </a:solidFill>
              </a:rPr>
              <a:t>?</a:t>
            </a:r>
            <a:r>
              <a:rPr lang="fr-CA" dirty="0"/>
              <a:t> : Si l’application utilise beaucoup de données non structurées, (fichiers variés, photos, vidéos, etc.) une base de données </a:t>
            </a:r>
            <a:r>
              <a:rPr lang="fr-CA" dirty="0">
                <a:solidFill>
                  <a:srgbClr val="FA4098"/>
                </a:solidFill>
              </a:rPr>
              <a:t>NoSQL</a:t>
            </a:r>
            <a:r>
              <a:rPr lang="fr-CA" dirty="0"/>
              <a:t> est généralement mieux adaptée. (Ex : Pour un réseau social avec beaucoup de contenu généré par les utilisateurs) Ne choisissez pas un </a:t>
            </a:r>
            <a:r>
              <a:rPr lang="fr-CA" b="1" dirty="0">
                <a:solidFill>
                  <a:srgbClr val="FA4098"/>
                </a:solidFill>
              </a:rPr>
              <a:t>SGBD relationnel</a:t>
            </a:r>
            <a:r>
              <a:rPr lang="fr-CA" b="1" dirty="0"/>
              <a:t> </a:t>
            </a:r>
            <a:r>
              <a:rPr lang="fr-CA" dirty="0"/>
              <a:t>par défaut !</a:t>
            </a:r>
          </a:p>
          <a:p>
            <a:endParaRPr lang="fr-CA" dirty="0"/>
          </a:p>
        </p:txBody>
      </p:sp>
      <p:sp>
        <p:nvSpPr>
          <p:cNvPr id="3" name="Titre 2">
            <a:extLst>
              <a:ext uri="{FF2B5EF4-FFF2-40B4-BE49-F238E27FC236}">
                <a16:creationId xmlns:a16="http://schemas.microsoft.com/office/drawing/2014/main" id="{B3140789-F6F6-DC77-6836-FA17DBB57398}"/>
              </a:ext>
            </a:extLst>
          </p:cNvPr>
          <p:cNvSpPr>
            <a:spLocks noGrp="1"/>
          </p:cNvSpPr>
          <p:nvPr>
            <p:ph type="title"/>
          </p:nvPr>
        </p:nvSpPr>
        <p:spPr/>
        <p:txBody>
          <a:bodyPr/>
          <a:lstStyle/>
          <a:p>
            <a:r>
              <a:rPr lang="fr-CA" dirty="0"/>
              <a:t>Optimisation</a:t>
            </a:r>
          </a:p>
        </p:txBody>
      </p:sp>
    </p:spTree>
    <p:extLst>
      <p:ext uri="{BB962C8B-B14F-4D97-AF65-F5344CB8AC3E}">
        <p14:creationId xmlns:p14="http://schemas.microsoft.com/office/powerpoint/2010/main" val="84994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Choix 1 : Stocker les images dans la </a:t>
            </a:r>
            <a:r>
              <a:rPr lang="fr-CA" dirty="0">
                <a:solidFill>
                  <a:srgbClr val="FA4098"/>
                </a:solidFill>
              </a:rPr>
              <a:t>BD</a:t>
            </a:r>
          </a:p>
          <a:p>
            <a:pPr lvl="1"/>
            <a:r>
              <a:rPr lang="fr-CA" dirty="0"/>
              <a:t> </a:t>
            </a:r>
            <a:r>
              <a:rPr lang="fr-CA" dirty="0">
                <a:solidFill>
                  <a:srgbClr val="FA4098"/>
                </a:solidFill>
              </a:rPr>
              <a:t>Avantages</a:t>
            </a:r>
            <a:r>
              <a:rPr lang="fr-CA" dirty="0"/>
              <a:t> possibles </a:t>
            </a:r>
            <a:r>
              <a:rPr lang="en-CA" sz="2000" dirty="0"/>
              <a:t>📈</a:t>
            </a:r>
            <a:endParaRPr lang="fr-CA" dirty="0"/>
          </a:p>
          <a:p>
            <a:pPr lvl="2"/>
            <a:r>
              <a:rPr lang="fr-CA" dirty="0"/>
              <a:t> Pas besoin de nouvelles </a:t>
            </a:r>
            <a:r>
              <a:rPr lang="fr-CA" dirty="0">
                <a:solidFill>
                  <a:srgbClr val="FA4098"/>
                </a:solidFill>
              </a:rPr>
              <a:t>stratégies de backup</a:t>
            </a:r>
            <a:r>
              <a:rPr lang="fr-CA" dirty="0"/>
              <a:t> comme les images sont avec les autres données. (Les backups de la BD sont beaucoup plus </a:t>
            </a:r>
            <a:r>
              <a:rPr lang="fr-CA" b="1" dirty="0"/>
              <a:t>lourds</a:t>
            </a:r>
            <a:r>
              <a:rPr lang="fr-CA" dirty="0"/>
              <a:t> par contre)</a:t>
            </a:r>
          </a:p>
          <a:p>
            <a:pPr lvl="2"/>
            <a:r>
              <a:rPr lang="fr-CA" dirty="0"/>
              <a:t> Plus facile d’assurer l’</a:t>
            </a:r>
            <a:r>
              <a:rPr lang="fr-CA" dirty="0">
                <a:solidFill>
                  <a:srgbClr val="FA4098"/>
                </a:solidFill>
              </a:rPr>
              <a:t>intégrité des données </a:t>
            </a:r>
            <a:r>
              <a:rPr lang="fr-CA" dirty="0"/>
              <a:t>en lien avec les images.</a:t>
            </a:r>
          </a:p>
          <a:p>
            <a:pPr lvl="2"/>
            <a:r>
              <a:rPr lang="fr-CA" dirty="0"/>
              <a:t> Facile de </a:t>
            </a:r>
            <a:r>
              <a:rPr lang="fr-CA" b="1" dirty="0"/>
              <a:t>limiter l’accès</a:t>
            </a:r>
            <a:r>
              <a:rPr lang="fr-CA" dirty="0"/>
              <a:t> aux images grâce à des </a:t>
            </a:r>
            <a:r>
              <a:rPr lang="fr-CA" dirty="0">
                <a:solidFill>
                  <a:srgbClr val="FA4098"/>
                </a:solidFill>
              </a:rPr>
              <a:t>permissions</a:t>
            </a:r>
            <a:r>
              <a:rPr lang="fr-CA" dirty="0"/>
              <a:t> SQL.</a:t>
            </a:r>
          </a:p>
          <a:p>
            <a:pPr lvl="1"/>
            <a:r>
              <a:rPr lang="fr-CA" dirty="0"/>
              <a:t> </a:t>
            </a:r>
            <a:r>
              <a:rPr lang="fr-CA" dirty="0">
                <a:solidFill>
                  <a:srgbClr val="FA4098"/>
                </a:solidFill>
              </a:rPr>
              <a:t>Désavantages</a:t>
            </a:r>
            <a:r>
              <a:rPr lang="fr-CA" dirty="0"/>
              <a:t> possibles </a:t>
            </a:r>
            <a:r>
              <a:rPr lang="en-CA" sz="2000" dirty="0"/>
              <a:t>📉</a:t>
            </a:r>
            <a:endParaRPr lang="fr-CA" sz="2000" dirty="0"/>
          </a:p>
          <a:p>
            <a:pPr lvl="2"/>
            <a:r>
              <a:rPr lang="fr-CA" dirty="0"/>
              <a:t> Les images peuvent prendre jusqu’à </a:t>
            </a:r>
            <a:r>
              <a:rPr lang="fr-CA" b="1" dirty="0"/>
              <a:t>deux fois plus d’espace</a:t>
            </a:r>
            <a:r>
              <a:rPr lang="fr-CA" dirty="0"/>
              <a:t> dans une BD que dans le </a:t>
            </a:r>
            <a:r>
              <a:rPr lang="fr-CA" dirty="0">
                <a:solidFill>
                  <a:srgbClr val="FA4098"/>
                </a:solidFill>
              </a:rPr>
              <a:t>file system</a:t>
            </a:r>
            <a:r>
              <a:rPr lang="fr-CA" dirty="0"/>
              <a:t> à cause de leur conversion en </a:t>
            </a:r>
            <a:r>
              <a:rPr lang="fr-CA" dirty="0" err="1">
                <a:solidFill>
                  <a:srgbClr val="FA4098"/>
                </a:solidFill>
              </a:rPr>
              <a:t>varbinary</a:t>
            </a:r>
            <a:r>
              <a:rPr lang="fr-CA" dirty="0"/>
              <a:t>.</a:t>
            </a:r>
          </a:p>
          <a:p>
            <a:pPr lvl="2"/>
            <a:r>
              <a:rPr lang="fr-CA" dirty="0"/>
              <a:t> Réduction de la </a:t>
            </a:r>
            <a:r>
              <a:rPr lang="fr-CA" dirty="0">
                <a:solidFill>
                  <a:srgbClr val="FA4098"/>
                </a:solidFill>
              </a:rPr>
              <a:t>performance</a:t>
            </a:r>
            <a:r>
              <a:rPr lang="fr-CA" dirty="0"/>
              <a:t>. Généralement, récupérer une image dans la BD est plus lent que récupérer une image dans le file system... et dans tous les cas, la base de données a plus de données à gérer que si les images étaient stockées ailleurs.</a:t>
            </a:r>
          </a:p>
          <a:p>
            <a:pPr lvl="2"/>
            <a:r>
              <a:rPr lang="fr-CA" dirty="0"/>
              <a:t> Une BD met en cache les données fréquemment accédées. Si des images prennent beaucoup de place dans le cache, ça fait moins d’espace pour d’autres données plus petites et cela rend le </a:t>
            </a:r>
            <a:r>
              <a:rPr lang="fr-CA" b="1" dirty="0"/>
              <a:t>cache moins performant</a:t>
            </a:r>
            <a:r>
              <a:rPr lang="fr-CA" dirty="0"/>
              <a:t>.</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spTree>
    <p:extLst>
      <p:ext uri="{BB962C8B-B14F-4D97-AF65-F5344CB8AC3E}">
        <p14:creationId xmlns:p14="http://schemas.microsoft.com/office/powerpoint/2010/main" val="337494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a:xfrm>
            <a:off x="838200" y="1150572"/>
            <a:ext cx="10512000" cy="5501898"/>
          </a:xfrm>
        </p:spPr>
        <p:txBody>
          <a:bodyPr/>
          <a:lstStyle/>
          <a:p>
            <a:r>
              <a:rPr lang="fr-CA" dirty="0"/>
              <a:t> Choix 2 : Stocker les images dans le </a:t>
            </a:r>
            <a:r>
              <a:rPr lang="fr-CA" dirty="0">
                <a:solidFill>
                  <a:srgbClr val="FA4098"/>
                </a:solidFill>
              </a:rPr>
              <a:t>File System</a:t>
            </a:r>
          </a:p>
          <a:p>
            <a:pPr lvl="1"/>
            <a:r>
              <a:rPr lang="fr-CA" dirty="0"/>
              <a:t> </a:t>
            </a:r>
            <a:r>
              <a:rPr lang="fr-CA" dirty="0">
                <a:solidFill>
                  <a:srgbClr val="FA4098"/>
                </a:solidFill>
              </a:rPr>
              <a:t>Avantages</a:t>
            </a:r>
            <a:r>
              <a:rPr lang="fr-CA" dirty="0"/>
              <a:t> possibles </a:t>
            </a:r>
            <a:r>
              <a:rPr lang="en-CA" sz="2000" dirty="0"/>
              <a:t>📈</a:t>
            </a:r>
            <a:endParaRPr lang="fr-CA" dirty="0"/>
          </a:p>
          <a:p>
            <a:pPr lvl="2"/>
            <a:r>
              <a:rPr lang="fr-CA" dirty="0"/>
              <a:t> Meilleure </a:t>
            </a:r>
            <a:r>
              <a:rPr lang="fr-CA" dirty="0">
                <a:solidFill>
                  <a:srgbClr val="FA4098"/>
                </a:solidFill>
              </a:rPr>
              <a:t>performance</a:t>
            </a:r>
            <a:r>
              <a:rPr lang="fr-CA" dirty="0"/>
              <a:t> : Le File System est généralement mieux adapté pour charger des fichiers lourds et stocker une grande quantité de fichiers sans problèmes.</a:t>
            </a:r>
          </a:p>
          <a:p>
            <a:pPr lvl="2"/>
            <a:r>
              <a:rPr lang="fr-CA" dirty="0"/>
              <a:t> </a:t>
            </a:r>
            <a:r>
              <a:rPr lang="fr-CA" dirty="0">
                <a:solidFill>
                  <a:srgbClr val="FA4098"/>
                </a:solidFill>
              </a:rPr>
              <a:t>Simplicité</a:t>
            </a:r>
            <a:r>
              <a:rPr lang="fr-CA" dirty="0"/>
              <a:t> : Évite certains défis de conversion. Avec la plupart des applications côté serveur, récupérer des fichiers dans le File System est très simple et n’apporte pas de défi particulier.</a:t>
            </a:r>
          </a:p>
          <a:p>
            <a:pPr lvl="1"/>
            <a:r>
              <a:rPr lang="fr-CA" dirty="0"/>
              <a:t> </a:t>
            </a:r>
            <a:r>
              <a:rPr lang="fr-CA" dirty="0">
                <a:solidFill>
                  <a:srgbClr val="FA4098"/>
                </a:solidFill>
              </a:rPr>
              <a:t>Désavantages</a:t>
            </a:r>
            <a:r>
              <a:rPr lang="fr-CA" dirty="0"/>
              <a:t> possibles </a:t>
            </a:r>
            <a:r>
              <a:rPr lang="en-CA" sz="2000" dirty="0"/>
              <a:t>📉</a:t>
            </a:r>
            <a:endParaRPr lang="fr-CA" dirty="0"/>
          </a:p>
          <a:p>
            <a:pPr lvl="2"/>
            <a:r>
              <a:rPr lang="fr-CA" dirty="0"/>
              <a:t> Nécessite une autre </a:t>
            </a:r>
            <a:r>
              <a:rPr lang="fr-CA" b="1" dirty="0"/>
              <a:t>stratégie de backup</a:t>
            </a:r>
            <a:r>
              <a:rPr lang="fr-CA" dirty="0"/>
              <a:t>.</a:t>
            </a:r>
          </a:p>
          <a:p>
            <a:pPr lvl="2"/>
            <a:r>
              <a:rPr lang="fr-CA" dirty="0"/>
              <a:t> Nécessite une </a:t>
            </a:r>
            <a:r>
              <a:rPr lang="fr-CA" b="1" dirty="0"/>
              <a:t>stratégie d’accès</a:t>
            </a:r>
            <a:r>
              <a:rPr lang="fr-CA" dirty="0"/>
              <a:t> pour éviter que n’importe qui fouille dans les dossiers.</a:t>
            </a:r>
          </a:p>
          <a:p>
            <a:pPr lvl="2"/>
            <a:r>
              <a:rPr lang="fr-CA" dirty="0"/>
              <a:t> La BD a moins de contrôle sur </a:t>
            </a:r>
            <a:r>
              <a:rPr lang="fr-CA" b="1" dirty="0"/>
              <a:t>l’intégrité des données </a:t>
            </a:r>
            <a:r>
              <a:rPr lang="fr-CA" dirty="0"/>
              <a:t>qui sont à l’extérieur de la BD, bien entendu. Par exemple, facile d’oublier de supprimer une image lorsqu’on DELETE la rangée associée dans la BD.</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sp>
        <p:nvSpPr>
          <p:cNvPr id="4" name="ZoneTexte 3">
            <a:extLst>
              <a:ext uri="{FF2B5EF4-FFF2-40B4-BE49-F238E27FC236}">
                <a16:creationId xmlns:a16="http://schemas.microsoft.com/office/drawing/2014/main" id="{53699941-3CF3-0646-A75F-4AFC6A892224}"/>
              </a:ext>
            </a:extLst>
          </p:cNvPr>
          <p:cNvSpPr txBox="1"/>
          <p:nvPr/>
        </p:nvSpPr>
        <p:spPr>
          <a:xfrm>
            <a:off x="591312" y="5791200"/>
            <a:ext cx="10984992" cy="923330"/>
          </a:xfrm>
          <a:prstGeom prst="rect">
            <a:avLst/>
          </a:prstGeom>
          <a:noFill/>
        </p:spPr>
        <p:txBody>
          <a:bodyPr wrap="square" rtlCol="0">
            <a:spAutoFit/>
          </a:bodyPr>
          <a:lstStyle/>
          <a:p>
            <a:r>
              <a:rPr lang="fr-CA" dirty="0">
                <a:solidFill>
                  <a:srgbClr val="73B3D1"/>
                </a:solidFill>
              </a:rPr>
              <a:t>Les deux options sont couramment utilisées en entreprise. Cela dit, nous opterons pour le </a:t>
            </a:r>
            <a:r>
              <a:rPr lang="fr-CA" dirty="0">
                <a:solidFill>
                  <a:srgbClr val="FA4098"/>
                </a:solidFill>
              </a:rPr>
              <a:t>File System</a:t>
            </a:r>
            <a:r>
              <a:rPr lang="fr-CA" dirty="0">
                <a:solidFill>
                  <a:srgbClr val="73B3D1"/>
                </a:solidFill>
              </a:rPr>
              <a:t> car cela semble être une solution </a:t>
            </a:r>
            <a:r>
              <a:rPr lang="fr-CA" b="1" dirty="0">
                <a:solidFill>
                  <a:srgbClr val="73B3D1"/>
                </a:solidFill>
              </a:rPr>
              <a:t>moins coûteuse</a:t>
            </a:r>
            <a:r>
              <a:rPr lang="fr-CA" dirty="0">
                <a:solidFill>
                  <a:srgbClr val="73B3D1"/>
                </a:solidFill>
              </a:rPr>
              <a:t>, </a:t>
            </a:r>
            <a:r>
              <a:rPr lang="fr-CA" b="1" dirty="0">
                <a:solidFill>
                  <a:srgbClr val="73B3D1"/>
                </a:solidFill>
              </a:rPr>
              <a:t>plus performante</a:t>
            </a:r>
            <a:r>
              <a:rPr lang="fr-CA" dirty="0">
                <a:solidFill>
                  <a:srgbClr val="73B3D1"/>
                </a:solidFill>
              </a:rPr>
              <a:t> et </a:t>
            </a:r>
            <a:r>
              <a:rPr lang="fr-CA" u="sng" dirty="0">
                <a:solidFill>
                  <a:srgbClr val="73B3D1"/>
                </a:solidFill>
              </a:rPr>
              <a:t>généralement</a:t>
            </a:r>
            <a:r>
              <a:rPr lang="fr-CA" dirty="0">
                <a:solidFill>
                  <a:srgbClr val="73B3D1"/>
                </a:solidFill>
              </a:rPr>
              <a:t> </a:t>
            </a:r>
            <a:r>
              <a:rPr lang="fr-CA" b="1" dirty="0">
                <a:solidFill>
                  <a:srgbClr val="73B3D1"/>
                </a:solidFill>
              </a:rPr>
              <a:t>plus appropriée</a:t>
            </a:r>
            <a:r>
              <a:rPr lang="fr-CA" dirty="0">
                <a:solidFill>
                  <a:srgbClr val="73B3D1"/>
                </a:solidFill>
              </a:rPr>
              <a:t> pour des applications où le </a:t>
            </a:r>
            <a:r>
              <a:rPr lang="fr-CA" b="1" dirty="0">
                <a:solidFill>
                  <a:srgbClr val="73B3D1"/>
                </a:solidFill>
              </a:rPr>
              <a:t>nombre d’images</a:t>
            </a:r>
            <a:r>
              <a:rPr lang="fr-CA" dirty="0">
                <a:solidFill>
                  <a:srgbClr val="73B3D1"/>
                </a:solidFill>
              </a:rPr>
              <a:t> est grand.</a:t>
            </a:r>
          </a:p>
        </p:txBody>
      </p:sp>
    </p:spTree>
    <p:extLst>
      <p:ext uri="{BB962C8B-B14F-4D97-AF65-F5344CB8AC3E}">
        <p14:creationId xmlns:p14="http://schemas.microsoft.com/office/powerpoint/2010/main" val="1732385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Dans les diapos qui suivent ...</a:t>
            </a:r>
          </a:p>
          <a:p>
            <a:pPr lvl="1"/>
            <a:r>
              <a:rPr lang="fr-CA" dirty="0"/>
              <a:t> Configurer FILESTREAM avec SQL Server</a:t>
            </a:r>
          </a:p>
          <a:p>
            <a:pPr lvl="1"/>
            <a:r>
              <a:rPr lang="fr-CA" dirty="0"/>
              <a:t> Préparer une table qui stockera des images</a:t>
            </a:r>
          </a:p>
          <a:p>
            <a:pPr lvl="1"/>
            <a:r>
              <a:rPr lang="fr-CA" dirty="0"/>
              <a:t> Action + Vue </a:t>
            </a:r>
            <a:r>
              <a:rPr lang="fr-CA" dirty="0" err="1"/>
              <a:t>Razor</a:t>
            </a:r>
            <a:r>
              <a:rPr lang="fr-CA" dirty="0"/>
              <a:t> + </a:t>
            </a:r>
            <a:r>
              <a:rPr lang="fr-CA" dirty="0" err="1"/>
              <a:t>ViewModel</a:t>
            </a:r>
            <a:r>
              <a:rPr lang="fr-CA" dirty="0"/>
              <a:t> pour </a:t>
            </a:r>
            <a:r>
              <a:rPr lang="fr-CA" dirty="0" err="1"/>
              <a:t>upload</a:t>
            </a:r>
            <a:r>
              <a:rPr lang="fr-CA" dirty="0"/>
              <a:t> d’une image dans l’appli</a:t>
            </a:r>
          </a:p>
          <a:p>
            <a:pPr lvl="1"/>
            <a:r>
              <a:rPr lang="fr-CA" dirty="0"/>
              <a:t> Action + Vue </a:t>
            </a:r>
            <a:r>
              <a:rPr lang="fr-CA" dirty="0" err="1"/>
              <a:t>Razor</a:t>
            </a:r>
            <a:r>
              <a:rPr lang="fr-CA" dirty="0"/>
              <a:t> + </a:t>
            </a:r>
            <a:r>
              <a:rPr lang="fr-CA" dirty="0" err="1"/>
              <a:t>ViewModel</a:t>
            </a:r>
            <a:r>
              <a:rPr lang="fr-CA" dirty="0"/>
              <a:t> pour afficher des images dans l’appli</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sp>
        <p:nvSpPr>
          <p:cNvPr id="4" name="ZoneTexte 3">
            <a:extLst>
              <a:ext uri="{FF2B5EF4-FFF2-40B4-BE49-F238E27FC236}">
                <a16:creationId xmlns:a16="http://schemas.microsoft.com/office/drawing/2014/main" id="{0C34BD5A-392E-E24A-6452-D5206EAF86B4}"/>
              </a:ext>
            </a:extLst>
          </p:cNvPr>
          <p:cNvSpPr txBox="1"/>
          <p:nvPr/>
        </p:nvSpPr>
        <p:spPr>
          <a:xfrm>
            <a:off x="0" y="6550223"/>
            <a:ext cx="11945923" cy="307777"/>
          </a:xfrm>
          <a:prstGeom prst="rect">
            <a:avLst/>
          </a:prstGeom>
          <a:noFill/>
        </p:spPr>
        <p:txBody>
          <a:bodyPr wrap="square" rtlCol="0">
            <a:spAutoFit/>
          </a:bodyPr>
          <a:lstStyle/>
          <a:p>
            <a:r>
              <a:rPr lang="fr-CA" sz="1400" dirty="0">
                <a:solidFill>
                  <a:srgbClr val="73B3D1"/>
                </a:solidFill>
              </a:rPr>
              <a:t>Comme la gestion des images est aussi abordée en 4W6, nous implémenterons une solution plutôt simple, sans entrer dans les détails.</a:t>
            </a:r>
          </a:p>
        </p:txBody>
      </p:sp>
    </p:spTree>
    <p:extLst>
      <p:ext uri="{BB962C8B-B14F-4D97-AF65-F5344CB8AC3E}">
        <p14:creationId xmlns:p14="http://schemas.microsoft.com/office/powerpoint/2010/main" val="150843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Configurer </a:t>
            </a:r>
            <a:r>
              <a:rPr lang="fr-CA" dirty="0">
                <a:solidFill>
                  <a:srgbClr val="FA4098"/>
                </a:solidFill>
              </a:rPr>
              <a:t>FILESTREAM</a:t>
            </a:r>
            <a:r>
              <a:rPr lang="fr-CA" dirty="0"/>
              <a:t> avec SQL Server</a:t>
            </a:r>
          </a:p>
          <a:p>
            <a:pPr lvl="1"/>
            <a:r>
              <a:rPr lang="fr-CA" dirty="0"/>
              <a:t> SQL Server nous permet de stocker des fichiers en </a:t>
            </a:r>
            <a:r>
              <a:rPr lang="fr-CA" dirty="0" err="1">
                <a:solidFill>
                  <a:srgbClr val="FA4098"/>
                </a:solidFill>
              </a:rPr>
              <a:t>varbinary</a:t>
            </a:r>
            <a:r>
              <a:rPr lang="fr-CA" dirty="0">
                <a:solidFill>
                  <a:srgbClr val="FA4098"/>
                </a:solidFill>
              </a:rPr>
              <a:t>(max)</a:t>
            </a:r>
            <a:r>
              <a:rPr lang="fr-CA" dirty="0"/>
              <a:t> ... mais il nous propose aussi une alternative pour nous accompagner dans le stockage des images dans le </a:t>
            </a:r>
            <a:r>
              <a:rPr lang="fr-CA" dirty="0">
                <a:solidFill>
                  <a:srgbClr val="FA4098"/>
                </a:solidFill>
              </a:rPr>
              <a:t>File System</a:t>
            </a:r>
            <a:r>
              <a:rPr lang="fr-CA" dirty="0"/>
              <a:t> !</a:t>
            </a:r>
          </a:p>
          <a:p>
            <a:pPr lvl="2"/>
            <a:r>
              <a:rPr lang="fr-CA" dirty="0"/>
              <a:t> Cette alternative est le </a:t>
            </a:r>
            <a:r>
              <a:rPr lang="fr-CA" dirty="0">
                <a:solidFill>
                  <a:srgbClr val="FA4098"/>
                </a:solidFill>
              </a:rPr>
              <a:t>FILESTREAM</a:t>
            </a:r>
            <a:r>
              <a:rPr lang="fr-CA" dirty="0"/>
              <a:t>.</a:t>
            </a:r>
          </a:p>
          <a:p>
            <a:pPr lvl="2"/>
            <a:endParaRPr lang="fr-CA" dirty="0"/>
          </a:p>
          <a:p>
            <a:pPr lvl="1"/>
            <a:r>
              <a:rPr lang="fr-CA" dirty="0"/>
              <a:t> Rappel : Avec l’usage d’</a:t>
            </a:r>
            <a:r>
              <a:rPr lang="fr-CA" dirty="0" err="1">
                <a:solidFill>
                  <a:srgbClr val="FA4098"/>
                </a:solidFill>
              </a:rPr>
              <a:t>Evolve</a:t>
            </a:r>
            <a:r>
              <a:rPr lang="fr-CA" dirty="0"/>
              <a:t>, on exécute les </a:t>
            </a:r>
            <a:r>
              <a:rPr lang="fr-CA" b="1" dirty="0"/>
              <a:t>migrations</a:t>
            </a:r>
            <a:r>
              <a:rPr lang="fr-CA" dirty="0"/>
              <a:t> à l’aide de </a:t>
            </a:r>
            <a:r>
              <a:rPr lang="fr-CA" b="1" dirty="0"/>
              <a:t>commandes</a:t>
            </a:r>
            <a:r>
              <a:rPr lang="fr-CA" dirty="0"/>
              <a:t> plutôt qu’exécuter les scripts dans </a:t>
            </a:r>
            <a:r>
              <a:rPr lang="fr-CA" dirty="0">
                <a:solidFill>
                  <a:srgbClr val="FA4098"/>
                </a:solidFill>
              </a:rPr>
              <a:t>SSMS</a:t>
            </a:r>
            <a:r>
              <a:rPr lang="fr-CA" dirty="0"/>
              <a:t>.</a:t>
            </a:r>
          </a:p>
          <a:p>
            <a:pPr lvl="2"/>
            <a:r>
              <a:rPr lang="fr-CA" dirty="0"/>
              <a:t> </a:t>
            </a:r>
            <a:r>
              <a:rPr lang="fr-CA" b="1" dirty="0"/>
              <a:t>Exception</a:t>
            </a:r>
            <a:r>
              <a:rPr lang="fr-CA" dirty="0"/>
              <a:t> : On devait exécuter </a:t>
            </a:r>
            <a:r>
              <a:rPr lang="fr-CA" dirty="0">
                <a:solidFill>
                  <a:srgbClr val="FA4098"/>
                </a:solidFill>
              </a:rPr>
              <a:t>CREATE DATABASE</a:t>
            </a:r>
            <a:r>
              <a:rPr lang="fr-CA" dirty="0"/>
              <a:t> à la main, car cette instruction ne peut pas être utilisée dans une </a:t>
            </a:r>
            <a:r>
              <a:rPr lang="fr-CA" b="1" dirty="0"/>
              <a:t>transaction</a:t>
            </a:r>
            <a:r>
              <a:rPr lang="fr-CA" dirty="0"/>
              <a:t> avec </a:t>
            </a:r>
            <a:r>
              <a:rPr lang="fr-CA" dirty="0" err="1">
                <a:solidFill>
                  <a:srgbClr val="FA4098"/>
                </a:solidFill>
              </a:rPr>
              <a:t>Evolve</a:t>
            </a:r>
            <a:r>
              <a:rPr lang="fr-CA" dirty="0"/>
              <a:t>.</a:t>
            </a:r>
          </a:p>
          <a:p>
            <a:pPr lvl="2"/>
            <a:r>
              <a:rPr lang="fr-CA" dirty="0"/>
              <a:t> La configuration du </a:t>
            </a:r>
            <a:r>
              <a:rPr lang="fr-CA" dirty="0">
                <a:solidFill>
                  <a:srgbClr val="FA4098"/>
                </a:solidFill>
              </a:rPr>
              <a:t>FILESTREAM</a:t>
            </a:r>
            <a:r>
              <a:rPr lang="fr-CA" dirty="0"/>
              <a:t> devra aussi être faite </a:t>
            </a:r>
            <a:r>
              <a:rPr lang="fr-CA" b="1" dirty="0"/>
              <a:t>à la main</a:t>
            </a:r>
            <a:r>
              <a:rPr lang="fr-CA" dirty="0"/>
              <a:t>, sans </a:t>
            </a:r>
            <a:r>
              <a:rPr lang="fr-CA" dirty="0" err="1">
                <a:solidFill>
                  <a:srgbClr val="FA4098"/>
                </a:solidFill>
              </a:rPr>
              <a:t>Evolve</a:t>
            </a:r>
            <a:r>
              <a:rPr lang="fr-CA" dirty="0"/>
              <a:t>. Ça veut dire qu’à chaque fois que vous changez de poste de travail, il faudra configurer </a:t>
            </a:r>
            <a:r>
              <a:rPr lang="fr-CA" dirty="0">
                <a:solidFill>
                  <a:srgbClr val="FA4098"/>
                </a:solidFill>
              </a:rPr>
              <a:t>FILESTREAM</a:t>
            </a:r>
            <a:r>
              <a:rPr lang="fr-CA" dirty="0"/>
              <a:t> à nouveau en créant la BD.</a:t>
            </a:r>
          </a:p>
          <a:p>
            <a:pPr lvl="3"/>
            <a:r>
              <a:rPr lang="fr-CA" dirty="0"/>
              <a:t> Il est donc suggéré de se garder à portée de main un </a:t>
            </a:r>
            <a:r>
              <a:rPr lang="fr-CA" b="1" dirty="0"/>
              <a:t>script SQL</a:t>
            </a:r>
            <a:r>
              <a:rPr lang="fr-CA" dirty="0"/>
              <a:t> qui crée la BD </a:t>
            </a:r>
            <a:r>
              <a:rPr lang="fr-CA" u="sng" dirty="0"/>
              <a:t>et</a:t>
            </a:r>
            <a:r>
              <a:rPr lang="fr-CA" dirty="0"/>
              <a:t> qui configure </a:t>
            </a:r>
            <a:r>
              <a:rPr lang="fr-CA" dirty="0">
                <a:solidFill>
                  <a:srgbClr val="FA4098"/>
                </a:solidFill>
              </a:rPr>
              <a:t>FILESTREAM</a:t>
            </a:r>
            <a:r>
              <a:rPr lang="fr-CA" dirty="0"/>
              <a:t>.</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spTree>
    <p:extLst>
      <p:ext uri="{BB962C8B-B14F-4D97-AF65-F5344CB8AC3E}">
        <p14:creationId xmlns:p14="http://schemas.microsoft.com/office/powerpoint/2010/main" val="418856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Configurer </a:t>
            </a:r>
            <a:r>
              <a:rPr lang="fr-CA" dirty="0">
                <a:solidFill>
                  <a:srgbClr val="FA4098"/>
                </a:solidFill>
              </a:rPr>
              <a:t>FILESTREAM</a:t>
            </a:r>
            <a:r>
              <a:rPr lang="fr-CA" dirty="0"/>
              <a:t> avec SQL Server</a:t>
            </a:r>
          </a:p>
          <a:p>
            <a:pPr lvl="1"/>
            <a:r>
              <a:rPr lang="fr-CA" dirty="0"/>
              <a:t> Si vous avez une erreur qui mentionne que </a:t>
            </a:r>
            <a:r>
              <a:rPr lang="fr-CA" dirty="0">
                <a:solidFill>
                  <a:srgbClr val="FA4098"/>
                </a:solidFill>
              </a:rPr>
              <a:t>FILESTREAM</a:t>
            </a:r>
            <a:r>
              <a:rPr lang="fr-CA" dirty="0"/>
              <a:t> n’est pas activé sur le serveur SQL, voici la marche à suivre pour l’activer :</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pic>
        <p:nvPicPr>
          <p:cNvPr id="4" name="Image 3">
            <a:extLst>
              <a:ext uri="{FF2B5EF4-FFF2-40B4-BE49-F238E27FC236}">
                <a16:creationId xmlns:a16="http://schemas.microsoft.com/office/drawing/2014/main" id="{1DDF0A08-E802-0374-A345-C4688E05F9A4}"/>
              </a:ext>
            </a:extLst>
          </p:cNvPr>
          <p:cNvPicPr>
            <a:picLocks noChangeAspect="1"/>
          </p:cNvPicPr>
          <p:nvPr/>
        </p:nvPicPr>
        <p:blipFill>
          <a:blip r:embed="rId2"/>
          <a:stretch>
            <a:fillRect/>
          </a:stretch>
        </p:blipFill>
        <p:spPr>
          <a:xfrm>
            <a:off x="335972" y="3182662"/>
            <a:ext cx="3848637" cy="638264"/>
          </a:xfrm>
          <a:prstGeom prst="rect">
            <a:avLst/>
          </a:prstGeom>
          <a:ln w="28575">
            <a:solidFill>
              <a:srgbClr val="73B3D1"/>
            </a:solidFill>
          </a:ln>
        </p:spPr>
      </p:pic>
      <p:pic>
        <p:nvPicPr>
          <p:cNvPr id="5" name="Image 4">
            <a:extLst>
              <a:ext uri="{FF2B5EF4-FFF2-40B4-BE49-F238E27FC236}">
                <a16:creationId xmlns:a16="http://schemas.microsoft.com/office/drawing/2014/main" id="{486CAC87-E1EB-A004-A77B-9C83461F7700}"/>
              </a:ext>
            </a:extLst>
          </p:cNvPr>
          <p:cNvPicPr>
            <a:picLocks noChangeAspect="1"/>
          </p:cNvPicPr>
          <p:nvPr/>
        </p:nvPicPr>
        <p:blipFill>
          <a:blip r:embed="rId3"/>
          <a:stretch>
            <a:fillRect/>
          </a:stretch>
        </p:blipFill>
        <p:spPr>
          <a:xfrm>
            <a:off x="340736" y="2542338"/>
            <a:ext cx="3839111" cy="419158"/>
          </a:xfrm>
          <a:prstGeom prst="rect">
            <a:avLst/>
          </a:prstGeom>
          <a:ln w="28575">
            <a:solidFill>
              <a:srgbClr val="73B3D1"/>
            </a:solidFill>
          </a:ln>
        </p:spPr>
      </p:pic>
      <p:pic>
        <p:nvPicPr>
          <p:cNvPr id="6" name="Image 5">
            <a:extLst>
              <a:ext uri="{FF2B5EF4-FFF2-40B4-BE49-F238E27FC236}">
                <a16:creationId xmlns:a16="http://schemas.microsoft.com/office/drawing/2014/main" id="{FA3154B3-CEDC-C2F2-F3FA-19CC825566D7}"/>
              </a:ext>
            </a:extLst>
          </p:cNvPr>
          <p:cNvPicPr>
            <a:picLocks noChangeAspect="1"/>
          </p:cNvPicPr>
          <p:nvPr/>
        </p:nvPicPr>
        <p:blipFill>
          <a:blip r:embed="rId4"/>
          <a:stretch>
            <a:fillRect/>
          </a:stretch>
        </p:blipFill>
        <p:spPr>
          <a:xfrm>
            <a:off x="4634902" y="2462838"/>
            <a:ext cx="7169843" cy="2177643"/>
          </a:xfrm>
          <a:prstGeom prst="rect">
            <a:avLst/>
          </a:prstGeom>
          <a:ln w="28575">
            <a:solidFill>
              <a:srgbClr val="73B3D1"/>
            </a:solidFill>
          </a:ln>
        </p:spPr>
      </p:pic>
      <p:pic>
        <p:nvPicPr>
          <p:cNvPr id="7" name="Image 6">
            <a:extLst>
              <a:ext uri="{FF2B5EF4-FFF2-40B4-BE49-F238E27FC236}">
                <a16:creationId xmlns:a16="http://schemas.microsoft.com/office/drawing/2014/main" id="{D077C7CB-8734-41D9-7F53-57C22B0CCA5E}"/>
              </a:ext>
            </a:extLst>
          </p:cNvPr>
          <p:cNvPicPr>
            <a:picLocks noChangeAspect="1"/>
          </p:cNvPicPr>
          <p:nvPr/>
        </p:nvPicPr>
        <p:blipFill>
          <a:blip r:embed="rId5"/>
          <a:stretch>
            <a:fillRect/>
          </a:stretch>
        </p:blipFill>
        <p:spPr>
          <a:xfrm>
            <a:off x="378842" y="4827017"/>
            <a:ext cx="3801005" cy="1886213"/>
          </a:xfrm>
          <a:prstGeom prst="rect">
            <a:avLst/>
          </a:prstGeom>
          <a:ln w="28575">
            <a:solidFill>
              <a:srgbClr val="73B3D1"/>
            </a:solidFill>
          </a:ln>
        </p:spPr>
      </p:pic>
      <p:pic>
        <p:nvPicPr>
          <p:cNvPr id="8" name="Image 7">
            <a:extLst>
              <a:ext uri="{FF2B5EF4-FFF2-40B4-BE49-F238E27FC236}">
                <a16:creationId xmlns:a16="http://schemas.microsoft.com/office/drawing/2014/main" id="{DDD6311F-0F32-CC0F-70C2-CF3D90EF4592}"/>
              </a:ext>
            </a:extLst>
          </p:cNvPr>
          <p:cNvPicPr>
            <a:picLocks noChangeAspect="1"/>
          </p:cNvPicPr>
          <p:nvPr/>
        </p:nvPicPr>
        <p:blipFill>
          <a:blip r:embed="rId6"/>
          <a:stretch>
            <a:fillRect/>
          </a:stretch>
        </p:blipFill>
        <p:spPr>
          <a:xfrm>
            <a:off x="4634902" y="4907218"/>
            <a:ext cx="2870454" cy="1786310"/>
          </a:xfrm>
          <a:prstGeom prst="rect">
            <a:avLst/>
          </a:prstGeom>
          <a:ln w="28575">
            <a:solidFill>
              <a:srgbClr val="73B3D1"/>
            </a:solidFill>
          </a:ln>
        </p:spPr>
      </p:pic>
      <p:pic>
        <p:nvPicPr>
          <p:cNvPr id="9" name="Image 8">
            <a:extLst>
              <a:ext uri="{FF2B5EF4-FFF2-40B4-BE49-F238E27FC236}">
                <a16:creationId xmlns:a16="http://schemas.microsoft.com/office/drawing/2014/main" id="{09E79B26-7652-492A-1DDD-9AE8304F1130}"/>
              </a:ext>
            </a:extLst>
          </p:cNvPr>
          <p:cNvPicPr>
            <a:picLocks noChangeAspect="1"/>
          </p:cNvPicPr>
          <p:nvPr/>
        </p:nvPicPr>
        <p:blipFill>
          <a:blip r:embed="rId7"/>
          <a:stretch>
            <a:fillRect/>
          </a:stretch>
        </p:blipFill>
        <p:spPr>
          <a:xfrm>
            <a:off x="7947941" y="4977596"/>
            <a:ext cx="3629532" cy="1619476"/>
          </a:xfrm>
          <a:prstGeom prst="rect">
            <a:avLst/>
          </a:prstGeom>
          <a:ln w="28575">
            <a:solidFill>
              <a:srgbClr val="73B3D1"/>
            </a:solidFill>
          </a:ln>
        </p:spPr>
      </p:pic>
      <p:sp>
        <p:nvSpPr>
          <p:cNvPr id="10" name="Ellipse 9">
            <a:extLst>
              <a:ext uri="{FF2B5EF4-FFF2-40B4-BE49-F238E27FC236}">
                <a16:creationId xmlns:a16="http://schemas.microsoft.com/office/drawing/2014/main" id="{C2FFB5D5-D29B-EF0E-20CA-9DDF451B8758}"/>
              </a:ext>
            </a:extLst>
          </p:cNvPr>
          <p:cNvSpPr/>
          <p:nvPr/>
        </p:nvSpPr>
        <p:spPr>
          <a:xfrm>
            <a:off x="193709" y="2355854"/>
            <a:ext cx="284526" cy="284526"/>
          </a:xfrm>
          <a:prstGeom prst="ellipse">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bg1"/>
                </a:solidFill>
              </a:rPr>
              <a:t>1</a:t>
            </a:r>
          </a:p>
        </p:txBody>
      </p:sp>
      <p:sp>
        <p:nvSpPr>
          <p:cNvPr id="11" name="Ellipse 10">
            <a:extLst>
              <a:ext uri="{FF2B5EF4-FFF2-40B4-BE49-F238E27FC236}">
                <a16:creationId xmlns:a16="http://schemas.microsoft.com/office/drawing/2014/main" id="{5DC25AC5-C440-B83F-ED36-7777F1383F33}"/>
              </a:ext>
            </a:extLst>
          </p:cNvPr>
          <p:cNvSpPr/>
          <p:nvPr/>
        </p:nvSpPr>
        <p:spPr>
          <a:xfrm>
            <a:off x="181732" y="3040399"/>
            <a:ext cx="284526" cy="284526"/>
          </a:xfrm>
          <a:prstGeom prst="ellipse">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bg1"/>
                </a:solidFill>
              </a:rPr>
              <a:t>2</a:t>
            </a:r>
          </a:p>
        </p:txBody>
      </p:sp>
      <p:sp>
        <p:nvSpPr>
          <p:cNvPr id="12" name="Ellipse 11">
            <a:extLst>
              <a:ext uri="{FF2B5EF4-FFF2-40B4-BE49-F238E27FC236}">
                <a16:creationId xmlns:a16="http://schemas.microsoft.com/office/drawing/2014/main" id="{9F1BAEF3-DF29-4779-F2A3-9CC7C4E1F71E}"/>
              </a:ext>
            </a:extLst>
          </p:cNvPr>
          <p:cNvSpPr/>
          <p:nvPr/>
        </p:nvSpPr>
        <p:spPr>
          <a:xfrm>
            <a:off x="4487877" y="2268309"/>
            <a:ext cx="284526" cy="284526"/>
          </a:xfrm>
          <a:prstGeom prst="ellipse">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bg1"/>
                </a:solidFill>
              </a:rPr>
              <a:t>3</a:t>
            </a:r>
          </a:p>
        </p:txBody>
      </p:sp>
      <p:sp>
        <p:nvSpPr>
          <p:cNvPr id="13" name="Ellipse 12">
            <a:extLst>
              <a:ext uri="{FF2B5EF4-FFF2-40B4-BE49-F238E27FC236}">
                <a16:creationId xmlns:a16="http://schemas.microsoft.com/office/drawing/2014/main" id="{FEF2AD64-FB0F-F638-F8AC-F69165A80552}"/>
              </a:ext>
            </a:extLst>
          </p:cNvPr>
          <p:cNvSpPr/>
          <p:nvPr/>
        </p:nvSpPr>
        <p:spPr>
          <a:xfrm>
            <a:off x="225440" y="4657675"/>
            <a:ext cx="284526" cy="284526"/>
          </a:xfrm>
          <a:prstGeom prst="ellipse">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bg1"/>
                </a:solidFill>
              </a:rPr>
              <a:t>4</a:t>
            </a:r>
          </a:p>
        </p:txBody>
      </p:sp>
      <p:sp>
        <p:nvSpPr>
          <p:cNvPr id="14" name="Ellipse 13">
            <a:extLst>
              <a:ext uri="{FF2B5EF4-FFF2-40B4-BE49-F238E27FC236}">
                <a16:creationId xmlns:a16="http://schemas.microsoft.com/office/drawing/2014/main" id="{7E7F2F03-BF82-FCA2-D450-2CED4B9D6CD9}"/>
              </a:ext>
            </a:extLst>
          </p:cNvPr>
          <p:cNvSpPr/>
          <p:nvPr/>
        </p:nvSpPr>
        <p:spPr>
          <a:xfrm>
            <a:off x="4434693" y="4725049"/>
            <a:ext cx="284526" cy="284526"/>
          </a:xfrm>
          <a:prstGeom prst="ellipse">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bg1"/>
                </a:solidFill>
              </a:rPr>
              <a:t>5</a:t>
            </a:r>
          </a:p>
        </p:txBody>
      </p:sp>
      <p:sp>
        <p:nvSpPr>
          <p:cNvPr id="15" name="Ellipse 14">
            <a:extLst>
              <a:ext uri="{FF2B5EF4-FFF2-40B4-BE49-F238E27FC236}">
                <a16:creationId xmlns:a16="http://schemas.microsoft.com/office/drawing/2014/main" id="{7FDDF4AE-45DD-11A3-23BB-5A9468E5A643}"/>
              </a:ext>
            </a:extLst>
          </p:cNvPr>
          <p:cNvSpPr/>
          <p:nvPr/>
        </p:nvSpPr>
        <p:spPr>
          <a:xfrm>
            <a:off x="7750183" y="4776062"/>
            <a:ext cx="284526" cy="284526"/>
          </a:xfrm>
          <a:prstGeom prst="ellipse">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bg1"/>
                </a:solidFill>
              </a:rPr>
              <a:t>6</a:t>
            </a:r>
          </a:p>
        </p:txBody>
      </p:sp>
      <p:cxnSp>
        <p:nvCxnSpPr>
          <p:cNvPr id="17" name="Connecteur droit avec flèche 16">
            <a:extLst>
              <a:ext uri="{FF2B5EF4-FFF2-40B4-BE49-F238E27FC236}">
                <a16:creationId xmlns:a16="http://schemas.microsoft.com/office/drawing/2014/main" id="{52DF87EA-7722-D5F8-D471-7473CFD7F3B4}"/>
              </a:ext>
            </a:extLst>
          </p:cNvPr>
          <p:cNvCxnSpPr>
            <a:cxnSpLocks/>
          </p:cNvCxnSpPr>
          <p:nvPr/>
        </p:nvCxnSpPr>
        <p:spPr>
          <a:xfrm flipH="1">
            <a:off x="3603858" y="2375458"/>
            <a:ext cx="436227" cy="26492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FD188407-3163-124C-C503-F15F61FFB44C}"/>
              </a:ext>
            </a:extLst>
          </p:cNvPr>
          <p:cNvCxnSpPr>
            <a:cxnSpLocks/>
          </p:cNvCxnSpPr>
          <p:nvPr/>
        </p:nvCxnSpPr>
        <p:spPr>
          <a:xfrm flipH="1" flipV="1">
            <a:off x="2724412" y="3652210"/>
            <a:ext cx="379515" cy="338333"/>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27CFAC34-399A-1464-A39A-5BE79576B425}"/>
              </a:ext>
            </a:extLst>
          </p:cNvPr>
          <p:cNvCxnSpPr>
            <a:cxnSpLocks/>
          </p:cNvCxnSpPr>
          <p:nvPr/>
        </p:nvCxnSpPr>
        <p:spPr>
          <a:xfrm flipH="1">
            <a:off x="3603857" y="6277204"/>
            <a:ext cx="436227" cy="26492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AEB5AEE7-6BC4-4D10-3220-7CA1C55BAE57}"/>
              </a:ext>
            </a:extLst>
          </p:cNvPr>
          <p:cNvCxnSpPr>
            <a:cxnSpLocks/>
          </p:cNvCxnSpPr>
          <p:nvPr/>
        </p:nvCxnSpPr>
        <p:spPr>
          <a:xfrm flipH="1">
            <a:off x="6449125" y="5680498"/>
            <a:ext cx="446626"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52ACF429-AAEB-5BB8-CDC0-A1E3C24CE153}"/>
              </a:ext>
            </a:extLst>
          </p:cNvPr>
          <p:cNvCxnSpPr>
            <a:cxnSpLocks/>
          </p:cNvCxnSpPr>
          <p:nvPr/>
        </p:nvCxnSpPr>
        <p:spPr>
          <a:xfrm flipH="1">
            <a:off x="6333077" y="5925177"/>
            <a:ext cx="446626"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38AF20E0-AAB7-83CB-233C-911C3F2B8762}"/>
              </a:ext>
            </a:extLst>
          </p:cNvPr>
          <p:cNvCxnSpPr>
            <a:cxnSpLocks/>
          </p:cNvCxnSpPr>
          <p:nvPr/>
        </p:nvCxnSpPr>
        <p:spPr>
          <a:xfrm flipH="1">
            <a:off x="10810994" y="6141622"/>
            <a:ext cx="512339" cy="249311"/>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7AEBAD31-D8E5-0A8B-EF49-CC8A744378AF}"/>
              </a:ext>
            </a:extLst>
          </p:cNvPr>
          <p:cNvCxnSpPr>
            <a:cxnSpLocks/>
          </p:cNvCxnSpPr>
          <p:nvPr/>
        </p:nvCxnSpPr>
        <p:spPr>
          <a:xfrm flipH="1">
            <a:off x="7865579" y="3105041"/>
            <a:ext cx="462005" cy="249311"/>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6" name="Image 15">
            <a:extLst>
              <a:ext uri="{FF2B5EF4-FFF2-40B4-BE49-F238E27FC236}">
                <a16:creationId xmlns:a16="http://schemas.microsoft.com/office/drawing/2014/main" id="{45D613A0-F74B-C83A-C9C0-745DEF13DF95}"/>
              </a:ext>
            </a:extLst>
          </p:cNvPr>
          <p:cNvPicPr>
            <a:picLocks noChangeAspect="1"/>
          </p:cNvPicPr>
          <p:nvPr/>
        </p:nvPicPr>
        <p:blipFill>
          <a:blip r:embed="rId8"/>
          <a:stretch>
            <a:fillRect/>
          </a:stretch>
        </p:blipFill>
        <p:spPr>
          <a:xfrm>
            <a:off x="9152374" y="154797"/>
            <a:ext cx="2848373" cy="885949"/>
          </a:xfrm>
          <a:prstGeom prst="rect">
            <a:avLst/>
          </a:prstGeom>
          <a:ln w="28575">
            <a:solidFill>
              <a:srgbClr val="73B3D1"/>
            </a:solidFill>
          </a:ln>
        </p:spPr>
      </p:pic>
    </p:spTree>
    <p:extLst>
      <p:ext uri="{BB962C8B-B14F-4D97-AF65-F5344CB8AC3E}">
        <p14:creationId xmlns:p14="http://schemas.microsoft.com/office/powerpoint/2010/main" val="1190758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Configurer </a:t>
            </a:r>
            <a:r>
              <a:rPr lang="fr-CA" dirty="0">
                <a:solidFill>
                  <a:srgbClr val="FA4098"/>
                </a:solidFill>
              </a:rPr>
              <a:t>FILESTREAM</a:t>
            </a:r>
            <a:r>
              <a:rPr lang="fr-CA" dirty="0"/>
              <a:t> avec SQL Server</a:t>
            </a:r>
          </a:p>
          <a:p>
            <a:pPr lvl="1"/>
            <a:r>
              <a:rPr lang="fr-CA" dirty="0"/>
              <a:t> Voici un exemple de script SQL qui crée une BD et configure un </a:t>
            </a:r>
            <a:r>
              <a:rPr lang="fr-CA" dirty="0">
                <a:solidFill>
                  <a:srgbClr val="FA4098"/>
                </a:solidFill>
              </a:rPr>
              <a:t>FILESTREAM</a:t>
            </a:r>
            <a:r>
              <a:rPr lang="fr-CA" dirty="0"/>
              <a:t>.</a:t>
            </a:r>
          </a:p>
          <a:p>
            <a:endParaRPr lang="fr-CA" dirty="0"/>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sp>
        <p:nvSpPr>
          <p:cNvPr id="11" name="ZoneTexte 10">
            <a:extLst>
              <a:ext uri="{FF2B5EF4-FFF2-40B4-BE49-F238E27FC236}">
                <a16:creationId xmlns:a16="http://schemas.microsoft.com/office/drawing/2014/main" id="{94CC16D4-B2B9-3FDE-FBA8-B55DEE474107}"/>
              </a:ext>
            </a:extLst>
          </p:cNvPr>
          <p:cNvSpPr txBox="1"/>
          <p:nvPr/>
        </p:nvSpPr>
        <p:spPr>
          <a:xfrm>
            <a:off x="234148" y="4506769"/>
            <a:ext cx="4077748" cy="923330"/>
          </a:xfrm>
          <a:prstGeom prst="rect">
            <a:avLst/>
          </a:prstGeom>
          <a:noFill/>
          <a:ln w="28575">
            <a:noFill/>
          </a:ln>
        </p:spPr>
        <p:txBody>
          <a:bodyPr wrap="square" rtlCol="0">
            <a:spAutoFit/>
          </a:bodyPr>
          <a:lstStyle/>
          <a:p>
            <a:r>
              <a:rPr lang="fr-CA" dirty="0">
                <a:solidFill>
                  <a:srgbClr val="73B3D1"/>
                </a:solidFill>
              </a:rPr>
              <a:t>• Assurez-vous que le dossier parent existe (Ici, « </a:t>
            </a:r>
            <a:r>
              <a:rPr lang="fr-CA" dirty="0">
                <a:solidFill>
                  <a:srgbClr val="FA4098"/>
                </a:solidFill>
              </a:rPr>
              <a:t>C:\EspaceLabo</a:t>
            </a:r>
            <a:r>
              <a:rPr lang="fr-CA" dirty="0">
                <a:solidFill>
                  <a:srgbClr val="73B3D1"/>
                </a:solidFill>
              </a:rPr>
              <a:t> »), mais pas le dossier à créer. (Ici, « </a:t>
            </a:r>
            <a:r>
              <a:rPr lang="fr-CA" dirty="0" err="1">
                <a:solidFill>
                  <a:srgbClr val="FA4098"/>
                </a:solidFill>
              </a:rPr>
              <a:t>FG_Images</a:t>
            </a:r>
            <a:r>
              <a:rPr lang="fr-CA" dirty="0">
                <a:solidFill>
                  <a:srgbClr val="FA4098"/>
                </a:solidFill>
              </a:rPr>
              <a:t> </a:t>
            </a:r>
            <a:r>
              <a:rPr lang="fr-CA" dirty="0">
                <a:solidFill>
                  <a:srgbClr val="73B3D1"/>
                </a:solidFill>
              </a:rPr>
              <a:t>»)</a:t>
            </a:r>
          </a:p>
        </p:txBody>
      </p:sp>
      <p:sp>
        <p:nvSpPr>
          <p:cNvPr id="12" name="Flèche : droite 11">
            <a:extLst>
              <a:ext uri="{FF2B5EF4-FFF2-40B4-BE49-F238E27FC236}">
                <a16:creationId xmlns:a16="http://schemas.microsoft.com/office/drawing/2014/main" id="{C7C34E13-175D-0465-0142-E90816DFF413}"/>
              </a:ext>
            </a:extLst>
          </p:cNvPr>
          <p:cNvSpPr/>
          <p:nvPr/>
        </p:nvSpPr>
        <p:spPr>
          <a:xfrm>
            <a:off x="4311896" y="4716764"/>
            <a:ext cx="790456" cy="503340"/>
          </a:xfrm>
          <a:prstGeom prst="rightArrow">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4" name="Image 13">
            <a:extLst>
              <a:ext uri="{FF2B5EF4-FFF2-40B4-BE49-F238E27FC236}">
                <a16:creationId xmlns:a16="http://schemas.microsoft.com/office/drawing/2014/main" id="{BEDB8386-3D66-0B40-9CDC-B4A4E36F3BA2}"/>
              </a:ext>
            </a:extLst>
          </p:cNvPr>
          <p:cNvPicPr>
            <a:picLocks noChangeAspect="1"/>
          </p:cNvPicPr>
          <p:nvPr/>
        </p:nvPicPr>
        <p:blipFill>
          <a:blip r:embed="rId2"/>
          <a:stretch>
            <a:fillRect/>
          </a:stretch>
        </p:blipFill>
        <p:spPr>
          <a:xfrm>
            <a:off x="242706" y="2409290"/>
            <a:ext cx="4077748" cy="1580028"/>
          </a:xfrm>
          <a:prstGeom prst="rect">
            <a:avLst/>
          </a:prstGeom>
          <a:ln w="28575">
            <a:solidFill>
              <a:srgbClr val="73B3D1"/>
            </a:solidFill>
          </a:ln>
        </p:spPr>
      </p:pic>
      <p:pic>
        <p:nvPicPr>
          <p:cNvPr id="4" name="Image 3">
            <a:extLst>
              <a:ext uri="{FF2B5EF4-FFF2-40B4-BE49-F238E27FC236}">
                <a16:creationId xmlns:a16="http://schemas.microsoft.com/office/drawing/2014/main" id="{90382655-99D1-896C-023F-F204078941D3}"/>
              </a:ext>
            </a:extLst>
          </p:cNvPr>
          <p:cNvPicPr>
            <a:picLocks noChangeAspect="1"/>
          </p:cNvPicPr>
          <p:nvPr/>
        </p:nvPicPr>
        <p:blipFill>
          <a:blip r:embed="rId3"/>
          <a:stretch>
            <a:fillRect/>
          </a:stretch>
        </p:blipFill>
        <p:spPr>
          <a:xfrm>
            <a:off x="5257468" y="2197249"/>
            <a:ext cx="6784982" cy="4024079"/>
          </a:xfrm>
          <a:prstGeom prst="rect">
            <a:avLst/>
          </a:prstGeom>
          <a:ln w="28575">
            <a:solidFill>
              <a:srgbClr val="73B3D1"/>
            </a:solidFill>
          </a:ln>
        </p:spPr>
      </p:pic>
      <p:sp>
        <p:nvSpPr>
          <p:cNvPr id="10" name="Rectangle 9">
            <a:extLst>
              <a:ext uri="{FF2B5EF4-FFF2-40B4-BE49-F238E27FC236}">
                <a16:creationId xmlns:a16="http://schemas.microsoft.com/office/drawing/2014/main" id="{8B0CC238-A712-B911-678B-F9185D50EB4F}"/>
              </a:ext>
            </a:extLst>
          </p:cNvPr>
          <p:cNvSpPr/>
          <p:nvPr/>
        </p:nvSpPr>
        <p:spPr>
          <a:xfrm>
            <a:off x="5382767" y="3377185"/>
            <a:ext cx="6562927" cy="2609088"/>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10163094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25976</TotalTime>
  <Words>3730</Words>
  <Application>Microsoft Office PowerPoint</Application>
  <PresentationFormat>Grand écran</PresentationFormat>
  <Paragraphs>268</Paragraphs>
  <Slides>32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32</vt:i4>
      </vt:variant>
    </vt:vector>
  </HeadingPairs>
  <TitlesOfParts>
    <vt:vector size="39" baseType="lpstr">
      <vt:lpstr>Arial</vt:lpstr>
      <vt:lpstr>Calibri</vt:lpstr>
      <vt:lpstr>Calibri Light</vt:lpstr>
      <vt:lpstr>Courier New</vt:lpstr>
      <vt:lpstr>Symbol</vt:lpstr>
      <vt:lpstr>Wingdings</vt:lpstr>
      <vt:lpstr>Thème Office</vt:lpstr>
      <vt:lpstr>Semaine 12</vt:lpstr>
      <vt:lpstr>Sommaire 📃</vt:lpstr>
      <vt:lpstr>Gestion des images</vt:lpstr>
      <vt:lpstr>Gestion des images</vt:lpstr>
      <vt:lpstr>Gestion des images</vt:lpstr>
      <vt:lpstr>Gestion des images</vt:lpstr>
      <vt:lpstr>Gestion des images</vt:lpstr>
      <vt:lpstr>Gestion des images</vt:lpstr>
      <vt:lpstr>Gestion des images</vt:lpstr>
      <vt:lpstr>Gestion des images</vt:lpstr>
      <vt:lpstr>Gestion des images</vt:lpstr>
      <vt:lpstr>Gestion des images</vt:lpstr>
      <vt:lpstr>Gestion des images</vt:lpstr>
      <vt:lpstr>Gestion des images</vt:lpstr>
      <vt:lpstr>Gestion des images</vt:lpstr>
      <vt:lpstr>Gestion des images</vt:lpstr>
      <vt:lpstr>Gestion des images</vt:lpstr>
      <vt:lpstr>Gestion des images</vt:lpstr>
      <vt:lpstr>Gestion des images</vt:lpstr>
      <vt:lpstr>Monitorer la performance</vt:lpstr>
      <vt:lpstr>Monitorer la performance</vt:lpstr>
      <vt:lpstr>Optimisation</vt:lpstr>
      <vt:lpstr>Optimisation</vt:lpstr>
      <vt:lpstr>Optimisation</vt:lpstr>
      <vt:lpstr>Optimisation</vt:lpstr>
      <vt:lpstr>Optimisation</vt:lpstr>
      <vt:lpstr>Optimisation</vt:lpstr>
      <vt:lpstr>Optimisation</vt:lpstr>
      <vt:lpstr>Optimisation</vt:lpstr>
      <vt:lpstr>Optimisation</vt:lpstr>
      <vt:lpstr>Optimisation</vt:lpstr>
      <vt:lpstr>Optimisation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dc:creator>
  <cp:lastModifiedBy>Chantal</cp:lastModifiedBy>
  <cp:revision>7077</cp:revision>
  <dcterms:created xsi:type="dcterms:W3CDTF">2021-06-05T18:50:42Z</dcterms:created>
  <dcterms:modified xsi:type="dcterms:W3CDTF">2023-04-24T19:48:08Z</dcterms:modified>
</cp:coreProperties>
</file>