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72" r:id="rId11"/>
    <p:sldId id="299" r:id="rId12"/>
    <p:sldId id="264" r:id="rId13"/>
    <p:sldId id="265" r:id="rId14"/>
    <p:sldId id="273" r:id="rId15"/>
    <p:sldId id="266" r:id="rId16"/>
    <p:sldId id="267" r:id="rId17"/>
    <p:sldId id="321" r:id="rId18"/>
    <p:sldId id="274" r:id="rId19"/>
    <p:sldId id="319" r:id="rId20"/>
    <p:sldId id="320" r:id="rId21"/>
    <p:sldId id="275" r:id="rId22"/>
    <p:sldId id="278" r:id="rId23"/>
    <p:sldId id="279" r:id="rId24"/>
    <p:sldId id="280" r:id="rId25"/>
    <p:sldId id="285" r:id="rId26"/>
    <p:sldId id="281" r:id="rId27"/>
    <p:sldId id="282" r:id="rId28"/>
    <p:sldId id="286" r:id="rId29"/>
    <p:sldId id="287" r:id="rId30"/>
    <p:sldId id="322" r:id="rId31"/>
    <p:sldId id="283" r:id="rId32"/>
    <p:sldId id="284"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2C6D8E9-E9D0-470B-BD52-E9338C0936D8}">
          <p14:sldIdLst>
            <p14:sldId id="256"/>
            <p14:sldId id="257"/>
          </p14:sldIdLst>
        </p14:section>
        <p14:section name="DB-first vs Code-first" id="{AB9E8D71-1F0C-46CC-82F5-34F9D797AA9B}">
          <p14:sldIdLst>
            <p14:sldId id="258"/>
            <p14:sldId id="259"/>
            <p14:sldId id="260"/>
            <p14:sldId id="261"/>
            <p14:sldId id="262"/>
            <p14:sldId id="263"/>
          </p14:sldIdLst>
        </p14:section>
        <p14:section name="Modélisation" id="{700F5132-A56A-4174-9810-A299F424E5A1}">
          <p14:sldIdLst>
            <p14:sldId id="271"/>
            <p14:sldId id="272"/>
            <p14:sldId id="299"/>
          </p14:sldIdLst>
        </p14:section>
        <p14:section name="Entités et attributs" id="{3D11B7E5-13FF-42F6-9BD1-1BE9D85C0959}">
          <p14:sldIdLst>
            <p14:sldId id="264"/>
            <p14:sldId id="265"/>
            <p14:sldId id="273"/>
            <p14:sldId id="266"/>
            <p14:sldId id="267"/>
            <p14:sldId id="321"/>
            <p14:sldId id="274"/>
            <p14:sldId id="319"/>
            <p14:sldId id="320"/>
            <p14:sldId id="275"/>
            <p14:sldId id="278"/>
            <p14:sldId id="279"/>
            <p14:sldId id="280"/>
            <p14:sldId id="285"/>
            <p14:sldId id="281"/>
            <p14:sldId id="282"/>
            <p14:sldId id="286"/>
            <p14:sldId id="287"/>
            <p14:sldId id="322"/>
            <p14:sldId id="283"/>
            <p14:sldId id="284"/>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098"/>
    <a:srgbClr val="7385D1"/>
    <a:srgbClr val="739CD1"/>
    <a:srgbClr val="BD7ABF"/>
    <a:srgbClr val="B177BF"/>
    <a:srgbClr val="9073D1"/>
    <a:srgbClr val="73B3D1"/>
    <a:srgbClr val="BF779D"/>
    <a:srgbClr val="FA4840"/>
    <a:srgbClr val="797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8927" autoAdjust="0"/>
    <p:restoredTop sz="94660"/>
  </p:normalViewPr>
  <p:slideViewPr>
    <p:cSldViewPr snapToGrid="0">
      <p:cViewPr varScale="1">
        <p:scale>
          <a:sx n="114" d="100"/>
          <a:sy n="114" d="100"/>
        </p:scale>
        <p:origin x="10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D7ABF"/>
                </a:solidFill>
              </a:defRPr>
            </a:lvl1pPr>
            <a:lvl2pPr marL="685800" indent="-228600">
              <a:buFont typeface="Symbol" panose="05050102010706020507" pitchFamily="18" charset="2"/>
              <a:buChar char="¨"/>
              <a:defRPr>
                <a:solidFill>
                  <a:srgbClr val="BD7ABF"/>
                </a:solidFill>
              </a:defRPr>
            </a:lvl2pPr>
            <a:lvl3pPr marL="1143000" indent="-228600">
              <a:buFont typeface="Courier New" panose="02070309020205020404" pitchFamily="49" charset="0"/>
              <a:buChar char="o"/>
              <a:defRPr>
                <a:solidFill>
                  <a:srgbClr val="BD7ABF"/>
                </a:solidFill>
              </a:defRPr>
            </a:lvl3pPr>
            <a:lvl4pPr>
              <a:defRPr>
                <a:solidFill>
                  <a:srgbClr val="BD7ABF"/>
                </a:solidFill>
              </a:defRPr>
            </a:lvl4pPr>
            <a:lvl5pPr>
              <a:defRPr>
                <a:solidFill>
                  <a:srgbClr val="BD7A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2023-01-23</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Semaine 1</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p:txBody>
          <a:bodyPr>
            <a:normAutofit lnSpcReduction="10000"/>
          </a:bodyPr>
          <a:lstStyle/>
          <a:p>
            <a:r>
              <a:rPr lang="fr-CA" dirty="0"/>
              <a:t>Modélisation conceptuelle</a:t>
            </a:r>
          </a:p>
        </p:txBody>
      </p:sp>
      <p:pic>
        <p:nvPicPr>
          <p:cNvPr id="9" name="Image 8">
            <a:extLst>
              <a:ext uri="{FF2B5EF4-FFF2-40B4-BE49-F238E27FC236}">
                <a16:creationId xmlns:a16="http://schemas.microsoft.com/office/drawing/2014/main" id="{8E071035-850F-482B-8BFE-067B67074A17}"/>
              </a:ext>
            </a:extLst>
          </p:cNvPr>
          <p:cNvPicPr>
            <a:picLocks noChangeAspect="1"/>
          </p:cNvPicPr>
          <p:nvPr/>
        </p:nvPicPr>
        <p:blipFill>
          <a:blip r:embed="rId2"/>
          <a:stretch>
            <a:fillRect/>
          </a:stretch>
        </p:blipFill>
        <p:spPr>
          <a:xfrm>
            <a:off x="76967" y="4091772"/>
            <a:ext cx="3459774" cy="2717011"/>
          </a:xfrm>
          <a:prstGeom prst="rect">
            <a:avLst/>
          </a:prstGeom>
        </p:spPr>
      </p:pic>
      <p:sp>
        <p:nvSpPr>
          <p:cNvPr id="10" name="ZoneTexte 9">
            <a:extLst>
              <a:ext uri="{FF2B5EF4-FFF2-40B4-BE49-F238E27FC236}">
                <a16:creationId xmlns:a16="http://schemas.microsoft.com/office/drawing/2014/main" id="{131DC7BC-BA6C-4B55-AF25-72A1B2FA9C90}"/>
              </a:ext>
            </a:extLst>
          </p:cNvPr>
          <p:cNvSpPr txBox="1"/>
          <p:nvPr/>
        </p:nvSpPr>
        <p:spPr>
          <a:xfrm>
            <a:off x="2186114" y="6045669"/>
            <a:ext cx="1479875" cy="646331"/>
          </a:xfrm>
          <a:prstGeom prst="rect">
            <a:avLst/>
          </a:prstGeom>
          <a:noFill/>
        </p:spPr>
        <p:txBody>
          <a:bodyPr wrap="square" rtlCol="0">
            <a:spAutoFit/>
          </a:bodyPr>
          <a:lstStyle/>
          <a:p>
            <a:r>
              <a:rPr lang="en-CA" sz="3600" dirty="0"/>
              <a:t>😨🙈</a:t>
            </a:r>
            <a:endParaRPr lang="fr-CA" sz="3600" dirty="0"/>
          </a:p>
        </p:txBody>
      </p:sp>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8012141-DE88-4E6F-B477-F7787F067122}"/>
              </a:ext>
            </a:extLst>
          </p:cNvPr>
          <p:cNvSpPr>
            <a:spLocks noGrp="1"/>
          </p:cNvSpPr>
          <p:nvPr>
            <p:ph idx="1"/>
          </p:nvPr>
        </p:nvSpPr>
        <p:spPr>
          <a:xfrm>
            <a:off x="838200" y="1150572"/>
            <a:ext cx="10512000" cy="5573316"/>
          </a:xfrm>
        </p:spPr>
        <p:txBody>
          <a:bodyPr/>
          <a:lstStyle/>
          <a:p>
            <a:r>
              <a:rPr lang="fr-CA" dirty="0"/>
              <a:t> Modélisation</a:t>
            </a:r>
          </a:p>
          <a:p>
            <a:pPr lvl="1"/>
            <a:r>
              <a:rPr lang="fr-CA" dirty="0"/>
              <a:t> </a:t>
            </a:r>
            <a:r>
              <a:rPr lang="fr-CA" dirty="0">
                <a:solidFill>
                  <a:srgbClr val="FA4098"/>
                </a:solidFill>
              </a:rPr>
              <a:t>Modèle conceptuel UML</a:t>
            </a:r>
            <a:endParaRPr lang="fr-CA" dirty="0"/>
          </a:p>
          <a:p>
            <a:pPr lvl="2"/>
            <a:r>
              <a:rPr lang="fr-CA" dirty="0"/>
              <a:t> </a:t>
            </a:r>
            <a:r>
              <a:rPr lang="fr-CA" b="1" dirty="0"/>
              <a:t>Premier</a:t>
            </a:r>
            <a:r>
              <a:rPr lang="fr-CA" dirty="0"/>
              <a:t> type de schéma que nous allons aborder </a:t>
            </a:r>
            <a:r>
              <a:rPr lang="en-CA" dirty="0"/>
              <a:t>🐣</a:t>
            </a:r>
            <a:endParaRPr lang="fr-CA" dirty="0"/>
          </a:p>
          <a:p>
            <a:pPr lvl="3"/>
            <a:r>
              <a:rPr lang="fr-CA" dirty="0"/>
              <a:t> À partir de ce schéma « </a:t>
            </a:r>
            <a:r>
              <a:rPr lang="fr-CA" b="1" dirty="0"/>
              <a:t>conceptuel </a:t>
            </a:r>
            <a:r>
              <a:rPr lang="fr-CA" dirty="0"/>
              <a:t>», il sera plus simple d’élaborer un diagramme </a:t>
            </a:r>
            <a:r>
              <a:rPr lang="fr-CA" dirty="0">
                <a:solidFill>
                  <a:srgbClr val="FA4098"/>
                </a:solidFill>
              </a:rPr>
              <a:t>logique</a:t>
            </a:r>
            <a:r>
              <a:rPr lang="fr-CA" dirty="0"/>
              <a:t> pour ensuite créer la base de données. On ne crée pas la base de données à partir du modèle entité-association ! </a:t>
            </a:r>
          </a:p>
          <a:p>
            <a:pPr lvl="2"/>
            <a:r>
              <a:rPr lang="fr-CA" dirty="0"/>
              <a:t> Découle des </a:t>
            </a:r>
            <a:r>
              <a:rPr lang="fr-CA" b="1" dirty="0"/>
              <a:t>besoins du client </a:t>
            </a:r>
            <a:r>
              <a:rPr lang="en-CA" b="1" dirty="0"/>
              <a:t>🤝</a:t>
            </a:r>
            <a:endParaRPr lang="fr-CA" b="1" dirty="0"/>
          </a:p>
          <a:p>
            <a:pPr lvl="3"/>
            <a:r>
              <a:rPr lang="fr-CA" dirty="0"/>
              <a:t> Il faudra lire du texte (communiquer avec un client) pour connaître quelles </a:t>
            </a:r>
            <a:r>
              <a:rPr lang="fr-CA" dirty="0">
                <a:solidFill>
                  <a:srgbClr val="FA4098"/>
                </a:solidFill>
              </a:rPr>
              <a:t>données</a:t>
            </a:r>
            <a:r>
              <a:rPr lang="fr-CA" dirty="0"/>
              <a:t> seront nécessaires au </a:t>
            </a:r>
            <a:r>
              <a:rPr lang="fr-CA" b="1" dirty="0"/>
              <a:t>fonctionnement de l’application </a:t>
            </a:r>
            <a:r>
              <a:rPr lang="fr-CA" dirty="0"/>
              <a:t>et quelles </a:t>
            </a:r>
            <a:r>
              <a:rPr lang="fr-CA" dirty="0">
                <a:solidFill>
                  <a:srgbClr val="FA4098"/>
                </a:solidFill>
              </a:rPr>
              <a:t>relations </a:t>
            </a:r>
            <a:r>
              <a:rPr lang="fr-CA" dirty="0"/>
              <a:t>existent entre ces différentes données.</a:t>
            </a:r>
          </a:p>
          <a:p>
            <a:pPr lvl="2"/>
            <a:r>
              <a:rPr lang="fr-CA" dirty="0"/>
              <a:t> </a:t>
            </a:r>
            <a:r>
              <a:rPr lang="fr-CA" b="1" dirty="0"/>
              <a:t>Plusieurs</a:t>
            </a:r>
            <a:r>
              <a:rPr lang="fr-CA" dirty="0"/>
              <a:t> solutions possibles ! </a:t>
            </a:r>
            <a:r>
              <a:rPr lang="en-CA" dirty="0"/>
              <a:t>🔍</a:t>
            </a:r>
            <a:endParaRPr lang="fr-CA" dirty="0"/>
          </a:p>
          <a:p>
            <a:pPr lvl="3"/>
            <a:r>
              <a:rPr lang="fr-CA" dirty="0"/>
              <a:t> Il est très rare qu’il existe une seule et unique solution valide pour modéliser les besoins.</a:t>
            </a:r>
          </a:p>
        </p:txBody>
      </p:sp>
      <p:sp>
        <p:nvSpPr>
          <p:cNvPr id="3" name="Titre 2">
            <a:extLst>
              <a:ext uri="{FF2B5EF4-FFF2-40B4-BE49-F238E27FC236}">
                <a16:creationId xmlns:a16="http://schemas.microsoft.com/office/drawing/2014/main" id="{502A1721-E44F-472D-AF95-5D38041A4685}"/>
              </a:ext>
            </a:extLst>
          </p:cNvPr>
          <p:cNvSpPr>
            <a:spLocks noGrp="1"/>
          </p:cNvSpPr>
          <p:nvPr>
            <p:ph type="title"/>
          </p:nvPr>
        </p:nvSpPr>
        <p:spPr/>
        <p:txBody>
          <a:bodyPr/>
          <a:lstStyle/>
          <a:p>
            <a:r>
              <a:rPr lang="fr-CA" dirty="0"/>
              <a:t>Modélisation</a:t>
            </a:r>
          </a:p>
        </p:txBody>
      </p:sp>
      <p:pic>
        <p:nvPicPr>
          <p:cNvPr id="5" name="Image 4">
            <a:extLst>
              <a:ext uri="{FF2B5EF4-FFF2-40B4-BE49-F238E27FC236}">
                <a16:creationId xmlns:a16="http://schemas.microsoft.com/office/drawing/2014/main" id="{C034A5F1-61A4-4EE7-87B1-28EF51793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2657" y="5381776"/>
            <a:ext cx="944880" cy="944880"/>
          </a:xfrm>
          <a:prstGeom prst="rect">
            <a:avLst/>
          </a:prstGeom>
        </p:spPr>
      </p:pic>
      <p:pic>
        <p:nvPicPr>
          <p:cNvPr id="7" name="Image 6">
            <a:extLst>
              <a:ext uri="{FF2B5EF4-FFF2-40B4-BE49-F238E27FC236}">
                <a16:creationId xmlns:a16="http://schemas.microsoft.com/office/drawing/2014/main" id="{EAD67FFF-9274-4B50-BEA7-5146FACCE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7123" y="5540463"/>
            <a:ext cx="2390881" cy="627507"/>
          </a:xfrm>
          <a:prstGeom prst="rect">
            <a:avLst/>
          </a:prstGeom>
        </p:spPr>
      </p:pic>
      <p:pic>
        <p:nvPicPr>
          <p:cNvPr id="9" name="Image 8">
            <a:extLst>
              <a:ext uri="{FF2B5EF4-FFF2-40B4-BE49-F238E27FC236}">
                <a16:creationId xmlns:a16="http://schemas.microsoft.com/office/drawing/2014/main" id="{D2A8D56C-4717-4472-9772-EEF0EF0D7A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5196" y="5460548"/>
            <a:ext cx="3217003" cy="787335"/>
          </a:xfrm>
          <a:prstGeom prst="rect">
            <a:avLst/>
          </a:prstGeom>
        </p:spPr>
      </p:pic>
      <p:pic>
        <p:nvPicPr>
          <p:cNvPr id="6" name="Image 5">
            <a:extLst>
              <a:ext uri="{FF2B5EF4-FFF2-40B4-BE49-F238E27FC236}">
                <a16:creationId xmlns:a16="http://schemas.microsoft.com/office/drawing/2014/main" id="{53223C7B-805D-4879-B0F5-55E844B4EAFE}"/>
              </a:ext>
            </a:extLst>
          </p:cNvPr>
          <p:cNvPicPr>
            <a:picLocks noChangeAspect="1"/>
          </p:cNvPicPr>
          <p:nvPr/>
        </p:nvPicPr>
        <p:blipFill>
          <a:blip r:embed="rId5"/>
          <a:stretch>
            <a:fillRect/>
          </a:stretch>
        </p:blipFill>
        <p:spPr>
          <a:xfrm>
            <a:off x="127949" y="4434316"/>
            <a:ext cx="1587018" cy="2289572"/>
          </a:xfrm>
          <a:prstGeom prst="rect">
            <a:avLst/>
          </a:prstGeom>
          <a:ln w="28575">
            <a:solidFill>
              <a:srgbClr val="739CD1"/>
            </a:solidFill>
          </a:ln>
        </p:spPr>
      </p:pic>
    </p:spTree>
    <p:extLst>
      <p:ext uri="{BB962C8B-B14F-4D97-AF65-F5344CB8AC3E}">
        <p14:creationId xmlns:p14="http://schemas.microsoft.com/office/powerpoint/2010/main" val="401492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8012141-DE88-4E6F-B477-F7787F067122}"/>
              </a:ext>
            </a:extLst>
          </p:cNvPr>
          <p:cNvSpPr>
            <a:spLocks noGrp="1"/>
          </p:cNvSpPr>
          <p:nvPr>
            <p:ph idx="1"/>
          </p:nvPr>
        </p:nvSpPr>
        <p:spPr>
          <a:xfrm>
            <a:off x="838200" y="1150572"/>
            <a:ext cx="10512000" cy="5573316"/>
          </a:xfrm>
        </p:spPr>
        <p:txBody>
          <a:bodyPr/>
          <a:lstStyle/>
          <a:p>
            <a:r>
              <a:rPr lang="fr-CA" dirty="0"/>
              <a:t> Modélisation</a:t>
            </a:r>
          </a:p>
          <a:p>
            <a:pPr lvl="1"/>
            <a:r>
              <a:rPr lang="fr-CA" dirty="0"/>
              <a:t> </a:t>
            </a:r>
            <a:r>
              <a:rPr lang="fr-CA" dirty="0">
                <a:solidFill>
                  <a:srgbClr val="FA4098"/>
                </a:solidFill>
              </a:rPr>
              <a:t>Des modèles conceptuels variés et mélangeants </a:t>
            </a:r>
            <a:r>
              <a:rPr lang="en-CA" dirty="0">
                <a:solidFill>
                  <a:srgbClr val="FA4098"/>
                </a:solidFill>
              </a:rPr>
              <a:t>😵</a:t>
            </a:r>
            <a:endParaRPr lang="fr-CA" dirty="0"/>
          </a:p>
          <a:p>
            <a:pPr lvl="2"/>
            <a:r>
              <a:rPr lang="fr-CA" dirty="0"/>
              <a:t> Il existe de nombreux types de modèles conceptuels. (Qui se ressemblent généralement)</a:t>
            </a:r>
          </a:p>
          <a:p>
            <a:pPr lvl="2"/>
            <a:r>
              <a:rPr lang="fr-CA" dirty="0"/>
              <a:t> Pour la plupart des types de modèles conceptuels, certaines </a:t>
            </a:r>
            <a:r>
              <a:rPr lang="fr-CA" dirty="0">
                <a:solidFill>
                  <a:srgbClr val="FA4098"/>
                </a:solidFill>
              </a:rPr>
              <a:t>notations</a:t>
            </a:r>
            <a:r>
              <a:rPr lang="fr-CA" dirty="0"/>
              <a:t> (ex. utiliser un losange pour une relation VS utiliser une simple ligne pour une relation) ne font pas l’unanimité : ce n’est pas grave </a:t>
            </a:r>
            <a:r>
              <a:rPr lang="en-CA" dirty="0"/>
              <a:t>😌</a:t>
            </a:r>
            <a:endParaRPr lang="fr-CA" dirty="0"/>
          </a:p>
          <a:p>
            <a:pPr lvl="3"/>
            <a:r>
              <a:rPr lang="fr-CA" dirty="0"/>
              <a:t> L’important, c’est de comprendre une manière de faire et de s’assurer qu’elle nous aide à avancer dans les prochaines étapes du processus de conception de la base de données.</a:t>
            </a:r>
          </a:p>
          <a:p>
            <a:pPr lvl="3"/>
            <a:endParaRPr lang="fr-CA" dirty="0"/>
          </a:p>
          <a:p>
            <a:pPr lvl="2"/>
            <a:r>
              <a:rPr lang="fr-CA" dirty="0"/>
              <a:t> Dans tous les cas, si vous cherchez des exemples supplémentaires sur le Web, gardez à l’esprit que les notations utilisées pourraient varier et même parfois se contredire entre elles </a:t>
            </a:r>
            <a:r>
              <a:rPr lang="en-CA" dirty="0"/>
              <a:t>😬</a:t>
            </a:r>
            <a:endParaRPr lang="fr-CA" dirty="0"/>
          </a:p>
        </p:txBody>
      </p:sp>
      <p:sp>
        <p:nvSpPr>
          <p:cNvPr id="3" name="Titre 2">
            <a:extLst>
              <a:ext uri="{FF2B5EF4-FFF2-40B4-BE49-F238E27FC236}">
                <a16:creationId xmlns:a16="http://schemas.microsoft.com/office/drawing/2014/main" id="{502A1721-E44F-472D-AF95-5D38041A4685}"/>
              </a:ext>
            </a:extLst>
          </p:cNvPr>
          <p:cNvSpPr>
            <a:spLocks noGrp="1"/>
          </p:cNvSpPr>
          <p:nvPr>
            <p:ph type="title"/>
          </p:nvPr>
        </p:nvSpPr>
        <p:spPr/>
        <p:txBody>
          <a:bodyPr/>
          <a:lstStyle/>
          <a:p>
            <a:r>
              <a:rPr lang="fr-CA" dirty="0"/>
              <a:t>Modélisation</a:t>
            </a:r>
          </a:p>
        </p:txBody>
      </p:sp>
    </p:spTree>
    <p:extLst>
      <p:ext uri="{BB962C8B-B14F-4D97-AF65-F5344CB8AC3E}">
        <p14:creationId xmlns:p14="http://schemas.microsoft.com/office/powerpoint/2010/main" val="268002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6E79E22-28FF-4858-9B7A-8107DE967093}"/>
              </a:ext>
            </a:extLst>
          </p:cNvPr>
          <p:cNvSpPr>
            <a:spLocks noGrp="1"/>
          </p:cNvSpPr>
          <p:nvPr>
            <p:ph idx="1"/>
          </p:nvPr>
        </p:nvSpPr>
        <p:spPr>
          <a:xfrm>
            <a:off x="742464" y="1164190"/>
            <a:ext cx="10512000" cy="5026393"/>
          </a:xfrm>
        </p:spPr>
        <p:txBody>
          <a:bodyPr/>
          <a:lstStyle/>
          <a:p>
            <a:r>
              <a:rPr lang="fr-CA" dirty="0"/>
              <a:t> </a:t>
            </a:r>
            <a:r>
              <a:rPr lang="fr-CA" dirty="0">
                <a:solidFill>
                  <a:srgbClr val="FA4098"/>
                </a:solidFill>
              </a:rPr>
              <a:t>Entité </a:t>
            </a:r>
            <a:r>
              <a:rPr lang="en-CA" dirty="0">
                <a:solidFill>
                  <a:srgbClr val="FA4098"/>
                </a:solidFill>
              </a:rPr>
              <a:t>📦🔍</a:t>
            </a:r>
            <a:endParaRPr lang="fr-CA" dirty="0">
              <a:solidFill>
                <a:srgbClr val="FA4098"/>
              </a:solidFill>
            </a:endParaRPr>
          </a:p>
          <a:p>
            <a:pPr lvl="1"/>
            <a:r>
              <a:rPr lang="fr-CA" dirty="0"/>
              <a:t> Objet ou concept généralement lié à plusieurs caractéristiques. (</a:t>
            </a:r>
            <a:r>
              <a:rPr lang="fr-CA" dirty="0">
                <a:solidFill>
                  <a:srgbClr val="FA4098"/>
                </a:solidFill>
              </a:rPr>
              <a:t>attributs</a:t>
            </a:r>
            <a:r>
              <a:rPr lang="fr-CA" dirty="0"/>
              <a:t>)</a:t>
            </a:r>
          </a:p>
          <a:p>
            <a:pPr lvl="2"/>
            <a:r>
              <a:rPr lang="fr-CA" dirty="0"/>
              <a:t> L’entité est une boîte (class) et les attributs (</a:t>
            </a:r>
            <a:r>
              <a:rPr lang="fr-CA" dirty="0" err="1"/>
              <a:t>member</a:t>
            </a:r>
            <a:r>
              <a:rPr lang="fr-CA" dirty="0"/>
              <a:t>) sont listés à l’intérieur.</a:t>
            </a:r>
          </a:p>
          <a:p>
            <a:pPr lvl="1"/>
            <a:endParaRPr lang="fr-CA" dirty="0"/>
          </a:p>
          <a:p>
            <a:pPr lvl="1"/>
            <a:r>
              <a:rPr lang="fr-CA" dirty="0"/>
              <a:t> Exemple 1</a:t>
            </a:r>
          </a:p>
          <a:p>
            <a:pPr lvl="2"/>
            <a:r>
              <a:rPr lang="fr-CA" dirty="0"/>
              <a:t> « On souhaite conserver les données de nos </a:t>
            </a:r>
            <a:r>
              <a:rPr lang="fr-CA" b="1" dirty="0">
                <a:solidFill>
                  <a:srgbClr val="FA4098"/>
                </a:solidFill>
              </a:rPr>
              <a:t>clients</a:t>
            </a:r>
            <a:r>
              <a:rPr lang="fr-CA" dirty="0"/>
              <a:t> : leur </a:t>
            </a:r>
            <a:r>
              <a:rPr lang="fr-CA" dirty="0">
                <a:solidFill>
                  <a:srgbClr val="FA4098"/>
                </a:solidFill>
              </a:rPr>
              <a:t>prénom</a:t>
            </a:r>
            <a:r>
              <a:rPr lang="fr-CA" dirty="0"/>
              <a:t>, leur </a:t>
            </a:r>
            <a:r>
              <a:rPr lang="fr-CA" dirty="0">
                <a:solidFill>
                  <a:srgbClr val="FA4098"/>
                </a:solidFill>
              </a:rPr>
              <a:t>nom</a:t>
            </a:r>
            <a:r>
              <a:rPr lang="fr-CA" dirty="0"/>
              <a:t>, leur </a:t>
            </a:r>
            <a:r>
              <a:rPr lang="fr-CA" dirty="0">
                <a:solidFill>
                  <a:srgbClr val="FA4098"/>
                </a:solidFill>
              </a:rPr>
              <a:t>adresse</a:t>
            </a:r>
            <a:r>
              <a:rPr lang="fr-CA" dirty="0"/>
              <a:t>, leur </a:t>
            </a:r>
            <a:r>
              <a:rPr lang="fr-CA" dirty="0">
                <a:solidFill>
                  <a:srgbClr val="FA4098"/>
                </a:solidFill>
              </a:rPr>
              <a:t>numéro de téléphone</a:t>
            </a:r>
            <a:r>
              <a:rPr lang="fr-CA" dirty="0"/>
              <a:t> et leur </a:t>
            </a:r>
            <a:r>
              <a:rPr lang="fr-CA" dirty="0">
                <a:solidFill>
                  <a:srgbClr val="FA4098"/>
                </a:solidFill>
              </a:rPr>
              <a:t>adresse courriel</a:t>
            </a:r>
            <a:r>
              <a:rPr lang="fr-CA" dirty="0"/>
              <a:t>. »</a:t>
            </a:r>
          </a:p>
          <a:p>
            <a:pPr marL="914400" lvl="2" indent="0">
              <a:buNone/>
            </a:pPr>
            <a:endParaRPr lang="fr-CA" dirty="0"/>
          </a:p>
        </p:txBody>
      </p:sp>
      <p:sp>
        <p:nvSpPr>
          <p:cNvPr id="4" name="Titre 3">
            <a:extLst>
              <a:ext uri="{FF2B5EF4-FFF2-40B4-BE49-F238E27FC236}">
                <a16:creationId xmlns:a16="http://schemas.microsoft.com/office/drawing/2014/main" id="{00FF564D-22B0-4A99-9E2D-2D590A6F8EE2}"/>
              </a:ext>
            </a:extLst>
          </p:cNvPr>
          <p:cNvSpPr>
            <a:spLocks noGrp="1"/>
          </p:cNvSpPr>
          <p:nvPr>
            <p:ph type="title"/>
          </p:nvPr>
        </p:nvSpPr>
        <p:spPr/>
        <p:txBody>
          <a:bodyPr/>
          <a:lstStyle/>
          <a:p>
            <a:r>
              <a:rPr lang="fr-CA" dirty="0"/>
              <a:t>Entités et attributs</a:t>
            </a:r>
          </a:p>
        </p:txBody>
      </p:sp>
      <p:pic>
        <p:nvPicPr>
          <p:cNvPr id="3" name="Image 2">
            <a:extLst>
              <a:ext uri="{FF2B5EF4-FFF2-40B4-BE49-F238E27FC236}">
                <a16:creationId xmlns:a16="http://schemas.microsoft.com/office/drawing/2014/main" id="{82CB3608-A9EA-4511-938B-3FE3A5542436}"/>
              </a:ext>
            </a:extLst>
          </p:cNvPr>
          <p:cNvPicPr>
            <a:picLocks noChangeAspect="1"/>
          </p:cNvPicPr>
          <p:nvPr/>
        </p:nvPicPr>
        <p:blipFill>
          <a:blip r:embed="rId2"/>
          <a:stretch>
            <a:fillRect/>
          </a:stretch>
        </p:blipFill>
        <p:spPr>
          <a:xfrm>
            <a:off x="3528822" y="4193027"/>
            <a:ext cx="2986068" cy="2044091"/>
          </a:xfrm>
          <a:prstGeom prst="rect">
            <a:avLst/>
          </a:prstGeom>
        </p:spPr>
      </p:pic>
      <p:pic>
        <p:nvPicPr>
          <p:cNvPr id="7" name="Image 6">
            <a:extLst>
              <a:ext uri="{FF2B5EF4-FFF2-40B4-BE49-F238E27FC236}">
                <a16:creationId xmlns:a16="http://schemas.microsoft.com/office/drawing/2014/main" id="{ECEEE54C-AF42-4EA0-8BB3-DBC91B197540}"/>
              </a:ext>
            </a:extLst>
          </p:cNvPr>
          <p:cNvPicPr>
            <a:picLocks noChangeAspect="1"/>
          </p:cNvPicPr>
          <p:nvPr/>
        </p:nvPicPr>
        <p:blipFill>
          <a:blip r:embed="rId3"/>
          <a:stretch>
            <a:fillRect/>
          </a:stretch>
        </p:blipFill>
        <p:spPr>
          <a:xfrm>
            <a:off x="4733384" y="2410842"/>
            <a:ext cx="2286319" cy="371527"/>
          </a:xfrm>
          <a:prstGeom prst="rect">
            <a:avLst/>
          </a:prstGeom>
        </p:spPr>
      </p:pic>
      <p:sp>
        <p:nvSpPr>
          <p:cNvPr id="8" name="ZoneTexte 7">
            <a:extLst>
              <a:ext uri="{FF2B5EF4-FFF2-40B4-BE49-F238E27FC236}">
                <a16:creationId xmlns:a16="http://schemas.microsoft.com/office/drawing/2014/main" id="{F2EA6DFD-1737-4EF8-AA49-99AE9466409B}"/>
              </a:ext>
            </a:extLst>
          </p:cNvPr>
          <p:cNvSpPr txBox="1"/>
          <p:nvPr/>
        </p:nvSpPr>
        <p:spPr>
          <a:xfrm>
            <a:off x="6880696" y="4476408"/>
            <a:ext cx="4007961" cy="1477328"/>
          </a:xfrm>
          <a:prstGeom prst="rect">
            <a:avLst/>
          </a:prstGeom>
          <a:noFill/>
        </p:spPr>
        <p:txBody>
          <a:bodyPr wrap="square" rtlCol="0">
            <a:spAutoFit/>
          </a:bodyPr>
          <a:lstStyle/>
          <a:p>
            <a:r>
              <a:rPr lang="fr-CA" dirty="0">
                <a:solidFill>
                  <a:srgbClr val="739CD1"/>
                </a:solidFill>
              </a:rPr>
              <a:t>Si vous voulez, vous pouvez </a:t>
            </a:r>
            <a:r>
              <a:rPr lang="fr-CA" b="1" dirty="0">
                <a:solidFill>
                  <a:srgbClr val="739CD1"/>
                </a:solidFill>
              </a:rPr>
              <a:t>raccourcir</a:t>
            </a:r>
            <a:r>
              <a:rPr lang="fr-CA" dirty="0">
                <a:solidFill>
                  <a:srgbClr val="739CD1"/>
                </a:solidFill>
              </a:rPr>
              <a:t> ou </a:t>
            </a:r>
            <a:r>
              <a:rPr lang="fr-CA" b="1" dirty="0">
                <a:solidFill>
                  <a:srgbClr val="739CD1"/>
                </a:solidFill>
              </a:rPr>
              <a:t>simplifier</a:t>
            </a:r>
            <a:r>
              <a:rPr lang="fr-CA" dirty="0">
                <a:solidFill>
                  <a:srgbClr val="739CD1"/>
                </a:solidFill>
              </a:rPr>
              <a:t> les noms des </a:t>
            </a:r>
            <a:r>
              <a:rPr lang="fr-CA" dirty="0">
                <a:solidFill>
                  <a:srgbClr val="FA4098"/>
                </a:solidFill>
              </a:rPr>
              <a:t>attributs</a:t>
            </a:r>
            <a:r>
              <a:rPr lang="fr-CA" dirty="0">
                <a:solidFill>
                  <a:srgbClr val="739CD1"/>
                </a:solidFill>
              </a:rPr>
              <a:t>, tant qu’ils restent </a:t>
            </a:r>
            <a:r>
              <a:rPr lang="fr-CA" u="sng" dirty="0">
                <a:solidFill>
                  <a:srgbClr val="739CD1"/>
                </a:solidFill>
              </a:rPr>
              <a:t>très clairs</a:t>
            </a:r>
            <a:r>
              <a:rPr lang="fr-CA" dirty="0">
                <a:solidFill>
                  <a:srgbClr val="739CD1"/>
                </a:solidFill>
              </a:rPr>
              <a:t>. Au stade du modèle conceptuel, on doit avant tout miser sur la clarté.</a:t>
            </a:r>
          </a:p>
        </p:txBody>
      </p:sp>
    </p:spTree>
    <p:extLst>
      <p:ext uri="{BB962C8B-B14F-4D97-AF65-F5344CB8AC3E}">
        <p14:creationId xmlns:p14="http://schemas.microsoft.com/office/powerpoint/2010/main" val="3196396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6E79E22-28FF-4858-9B7A-8107DE967093}"/>
              </a:ext>
            </a:extLst>
          </p:cNvPr>
          <p:cNvSpPr>
            <a:spLocks noGrp="1"/>
          </p:cNvSpPr>
          <p:nvPr>
            <p:ph idx="1"/>
          </p:nvPr>
        </p:nvSpPr>
        <p:spPr/>
        <p:txBody>
          <a:bodyPr/>
          <a:lstStyle/>
          <a:p>
            <a:r>
              <a:rPr lang="fr-CA" dirty="0"/>
              <a:t> Entité</a:t>
            </a:r>
          </a:p>
          <a:p>
            <a:pPr lvl="1"/>
            <a:r>
              <a:rPr lang="fr-CA" dirty="0"/>
              <a:t> Exemple 2</a:t>
            </a:r>
          </a:p>
          <a:p>
            <a:pPr lvl="2"/>
            <a:r>
              <a:rPr lang="fr-CA" dirty="0"/>
              <a:t> « L’application devra permettre de faire la liste de toutes les </a:t>
            </a:r>
            <a:r>
              <a:rPr lang="fr-CA" b="1" dirty="0">
                <a:solidFill>
                  <a:srgbClr val="FA4098"/>
                </a:solidFill>
              </a:rPr>
              <a:t>maisons</a:t>
            </a:r>
            <a:r>
              <a:rPr lang="fr-CA" dirty="0"/>
              <a:t>. Il faudra pouvoir afficher le </a:t>
            </a:r>
            <a:r>
              <a:rPr lang="fr-CA" dirty="0">
                <a:solidFill>
                  <a:srgbClr val="FA4098"/>
                </a:solidFill>
              </a:rPr>
              <a:t>prix</a:t>
            </a:r>
            <a:r>
              <a:rPr lang="fr-CA" dirty="0"/>
              <a:t>, le </a:t>
            </a:r>
            <a:r>
              <a:rPr lang="fr-CA" dirty="0">
                <a:solidFill>
                  <a:srgbClr val="FA4098"/>
                </a:solidFill>
              </a:rPr>
              <a:t>nombre de pièces</a:t>
            </a:r>
            <a:r>
              <a:rPr lang="fr-CA" dirty="0"/>
              <a:t>, la </a:t>
            </a:r>
            <a:r>
              <a:rPr lang="fr-CA" dirty="0">
                <a:solidFill>
                  <a:srgbClr val="FA4098"/>
                </a:solidFill>
              </a:rPr>
              <a:t>date de construction</a:t>
            </a:r>
            <a:r>
              <a:rPr lang="fr-CA" dirty="0"/>
              <a:t>, le </a:t>
            </a:r>
            <a:r>
              <a:rPr lang="fr-CA" dirty="0">
                <a:solidFill>
                  <a:srgbClr val="FA4098"/>
                </a:solidFill>
              </a:rPr>
              <a:t>nombre de salles de bain</a:t>
            </a:r>
            <a:r>
              <a:rPr lang="fr-CA" dirty="0"/>
              <a:t> et la </a:t>
            </a:r>
            <a:r>
              <a:rPr lang="fr-CA" dirty="0">
                <a:solidFill>
                  <a:srgbClr val="FA4098"/>
                </a:solidFill>
              </a:rPr>
              <a:t>superficie du terrain</a:t>
            </a:r>
            <a:r>
              <a:rPr lang="fr-CA" dirty="0"/>
              <a:t> lorsqu’on clique sur une maison. »</a:t>
            </a:r>
          </a:p>
        </p:txBody>
      </p:sp>
      <p:sp>
        <p:nvSpPr>
          <p:cNvPr id="4" name="Titre 3">
            <a:extLst>
              <a:ext uri="{FF2B5EF4-FFF2-40B4-BE49-F238E27FC236}">
                <a16:creationId xmlns:a16="http://schemas.microsoft.com/office/drawing/2014/main" id="{00FF564D-22B0-4A99-9E2D-2D590A6F8EE2}"/>
              </a:ext>
            </a:extLst>
          </p:cNvPr>
          <p:cNvSpPr>
            <a:spLocks noGrp="1"/>
          </p:cNvSpPr>
          <p:nvPr>
            <p:ph type="title"/>
          </p:nvPr>
        </p:nvSpPr>
        <p:spPr/>
        <p:txBody>
          <a:bodyPr/>
          <a:lstStyle/>
          <a:p>
            <a:r>
              <a:rPr lang="fr-CA" dirty="0"/>
              <a:t>Entités et attributs</a:t>
            </a:r>
          </a:p>
        </p:txBody>
      </p:sp>
      <p:pic>
        <p:nvPicPr>
          <p:cNvPr id="8" name="Image 7">
            <a:extLst>
              <a:ext uri="{FF2B5EF4-FFF2-40B4-BE49-F238E27FC236}">
                <a16:creationId xmlns:a16="http://schemas.microsoft.com/office/drawing/2014/main" id="{42F5781F-30A1-4CD0-8F37-0B01022FEEBB}"/>
              </a:ext>
            </a:extLst>
          </p:cNvPr>
          <p:cNvPicPr>
            <a:picLocks noChangeAspect="1"/>
          </p:cNvPicPr>
          <p:nvPr/>
        </p:nvPicPr>
        <p:blipFill>
          <a:blip r:embed="rId2"/>
          <a:stretch>
            <a:fillRect/>
          </a:stretch>
        </p:blipFill>
        <p:spPr>
          <a:xfrm>
            <a:off x="2425362" y="3219145"/>
            <a:ext cx="3219534" cy="2488283"/>
          </a:xfrm>
          <a:prstGeom prst="rect">
            <a:avLst/>
          </a:prstGeom>
        </p:spPr>
      </p:pic>
      <p:sp>
        <p:nvSpPr>
          <p:cNvPr id="9" name="ZoneTexte 8">
            <a:extLst>
              <a:ext uri="{FF2B5EF4-FFF2-40B4-BE49-F238E27FC236}">
                <a16:creationId xmlns:a16="http://schemas.microsoft.com/office/drawing/2014/main" id="{1B16CDED-7F41-4C95-A674-7C3716F376A5}"/>
              </a:ext>
            </a:extLst>
          </p:cNvPr>
          <p:cNvSpPr txBox="1"/>
          <p:nvPr/>
        </p:nvSpPr>
        <p:spPr>
          <a:xfrm>
            <a:off x="6325960" y="5245763"/>
            <a:ext cx="5311304" cy="923330"/>
          </a:xfrm>
          <a:prstGeom prst="rect">
            <a:avLst/>
          </a:prstGeom>
          <a:noFill/>
        </p:spPr>
        <p:txBody>
          <a:bodyPr wrap="square" rtlCol="0">
            <a:spAutoFit/>
          </a:bodyPr>
          <a:lstStyle/>
          <a:p>
            <a:r>
              <a:rPr lang="fr-CA" dirty="0">
                <a:solidFill>
                  <a:srgbClr val="739CD1"/>
                </a:solidFill>
              </a:rPr>
              <a:t>Le client n’a pas mentionné « Adresse », mais ça semble être une donnée incontournable pour une maison. On se garde une note sous le schéma !</a:t>
            </a:r>
          </a:p>
        </p:txBody>
      </p:sp>
      <p:cxnSp>
        <p:nvCxnSpPr>
          <p:cNvPr id="11" name="Connecteur droit avec flèche 10">
            <a:extLst>
              <a:ext uri="{FF2B5EF4-FFF2-40B4-BE49-F238E27FC236}">
                <a16:creationId xmlns:a16="http://schemas.microsoft.com/office/drawing/2014/main" id="{4872677E-84A1-4717-9C9A-D622CC2DAE1D}"/>
              </a:ext>
            </a:extLst>
          </p:cNvPr>
          <p:cNvCxnSpPr/>
          <p:nvPr/>
        </p:nvCxnSpPr>
        <p:spPr>
          <a:xfrm>
            <a:off x="5334000" y="5468112"/>
            <a:ext cx="920496" cy="79248"/>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65EDC8AA-A8D0-4B88-9C79-B4255AB22BDF}"/>
              </a:ext>
            </a:extLst>
          </p:cNvPr>
          <p:cNvSpPr txBox="1"/>
          <p:nvPr/>
        </p:nvSpPr>
        <p:spPr>
          <a:xfrm>
            <a:off x="2425362" y="5626904"/>
            <a:ext cx="3055784" cy="523220"/>
          </a:xfrm>
          <a:prstGeom prst="rect">
            <a:avLst/>
          </a:prstGeom>
          <a:noFill/>
        </p:spPr>
        <p:txBody>
          <a:bodyPr wrap="square" rtlCol="0">
            <a:spAutoFit/>
          </a:bodyPr>
          <a:lstStyle/>
          <a:p>
            <a:r>
              <a:rPr lang="fr-CA" sz="1400" b="1" dirty="0">
                <a:solidFill>
                  <a:srgbClr val="739CD1"/>
                </a:solidFill>
              </a:rPr>
              <a:t>Adresse</a:t>
            </a:r>
          </a:p>
          <a:p>
            <a:r>
              <a:rPr lang="fr-CA" sz="1400" dirty="0">
                <a:solidFill>
                  <a:srgbClr val="739CD1"/>
                </a:solidFill>
              </a:rPr>
              <a:t>    Demander au client pour l’adresse.</a:t>
            </a:r>
          </a:p>
        </p:txBody>
      </p:sp>
    </p:spTree>
    <p:extLst>
      <p:ext uri="{BB962C8B-B14F-4D97-AF65-F5344CB8AC3E}">
        <p14:creationId xmlns:p14="http://schemas.microsoft.com/office/powerpoint/2010/main" val="2835696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6E79E22-28FF-4858-9B7A-8107DE967093}"/>
              </a:ext>
            </a:extLst>
          </p:cNvPr>
          <p:cNvSpPr>
            <a:spLocks noGrp="1"/>
          </p:cNvSpPr>
          <p:nvPr>
            <p:ph idx="1"/>
          </p:nvPr>
        </p:nvSpPr>
        <p:spPr/>
        <p:txBody>
          <a:bodyPr/>
          <a:lstStyle/>
          <a:p>
            <a:r>
              <a:rPr lang="fr-CA" dirty="0"/>
              <a:t> Entité</a:t>
            </a:r>
          </a:p>
          <a:p>
            <a:pPr lvl="1"/>
            <a:r>
              <a:rPr lang="fr-CA" dirty="0"/>
              <a:t> Exemple 3</a:t>
            </a:r>
          </a:p>
          <a:p>
            <a:pPr lvl="2"/>
            <a:r>
              <a:rPr lang="fr-CA" dirty="0"/>
              <a:t> « Chaque </a:t>
            </a:r>
            <a:r>
              <a:rPr lang="fr-CA" b="1" dirty="0">
                <a:solidFill>
                  <a:srgbClr val="FA4098"/>
                </a:solidFill>
              </a:rPr>
              <a:t>joueur</a:t>
            </a:r>
            <a:r>
              <a:rPr lang="fr-CA" dirty="0"/>
              <a:t> peut accéder à son profil pour modifier certaines informations. On aimerait par exemple qu’il puisse spécifier son </a:t>
            </a:r>
            <a:r>
              <a:rPr lang="fr-CA" dirty="0">
                <a:solidFill>
                  <a:srgbClr val="FA4098"/>
                </a:solidFill>
              </a:rPr>
              <a:t>adresse courriel</a:t>
            </a:r>
            <a:r>
              <a:rPr lang="fr-CA" dirty="0"/>
              <a:t>, son </a:t>
            </a:r>
            <a:r>
              <a:rPr lang="fr-CA" dirty="0">
                <a:solidFill>
                  <a:srgbClr val="FA4098"/>
                </a:solidFill>
              </a:rPr>
              <a:t>numéro de carte de crédit</a:t>
            </a:r>
            <a:r>
              <a:rPr lang="fr-CA" dirty="0"/>
              <a:t>, sa </a:t>
            </a:r>
            <a:r>
              <a:rPr lang="fr-CA" dirty="0">
                <a:solidFill>
                  <a:srgbClr val="FA4098"/>
                </a:solidFill>
              </a:rPr>
              <a:t>date de naissance</a:t>
            </a:r>
            <a:r>
              <a:rPr lang="fr-CA" dirty="0"/>
              <a:t>, une </a:t>
            </a:r>
            <a:r>
              <a:rPr lang="fr-CA" dirty="0">
                <a:solidFill>
                  <a:srgbClr val="FA4098"/>
                </a:solidFill>
              </a:rPr>
              <a:t>phrase</a:t>
            </a:r>
            <a:r>
              <a:rPr lang="fr-CA" dirty="0"/>
              <a:t> ou une </a:t>
            </a:r>
            <a:r>
              <a:rPr lang="fr-CA" dirty="0">
                <a:solidFill>
                  <a:srgbClr val="FA4098"/>
                </a:solidFill>
              </a:rPr>
              <a:t>description personnelle</a:t>
            </a:r>
            <a:r>
              <a:rPr lang="fr-CA" dirty="0"/>
              <a:t>, son </a:t>
            </a:r>
            <a:r>
              <a:rPr lang="fr-CA" dirty="0">
                <a:solidFill>
                  <a:srgbClr val="FA4098"/>
                </a:solidFill>
              </a:rPr>
              <a:t>prénom</a:t>
            </a:r>
            <a:r>
              <a:rPr lang="fr-CA" dirty="0"/>
              <a:t> et son </a:t>
            </a:r>
            <a:r>
              <a:rPr lang="fr-CA" dirty="0">
                <a:solidFill>
                  <a:srgbClr val="FA4098"/>
                </a:solidFill>
              </a:rPr>
              <a:t>nom</a:t>
            </a:r>
            <a:r>
              <a:rPr lang="fr-CA" dirty="0"/>
              <a:t>. »</a:t>
            </a:r>
          </a:p>
        </p:txBody>
      </p:sp>
      <p:sp>
        <p:nvSpPr>
          <p:cNvPr id="4" name="Titre 3">
            <a:extLst>
              <a:ext uri="{FF2B5EF4-FFF2-40B4-BE49-F238E27FC236}">
                <a16:creationId xmlns:a16="http://schemas.microsoft.com/office/drawing/2014/main" id="{00FF564D-22B0-4A99-9E2D-2D590A6F8EE2}"/>
              </a:ext>
            </a:extLst>
          </p:cNvPr>
          <p:cNvSpPr>
            <a:spLocks noGrp="1"/>
          </p:cNvSpPr>
          <p:nvPr>
            <p:ph type="title"/>
          </p:nvPr>
        </p:nvSpPr>
        <p:spPr/>
        <p:txBody>
          <a:bodyPr/>
          <a:lstStyle/>
          <a:p>
            <a:r>
              <a:rPr lang="fr-CA" dirty="0"/>
              <a:t>Entités et attributs</a:t>
            </a:r>
          </a:p>
        </p:txBody>
      </p:sp>
      <p:sp>
        <p:nvSpPr>
          <p:cNvPr id="6" name="ZoneTexte 5">
            <a:extLst>
              <a:ext uri="{FF2B5EF4-FFF2-40B4-BE49-F238E27FC236}">
                <a16:creationId xmlns:a16="http://schemas.microsoft.com/office/drawing/2014/main" id="{262E8264-D728-49B1-8AB2-536C9929456D}"/>
              </a:ext>
            </a:extLst>
          </p:cNvPr>
          <p:cNvSpPr txBox="1"/>
          <p:nvPr/>
        </p:nvSpPr>
        <p:spPr>
          <a:xfrm>
            <a:off x="7638288" y="3742069"/>
            <a:ext cx="4084320" cy="2308324"/>
          </a:xfrm>
          <a:prstGeom prst="rect">
            <a:avLst/>
          </a:prstGeom>
          <a:noFill/>
        </p:spPr>
        <p:txBody>
          <a:bodyPr wrap="square" rtlCol="0">
            <a:spAutoFit/>
          </a:bodyPr>
          <a:lstStyle/>
          <a:p>
            <a:r>
              <a:rPr lang="fr-CA" dirty="0">
                <a:solidFill>
                  <a:srgbClr val="739CD1"/>
                </a:solidFill>
              </a:rPr>
              <a:t>Les mots « </a:t>
            </a:r>
            <a:r>
              <a:rPr lang="fr-CA" dirty="0">
                <a:solidFill>
                  <a:srgbClr val="FA4098"/>
                </a:solidFill>
              </a:rPr>
              <a:t>joueur</a:t>
            </a:r>
            <a:r>
              <a:rPr lang="fr-CA" dirty="0">
                <a:solidFill>
                  <a:srgbClr val="739CD1"/>
                </a:solidFill>
              </a:rPr>
              <a:t> » et « </a:t>
            </a:r>
            <a:r>
              <a:rPr lang="fr-CA" dirty="0">
                <a:solidFill>
                  <a:srgbClr val="FA4098"/>
                </a:solidFill>
              </a:rPr>
              <a:t>profil</a:t>
            </a:r>
            <a:r>
              <a:rPr lang="fr-CA" dirty="0">
                <a:solidFill>
                  <a:srgbClr val="739CD1"/>
                </a:solidFill>
              </a:rPr>
              <a:t> » pourraient porter à confusion. Est-ce que c’est joueur ou profil l’</a:t>
            </a:r>
            <a:r>
              <a:rPr lang="fr-CA" dirty="0">
                <a:solidFill>
                  <a:srgbClr val="FA4098"/>
                </a:solidFill>
              </a:rPr>
              <a:t>entité</a:t>
            </a:r>
            <a:r>
              <a:rPr lang="fr-CA" dirty="0">
                <a:solidFill>
                  <a:srgbClr val="739CD1"/>
                </a:solidFill>
              </a:rPr>
              <a:t> ? </a:t>
            </a:r>
          </a:p>
          <a:p>
            <a:endParaRPr lang="fr-CA" dirty="0">
              <a:solidFill>
                <a:srgbClr val="739CD1"/>
              </a:solidFill>
            </a:endParaRPr>
          </a:p>
          <a:p>
            <a:r>
              <a:rPr lang="fr-CA" dirty="0">
                <a:solidFill>
                  <a:srgbClr val="739CD1"/>
                </a:solidFill>
              </a:rPr>
              <a:t>Dans ce cas, on a interprété le </a:t>
            </a:r>
            <a:r>
              <a:rPr lang="fr-CA" dirty="0">
                <a:solidFill>
                  <a:srgbClr val="FA4098"/>
                </a:solidFill>
              </a:rPr>
              <a:t>joueur</a:t>
            </a:r>
            <a:r>
              <a:rPr lang="fr-CA" dirty="0">
                <a:solidFill>
                  <a:srgbClr val="739CD1"/>
                </a:solidFill>
              </a:rPr>
              <a:t> comme étant </a:t>
            </a:r>
            <a:r>
              <a:rPr lang="fr-CA" b="1" dirty="0">
                <a:solidFill>
                  <a:srgbClr val="739CD1"/>
                </a:solidFill>
              </a:rPr>
              <a:t>l’entité de données</a:t>
            </a:r>
            <a:r>
              <a:rPr lang="fr-CA" dirty="0">
                <a:solidFill>
                  <a:srgbClr val="739CD1"/>
                </a:solidFill>
              </a:rPr>
              <a:t> et le </a:t>
            </a:r>
            <a:r>
              <a:rPr lang="fr-CA" dirty="0">
                <a:solidFill>
                  <a:srgbClr val="FA4098"/>
                </a:solidFill>
              </a:rPr>
              <a:t>profil</a:t>
            </a:r>
            <a:r>
              <a:rPr lang="fr-CA" dirty="0">
                <a:solidFill>
                  <a:srgbClr val="739CD1"/>
                </a:solidFill>
              </a:rPr>
              <a:t> étant une </a:t>
            </a:r>
            <a:r>
              <a:rPr lang="fr-CA" i="1" dirty="0">
                <a:solidFill>
                  <a:srgbClr val="739CD1"/>
                </a:solidFill>
              </a:rPr>
              <a:t>fonctionnalité</a:t>
            </a:r>
            <a:r>
              <a:rPr lang="fr-CA" dirty="0">
                <a:solidFill>
                  <a:srgbClr val="739CD1"/>
                </a:solidFill>
              </a:rPr>
              <a:t> qui donne accès aux données du </a:t>
            </a:r>
            <a:r>
              <a:rPr lang="fr-CA" dirty="0">
                <a:solidFill>
                  <a:srgbClr val="FA4098"/>
                </a:solidFill>
              </a:rPr>
              <a:t>joueur</a:t>
            </a:r>
            <a:r>
              <a:rPr lang="fr-CA" dirty="0">
                <a:solidFill>
                  <a:srgbClr val="739CD1"/>
                </a:solidFill>
              </a:rPr>
              <a:t>. </a:t>
            </a:r>
          </a:p>
        </p:txBody>
      </p:sp>
      <p:pic>
        <p:nvPicPr>
          <p:cNvPr id="7" name="Image 6">
            <a:extLst>
              <a:ext uri="{FF2B5EF4-FFF2-40B4-BE49-F238E27FC236}">
                <a16:creationId xmlns:a16="http://schemas.microsoft.com/office/drawing/2014/main" id="{B3DD8DCA-4CEE-41C0-A3A1-3182BD8ABE30}"/>
              </a:ext>
            </a:extLst>
          </p:cNvPr>
          <p:cNvPicPr>
            <a:picLocks noChangeAspect="1"/>
          </p:cNvPicPr>
          <p:nvPr/>
        </p:nvPicPr>
        <p:blipFill>
          <a:blip r:embed="rId2"/>
          <a:stretch>
            <a:fillRect/>
          </a:stretch>
        </p:blipFill>
        <p:spPr>
          <a:xfrm>
            <a:off x="2849500" y="3579095"/>
            <a:ext cx="3408425" cy="2634272"/>
          </a:xfrm>
          <a:prstGeom prst="rect">
            <a:avLst/>
          </a:prstGeom>
        </p:spPr>
      </p:pic>
    </p:spTree>
    <p:extLst>
      <p:ext uri="{BB962C8B-B14F-4D97-AF65-F5344CB8AC3E}">
        <p14:creationId xmlns:p14="http://schemas.microsoft.com/office/powerpoint/2010/main" val="1015756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6E79E22-28FF-4858-9B7A-8107DE967093}"/>
              </a:ext>
            </a:extLst>
          </p:cNvPr>
          <p:cNvSpPr>
            <a:spLocks noGrp="1"/>
          </p:cNvSpPr>
          <p:nvPr>
            <p:ph idx="1"/>
          </p:nvPr>
        </p:nvSpPr>
        <p:spPr/>
        <p:txBody>
          <a:bodyPr/>
          <a:lstStyle/>
          <a:p>
            <a:r>
              <a:rPr lang="fr-CA" dirty="0"/>
              <a:t> Attributs</a:t>
            </a:r>
          </a:p>
          <a:p>
            <a:pPr lvl="1"/>
            <a:r>
              <a:rPr lang="fr-CA" dirty="0"/>
              <a:t> Donnée (caractéristique) liée à une entité.</a:t>
            </a:r>
          </a:p>
          <a:p>
            <a:pPr lvl="1"/>
            <a:endParaRPr lang="fr-CA" dirty="0"/>
          </a:p>
          <a:p>
            <a:pPr lvl="1"/>
            <a:r>
              <a:rPr lang="fr-CA" dirty="0"/>
              <a:t> </a:t>
            </a:r>
            <a:r>
              <a:rPr lang="fr-CA" dirty="0">
                <a:solidFill>
                  <a:srgbClr val="FA4098"/>
                </a:solidFill>
              </a:rPr>
              <a:t>Attributs atomiques</a:t>
            </a:r>
          </a:p>
          <a:p>
            <a:pPr lvl="2"/>
            <a:r>
              <a:rPr lang="fr-CA" dirty="0"/>
              <a:t> Contiennent une seule valeur.</a:t>
            </a:r>
          </a:p>
        </p:txBody>
      </p:sp>
      <p:sp>
        <p:nvSpPr>
          <p:cNvPr id="4" name="Titre 3">
            <a:extLst>
              <a:ext uri="{FF2B5EF4-FFF2-40B4-BE49-F238E27FC236}">
                <a16:creationId xmlns:a16="http://schemas.microsoft.com/office/drawing/2014/main" id="{00FF564D-22B0-4A99-9E2D-2D590A6F8EE2}"/>
              </a:ext>
            </a:extLst>
          </p:cNvPr>
          <p:cNvSpPr>
            <a:spLocks noGrp="1"/>
          </p:cNvSpPr>
          <p:nvPr>
            <p:ph type="title"/>
          </p:nvPr>
        </p:nvSpPr>
        <p:spPr/>
        <p:txBody>
          <a:bodyPr/>
          <a:lstStyle/>
          <a:p>
            <a:r>
              <a:rPr lang="fr-CA" dirty="0"/>
              <a:t>Entités et attributs</a:t>
            </a:r>
          </a:p>
        </p:txBody>
      </p:sp>
      <p:sp>
        <p:nvSpPr>
          <p:cNvPr id="8" name="ZoneTexte 7">
            <a:extLst>
              <a:ext uri="{FF2B5EF4-FFF2-40B4-BE49-F238E27FC236}">
                <a16:creationId xmlns:a16="http://schemas.microsoft.com/office/drawing/2014/main" id="{7F9BEFDF-A5BA-4870-9C7E-E0215CF71A6B}"/>
              </a:ext>
            </a:extLst>
          </p:cNvPr>
          <p:cNvSpPr txBox="1"/>
          <p:nvPr/>
        </p:nvSpPr>
        <p:spPr>
          <a:xfrm>
            <a:off x="357864" y="5444590"/>
            <a:ext cx="5797294" cy="923330"/>
          </a:xfrm>
          <a:prstGeom prst="rect">
            <a:avLst/>
          </a:prstGeom>
          <a:noFill/>
        </p:spPr>
        <p:txBody>
          <a:bodyPr wrap="square" rtlCol="0">
            <a:spAutoFit/>
          </a:bodyPr>
          <a:lstStyle/>
          <a:p>
            <a:r>
              <a:rPr lang="fr-CA" dirty="0">
                <a:solidFill>
                  <a:srgbClr val="739CD1"/>
                </a:solidFill>
              </a:rPr>
              <a:t>• Exemple 1 : Un joueur possède un seul pseudonyme.</a:t>
            </a:r>
          </a:p>
          <a:p>
            <a:r>
              <a:rPr lang="fr-CA" dirty="0">
                <a:solidFill>
                  <a:srgbClr val="739CD1"/>
                </a:solidFill>
              </a:rPr>
              <a:t>(Un joueur ne peut pas être simultanément nommé </a:t>
            </a:r>
            <a:r>
              <a:rPr lang="fr-CA" dirty="0">
                <a:solidFill>
                  <a:srgbClr val="FA4098"/>
                </a:solidFill>
              </a:rPr>
              <a:t>CampingSniper23</a:t>
            </a:r>
            <a:r>
              <a:rPr lang="fr-CA" dirty="0">
                <a:solidFill>
                  <a:srgbClr val="739CD1"/>
                </a:solidFill>
              </a:rPr>
              <a:t> et </a:t>
            </a:r>
            <a:r>
              <a:rPr lang="fr-CA" dirty="0">
                <a:solidFill>
                  <a:srgbClr val="FA4098"/>
                </a:solidFill>
              </a:rPr>
              <a:t>HelloKitty04</a:t>
            </a:r>
            <a:r>
              <a:rPr lang="fr-CA" dirty="0">
                <a:solidFill>
                  <a:srgbClr val="739CD1"/>
                </a:solidFill>
              </a:rPr>
              <a:t>)</a:t>
            </a:r>
          </a:p>
        </p:txBody>
      </p:sp>
      <p:sp>
        <p:nvSpPr>
          <p:cNvPr id="10" name="ZoneTexte 9">
            <a:extLst>
              <a:ext uri="{FF2B5EF4-FFF2-40B4-BE49-F238E27FC236}">
                <a16:creationId xmlns:a16="http://schemas.microsoft.com/office/drawing/2014/main" id="{1123ED7C-6373-4B8F-B4C8-E416AF800FE3}"/>
              </a:ext>
            </a:extLst>
          </p:cNvPr>
          <p:cNvSpPr txBox="1"/>
          <p:nvPr/>
        </p:nvSpPr>
        <p:spPr>
          <a:xfrm>
            <a:off x="5948172" y="5459006"/>
            <a:ext cx="6105144" cy="923330"/>
          </a:xfrm>
          <a:prstGeom prst="rect">
            <a:avLst/>
          </a:prstGeom>
          <a:noFill/>
        </p:spPr>
        <p:txBody>
          <a:bodyPr wrap="square">
            <a:spAutoFit/>
          </a:bodyPr>
          <a:lstStyle/>
          <a:p>
            <a:r>
              <a:rPr lang="fr-CA" sz="1800" dirty="0">
                <a:solidFill>
                  <a:srgbClr val="739CD1"/>
                </a:solidFill>
              </a:rPr>
              <a:t>• Exemple 2 : Un compte chèques possède un seul solde.</a:t>
            </a:r>
          </a:p>
          <a:p>
            <a:r>
              <a:rPr lang="fr-CA" sz="1800" dirty="0">
                <a:solidFill>
                  <a:srgbClr val="739CD1"/>
                </a:solidFill>
              </a:rPr>
              <a:t>(Un compte chèque ne peut pas simultanément avoir un solde de </a:t>
            </a:r>
            <a:r>
              <a:rPr lang="fr-CA" sz="1800" dirty="0">
                <a:solidFill>
                  <a:srgbClr val="FA4098"/>
                </a:solidFill>
              </a:rPr>
              <a:t>23.04</a:t>
            </a:r>
            <a:r>
              <a:rPr lang="fr-CA" sz="1800" dirty="0">
                <a:solidFill>
                  <a:srgbClr val="739CD1"/>
                </a:solidFill>
              </a:rPr>
              <a:t>$ et </a:t>
            </a:r>
            <a:r>
              <a:rPr lang="fr-CA" sz="1800" dirty="0">
                <a:solidFill>
                  <a:srgbClr val="FA4098"/>
                </a:solidFill>
              </a:rPr>
              <a:t>364 210.78</a:t>
            </a:r>
            <a:r>
              <a:rPr lang="fr-CA" sz="1800" dirty="0">
                <a:solidFill>
                  <a:srgbClr val="739CD1"/>
                </a:solidFill>
              </a:rPr>
              <a:t>$)</a:t>
            </a:r>
          </a:p>
        </p:txBody>
      </p:sp>
      <p:pic>
        <p:nvPicPr>
          <p:cNvPr id="6" name="Image 5">
            <a:extLst>
              <a:ext uri="{FF2B5EF4-FFF2-40B4-BE49-F238E27FC236}">
                <a16:creationId xmlns:a16="http://schemas.microsoft.com/office/drawing/2014/main" id="{892DCADA-7153-40D9-BC62-141F7DC441BE}"/>
              </a:ext>
            </a:extLst>
          </p:cNvPr>
          <p:cNvPicPr>
            <a:picLocks noChangeAspect="1"/>
          </p:cNvPicPr>
          <p:nvPr/>
        </p:nvPicPr>
        <p:blipFill>
          <a:blip r:embed="rId2"/>
          <a:stretch>
            <a:fillRect/>
          </a:stretch>
        </p:blipFill>
        <p:spPr>
          <a:xfrm>
            <a:off x="1416491" y="3834454"/>
            <a:ext cx="3293222" cy="1090815"/>
          </a:xfrm>
          <a:prstGeom prst="rect">
            <a:avLst/>
          </a:prstGeom>
        </p:spPr>
      </p:pic>
      <p:pic>
        <p:nvPicPr>
          <p:cNvPr id="13" name="Image 12">
            <a:extLst>
              <a:ext uri="{FF2B5EF4-FFF2-40B4-BE49-F238E27FC236}">
                <a16:creationId xmlns:a16="http://schemas.microsoft.com/office/drawing/2014/main" id="{DED00AC4-FFFF-498E-919C-32049AE6A2BB}"/>
              </a:ext>
            </a:extLst>
          </p:cNvPr>
          <p:cNvPicPr>
            <a:picLocks noChangeAspect="1"/>
          </p:cNvPicPr>
          <p:nvPr/>
        </p:nvPicPr>
        <p:blipFill>
          <a:blip r:embed="rId3"/>
          <a:stretch>
            <a:fillRect/>
          </a:stretch>
        </p:blipFill>
        <p:spPr>
          <a:xfrm>
            <a:off x="7062216" y="3834453"/>
            <a:ext cx="3293221" cy="1090815"/>
          </a:xfrm>
          <a:prstGeom prst="rect">
            <a:avLst/>
          </a:prstGeom>
        </p:spPr>
      </p:pic>
      <p:cxnSp>
        <p:nvCxnSpPr>
          <p:cNvPr id="12" name="Connecteur droit avec flèche 11">
            <a:extLst>
              <a:ext uri="{FF2B5EF4-FFF2-40B4-BE49-F238E27FC236}">
                <a16:creationId xmlns:a16="http://schemas.microsoft.com/office/drawing/2014/main" id="{28EE40D1-F9E1-49E5-AFC8-6CB117C7705E}"/>
              </a:ext>
            </a:extLst>
          </p:cNvPr>
          <p:cNvCxnSpPr>
            <a:cxnSpLocks/>
          </p:cNvCxnSpPr>
          <p:nvPr/>
        </p:nvCxnSpPr>
        <p:spPr>
          <a:xfrm>
            <a:off x="6771131" y="4478258"/>
            <a:ext cx="435865" cy="20733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9252D9D5-5474-49DF-BD9A-EDA231599034}"/>
              </a:ext>
            </a:extLst>
          </p:cNvPr>
          <p:cNvCxnSpPr>
            <a:cxnSpLocks/>
          </p:cNvCxnSpPr>
          <p:nvPr/>
        </p:nvCxnSpPr>
        <p:spPr>
          <a:xfrm>
            <a:off x="1112520" y="4479374"/>
            <a:ext cx="435865" cy="20733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572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6E79E22-28FF-4858-9B7A-8107DE967093}"/>
              </a:ext>
            </a:extLst>
          </p:cNvPr>
          <p:cNvSpPr>
            <a:spLocks noGrp="1"/>
          </p:cNvSpPr>
          <p:nvPr>
            <p:ph idx="1"/>
          </p:nvPr>
        </p:nvSpPr>
        <p:spPr>
          <a:xfrm>
            <a:off x="838200" y="1150572"/>
            <a:ext cx="10664952" cy="5026393"/>
          </a:xfrm>
        </p:spPr>
        <p:txBody>
          <a:bodyPr/>
          <a:lstStyle/>
          <a:p>
            <a:r>
              <a:rPr lang="fr-CA" dirty="0"/>
              <a:t> Attributs</a:t>
            </a:r>
          </a:p>
          <a:p>
            <a:pPr lvl="1"/>
            <a:r>
              <a:rPr lang="fr-CA" dirty="0"/>
              <a:t> </a:t>
            </a:r>
            <a:r>
              <a:rPr lang="fr-CA" dirty="0">
                <a:solidFill>
                  <a:srgbClr val="FA4098"/>
                </a:solidFill>
              </a:rPr>
              <a:t>Attributs à valeurs multiples </a:t>
            </a:r>
            <a:r>
              <a:rPr lang="en-CA" dirty="0">
                <a:solidFill>
                  <a:srgbClr val="FA4098"/>
                </a:solidFill>
              </a:rPr>
              <a:t>📜</a:t>
            </a:r>
            <a:endParaRPr lang="fr-CA" dirty="0">
              <a:solidFill>
                <a:srgbClr val="FA4098"/>
              </a:solidFill>
            </a:endParaRPr>
          </a:p>
          <a:p>
            <a:pPr lvl="2"/>
            <a:r>
              <a:rPr lang="fr-CA" dirty="0"/>
              <a:t> Peuvent avoir plus d’une valeur. Identifiés par un domaine de valeurs </a:t>
            </a:r>
            <a:r>
              <a:rPr lang="fr-CA" dirty="0">
                <a:solidFill>
                  <a:srgbClr val="FA4098"/>
                </a:solidFill>
              </a:rPr>
              <a:t>[X..Y]</a:t>
            </a:r>
            <a:r>
              <a:rPr lang="fr-CA" dirty="0"/>
              <a:t> ou </a:t>
            </a:r>
            <a:r>
              <a:rPr lang="fr-CA" dirty="0">
                <a:solidFill>
                  <a:srgbClr val="FA4098"/>
                </a:solidFill>
              </a:rPr>
              <a:t>(multiples)</a:t>
            </a:r>
          </a:p>
          <a:p>
            <a:endParaRPr lang="fr-CA" dirty="0"/>
          </a:p>
        </p:txBody>
      </p:sp>
      <p:sp>
        <p:nvSpPr>
          <p:cNvPr id="4" name="Titre 3">
            <a:extLst>
              <a:ext uri="{FF2B5EF4-FFF2-40B4-BE49-F238E27FC236}">
                <a16:creationId xmlns:a16="http://schemas.microsoft.com/office/drawing/2014/main" id="{00FF564D-22B0-4A99-9E2D-2D590A6F8EE2}"/>
              </a:ext>
            </a:extLst>
          </p:cNvPr>
          <p:cNvSpPr>
            <a:spLocks noGrp="1"/>
          </p:cNvSpPr>
          <p:nvPr>
            <p:ph type="title"/>
          </p:nvPr>
        </p:nvSpPr>
        <p:spPr/>
        <p:txBody>
          <a:bodyPr/>
          <a:lstStyle/>
          <a:p>
            <a:r>
              <a:rPr lang="fr-CA" dirty="0"/>
              <a:t>Entités et attributs</a:t>
            </a:r>
          </a:p>
        </p:txBody>
      </p:sp>
      <p:sp>
        <p:nvSpPr>
          <p:cNvPr id="8" name="ZoneTexte 7">
            <a:extLst>
              <a:ext uri="{FF2B5EF4-FFF2-40B4-BE49-F238E27FC236}">
                <a16:creationId xmlns:a16="http://schemas.microsoft.com/office/drawing/2014/main" id="{9B623499-86AC-4B50-96E7-9B07C7CC7FED}"/>
              </a:ext>
            </a:extLst>
          </p:cNvPr>
          <p:cNvSpPr txBox="1"/>
          <p:nvPr/>
        </p:nvSpPr>
        <p:spPr>
          <a:xfrm>
            <a:off x="1289304" y="2740438"/>
            <a:ext cx="10512000" cy="923330"/>
          </a:xfrm>
          <a:prstGeom prst="rect">
            <a:avLst/>
          </a:prstGeom>
          <a:noFill/>
        </p:spPr>
        <p:txBody>
          <a:bodyPr wrap="square" rtlCol="0">
            <a:spAutoFit/>
          </a:bodyPr>
          <a:lstStyle/>
          <a:p>
            <a:r>
              <a:rPr lang="fr-CA" dirty="0">
                <a:solidFill>
                  <a:srgbClr val="739CD1"/>
                </a:solidFill>
              </a:rPr>
              <a:t>• Exemple : On souhaite pouvoir noter, pour un même client, un à trois </a:t>
            </a:r>
            <a:r>
              <a:rPr lang="fr-CA" dirty="0">
                <a:solidFill>
                  <a:srgbClr val="FA4098"/>
                </a:solidFill>
              </a:rPr>
              <a:t>numéros de téléphone</a:t>
            </a:r>
            <a:r>
              <a:rPr lang="fr-CA" dirty="0">
                <a:solidFill>
                  <a:srgbClr val="739CD1"/>
                </a:solidFill>
              </a:rPr>
              <a:t>, plusieurs </a:t>
            </a:r>
            <a:r>
              <a:rPr lang="fr-CA" dirty="0">
                <a:solidFill>
                  <a:srgbClr val="FA4098"/>
                </a:solidFill>
              </a:rPr>
              <a:t>adresses</a:t>
            </a:r>
            <a:r>
              <a:rPr lang="fr-CA" dirty="0">
                <a:solidFill>
                  <a:srgbClr val="739CD1"/>
                </a:solidFill>
              </a:rPr>
              <a:t> et plusieurs </a:t>
            </a:r>
            <a:r>
              <a:rPr lang="fr-CA" dirty="0">
                <a:solidFill>
                  <a:srgbClr val="FA4098"/>
                </a:solidFill>
              </a:rPr>
              <a:t>adresses courriel</a:t>
            </a:r>
            <a:r>
              <a:rPr lang="fr-CA" dirty="0">
                <a:solidFill>
                  <a:srgbClr val="739CD1"/>
                </a:solidFill>
              </a:rPr>
              <a:t>. </a:t>
            </a:r>
          </a:p>
          <a:p>
            <a:r>
              <a:rPr lang="fr-CA" dirty="0">
                <a:solidFill>
                  <a:srgbClr val="739CD1"/>
                </a:solidFill>
              </a:rPr>
              <a:t>(Le client pourrait être associé au numéro de téléphone </a:t>
            </a:r>
            <a:r>
              <a:rPr lang="fr-CA" dirty="0">
                <a:solidFill>
                  <a:srgbClr val="FA4098"/>
                </a:solidFill>
              </a:rPr>
              <a:t>514-819-2244</a:t>
            </a:r>
            <a:r>
              <a:rPr lang="fr-CA" dirty="0">
                <a:solidFill>
                  <a:srgbClr val="739CD1"/>
                </a:solidFill>
              </a:rPr>
              <a:t> et </a:t>
            </a:r>
            <a:r>
              <a:rPr lang="fr-CA" dirty="0">
                <a:solidFill>
                  <a:srgbClr val="FA4098"/>
                </a:solidFill>
              </a:rPr>
              <a:t>514-420-6969 </a:t>
            </a:r>
            <a:r>
              <a:rPr lang="en-CA" dirty="0">
                <a:solidFill>
                  <a:srgbClr val="FA4098"/>
                </a:solidFill>
              </a:rPr>
              <a:t>📞📞</a:t>
            </a:r>
            <a:r>
              <a:rPr lang="fr-CA" dirty="0">
                <a:solidFill>
                  <a:srgbClr val="739CD1"/>
                </a:solidFill>
              </a:rPr>
              <a:t>)</a:t>
            </a:r>
          </a:p>
        </p:txBody>
      </p:sp>
      <p:pic>
        <p:nvPicPr>
          <p:cNvPr id="13" name="Image 12">
            <a:extLst>
              <a:ext uri="{FF2B5EF4-FFF2-40B4-BE49-F238E27FC236}">
                <a16:creationId xmlns:a16="http://schemas.microsoft.com/office/drawing/2014/main" id="{27391275-4100-4CB7-8DFC-C5E14C1B5540}"/>
              </a:ext>
            </a:extLst>
          </p:cNvPr>
          <p:cNvPicPr>
            <a:picLocks noChangeAspect="1"/>
          </p:cNvPicPr>
          <p:nvPr/>
        </p:nvPicPr>
        <p:blipFill>
          <a:blip r:embed="rId2"/>
          <a:stretch>
            <a:fillRect/>
          </a:stretch>
        </p:blipFill>
        <p:spPr>
          <a:xfrm>
            <a:off x="7187946" y="4018850"/>
            <a:ext cx="2874068" cy="1967422"/>
          </a:xfrm>
          <a:prstGeom prst="rect">
            <a:avLst/>
          </a:prstGeom>
        </p:spPr>
      </p:pic>
      <p:cxnSp>
        <p:nvCxnSpPr>
          <p:cNvPr id="14" name="Connecteur droit avec flèche 13">
            <a:extLst>
              <a:ext uri="{FF2B5EF4-FFF2-40B4-BE49-F238E27FC236}">
                <a16:creationId xmlns:a16="http://schemas.microsoft.com/office/drawing/2014/main" id="{357F9B16-2763-41C8-AD1C-3A0E994149BC}"/>
              </a:ext>
            </a:extLst>
          </p:cNvPr>
          <p:cNvCxnSpPr>
            <a:cxnSpLocks/>
          </p:cNvCxnSpPr>
          <p:nvPr/>
        </p:nvCxnSpPr>
        <p:spPr>
          <a:xfrm flipH="1">
            <a:off x="9201912" y="4989855"/>
            <a:ext cx="368808" cy="21841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3CB0A6CB-69F7-4602-9259-5DB9ADA7CB2A}"/>
              </a:ext>
            </a:extLst>
          </p:cNvPr>
          <p:cNvSpPr txBox="1"/>
          <p:nvPr/>
        </p:nvSpPr>
        <p:spPr>
          <a:xfrm>
            <a:off x="993648" y="5909041"/>
            <a:ext cx="5035296" cy="584775"/>
          </a:xfrm>
          <a:prstGeom prst="rect">
            <a:avLst/>
          </a:prstGeom>
          <a:noFill/>
        </p:spPr>
        <p:txBody>
          <a:bodyPr wrap="square" rtlCol="0">
            <a:spAutoFit/>
          </a:bodyPr>
          <a:lstStyle/>
          <a:p>
            <a:r>
              <a:rPr lang="fr-CA" sz="1600" dirty="0">
                <a:solidFill>
                  <a:srgbClr val="739CD1"/>
                </a:solidFill>
              </a:rPr>
              <a:t>On voit qu’un client peut avoir 1 à « infini » adresses et courriels, ainsi que 1 à 3 numéros de téléphone.</a:t>
            </a:r>
          </a:p>
        </p:txBody>
      </p:sp>
      <p:pic>
        <p:nvPicPr>
          <p:cNvPr id="17" name="Image 16">
            <a:extLst>
              <a:ext uri="{FF2B5EF4-FFF2-40B4-BE49-F238E27FC236}">
                <a16:creationId xmlns:a16="http://schemas.microsoft.com/office/drawing/2014/main" id="{6DB280FD-0DDA-45D3-8DF9-0EEE8A3AFD84}"/>
              </a:ext>
            </a:extLst>
          </p:cNvPr>
          <p:cNvPicPr>
            <a:picLocks noChangeAspect="1"/>
          </p:cNvPicPr>
          <p:nvPr/>
        </p:nvPicPr>
        <p:blipFill>
          <a:blip r:embed="rId3"/>
          <a:stretch>
            <a:fillRect/>
          </a:stretch>
        </p:blipFill>
        <p:spPr>
          <a:xfrm>
            <a:off x="1879005" y="3980619"/>
            <a:ext cx="2874068" cy="1967422"/>
          </a:xfrm>
          <a:prstGeom prst="rect">
            <a:avLst/>
          </a:prstGeom>
        </p:spPr>
      </p:pic>
      <p:cxnSp>
        <p:nvCxnSpPr>
          <p:cNvPr id="9" name="Connecteur droit avec flèche 8">
            <a:extLst>
              <a:ext uri="{FF2B5EF4-FFF2-40B4-BE49-F238E27FC236}">
                <a16:creationId xmlns:a16="http://schemas.microsoft.com/office/drawing/2014/main" id="{30F94D12-2C33-4F34-9B3D-0CF097DF6D2C}"/>
              </a:ext>
            </a:extLst>
          </p:cNvPr>
          <p:cNvCxnSpPr>
            <a:cxnSpLocks/>
          </p:cNvCxnSpPr>
          <p:nvPr/>
        </p:nvCxnSpPr>
        <p:spPr>
          <a:xfrm flipH="1">
            <a:off x="3374136" y="4964330"/>
            <a:ext cx="368808" cy="21841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09191539-8A6A-41CB-AEF4-5F7162ED63AD}"/>
              </a:ext>
            </a:extLst>
          </p:cNvPr>
          <p:cNvSpPr txBox="1"/>
          <p:nvPr/>
        </p:nvSpPr>
        <p:spPr>
          <a:xfrm>
            <a:off x="6263916" y="5909041"/>
            <a:ext cx="5388312" cy="338554"/>
          </a:xfrm>
          <a:prstGeom prst="rect">
            <a:avLst/>
          </a:prstGeom>
          <a:noFill/>
        </p:spPr>
        <p:txBody>
          <a:bodyPr wrap="square" rtlCol="0">
            <a:spAutoFit/>
          </a:bodyPr>
          <a:lstStyle/>
          <a:p>
            <a:r>
              <a:rPr lang="fr-CA" sz="1600" dirty="0">
                <a:solidFill>
                  <a:srgbClr val="739CD1"/>
                </a:solidFill>
              </a:rPr>
              <a:t>Indiquer (Multiples) fonctionne, mais c’est moins précis </a:t>
            </a:r>
            <a:r>
              <a:rPr lang="en-CA" sz="1600" dirty="0">
                <a:solidFill>
                  <a:srgbClr val="739CD1"/>
                </a:solidFill>
              </a:rPr>
              <a:t>📐</a:t>
            </a:r>
            <a:endParaRPr lang="fr-CA" sz="1600" dirty="0">
              <a:solidFill>
                <a:srgbClr val="739CD1"/>
              </a:solidFill>
            </a:endParaRPr>
          </a:p>
        </p:txBody>
      </p:sp>
    </p:spTree>
    <p:extLst>
      <p:ext uri="{BB962C8B-B14F-4D97-AF65-F5344CB8AC3E}">
        <p14:creationId xmlns:p14="http://schemas.microsoft.com/office/powerpoint/2010/main" val="4086980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6E79E22-28FF-4858-9B7A-8107DE967093}"/>
              </a:ext>
            </a:extLst>
          </p:cNvPr>
          <p:cNvSpPr>
            <a:spLocks noGrp="1"/>
          </p:cNvSpPr>
          <p:nvPr>
            <p:ph idx="1"/>
          </p:nvPr>
        </p:nvSpPr>
        <p:spPr>
          <a:xfrm>
            <a:off x="838200" y="1150572"/>
            <a:ext cx="10664952" cy="5026393"/>
          </a:xfrm>
        </p:spPr>
        <p:txBody>
          <a:bodyPr/>
          <a:lstStyle/>
          <a:p>
            <a:r>
              <a:rPr lang="fr-CA" dirty="0"/>
              <a:t> Attributs</a:t>
            </a:r>
          </a:p>
          <a:p>
            <a:pPr lvl="1"/>
            <a:r>
              <a:rPr lang="fr-CA" dirty="0"/>
              <a:t> </a:t>
            </a:r>
            <a:r>
              <a:rPr lang="fr-CA" dirty="0">
                <a:solidFill>
                  <a:srgbClr val="FA4098"/>
                </a:solidFill>
              </a:rPr>
              <a:t>Attributs optionnels </a:t>
            </a:r>
            <a:r>
              <a:rPr lang="en-CA" dirty="0">
                <a:solidFill>
                  <a:srgbClr val="FA4098"/>
                </a:solidFill>
              </a:rPr>
              <a:t>❓🔍</a:t>
            </a:r>
            <a:endParaRPr lang="fr-CA" dirty="0">
              <a:solidFill>
                <a:srgbClr val="FA4098"/>
              </a:solidFill>
            </a:endParaRPr>
          </a:p>
          <a:p>
            <a:pPr lvl="2"/>
            <a:r>
              <a:rPr lang="fr-CA" dirty="0"/>
              <a:t> Peuvent être « </a:t>
            </a:r>
            <a:r>
              <a:rPr lang="fr-CA" dirty="0" err="1"/>
              <a:t>null</a:t>
            </a:r>
            <a:r>
              <a:rPr lang="fr-CA" dirty="0"/>
              <a:t> ». (Vides) Identifiés par le domaine de valeurs </a:t>
            </a:r>
            <a:r>
              <a:rPr lang="fr-CA" dirty="0">
                <a:solidFill>
                  <a:srgbClr val="FA4098"/>
                </a:solidFill>
              </a:rPr>
              <a:t>[0..X]</a:t>
            </a:r>
            <a:r>
              <a:rPr lang="fr-CA" dirty="0"/>
              <a:t> ou </a:t>
            </a:r>
            <a:r>
              <a:rPr lang="fr-CA" dirty="0">
                <a:solidFill>
                  <a:srgbClr val="FA4098"/>
                </a:solidFill>
              </a:rPr>
              <a:t>(optionnel)</a:t>
            </a:r>
          </a:p>
          <a:p>
            <a:endParaRPr lang="fr-CA" dirty="0"/>
          </a:p>
        </p:txBody>
      </p:sp>
      <p:sp>
        <p:nvSpPr>
          <p:cNvPr id="4" name="Titre 3">
            <a:extLst>
              <a:ext uri="{FF2B5EF4-FFF2-40B4-BE49-F238E27FC236}">
                <a16:creationId xmlns:a16="http://schemas.microsoft.com/office/drawing/2014/main" id="{00FF564D-22B0-4A99-9E2D-2D590A6F8EE2}"/>
              </a:ext>
            </a:extLst>
          </p:cNvPr>
          <p:cNvSpPr>
            <a:spLocks noGrp="1"/>
          </p:cNvSpPr>
          <p:nvPr>
            <p:ph type="title"/>
          </p:nvPr>
        </p:nvSpPr>
        <p:spPr/>
        <p:txBody>
          <a:bodyPr/>
          <a:lstStyle/>
          <a:p>
            <a:r>
              <a:rPr lang="fr-CA" dirty="0"/>
              <a:t>Entités et attributs</a:t>
            </a:r>
          </a:p>
        </p:txBody>
      </p:sp>
      <p:sp>
        <p:nvSpPr>
          <p:cNvPr id="8" name="ZoneTexte 7">
            <a:extLst>
              <a:ext uri="{FF2B5EF4-FFF2-40B4-BE49-F238E27FC236}">
                <a16:creationId xmlns:a16="http://schemas.microsoft.com/office/drawing/2014/main" id="{9B623499-86AC-4B50-96E7-9B07C7CC7FED}"/>
              </a:ext>
            </a:extLst>
          </p:cNvPr>
          <p:cNvSpPr txBox="1"/>
          <p:nvPr/>
        </p:nvSpPr>
        <p:spPr>
          <a:xfrm>
            <a:off x="1289304" y="2740438"/>
            <a:ext cx="10512000" cy="646331"/>
          </a:xfrm>
          <a:prstGeom prst="rect">
            <a:avLst/>
          </a:prstGeom>
          <a:noFill/>
        </p:spPr>
        <p:txBody>
          <a:bodyPr wrap="square" rtlCol="0">
            <a:spAutoFit/>
          </a:bodyPr>
          <a:lstStyle/>
          <a:p>
            <a:r>
              <a:rPr lang="fr-CA" dirty="0">
                <a:solidFill>
                  <a:srgbClr val="739CD1"/>
                </a:solidFill>
              </a:rPr>
              <a:t>• Exemple : Lorsqu’on ajoute un client dans la base de données, il n’est pas obligé de fournir son adresse courriel</a:t>
            </a:r>
            <a:r>
              <a:rPr lang="en-CA" dirty="0">
                <a:solidFill>
                  <a:srgbClr val="739CD1"/>
                </a:solidFill>
              </a:rPr>
              <a:t>.  📧😌</a:t>
            </a:r>
            <a:endParaRPr lang="fr-CA" dirty="0">
              <a:solidFill>
                <a:srgbClr val="739CD1"/>
              </a:solidFill>
            </a:endParaRPr>
          </a:p>
        </p:txBody>
      </p:sp>
      <p:pic>
        <p:nvPicPr>
          <p:cNvPr id="3" name="Image 2">
            <a:extLst>
              <a:ext uri="{FF2B5EF4-FFF2-40B4-BE49-F238E27FC236}">
                <a16:creationId xmlns:a16="http://schemas.microsoft.com/office/drawing/2014/main" id="{E6E806AC-FE98-4AB2-9BDA-EBF5E676A502}"/>
              </a:ext>
            </a:extLst>
          </p:cNvPr>
          <p:cNvPicPr>
            <a:picLocks noChangeAspect="1"/>
          </p:cNvPicPr>
          <p:nvPr/>
        </p:nvPicPr>
        <p:blipFill>
          <a:blip r:embed="rId2"/>
          <a:stretch>
            <a:fillRect/>
          </a:stretch>
        </p:blipFill>
        <p:spPr>
          <a:xfrm>
            <a:off x="2087499" y="3955788"/>
            <a:ext cx="3347466" cy="2291483"/>
          </a:xfrm>
          <a:prstGeom prst="rect">
            <a:avLst/>
          </a:prstGeom>
        </p:spPr>
      </p:pic>
      <p:cxnSp>
        <p:nvCxnSpPr>
          <p:cNvPr id="16" name="Connecteur droit avec flèche 15">
            <a:extLst>
              <a:ext uri="{FF2B5EF4-FFF2-40B4-BE49-F238E27FC236}">
                <a16:creationId xmlns:a16="http://schemas.microsoft.com/office/drawing/2014/main" id="{AE28570D-D974-4AA1-BFF4-082C3CADCF69}"/>
              </a:ext>
            </a:extLst>
          </p:cNvPr>
          <p:cNvCxnSpPr>
            <a:cxnSpLocks/>
          </p:cNvCxnSpPr>
          <p:nvPr/>
        </p:nvCxnSpPr>
        <p:spPr>
          <a:xfrm flipH="1">
            <a:off x="4660392" y="5438113"/>
            <a:ext cx="368808" cy="21841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7C926B35-AB05-4E14-8E55-547EE8C298D5}"/>
              </a:ext>
            </a:extLst>
          </p:cNvPr>
          <p:cNvPicPr>
            <a:picLocks noChangeAspect="1"/>
          </p:cNvPicPr>
          <p:nvPr/>
        </p:nvPicPr>
        <p:blipFill>
          <a:blip r:embed="rId3"/>
          <a:stretch>
            <a:fillRect/>
          </a:stretch>
        </p:blipFill>
        <p:spPr>
          <a:xfrm>
            <a:off x="6229350" y="3952250"/>
            <a:ext cx="3249930" cy="2224715"/>
          </a:xfrm>
          <a:prstGeom prst="rect">
            <a:avLst/>
          </a:prstGeom>
        </p:spPr>
      </p:pic>
    </p:spTree>
    <p:extLst>
      <p:ext uri="{BB962C8B-B14F-4D97-AF65-F5344CB8AC3E}">
        <p14:creationId xmlns:p14="http://schemas.microsoft.com/office/powerpoint/2010/main" val="1853014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6E79E22-28FF-4858-9B7A-8107DE967093}"/>
              </a:ext>
            </a:extLst>
          </p:cNvPr>
          <p:cNvSpPr>
            <a:spLocks noGrp="1"/>
          </p:cNvSpPr>
          <p:nvPr>
            <p:ph idx="1"/>
          </p:nvPr>
        </p:nvSpPr>
        <p:spPr/>
        <p:txBody>
          <a:bodyPr/>
          <a:lstStyle/>
          <a:p>
            <a:r>
              <a:rPr lang="fr-CA" dirty="0"/>
              <a:t> Attributs</a:t>
            </a:r>
          </a:p>
          <a:p>
            <a:pPr lvl="1"/>
            <a:r>
              <a:rPr lang="fr-CA" dirty="0"/>
              <a:t> </a:t>
            </a:r>
            <a:r>
              <a:rPr lang="fr-CA" dirty="0">
                <a:solidFill>
                  <a:srgbClr val="FA4098"/>
                </a:solidFill>
              </a:rPr>
              <a:t>Attributs dérivés </a:t>
            </a:r>
            <a:r>
              <a:rPr lang="en-CA" dirty="0">
                <a:solidFill>
                  <a:srgbClr val="FA4098"/>
                </a:solidFill>
              </a:rPr>
              <a:t>👶</a:t>
            </a:r>
            <a:endParaRPr lang="fr-CA" dirty="0">
              <a:solidFill>
                <a:srgbClr val="FA4098"/>
              </a:solidFill>
            </a:endParaRPr>
          </a:p>
          <a:p>
            <a:pPr lvl="2"/>
            <a:r>
              <a:rPr lang="fr-CA" dirty="0"/>
              <a:t> Leur valeur est dérivée d’un autre attribut. Identifié avec </a:t>
            </a:r>
            <a:r>
              <a:rPr lang="fr-CA" dirty="0">
                <a:solidFill>
                  <a:srgbClr val="FA4098"/>
                </a:solidFill>
              </a:rPr>
              <a:t>\</a:t>
            </a:r>
            <a:r>
              <a:rPr lang="fr-CA" dirty="0"/>
              <a:t> ou </a:t>
            </a:r>
            <a:r>
              <a:rPr lang="fr-CA" dirty="0">
                <a:solidFill>
                  <a:srgbClr val="FA4098"/>
                </a:solidFill>
              </a:rPr>
              <a:t>(dérivé)</a:t>
            </a:r>
          </a:p>
        </p:txBody>
      </p:sp>
      <p:sp>
        <p:nvSpPr>
          <p:cNvPr id="4" name="Titre 3">
            <a:extLst>
              <a:ext uri="{FF2B5EF4-FFF2-40B4-BE49-F238E27FC236}">
                <a16:creationId xmlns:a16="http://schemas.microsoft.com/office/drawing/2014/main" id="{00FF564D-22B0-4A99-9E2D-2D590A6F8EE2}"/>
              </a:ext>
            </a:extLst>
          </p:cNvPr>
          <p:cNvSpPr>
            <a:spLocks noGrp="1"/>
          </p:cNvSpPr>
          <p:nvPr>
            <p:ph type="title"/>
          </p:nvPr>
        </p:nvSpPr>
        <p:spPr/>
        <p:txBody>
          <a:bodyPr/>
          <a:lstStyle/>
          <a:p>
            <a:r>
              <a:rPr lang="fr-CA" dirty="0"/>
              <a:t>Entités et attributs</a:t>
            </a:r>
          </a:p>
        </p:txBody>
      </p:sp>
      <p:sp>
        <p:nvSpPr>
          <p:cNvPr id="9" name="ZoneTexte 8">
            <a:extLst>
              <a:ext uri="{FF2B5EF4-FFF2-40B4-BE49-F238E27FC236}">
                <a16:creationId xmlns:a16="http://schemas.microsoft.com/office/drawing/2014/main" id="{C3435EFA-1A64-4180-852D-7089A73895A9}"/>
              </a:ext>
            </a:extLst>
          </p:cNvPr>
          <p:cNvSpPr txBox="1"/>
          <p:nvPr/>
        </p:nvSpPr>
        <p:spPr>
          <a:xfrm>
            <a:off x="579120" y="2691565"/>
            <a:ext cx="11612880" cy="646331"/>
          </a:xfrm>
          <a:prstGeom prst="rect">
            <a:avLst/>
          </a:prstGeom>
          <a:noFill/>
        </p:spPr>
        <p:txBody>
          <a:bodyPr wrap="square" rtlCol="0">
            <a:spAutoFit/>
          </a:bodyPr>
          <a:lstStyle/>
          <a:p>
            <a:r>
              <a:rPr lang="fr-CA" dirty="0">
                <a:solidFill>
                  <a:srgbClr val="FA4098"/>
                </a:solidFill>
              </a:rPr>
              <a:t>Exemple 2 </a:t>
            </a:r>
            <a:r>
              <a:rPr lang="fr-CA" dirty="0">
                <a:solidFill>
                  <a:srgbClr val="739CD1"/>
                </a:solidFill>
              </a:rPr>
              <a:t>: Le </a:t>
            </a:r>
            <a:r>
              <a:rPr lang="fr-CA" b="1" dirty="0">
                <a:solidFill>
                  <a:srgbClr val="739CD1"/>
                </a:solidFill>
              </a:rPr>
              <a:t>type de carte de crédit</a:t>
            </a:r>
            <a:r>
              <a:rPr lang="fr-CA" dirty="0">
                <a:solidFill>
                  <a:srgbClr val="739CD1"/>
                </a:solidFill>
              </a:rPr>
              <a:t> détenu par un client bancaire détermine sa </a:t>
            </a:r>
            <a:r>
              <a:rPr lang="fr-CA" b="1" dirty="0">
                <a:solidFill>
                  <a:srgbClr val="739CD1"/>
                </a:solidFill>
              </a:rPr>
              <a:t>limite de crédit </a:t>
            </a:r>
            <a:r>
              <a:rPr lang="fr-CA" dirty="0">
                <a:solidFill>
                  <a:srgbClr val="739CD1"/>
                </a:solidFill>
              </a:rPr>
              <a:t>disponible</a:t>
            </a:r>
          </a:p>
          <a:p>
            <a:r>
              <a:rPr lang="fr-CA" dirty="0">
                <a:solidFill>
                  <a:srgbClr val="739CD1"/>
                </a:solidFill>
              </a:rPr>
              <a:t>(Un client avec une carte de crédit </a:t>
            </a:r>
            <a:r>
              <a:rPr lang="fr-CA" dirty="0">
                <a:solidFill>
                  <a:srgbClr val="FA4098"/>
                </a:solidFill>
              </a:rPr>
              <a:t>Ultra Deluxe Gold Bingo Bango Fiesta</a:t>
            </a:r>
            <a:r>
              <a:rPr lang="fr-CA" dirty="0">
                <a:solidFill>
                  <a:srgbClr val="739CD1"/>
                </a:solidFill>
              </a:rPr>
              <a:t> dispose d’une limite de crédit de </a:t>
            </a:r>
            <a:r>
              <a:rPr lang="fr-CA" dirty="0">
                <a:solidFill>
                  <a:srgbClr val="FA4098"/>
                </a:solidFill>
              </a:rPr>
              <a:t>20 000</a:t>
            </a:r>
            <a:r>
              <a:rPr lang="fr-CA" dirty="0">
                <a:solidFill>
                  <a:srgbClr val="739CD1"/>
                </a:solidFill>
              </a:rPr>
              <a:t>$)</a:t>
            </a:r>
          </a:p>
        </p:txBody>
      </p:sp>
      <p:pic>
        <p:nvPicPr>
          <p:cNvPr id="6" name="Image 5">
            <a:extLst>
              <a:ext uri="{FF2B5EF4-FFF2-40B4-BE49-F238E27FC236}">
                <a16:creationId xmlns:a16="http://schemas.microsoft.com/office/drawing/2014/main" id="{0B068097-51D1-4FF9-969C-246DB5A587CC}"/>
              </a:ext>
            </a:extLst>
          </p:cNvPr>
          <p:cNvPicPr>
            <a:picLocks noChangeAspect="1"/>
          </p:cNvPicPr>
          <p:nvPr/>
        </p:nvPicPr>
        <p:blipFill>
          <a:blip r:embed="rId2"/>
          <a:stretch>
            <a:fillRect/>
          </a:stretch>
        </p:blipFill>
        <p:spPr>
          <a:xfrm>
            <a:off x="1487018" y="3797292"/>
            <a:ext cx="3060597" cy="1284099"/>
          </a:xfrm>
          <a:prstGeom prst="rect">
            <a:avLst/>
          </a:prstGeom>
        </p:spPr>
      </p:pic>
      <p:cxnSp>
        <p:nvCxnSpPr>
          <p:cNvPr id="12" name="Connecteur droit avec flèche 11">
            <a:extLst>
              <a:ext uri="{FF2B5EF4-FFF2-40B4-BE49-F238E27FC236}">
                <a16:creationId xmlns:a16="http://schemas.microsoft.com/office/drawing/2014/main" id="{45F27BFC-858F-42E8-8C08-3975F643AD0B}"/>
              </a:ext>
            </a:extLst>
          </p:cNvPr>
          <p:cNvCxnSpPr>
            <a:cxnSpLocks/>
          </p:cNvCxnSpPr>
          <p:nvPr/>
        </p:nvCxnSpPr>
        <p:spPr>
          <a:xfrm>
            <a:off x="983140" y="4851317"/>
            <a:ext cx="650182"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3D15CE64-DF14-44DE-A809-F3996F7C83DE}"/>
              </a:ext>
            </a:extLst>
          </p:cNvPr>
          <p:cNvPicPr>
            <a:picLocks noChangeAspect="1"/>
          </p:cNvPicPr>
          <p:nvPr/>
        </p:nvPicPr>
        <p:blipFill>
          <a:blip r:embed="rId3"/>
          <a:stretch>
            <a:fillRect/>
          </a:stretch>
        </p:blipFill>
        <p:spPr>
          <a:xfrm>
            <a:off x="7082789" y="3779674"/>
            <a:ext cx="3060597" cy="1284099"/>
          </a:xfrm>
          <a:prstGeom prst="rect">
            <a:avLst/>
          </a:prstGeom>
        </p:spPr>
      </p:pic>
      <p:cxnSp>
        <p:nvCxnSpPr>
          <p:cNvPr id="18" name="Connecteur droit avec flèche 17">
            <a:extLst>
              <a:ext uri="{FF2B5EF4-FFF2-40B4-BE49-F238E27FC236}">
                <a16:creationId xmlns:a16="http://schemas.microsoft.com/office/drawing/2014/main" id="{A1E93D5E-4C97-4763-932D-AFF893EF756C}"/>
              </a:ext>
            </a:extLst>
          </p:cNvPr>
          <p:cNvCxnSpPr>
            <a:cxnSpLocks/>
          </p:cNvCxnSpPr>
          <p:nvPr/>
        </p:nvCxnSpPr>
        <p:spPr>
          <a:xfrm flipH="1">
            <a:off x="9646359" y="4795354"/>
            <a:ext cx="558345"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73A53489-EBAA-434B-9472-AFDFF4F62430}"/>
              </a:ext>
            </a:extLst>
          </p:cNvPr>
          <p:cNvSpPr txBox="1"/>
          <p:nvPr/>
        </p:nvSpPr>
        <p:spPr>
          <a:xfrm>
            <a:off x="1075740" y="5044402"/>
            <a:ext cx="5165249" cy="830997"/>
          </a:xfrm>
          <a:prstGeom prst="rect">
            <a:avLst/>
          </a:prstGeom>
          <a:noFill/>
        </p:spPr>
        <p:txBody>
          <a:bodyPr wrap="square" rtlCol="0">
            <a:spAutoFit/>
          </a:bodyPr>
          <a:lstStyle/>
          <a:p>
            <a:r>
              <a:rPr lang="fr-CA" sz="1600" b="1" dirty="0">
                <a:solidFill>
                  <a:srgbClr val="739CD1"/>
                </a:solidFill>
              </a:rPr>
              <a:t>Client</a:t>
            </a:r>
          </a:p>
          <a:p>
            <a:r>
              <a:rPr lang="fr-CA" sz="1600" b="1" dirty="0">
                <a:solidFill>
                  <a:srgbClr val="739CD1"/>
                </a:solidFill>
              </a:rPr>
              <a:t>	Limite de crédit</a:t>
            </a:r>
          </a:p>
          <a:p>
            <a:r>
              <a:rPr lang="fr-CA" sz="1600" dirty="0">
                <a:solidFill>
                  <a:srgbClr val="739CD1"/>
                </a:solidFill>
              </a:rPr>
              <a:t> 		 Dérivé de Type de carte de crédit</a:t>
            </a:r>
          </a:p>
        </p:txBody>
      </p:sp>
      <p:sp>
        <p:nvSpPr>
          <p:cNvPr id="21" name="ZoneTexte 20">
            <a:extLst>
              <a:ext uri="{FF2B5EF4-FFF2-40B4-BE49-F238E27FC236}">
                <a16:creationId xmlns:a16="http://schemas.microsoft.com/office/drawing/2014/main" id="{9190A0CC-E727-4897-BEA7-082EE8CD1FA3}"/>
              </a:ext>
            </a:extLst>
          </p:cNvPr>
          <p:cNvSpPr txBox="1"/>
          <p:nvPr/>
        </p:nvSpPr>
        <p:spPr>
          <a:xfrm>
            <a:off x="4126992" y="6158471"/>
            <a:ext cx="5035296" cy="584775"/>
          </a:xfrm>
          <a:prstGeom prst="rect">
            <a:avLst/>
          </a:prstGeom>
          <a:noFill/>
        </p:spPr>
        <p:txBody>
          <a:bodyPr wrap="square" rtlCol="0">
            <a:spAutoFit/>
          </a:bodyPr>
          <a:lstStyle/>
          <a:p>
            <a:r>
              <a:rPr lang="fr-CA" sz="1600" dirty="0">
                <a:solidFill>
                  <a:srgbClr val="739CD1"/>
                </a:solidFill>
              </a:rPr>
              <a:t>On peut ajouter une précision près de la table pour garder à l’esprit de quel autre attribut c’est dérivé </a:t>
            </a:r>
            <a:r>
              <a:rPr lang="en-CA" sz="1600" dirty="0">
                <a:solidFill>
                  <a:srgbClr val="739CD1"/>
                </a:solidFill>
              </a:rPr>
              <a:t>😌</a:t>
            </a:r>
            <a:endParaRPr lang="fr-CA" sz="1600" dirty="0">
              <a:solidFill>
                <a:srgbClr val="739CD1"/>
              </a:solidFill>
            </a:endParaRPr>
          </a:p>
        </p:txBody>
      </p:sp>
      <p:cxnSp>
        <p:nvCxnSpPr>
          <p:cNvPr id="22" name="Connecteur droit avec flèche 21">
            <a:extLst>
              <a:ext uri="{FF2B5EF4-FFF2-40B4-BE49-F238E27FC236}">
                <a16:creationId xmlns:a16="http://schemas.microsoft.com/office/drawing/2014/main" id="{D9B92683-41A4-406E-8F6B-F68B9752030B}"/>
              </a:ext>
            </a:extLst>
          </p:cNvPr>
          <p:cNvCxnSpPr>
            <a:cxnSpLocks/>
          </p:cNvCxnSpPr>
          <p:nvPr/>
        </p:nvCxnSpPr>
        <p:spPr>
          <a:xfrm flipH="1" flipV="1">
            <a:off x="3528306" y="5820348"/>
            <a:ext cx="657409" cy="586315"/>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2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6E79E22-28FF-4858-9B7A-8107DE967093}"/>
              </a:ext>
            </a:extLst>
          </p:cNvPr>
          <p:cNvSpPr>
            <a:spLocks noGrp="1"/>
          </p:cNvSpPr>
          <p:nvPr>
            <p:ph idx="1"/>
          </p:nvPr>
        </p:nvSpPr>
        <p:spPr/>
        <p:txBody>
          <a:bodyPr/>
          <a:lstStyle/>
          <a:p>
            <a:r>
              <a:rPr lang="fr-CA" dirty="0"/>
              <a:t> Attributs</a:t>
            </a:r>
          </a:p>
          <a:p>
            <a:pPr lvl="1"/>
            <a:r>
              <a:rPr lang="fr-CA" dirty="0"/>
              <a:t> </a:t>
            </a:r>
            <a:r>
              <a:rPr lang="fr-CA" dirty="0">
                <a:solidFill>
                  <a:srgbClr val="FA4098"/>
                </a:solidFill>
              </a:rPr>
              <a:t>Attributs dérivés </a:t>
            </a:r>
            <a:r>
              <a:rPr lang="en-CA" dirty="0">
                <a:solidFill>
                  <a:srgbClr val="FA4098"/>
                </a:solidFill>
              </a:rPr>
              <a:t>👶</a:t>
            </a:r>
            <a:endParaRPr lang="fr-CA" dirty="0">
              <a:solidFill>
                <a:srgbClr val="FA4098"/>
              </a:solidFill>
            </a:endParaRPr>
          </a:p>
          <a:p>
            <a:pPr lvl="2"/>
            <a:r>
              <a:rPr lang="fr-CA" dirty="0"/>
              <a:t> Leur valeur est dérivée d’un autre attribut. Identifié avec </a:t>
            </a:r>
            <a:r>
              <a:rPr lang="fr-CA" dirty="0">
                <a:solidFill>
                  <a:srgbClr val="FA4098"/>
                </a:solidFill>
              </a:rPr>
              <a:t>\</a:t>
            </a:r>
            <a:r>
              <a:rPr lang="fr-CA" dirty="0"/>
              <a:t> ou </a:t>
            </a:r>
            <a:r>
              <a:rPr lang="fr-CA" dirty="0">
                <a:solidFill>
                  <a:srgbClr val="FA4098"/>
                </a:solidFill>
              </a:rPr>
              <a:t>(dérivé)</a:t>
            </a:r>
            <a:endParaRPr lang="fr-CA" dirty="0"/>
          </a:p>
        </p:txBody>
      </p:sp>
      <p:sp>
        <p:nvSpPr>
          <p:cNvPr id="4" name="Titre 3">
            <a:extLst>
              <a:ext uri="{FF2B5EF4-FFF2-40B4-BE49-F238E27FC236}">
                <a16:creationId xmlns:a16="http://schemas.microsoft.com/office/drawing/2014/main" id="{00FF564D-22B0-4A99-9E2D-2D590A6F8EE2}"/>
              </a:ext>
            </a:extLst>
          </p:cNvPr>
          <p:cNvSpPr>
            <a:spLocks noGrp="1"/>
          </p:cNvSpPr>
          <p:nvPr>
            <p:ph type="title"/>
          </p:nvPr>
        </p:nvSpPr>
        <p:spPr/>
        <p:txBody>
          <a:bodyPr/>
          <a:lstStyle/>
          <a:p>
            <a:r>
              <a:rPr lang="fr-CA" dirty="0"/>
              <a:t>Entités et attributs</a:t>
            </a:r>
          </a:p>
        </p:txBody>
      </p:sp>
      <p:sp>
        <p:nvSpPr>
          <p:cNvPr id="8" name="ZoneTexte 7">
            <a:extLst>
              <a:ext uri="{FF2B5EF4-FFF2-40B4-BE49-F238E27FC236}">
                <a16:creationId xmlns:a16="http://schemas.microsoft.com/office/drawing/2014/main" id="{1DBF0DDB-412B-491A-93E4-C92B21BB5F1B}"/>
              </a:ext>
            </a:extLst>
          </p:cNvPr>
          <p:cNvSpPr txBox="1"/>
          <p:nvPr/>
        </p:nvSpPr>
        <p:spPr>
          <a:xfrm>
            <a:off x="5824442" y="2947204"/>
            <a:ext cx="5925312" cy="1200329"/>
          </a:xfrm>
          <a:prstGeom prst="rect">
            <a:avLst/>
          </a:prstGeom>
          <a:noFill/>
        </p:spPr>
        <p:txBody>
          <a:bodyPr wrap="square" rtlCol="0">
            <a:spAutoFit/>
          </a:bodyPr>
          <a:lstStyle/>
          <a:p>
            <a:r>
              <a:rPr lang="fr-CA" dirty="0">
                <a:solidFill>
                  <a:srgbClr val="FA4098"/>
                </a:solidFill>
              </a:rPr>
              <a:t>Exemple 1</a:t>
            </a:r>
            <a:r>
              <a:rPr lang="fr-CA" dirty="0">
                <a:solidFill>
                  <a:srgbClr val="739CD1"/>
                </a:solidFill>
              </a:rPr>
              <a:t> : La valeur de l’</a:t>
            </a:r>
            <a:r>
              <a:rPr lang="fr-CA" dirty="0">
                <a:solidFill>
                  <a:srgbClr val="FA4098"/>
                </a:solidFill>
              </a:rPr>
              <a:t>âge</a:t>
            </a:r>
            <a:r>
              <a:rPr lang="fr-CA" dirty="0">
                <a:solidFill>
                  <a:srgbClr val="739CD1"/>
                </a:solidFill>
              </a:rPr>
              <a:t> est déterminée à partir de la </a:t>
            </a:r>
            <a:r>
              <a:rPr lang="fr-CA" dirty="0">
                <a:solidFill>
                  <a:srgbClr val="FA4098"/>
                </a:solidFill>
              </a:rPr>
              <a:t>date de naissance</a:t>
            </a:r>
            <a:r>
              <a:rPr lang="fr-CA" dirty="0">
                <a:solidFill>
                  <a:srgbClr val="739CD1"/>
                </a:solidFill>
              </a:rPr>
              <a:t>. </a:t>
            </a:r>
          </a:p>
          <a:p>
            <a:r>
              <a:rPr lang="fr-CA" dirty="0">
                <a:solidFill>
                  <a:srgbClr val="739CD1"/>
                </a:solidFill>
              </a:rPr>
              <a:t>(On calcule </a:t>
            </a:r>
            <a:r>
              <a:rPr lang="fr-CA" dirty="0"/>
              <a:t>âge = aujourd’hui - date de naissance</a:t>
            </a:r>
            <a:r>
              <a:rPr lang="fr-CA" dirty="0">
                <a:solidFill>
                  <a:srgbClr val="739CD1"/>
                </a:solidFill>
              </a:rPr>
              <a:t> au lieu de demander à l’utilisateur son âge !)</a:t>
            </a:r>
          </a:p>
        </p:txBody>
      </p:sp>
      <p:pic>
        <p:nvPicPr>
          <p:cNvPr id="6" name="Image 5">
            <a:extLst>
              <a:ext uri="{FF2B5EF4-FFF2-40B4-BE49-F238E27FC236}">
                <a16:creationId xmlns:a16="http://schemas.microsoft.com/office/drawing/2014/main" id="{A89E6A13-8A00-461A-B74F-0CBB59F99121}"/>
              </a:ext>
            </a:extLst>
          </p:cNvPr>
          <p:cNvPicPr>
            <a:picLocks noChangeAspect="1"/>
          </p:cNvPicPr>
          <p:nvPr/>
        </p:nvPicPr>
        <p:blipFill>
          <a:blip r:embed="rId2"/>
          <a:stretch>
            <a:fillRect/>
          </a:stretch>
        </p:blipFill>
        <p:spPr>
          <a:xfrm>
            <a:off x="1823521" y="2856615"/>
            <a:ext cx="3350881" cy="1405890"/>
          </a:xfrm>
          <a:prstGeom prst="rect">
            <a:avLst/>
          </a:prstGeom>
        </p:spPr>
      </p:pic>
      <p:cxnSp>
        <p:nvCxnSpPr>
          <p:cNvPr id="16" name="Connecteur droit avec flèche 15">
            <a:extLst>
              <a:ext uri="{FF2B5EF4-FFF2-40B4-BE49-F238E27FC236}">
                <a16:creationId xmlns:a16="http://schemas.microsoft.com/office/drawing/2014/main" id="{33BF7BBC-2B39-4D1B-82D7-390E3F16D5C3}"/>
              </a:ext>
            </a:extLst>
          </p:cNvPr>
          <p:cNvCxnSpPr>
            <a:cxnSpLocks/>
          </p:cNvCxnSpPr>
          <p:nvPr/>
        </p:nvCxnSpPr>
        <p:spPr>
          <a:xfrm>
            <a:off x="1284025" y="4008449"/>
            <a:ext cx="697992"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7CB49DB8-FD83-4F80-BF12-4EC72AC4D575}"/>
              </a:ext>
            </a:extLst>
          </p:cNvPr>
          <p:cNvSpPr txBox="1"/>
          <p:nvPr/>
        </p:nvSpPr>
        <p:spPr>
          <a:xfrm>
            <a:off x="2916650" y="5274551"/>
            <a:ext cx="7105174" cy="1077218"/>
          </a:xfrm>
          <a:prstGeom prst="rect">
            <a:avLst/>
          </a:prstGeom>
          <a:noFill/>
        </p:spPr>
        <p:txBody>
          <a:bodyPr wrap="square" rtlCol="0">
            <a:spAutoFit/>
          </a:bodyPr>
          <a:lstStyle/>
          <a:p>
            <a:r>
              <a:rPr lang="fr-CA" sz="1600" dirty="0">
                <a:solidFill>
                  <a:srgbClr val="739CD1"/>
                </a:solidFill>
              </a:rPr>
              <a:t>Cet exemple est un classique, mais c’est une </a:t>
            </a:r>
            <a:r>
              <a:rPr lang="fr-CA" sz="1600" b="1" u="sng" dirty="0">
                <a:solidFill>
                  <a:srgbClr val="FA4098"/>
                </a:solidFill>
              </a:rPr>
              <a:t>mauvaise pratique</a:t>
            </a:r>
            <a:r>
              <a:rPr lang="fr-CA" sz="1600" dirty="0">
                <a:solidFill>
                  <a:srgbClr val="739CD1"/>
                </a:solidFill>
              </a:rPr>
              <a:t>. Créer un champ pour l’âge dans une base de données n’est pas stratégique car </a:t>
            </a:r>
            <a:r>
              <a:rPr lang="fr-CA" sz="1600" b="1" dirty="0">
                <a:solidFill>
                  <a:srgbClr val="739CD1"/>
                </a:solidFill>
              </a:rPr>
              <a:t>c’est une donnée qui change « souvent »</a:t>
            </a:r>
            <a:r>
              <a:rPr lang="fr-CA" sz="1600" dirty="0">
                <a:solidFill>
                  <a:srgbClr val="739CD1"/>
                </a:solidFill>
              </a:rPr>
              <a:t>. Imaginez une base de données avec 10 millions d’utilisateurs : Chaque jour, il faut mettre à jour l’âge d’environ 27 400 utilisateurs </a:t>
            </a:r>
            <a:r>
              <a:rPr lang="en-CA" sz="1600" dirty="0">
                <a:solidFill>
                  <a:srgbClr val="739CD1"/>
                </a:solidFill>
              </a:rPr>
              <a:t>😬⌛</a:t>
            </a:r>
            <a:endParaRPr lang="fr-CA" sz="1600" dirty="0">
              <a:solidFill>
                <a:srgbClr val="739CD1"/>
              </a:solidFill>
            </a:endParaRPr>
          </a:p>
        </p:txBody>
      </p:sp>
    </p:spTree>
    <p:extLst>
      <p:ext uri="{BB962C8B-B14F-4D97-AF65-F5344CB8AC3E}">
        <p14:creationId xmlns:p14="http://schemas.microsoft.com/office/powerpoint/2010/main" val="163733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dirty="0"/>
              <a:t> Plan de cours </a:t>
            </a:r>
            <a:r>
              <a:rPr lang="en-CA" dirty="0"/>
              <a:t>😴</a:t>
            </a:r>
            <a:endParaRPr lang="fr-CA" dirty="0"/>
          </a:p>
          <a:p>
            <a:r>
              <a:rPr lang="fr-CA" dirty="0"/>
              <a:t> Database-first vs Code-first </a:t>
            </a:r>
            <a:r>
              <a:rPr lang="en-CA" dirty="0"/>
              <a:t>🤔</a:t>
            </a:r>
            <a:endParaRPr lang="fr-CA" dirty="0"/>
          </a:p>
          <a:p>
            <a:r>
              <a:rPr lang="fr-CA" dirty="0">
                <a:solidFill>
                  <a:srgbClr val="739CD1"/>
                </a:solidFill>
              </a:rPr>
              <a:t> Entités et attributs </a:t>
            </a:r>
            <a:r>
              <a:rPr lang="en-CA" dirty="0">
                <a:solidFill>
                  <a:srgbClr val="739CD1"/>
                </a:solidFill>
              </a:rPr>
              <a:t>📦</a:t>
            </a:r>
            <a:endParaRPr lang="fr-CA" dirty="0">
              <a:solidFill>
                <a:srgbClr val="739CD1"/>
              </a:solidFill>
            </a:endParaRPr>
          </a:p>
          <a:p>
            <a:r>
              <a:rPr lang="fr-CA" dirty="0">
                <a:solidFill>
                  <a:srgbClr val="7385D1"/>
                </a:solidFill>
              </a:rPr>
              <a:t> Relations et clés </a:t>
            </a:r>
            <a:r>
              <a:rPr lang="en-CA" dirty="0">
                <a:solidFill>
                  <a:srgbClr val="7385D1"/>
                </a:solidFill>
              </a:rPr>
              <a:t>😍🔑</a:t>
            </a:r>
            <a:endParaRPr lang="fr-CA" dirty="0">
              <a:solidFill>
                <a:srgbClr val="7385D1"/>
              </a:solidFill>
            </a:endParaRPr>
          </a:p>
          <a:p>
            <a:r>
              <a:rPr lang="fr-CA" dirty="0">
                <a:solidFill>
                  <a:srgbClr val="9073D1"/>
                </a:solidFill>
              </a:rPr>
              <a:t> Composition et agrégation </a:t>
            </a:r>
            <a:r>
              <a:rPr lang="en-CA" dirty="0">
                <a:solidFill>
                  <a:srgbClr val="B177BF"/>
                </a:solidFill>
              </a:rPr>
              <a:t>🌳🍎</a:t>
            </a:r>
            <a:endParaRPr lang="fr-CA" dirty="0">
              <a:solidFill>
                <a:srgbClr val="9073D1"/>
              </a:solidFill>
            </a:endParaRPr>
          </a:p>
          <a:p>
            <a:r>
              <a:rPr lang="fr-CA" dirty="0">
                <a:solidFill>
                  <a:srgbClr val="B177BF"/>
                </a:solidFill>
              </a:rPr>
              <a:t> Généralisation et spécialisation </a:t>
            </a:r>
            <a:r>
              <a:rPr lang="en-CA" dirty="0">
                <a:solidFill>
                  <a:srgbClr val="BD7ABF"/>
                </a:solidFill>
              </a:rPr>
              <a:t>🐈🐕</a:t>
            </a:r>
          </a:p>
          <a:p>
            <a:r>
              <a:rPr lang="fr-CA" dirty="0">
                <a:solidFill>
                  <a:srgbClr val="BD7ABF"/>
                </a:solidFill>
              </a:rPr>
              <a:t> Gros exemple</a:t>
            </a: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6E79E22-28FF-4858-9B7A-8107DE967093}"/>
              </a:ext>
            </a:extLst>
          </p:cNvPr>
          <p:cNvSpPr>
            <a:spLocks noGrp="1"/>
          </p:cNvSpPr>
          <p:nvPr>
            <p:ph idx="1"/>
          </p:nvPr>
        </p:nvSpPr>
        <p:spPr/>
        <p:txBody>
          <a:bodyPr/>
          <a:lstStyle/>
          <a:p>
            <a:r>
              <a:rPr lang="fr-CA" dirty="0"/>
              <a:t> Attributs</a:t>
            </a:r>
          </a:p>
          <a:p>
            <a:pPr lvl="1"/>
            <a:r>
              <a:rPr lang="fr-CA" dirty="0"/>
              <a:t> </a:t>
            </a:r>
            <a:r>
              <a:rPr lang="fr-CA" dirty="0">
                <a:solidFill>
                  <a:srgbClr val="FA4098"/>
                </a:solidFill>
              </a:rPr>
              <a:t>Attributs dérivés </a:t>
            </a:r>
            <a:r>
              <a:rPr lang="en-CA" dirty="0">
                <a:solidFill>
                  <a:srgbClr val="FA4098"/>
                </a:solidFill>
              </a:rPr>
              <a:t>👶</a:t>
            </a:r>
            <a:endParaRPr lang="fr-CA" dirty="0">
              <a:solidFill>
                <a:srgbClr val="FA4098"/>
              </a:solidFill>
            </a:endParaRPr>
          </a:p>
          <a:p>
            <a:pPr lvl="2"/>
            <a:r>
              <a:rPr lang="fr-CA" dirty="0"/>
              <a:t> Leur valeur est dérivée d’un autre attribut. Identifié avec </a:t>
            </a:r>
            <a:r>
              <a:rPr lang="fr-CA" dirty="0">
                <a:solidFill>
                  <a:srgbClr val="FA4098"/>
                </a:solidFill>
              </a:rPr>
              <a:t>\</a:t>
            </a:r>
            <a:r>
              <a:rPr lang="fr-CA" dirty="0"/>
              <a:t> ou </a:t>
            </a:r>
            <a:r>
              <a:rPr lang="fr-CA" dirty="0">
                <a:solidFill>
                  <a:srgbClr val="FA4098"/>
                </a:solidFill>
              </a:rPr>
              <a:t>(dérivé)</a:t>
            </a:r>
            <a:endParaRPr lang="fr-CA" dirty="0"/>
          </a:p>
        </p:txBody>
      </p:sp>
      <p:sp>
        <p:nvSpPr>
          <p:cNvPr id="4" name="Titre 3">
            <a:extLst>
              <a:ext uri="{FF2B5EF4-FFF2-40B4-BE49-F238E27FC236}">
                <a16:creationId xmlns:a16="http://schemas.microsoft.com/office/drawing/2014/main" id="{00FF564D-22B0-4A99-9E2D-2D590A6F8EE2}"/>
              </a:ext>
            </a:extLst>
          </p:cNvPr>
          <p:cNvSpPr>
            <a:spLocks noGrp="1"/>
          </p:cNvSpPr>
          <p:nvPr>
            <p:ph type="title"/>
          </p:nvPr>
        </p:nvSpPr>
        <p:spPr/>
        <p:txBody>
          <a:bodyPr/>
          <a:lstStyle/>
          <a:p>
            <a:r>
              <a:rPr lang="fr-CA" dirty="0"/>
              <a:t>Entités et attributs</a:t>
            </a:r>
          </a:p>
        </p:txBody>
      </p:sp>
      <p:sp>
        <p:nvSpPr>
          <p:cNvPr id="10" name="ZoneTexte 9">
            <a:extLst>
              <a:ext uri="{FF2B5EF4-FFF2-40B4-BE49-F238E27FC236}">
                <a16:creationId xmlns:a16="http://schemas.microsoft.com/office/drawing/2014/main" id="{1610134E-7EBC-42F2-9D64-D584D5E2F021}"/>
              </a:ext>
            </a:extLst>
          </p:cNvPr>
          <p:cNvSpPr txBox="1"/>
          <p:nvPr/>
        </p:nvSpPr>
        <p:spPr>
          <a:xfrm>
            <a:off x="1276693" y="4561319"/>
            <a:ext cx="9635014" cy="1815882"/>
          </a:xfrm>
          <a:prstGeom prst="rect">
            <a:avLst/>
          </a:prstGeom>
          <a:noFill/>
        </p:spPr>
        <p:txBody>
          <a:bodyPr wrap="square" rtlCol="0">
            <a:spAutoFit/>
          </a:bodyPr>
          <a:lstStyle/>
          <a:p>
            <a:r>
              <a:rPr lang="fr-CA" sz="1600" dirty="0">
                <a:solidFill>
                  <a:srgbClr val="739CD1"/>
                </a:solidFill>
              </a:rPr>
              <a:t>Parfois un attribut est dérivé d’une </a:t>
            </a:r>
            <a:r>
              <a:rPr lang="fr-CA" sz="1600" b="1" dirty="0">
                <a:solidFill>
                  <a:srgbClr val="739CD1"/>
                </a:solidFill>
              </a:rPr>
              <a:t>donnée située dans une autre entité</a:t>
            </a:r>
            <a:r>
              <a:rPr lang="fr-CA" sz="1600" dirty="0">
                <a:solidFill>
                  <a:srgbClr val="739CD1"/>
                </a:solidFill>
              </a:rPr>
              <a:t>. Par exemple, une vidéo comporte un certain nombre de </a:t>
            </a:r>
            <a:r>
              <a:rPr lang="fr-CA" sz="1600" dirty="0">
                <a:solidFill>
                  <a:srgbClr val="FA4098"/>
                </a:solidFill>
              </a:rPr>
              <a:t>vues</a:t>
            </a:r>
            <a:r>
              <a:rPr lang="fr-CA" sz="1600" dirty="0">
                <a:solidFill>
                  <a:srgbClr val="739CD1"/>
                </a:solidFill>
              </a:rPr>
              <a:t> (Ex. une vidéo a été regardé </a:t>
            </a:r>
            <a:r>
              <a:rPr lang="fr-CA" sz="1600" dirty="0">
                <a:solidFill>
                  <a:srgbClr val="FA4098"/>
                </a:solidFill>
              </a:rPr>
              <a:t>36 400 </a:t>
            </a:r>
            <a:r>
              <a:rPr lang="fr-CA" sz="1600" dirty="0">
                <a:solidFill>
                  <a:srgbClr val="739CD1"/>
                </a:solidFill>
              </a:rPr>
              <a:t>fois) et pour chaque visionnement de vidéo, on note la </a:t>
            </a:r>
            <a:r>
              <a:rPr lang="fr-CA" sz="1600" dirty="0">
                <a:solidFill>
                  <a:srgbClr val="FA4098"/>
                </a:solidFill>
              </a:rPr>
              <a:t>date</a:t>
            </a:r>
            <a:r>
              <a:rPr lang="fr-CA" sz="1600" dirty="0">
                <a:solidFill>
                  <a:srgbClr val="739CD1"/>
                </a:solidFill>
              </a:rPr>
              <a:t>, la </a:t>
            </a:r>
            <a:r>
              <a:rPr lang="fr-CA" sz="1600" dirty="0">
                <a:solidFill>
                  <a:srgbClr val="FA4098"/>
                </a:solidFill>
              </a:rPr>
              <a:t>vidéo visionnée </a:t>
            </a:r>
            <a:r>
              <a:rPr lang="fr-CA" sz="1600" dirty="0">
                <a:solidFill>
                  <a:srgbClr val="739CD1"/>
                </a:solidFill>
              </a:rPr>
              <a:t>et l’</a:t>
            </a:r>
            <a:r>
              <a:rPr lang="fr-CA" sz="1600" dirty="0">
                <a:solidFill>
                  <a:srgbClr val="FA4098"/>
                </a:solidFill>
              </a:rPr>
              <a:t>utilisateur</a:t>
            </a:r>
            <a:r>
              <a:rPr lang="fr-CA" sz="1600" dirty="0">
                <a:solidFill>
                  <a:srgbClr val="739CD1"/>
                </a:solidFill>
              </a:rPr>
              <a:t> qui a visionné.</a:t>
            </a:r>
          </a:p>
          <a:p>
            <a:endParaRPr lang="fr-CA" sz="1600" dirty="0">
              <a:solidFill>
                <a:srgbClr val="739CD1"/>
              </a:solidFill>
            </a:endParaRPr>
          </a:p>
          <a:p>
            <a:r>
              <a:rPr lang="fr-CA" sz="1600" dirty="0">
                <a:solidFill>
                  <a:srgbClr val="739CD1"/>
                </a:solidFill>
              </a:rPr>
              <a:t>À chaque fois qu’un </a:t>
            </a:r>
            <a:r>
              <a:rPr lang="fr-CA" sz="1600" dirty="0">
                <a:solidFill>
                  <a:srgbClr val="FA4098"/>
                </a:solidFill>
              </a:rPr>
              <a:t>visionnement </a:t>
            </a:r>
            <a:r>
              <a:rPr lang="fr-CA" sz="1600" dirty="0">
                <a:solidFill>
                  <a:srgbClr val="739CD1"/>
                </a:solidFill>
              </a:rPr>
              <a:t>de la vidéo « Tongue </a:t>
            </a:r>
            <a:r>
              <a:rPr lang="fr-CA" sz="1600" dirty="0" err="1">
                <a:solidFill>
                  <a:srgbClr val="739CD1"/>
                </a:solidFill>
              </a:rPr>
              <a:t>sounds</a:t>
            </a:r>
            <a:r>
              <a:rPr lang="fr-CA" sz="1600" dirty="0">
                <a:solidFill>
                  <a:srgbClr val="739CD1"/>
                </a:solidFill>
              </a:rPr>
              <a:t> ASMR » est ajouté, l’attribut </a:t>
            </a:r>
            <a:r>
              <a:rPr lang="fr-CA" sz="1600" dirty="0">
                <a:solidFill>
                  <a:srgbClr val="FA4098"/>
                </a:solidFill>
              </a:rPr>
              <a:t>Nombre de vues</a:t>
            </a:r>
            <a:r>
              <a:rPr lang="fr-CA" sz="1600" dirty="0">
                <a:solidFill>
                  <a:srgbClr val="739CD1"/>
                </a:solidFill>
              </a:rPr>
              <a:t> de la vidéo « Tongue </a:t>
            </a:r>
            <a:r>
              <a:rPr lang="fr-CA" sz="1600" dirty="0" err="1">
                <a:solidFill>
                  <a:srgbClr val="739CD1"/>
                </a:solidFill>
              </a:rPr>
              <a:t>sounds</a:t>
            </a:r>
            <a:r>
              <a:rPr lang="fr-CA" sz="1600" dirty="0">
                <a:solidFill>
                  <a:srgbClr val="739CD1"/>
                </a:solidFill>
              </a:rPr>
              <a:t> ASMR » doit augmenter de 1. C’est quelque chose qui se calcule facilement avec la fonction d’agrégation </a:t>
            </a:r>
            <a:r>
              <a:rPr lang="fr-CA" sz="1600" dirty="0">
                <a:solidFill>
                  <a:srgbClr val="FA4098"/>
                </a:solidFill>
              </a:rPr>
              <a:t>count(...)</a:t>
            </a:r>
            <a:r>
              <a:rPr lang="fr-CA" sz="1600" dirty="0">
                <a:solidFill>
                  <a:srgbClr val="739CD1"/>
                </a:solidFill>
              </a:rPr>
              <a:t>.</a:t>
            </a:r>
          </a:p>
        </p:txBody>
      </p:sp>
      <p:pic>
        <p:nvPicPr>
          <p:cNvPr id="12" name="Image 11">
            <a:extLst>
              <a:ext uri="{FF2B5EF4-FFF2-40B4-BE49-F238E27FC236}">
                <a16:creationId xmlns:a16="http://schemas.microsoft.com/office/drawing/2014/main" id="{7FCA07E8-22BD-48FB-AC08-4017F708892B}"/>
              </a:ext>
            </a:extLst>
          </p:cNvPr>
          <p:cNvPicPr>
            <a:picLocks noChangeAspect="1"/>
          </p:cNvPicPr>
          <p:nvPr/>
        </p:nvPicPr>
        <p:blipFill>
          <a:blip r:embed="rId2"/>
          <a:stretch>
            <a:fillRect/>
          </a:stretch>
        </p:blipFill>
        <p:spPr>
          <a:xfrm>
            <a:off x="1812763" y="2638173"/>
            <a:ext cx="8566474" cy="1581654"/>
          </a:xfrm>
          <a:prstGeom prst="rect">
            <a:avLst/>
          </a:prstGeom>
        </p:spPr>
      </p:pic>
    </p:spTree>
    <p:extLst>
      <p:ext uri="{BB962C8B-B14F-4D97-AF65-F5344CB8AC3E}">
        <p14:creationId xmlns:p14="http://schemas.microsoft.com/office/powerpoint/2010/main" val="275173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6E79E22-28FF-4858-9B7A-8107DE967093}"/>
              </a:ext>
            </a:extLst>
          </p:cNvPr>
          <p:cNvSpPr>
            <a:spLocks noGrp="1"/>
          </p:cNvSpPr>
          <p:nvPr>
            <p:ph idx="1"/>
          </p:nvPr>
        </p:nvSpPr>
        <p:spPr/>
        <p:txBody>
          <a:bodyPr/>
          <a:lstStyle/>
          <a:p>
            <a:r>
              <a:rPr lang="fr-CA" dirty="0"/>
              <a:t> Attributs</a:t>
            </a:r>
          </a:p>
          <a:p>
            <a:pPr lvl="1"/>
            <a:r>
              <a:rPr lang="fr-CA" dirty="0"/>
              <a:t> </a:t>
            </a:r>
            <a:r>
              <a:rPr lang="fr-CA" dirty="0">
                <a:solidFill>
                  <a:srgbClr val="FA4098"/>
                </a:solidFill>
              </a:rPr>
              <a:t>Attributs composites </a:t>
            </a:r>
            <a:r>
              <a:rPr lang="en-CA" dirty="0">
                <a:solidFill>
                  <a:srgbClr val="FA4098"/>
                </a:solidFill>
              </a:rPr>
              <a:t>🐙</a:t>
            </a:r>
            <a:endParaRPr lang="fr-CA" dirty="0">
              <a:solidFill>
                <a:srgbClr val="FA4098"/>
              </a:solidFill>
            </a:endParaRPr>
          </a:p>
          <a:p>
            <a:pPr lvl="2"/>
            <a:r>
              <a:rPr lang="fr-CA" dirty="0"/>
              <a:t> Contiennent plusieurs autres attributs. Identifié en encadrant l’attribut et en mettant en retrait les sous-attributs.</a:t>
            </a:r>
          </a:p>
        </p:txBody>
      </p:sp>
      <p:sp>
        <p:nvSpPr>
          <p:cNvPr id="4" name="Titre 3">
            <a:extLst>
              <a:ext uri="{FF2B5EF4-FFF2-40B4-BE49-F238E27FC236}">
                <a16:creationId xmlns:a16="http://schemas.microsoft.com/office/drawing/2014/main" id="{00FF564D-22B0-4A99-9E2D-2D590A6F8EE2}"/>
              </a:ext>
            </a:extLst>
          </p:cNvPr>
          <p:cNvSpPr>
            <a:spLocks noGrp="1"/>
          </p:cNvSpPr>
          <p:nvPr>
            <p:ph type="title"/>
          </p:nvPr>
        </p:nvSpPr>
        <p:spPr/>
        <p:txBody>
          <a:bodyPr/>
          <a:lstStyle/>
          <a:p>
            <a:r>
              <a:rPr lang="fr-CA" dirty="0"/>
              <a:t>Entités et attributs</a:t>
            </a:r>
          </a:p>
        </p:txBody>
      </p:sp>
      <p:sp>
        <p:nvSpPr>
          <p:cNvPr id="18" name="ZoneTexte 17">
            <a:extLst>
              <a:ext uri="{FF2B5EF4-FFF2-40B4-BE49-F238E27FC236}">
                <a16:creationId xmlns:a16="http://schemas.microsoft.com/office/drawing/2014/main" id="{07AF801A-571C-4F4A-AFB0-40052F769BD5}"/>
              </a:ext>
            </a:extLst>
          </p:cNvPr>
          <p:cNvSpPr txBox="1"/>
          <p:nvPr/>
        </p:nvSpPr>
        <p:spPr>
          <a:xfrm>
            <a:off x="2616338" y="6176965"/>
            <a:ext cx="7590361" cy="369332"/>
          </a:xfrm>
          <a:prstGeom prst="rect">
            <a:avLst/>
          </a:prstGeom>
          <a:noFill/>
        </p:spPr>
        <p:txBody>
          <a:bodyPr wrap="square" rtlCol="0">
            <a:spAutoFit/>
          </a:bodyPr>
          <a:lstStyle/>
          <a:p>
            <a:r>
              <a:rPr lang="fr-CA" dirty="0">
                <a:solidFill>
                  <a:srgbClr val="739CD1"/>
                </a:solidFill>
              </a:rPr>
              <a:t>Exemple : Une </a:t>
            </a:r>
            <a:r>
              <a:rPr lang="fr-CA" dirty="0">
                <a:solidFill>
                  <a:srgbClr val="FA4098"/>
                </a:solidFill>
              </a:rPr>
              <a:t>adresse</a:t>
            </a:r>
            <a:r>
              <a:rPr lang="fr-CA" dirty="0">
                <a:solidFill>
                  <a:srgbClr val="739CD1"/>
                </a:solidFill>
              </a:rPr>
              <a:t> est représentée par plusieurs valeurs également.</a:t>
            </a:r>
          </a:p>
        </p:txBody>
      </p:sp>
      <p:pic>
        <p:nvPicPr>
          <p:cNvPr id="6" name="Image 5">
            <a:extLst>
              <a:ext uri="{FF2B5EF4-FFF2-40B4-BE49-F238E27FC236}">
                <a16:creationId xmlns:a16="http://schemas.microsoft.com/office/drawing/2014/main" id="{F92073FD-D2F5-4E07-9B50-8D28AC15EEA2}"/>
              </a:ext>
            </a:extLst>
          </p:cNvPr>
          <p:cNvPicPr>
            <a:picLocks noChangeAspect="1"/>
          </p:cNvPicPr>
          <p:nvPr/>
        </p:nvPicPr>
        <p:blipFill>
          <a:blip r:embed="rId2"/>
          <a:stretch>
            <a:fillRect/>
          </a:stretch>
        </p:blipFill>
        <p:spPr>
          <a:xfrm>
            <a:off x="5502693" y="2512140"/>
            <a:ext cx="2742858" cy="3573503"/>
          </a:xfrm>
          <a:prstGeom prst="rect">
            <a:avLst/>
          </a:prstGeom>
        </p:spPr>
      </p:pic>
    </p:spTree>
    <p:extLst>
      <p:ext uri="{BB962C8B-B14F-4D97-AF65-F5344CB8AC3E}">
        <p14:creationId xmlns:p14="http://schemas.microsoft.com/office/powerpoint/2010/main" val="640353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6E79E22-28FF-4858-9B7A-8107DE967093}"/>
              </a:ext>
            </a:extLst>
          </p:cNvPr>
          <p:cNvSpPr>
            <a:spLocks noGrp="1"/>
          </p:cNvSpPr>
          <p:nvPr>
            <p:ph idx="1"/>
          </p:nvPr>
        </p:nvSpPr>
        <p:spPr>
          <a:xfrm>
            <a:off x="210312" y="1046940"/>
            <a:ext cx="7690104" cy="5026393"/>
          </a:xfrm>
        </p:spPr>
        <p:txBody>
          <a:bodyPr/>
          <a:lstStyle/>
          <a:p>
            <a:r>
              <a:rPr lang="fr-CA" dirty="0"/>
              <a:t> Attributs</a:t>
            </a:r>
          </a:p>
          <a:p>
            <a:pPr marL="540000" lvl="1"/>
            <a:r>
              <a:rPr lang="fr-CA" sz="2000" dirty="0"/>
              <a:t> </a:t>
            </a:r>
            <a:r>
              <a:rPr lang="fr-CA" sz="2000" dirty="0">
                <a:solidFill>
                  <a:srgbClr val="FA4098"/>
                </a:solidFill>
              </a:rPr>
              <a:t>Attributs composites</a:t>
            </a:r>
            <a:r>
              <a:rPr lang="fr-CA" sz="2000" dirty="0"/>
              <a:t> : Faut-il absolument préciser toutes les composantes d’un attribut composite ? </a:t>
            </a:r>
            <a:r>
              <a:rPr lang="en-CA" sz="2000" dirty="0"/>
              <a:t>😓😬</a:t>
            </a:r>
            <a:endParaRPr lang="fr-CA" sz="2000" dirty="0"/>
          </a:p>
          <a:p>
            <a:pPr marL="1080000" lvl="3"/>
            <a:r>
              <a:rPr lang="fr-CA" dirty="0"/>
              <a:t> </a:t>
            </a:r>
            <a:r>
              <a:rPr lang="fr-CA" dirty="0">
                <a:solidFill>
                  <a:srgbClr val="FA4098"/>
                </a:solidFill>
              </a:rPr>
              <a:t>Oui</a:t>
            </a:r>
            <a:r>
              <a:rPr lang="fr-CA" dirty="0"/>
              <a:t> : Si les besoins exprimés par le client </a:t>
            </a:r>
            <a:r>
              <a:rPr lang="fr-CA" b="1" dirty="0"/>
              <a:t>indiquent clairement</a:t>
            </a:r>
            <a:r>
              <a:rPr lang="fr-CA" dirty="0"/>
              <a:t> de quelles sous-informations est composée une adresse. À ce moment, c’est important d’ajouter le plus détails possible dans le modèle pour créer une base de données offrant plus de flexibilité ensuite.</a:t>
            </a:r>
          </a:p>
          <a:p>
            <a:pPr marL="1080000" lvl="3"/>
            <a:endParaRPr lang="fr-CA" dirty="0"/>
          </a:p>
          <a:p>
            <a:pPr marL="1080000" lvl="3"/>
            <a:r>
              <a:rPr lang="fr-CA" dirty="0"/>
              <a:t> </a:t>
            </a:r>
            <a:r>
              <a:rPr lang="fr-CA" dirty="0">
                <a:solidFill>
                  <a:srgbClr val="FA4098"/>
                </a:solidFill>
              </a:rPr>
              <a:t>Non</a:t>
            </a:r>
            <a:r>
              <a:rPr lang="fr-CA" dirty="0"/>
              <a:t> : Si les besoins exprimés par le client mentionnent seulement « adresse ». Une simple </a:t>
            </a:r>
            <a:r>
              <a:rPr lang="fr-CA" b="1" dirty="0"/>
              <a:t>chaîne de caractères</a:t>
            </a:r>
            <a:r>
              <a:rPr lang="fr-CA" dirty="0"/>
              <a:t> pourrait suffire à représenter la donnée. (À confirmer avec le client)*</a:t>
            </a:r>
          </a:p>
        </p:txBody>
      </p:sp>
      <p:sp>
        <p:nvSpPr>
          <p:cNvPr id="4" name="Titre 3">
            <a:extLst>
              <a:ext uri="{FF2B5EF4-FFF2-40B4-BE49-F238E27FC236}">
                <a16:creationId xmlns:a16="http://schemas.microsoft.com/office/drawing/2014/main" id="{00FF564D-22B0-4A99-9E2D-2D590A6F8EE2}"/>
              </a:ext>
            </a:extLst>
          </p:cNvPr>
          <p:cNvSpPr>
            <a:spLocks noGrp="1"/>
          </p:cNvSpPr>
          <p:nvPr>
            <p:ph type="title"/>
          </p:nvPr>
        </p:nvSpPr>
        <p:spPr/>
        <p:txBody>
          <a:bodyPr/>
          <a:lstStyle/>
          <a:p>
            <a:r>
              <a:rPr lang="fr-CA" dirty="0"/>
              <a:t>Entités et attributs</a:t>
            </a:r>
          </a:p>
        </p:txBody>
      </p:sp>
      <p:sp>
        <p:nvSpPr>
          <p:cNvPr id="9" name="ZoneTexte 8">
            <a:extLst>
              <a:ext uri="{FF2B5EF4-FFF2-40B4-BE49-F238E27FC236}">
                <a16:creationId xmlns:a16="http://schemas.microsoft.com/office/drawing/2014/main" id="{CEC78957-D497-4F94-B553-B2DAE2052ACA}"/>
              </a:ext>
            </a:extLst>
          </p:cNvPr>
          <p:cNvSpPr txBox="1"/>
          <p:nvPr/>
        </p:nvSpPr>
        <p:spPr>
          <a:xfrm>
            <a:off x="639318" y="4782312"/>
            <a:ext cx="8060718" cy="1569660"/>
          </a:xfrm>
          <a:prstGeom prst="rect">
            <a:avLst/>
          </a:prstGeom>
          <a:noFill/>
        </p:spPr>
        <p:txBody>
          <a:bodyPr wrap="square" rtlCol="0">
            <a:spAutoFit/>
          </a:bodyPr>
          <a:lstStyle/>
          <a:p>
            <a:r>
              <a:rPr lang="fr-CA" sz="1600" dirty="0">
                <a:solidFill>
                  <a:srgbClr val="739CD1"/>
                </a:solidFill>
              </a:rPr>
              <a:t>*Attention au </a:t>
            </a:r>
            <a:r>
              <a:rPr lang="fr-CA" sz="1600" b="1" dirty="0">
                <a:solidFill>
                  <a:srgbClr val="739CD1"/>
                </a:solidFill>
              </a:rPr>
              <a:t>format</a:t>
            </a:r>
            <a:r>
              <a:rPr lang="fr-CA" sz="1600" dirty="0">
                <a:solidFill>
                  <a:srgbClr val="739CD1"/>
                </a:solidFill>
              </a:rPr>
              <a:t> des données composites ! Si on représente l’adresse avec un simple </a:t>
            </a:r>
            <a:r>
              <a:rPr lang="fr-CA" sz="1600" b="1" dirty="0">
                <a:solidFill>
                  <a:srgbClr val="739CD1"/>
                </a:solidFill>
              </a:rPr>
              <a:t>string</a:t>
            </a:r>
            <a:r>
              <a:rPr lang="fr-CA" sz="1600" dirty="0">
                <a:solidFill>
                  <a:srgbClr val="739CD1"/>
                </a:solidFill>
              </a:rPr>
              <a:t> (varchar) dans la base de données, (ex. </a:t>
            </a:r>
            <a:r>
              <a:rPr lang="fr-CA" sz="1600" dirty="0">
                <a:solidFill>
                  <a:srgbClr val="FA4098"/>
                </a:solidFill>
              </a:rPr>
              <a:t>"54 rue des dromadaires, Chambly, QC"</a:t>
            </a:r>
            <a:r>
              <a:rPr lang="fr-CA" sz="1600" dirty="0">
                <a:solidFill>
                  <a:srgbClr val="739CD1"/>
                </a:solidFill>
              </a:rPr>
              <a:t>) manipuler les adresses lors des requêtes SQL pourrait devenir moins simple. </a:t>
            </a:r>
          </a:p>
          <a:p>
            <a:endParaRPr lang="fr-CA" sz="1600" dirty="0">
              <a:solidFill>
                <a:srgbClr val="739CD1"/>
              </a:solidFill>
            </a:endParaRPr>
          </a:p>
          <a:p>
            <a:r>
              <a:rPr lang="fr-CA" sz="1600" dirty="0">
                <a:solidFill>
                  <a:srgbClr val="739CD1"/>
                </a:solidFill>
              </a:rPr>
              <a:t>Si on sait d’avance que certaines fonctionnalités vont exploiter les adresses, il vaut mieux élaborer un format de donnée plus précis.</a:t>
            </a:r>
          </a:p>
        </p:txBody>
      </p:sp>
      <p:pic>
        <p:nvPicPr>
          <p:cNvPr id="3" name="Image 2">
            <a:extLst>
              <a:ext uri="{FF2B5EF4-FFF2-40B4-BE49-F238E27FC236}">
                <a16:creationId xmlns:a16="http://schemas.microsoft.com/office/drawing/2014/main" id="{630A49EC-628F-4BA7-A782-CF1658A827A6}"/>
              </a:ext>
            </a:extLst>
          </p:cNvPr>
          <p:cNvPicPr>
            <a:picLocks noChangeAspect="1"/>
          </p:cNvPicPr>
          <p:nvPr/>
        </p:nvPicPr>
        <p:blipFill>
          <a:blip r:embed="rId2"/>
          <a:stretch>
            <a:fillRect/>
          </a:stretch>
        </p:blipFill>
        <p:spPr>
          <a:xfrm>
            <a:off x="9137142" y="3208782"/>
            <a:ext cx="2415540" cy="3147060"/>
          </a:xfrm>
          <a:prstGeom prst="rect">
            <a:avLst/>
          </a:prstGeom>
        </p:spPr>
      </p:pic>
      <p:pic>
        <p:nvPicPr>
          <p:cNvPr id="8" name="Image 7">
            <a:extLst>
              <a:ext uri="{FF2B5EF4-FFF2-40B4-BE49-F238E27FC236}">
                <a16:creationId xmlns:a16="http://schemas.microsoft.com/office/drawing/2014/main" id="{271611F6-4895-44EB-9056-4303B2A7F732}"/>
              </a:ext>
            </a:extLst>
          </p:cNvPr>
          <p:cNvPicPr>
            <a:picLocks noChangeAspect="1"/>
          </p:cNvPicPr>
          <p:nvPr/>
        </p:nvPicPr>
        <p:blipFill>
          <a:blip r:embed="rId3"/>
          <a:stretch>
            <a:fillRect/>
          </a:stretch>
        </p:blipFill>
        <p:spPr>
          <a:xfrm>
            <a:off x="9137142" y="1370838"/>
            <a:ext cx="2415540" cy="1653540"/>
          </a:xfrm>
          <a:prstGeom prst="rect">
            <a:avLst/>
          </a:prstGeom>
        </p:spPr>
      </p:pic>
    </p:spTree>
    <p:extLst>
      <p:ext uri="{BB962C8B-B14F-4D97-AF65-F5344CB8AC3E}">
        <p14:creationId xmlns:p14="http://schemas.microsoft.com/office/powerpoint/2010/main" val="1207176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41EAE4-FE22-44D7-BFF7-DFEF909BA518}"/>
              </a:ext>
            </a:extLst>
          </p:cNvPr>
          <p:cNvSpPr>
            <a:spLocks noGrp="1"/>
          </p:cNvSpPr>
          <p:nvPr>
            <p:ph idx="1"/>
          </p:nvPr>
        </p:nvSpPr>
        <p:spPr/>
        <p:txBody>
          <a:bodyPr/>
          <a:lstStyle/>
          <a:p>
            <a:r>
              <a:rPr lang="fr-CA" dirty="0"/>
              <a:t> Relations </a:t>
            </a:r>
            <a:r>
              <a:rPr lang="en-CA" dirty="0"/>
              <a:t>😘👥</a:t>
            </a:r>
            <a:endParaRPr lang="fr-CA" dirty="0"/>
          </a:p>
          <a:p>
            <a:pPr lvl="1"/>
            <a:r>
              <a:rPr lang="fr-CA" dirty="0"/>
              <a:t> Permettent de faire le lien entre des entités. (Donc entre des données)</a:t>
            </a:r>
          </a:p>
          <a:p>
            <a:pPr lvl="1"/>
            <a:r>
              <a:rPr lang="fr-CA" dirty="0"/>
              <a:t> Représentés par des </a:t>
            </a:r>
            <a:r>
              <a:rPr lang="fr-CA" dirty="0">
                <a:solidFill>
                  <a:srgbClr val="FA4098"/>
                </a:solidFill>
              </a:rPr>
              <a:t>flèches</a:t>
            </a:r>
            <a:r>
              <a:rPr lang="fr-CA" dirty="0"/>
              <a:t>.</a:t>
            </a:r>
          </a:p>
          <a:p>
            <a:pPr lvl="1"/>
            <a:r>
              <a:rPr lang="fr-CA" dirty="0"/>
              <a:t> </a:t>
            </a:r>
            <a:r>
              <a:rPr lang="fr-CA" i="1" dirty="0"/>
              <a:t>Généralement</a:t>
            </a:r>
            <a:r>
              <a:rPr lang="fr-CA" dirty="0"/>
              <a:t> nommées avec un </a:t>
            </a:r>
            <a:r>
              <a:rPr lang="fr-CA" dirty="0">
                <a:solidFill>
                  <a:srgbClr val="FA4098"/>
                </a:solidFill>
              </a:rPr>
              <a:t>verbe</a:t>
            </a:r>
            <a:r>
              <a:rPr lang="fr-CA" dirty="0"/>
              <a:t> à l’indicatif présent.</a:t>
            </a:r>
          </a:p>
        </p:txBody>
      </p:sp>
      <p:sp>
        <p:nvSpPr>
          <p:cNvPr id="3" name="Titre 2">
            <a:extLst>
              <a:ext uri="{FF2B5EF4-FFF2-40B4-BE49-F238E27FC236}">
                <a16:creationId xmlns:a16="http://schemas.microsoft.com/office/drawing/2014/main" id="{3A8C251F-98B5-4CC4-B343-5427C3CDFE3B}"/>
              </a:ext>
            </a:extLst>
          </p:cNvPr>
          <p:cNvSpPr>
            <a:spLocks noGrp="1"/>
          </p:cNvSpPr>
          <p:nvPr>
            <p:ph type="title"/>
          </p:nvPr>
        </p:nvSpPr>
        <p:spPr/>
        <p:txBody>
          <a:bodyPr/>
          <a:lstStyle/>
          <a:p>
            <a:r>
              <a:rPr lang="fr-CA" dirty="0"/>
              <a:t>Relations</a:t>
            </a:r>
          </a:p>
        </p:txBody>
      </p:sp>
      <p:sp>
        <p:nvSpPr>
          <p:cNvPr id="8" name="ZoneTexte 7">
            <a:extLst>
              <a:ext uri="{FF2B5EF4-FFF2-40B4-BE49-F238E27FC236}">
                <a16:creationId xmlns:a16="http://schemas.microsoft.com/office/drawing/2014/main" id="{BCD754B0-D8F8-4DEC-B4C2-8737F392A4F9}"/>
              </a:ext>
            </a:extLst>
          </p:cNvPr>
          <p:cNvSpPr txBox="1"/>
          <p:nvPr/>
        </p:nvSpPr>
        <p:spPr>
          <a:xfrm>
            <a:off x="1469136" y="5492950"/>
            <a:ext cx="9442704" cy="923330"/>
          </a:xfrm>
          <a:prstGeom prst="rect">
            <a:avLst/>
          </a:prstGeom>
          <a:noFill/>
        </p:spPr>
        <p:txBody>
          <a:bodyPr wrap="square" rtlCol="0">
            <a:spAutoFit/>
          </a:bodyPr>
          <a:lstStyle/>
          <a:p>
            <a:pPr algn="ctr"/>
            <a:r>
              <a:rPr lang="fr-CA" dirty="0">
                <a:solidFill>
                  <a:srgbClr val="7385D1"/>
                </a:solidFill>
              </a:rPr>
              <a:t>Exemple 1 : « Un </a:t>
            </a:r>
            <a:r>
              <a:rPr lang="fr-CA" dirty="0">
                <a:solidFill>
                  <a:srgbClr val="FA4098"/>
                </a:solidFill>
              </a:rPr>
              <a:t>humain</a:t>
            </a:r>
            <a:r>
              <a:rPr lang="fr-CA" dirty="0">
                <a:solidFill>
                  <a:srgbClr val="7385D1"/>
                </a:solidFill>
              </a:rPr>
              <a:t> peut </a:t>
            </a:r>
            <a:r>
              <a:rPr lang="fr-CA" b="1" dirty="0">
                <a:solidFill>
                  <a:srgbClr val="7385D1"/>
                </a:solidFill>
              </a:rPr>
              <a:t>posséder </a:t>
            </a:r>
            <a:r>
              <a:rPr lang="fr-CA" dirty="0">
                <a:solidFill>
                  <a:srgbClr val="7385D1"/>
                </a:solidFill>
              </a:rPr>
              <a:t>un </a:t>
            </a:r>
            <a:r>
              <a:rPr lang="fr-CA" dirty="0">
                <a:solidFill>
                  <a:srgbClr val="FA4098"/>
                </a:solidFill>
              </a:rPr>
              <a:t>chat</a:t>
            </a:r>
            <a:r>
              <a:rPr lang="fr-CA" dirty="0">
                <a:solidFill>
                  <a:srgbClr val="7385D1"/>
                </a:solidFill>
              </a:rPr>
              <a:t>. Dans la base de données, on souhaite noter le </a:t>
            </a:r>
            <a:r>
              <a:rPr lang="fr-CA" dirty="0">
                <a:solidFill>
                  <a:srgbClr val="FA4098"/>
                </a:solidFill>
              </a:rPr>
              <a:t>nom</a:t>
            </a:r>
            <a:r>
              <a:rPr lang="fr-CA" dirty="0">
                <a:solidFill>
                  <a:srgbClr val="7385D1"/>
                </a:solidFill>
              </a:rPr>
              <a:t>, la </a:t>
            </a:r>
            <a:r>
              <a:rPr lang="fr-CA" dirty="0">
                <a:solidFill>
                  <a:srgbClr val="FA4098"/>
                </a:solidFill>
              </a:rPr>
              <a:t>date de naissance</a:t>
            </a:r>
            <a:r>
              <a:rPr lang="fr-CA" dirty="0">
                <a:solidFill>
                  <a:srgbClr val="7385D1"/>
                </a:solidFill>
              </a:rPr>
              <a:t> et le </a:t>
            </a:r>
            <a:r>
              <a:rPr lang="fr-CA" dirty="0">
                <a:solidFill>
                  <a:srgbClr val="FA4098"/>
                </a:solidFill>
              </a:rPr>
              <a:t>numéro de téléphone</a:t>
            </a:r>
            <a:r>
              <a:rPr lang="fr-CA" dirty="0">
                <a:solidFill>
                  <a:srgbClr val="7385D1"/>
                </a:solidFill>
              </a:rPr>
              <a:t> de chaque humain et on souhaite noter le </a:t>
            </a:r>
            <a:r>
              <a:rPr lang="fr-CA" dirty="0">
                <a:solidFill>
                  <a:srgbClr val="FA4098"/>
                </a:solidFill>
              </a:rPr>
              <a:t>nom</a:t>
            </a:r>
            <a:r>
              <a:rPr lang="fr-CA" dirty="0">
                <a:solidFill>
                  <a:srgbClr val="7385D1"/>
                </a:solidFill>
              </a:rPr>
              <a:t>, la </a:t>
            </a:r>
            <a:r>
              <a:rPr lang="fr-CA" dirty="0">
                <a:solidFill>
                  <a:srgbClr val="FA4098"/>
                </a:solidFill>
              </a:rPr>
              <a:t>race</a:t>
            </a:r>
            <a:r>
              <a:rPr lang="fr-CA" dirty="0">
                <a:solidFill>
                  <a:srgbClr val="7385D1"/>
                </a:solidFill>
              </a:rPr>
              <a:t> et la </a:t>
            </a:r>
            <a:r>
              <a:rPr lang="fr-CA" dirty="0">
                <a:solidFill>
                  <a:srgbClr val="FA4098"/>
                </a:solidFill>
              </a:rPr>
              <a:t>date de naissance </a:t>
            </a:r>
            <a:r>
              <a:rPr lang="fr-CA" dirty="0">
                <a:solidFill>
                  <a:srgbClr val="7385D1"/>
                </a:solidFill>
              </a:rPr>
              <a:t>de chaque chat. »</a:t>
            </a:r>
          </a:p>
        </p:txBody>
      </p:sp>
      <p:pic>
        <p:nvPicPr>
          <p:cNvPr id="6" name="Image 5">
            <a:extLst>
              <a:ext uri="{FF2B5EF4-FFF2-40B4-BE49-F238E27FC236}">
                <a16:creationId xmlns:a16="http://schemas.microsoft.com/office/drawing/2014/main" id="{98F1CEE8-8E82-4FD8-B717-A81DC3025C1F}"/>
              </a:ext>
            </a:extLst>
          </p:cNvPr>
          <p:cNvPicPr>
            <a:picLocks noChangeAspect="1"/>
          </p:cNvPicPr>
          <p:nvPr/>
        </p:nvPicPr>
        <p:blipFill>
          <a:blip r:embed="rId2"/>
          <a:stretch>
            <a:fillRect/>
          </a:stretch>
        </p:blipFill>
        <p:spPr>
          <a:xfrm>
            <a:off x="9472706" y="2209189"/>
            <a:ext cx="1390844" cy="562053"/>
          </a:xfrm>
          <a:prstGeom prst="rect">
            <a:avLst/>
          </a:prstGeom>
        </p:spPr>
      </p:pic>
      <p:pic>
        <p:nvPicPr>
          <p:cNvPr id="9" name="Image 8">
            <a:extLst>
              <a:ext uri="{FF2B5EF4-FFF2-40B4-BE49-F238E27FC236}">
                <a16:creationId xmlns:a16="http://schemas.microsoft.com/office/drawing/2014/main" id="{449AAF50-7453-4105-BB1E-33B717F52C86}"/>
              </a:ext>
            </a:extLst>
          </p:cNvPr>
          <p:cNvPicPr>
            <a:picLocks noChangeAspect="1"/>
          </p:cNvPicPr>
          <p:nvPr/>
        </p:nvPicPr>
        <p:blipFill>
          <a:blip r:embed="rId3"/>
          <a:stretch>
            <a:fillRect/>
          </a:stretch>
        </p:blipFill>
        <p:spPr>
          <a:xfrm>
            <a:off x="2688060" y="3366669"/>
            <a:ext cx="6812280" cy="1440180"/>
          </a:xfrm>
          <a:prstGeom prst="rect">
            <a:avLst/>
          </a:prstGeom>
        </p:spPr>
      </p:pic>
    </p:spTree>
    <p:extLst>
      <p:ext uri="{BB962C8B-B14F-4D97-AF65-F5344CB8AC3E}">
        <p14:creationId xmlns:p14="http://schemas.microsoft.com/office/powerpoint/2010/main" val="279209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41EAE4-FE22-44D7-BFF7-DFEF909BA518}"/>
              </a:ext>
            </a:extLst>
          </p:cNvPr>
          <p:cNvSpPr>
            <a:spLocks noGrp="1"/>
          </p:cNvSpPr>
          <p:nvPr>
            <p:ph idx="1"/>
          </p:nvPr>
        </p:nvSpPr>
        <p:spPr/>
        <p:txBody>
          <a:bodyPr/>
          <a:lstStyle/>
          <a:p>
            <a:r>
              <a:rPr lang="fr-CA" dirty="0"/>
              <a:t> Relations</a:t>
            </a:r>
          </a:p>
        </p:txBody>
      </p:sp>
      <p:sp>
        <p:nvSpPr>
          <p:cNvPr id="3" name="Titre 2">
            <a:extLst>
              <a:ext uri="{FF2B5EF4-FFF2-40B4-BE49-F238E27FC236}">
                <a16:creationId xmlns:a16="http://schemas.microsoft.com/office/drawing/2014/main" id="{3A8C251F-98B5-4CC4-B343-5427C3CDFE3B}"/>
              </a:ext>
            </a:extLst>
          </p:cNvPr>
          <p:cNvSpPr>
            <a:spLocks noGrp="1"/>
          </p:cNvSpPr>
          <p:nvPr>
            <p:ph type="title"/>
          </p:nvPr>
        </p:nvSpPr>
        <p:spPr/>
        <p:txBody>
          <a:bodyPr/>
          <a:lstStyle/>
          <a:p>
            <a:r>
              <a:rPr lang="fr-CA" dirty="0"/>
              <a:t>Relations</a:t>
            </a:r>
          </a:p>
        </p:txBody>
      </p:sp>
      <p:sp>
        <p:nvSpPr>
          <p:cNvPr id="6" name="ZoneTexte 5">
            <a:extLst>
              <a:ext uri="{FF2B5EF4-FFF2-40B4-BE49-F238E27FC236}">
                <a16:creationId xmlns:a16="http://schemas.microsoft.com/office/drawing/2014/main" id="{7D73A019-BACB-4E8C-AD07-C90E8D003EA5}"/>
              </a:ext>
            </a:extLst>
          </p:cNvPr>
          <p:cNvSpPr txBox="1"/>
          <p:nvPr/>
        </p:nvSpPr>
        <p:spPr>
          <a:xfrm>
            <a:off x="964416" y="4265905"/>
            <a:ext cx="10259568" cy="923330"/>
          </a:xfrm>
          <a:prstGeom prst="rect">
            <a:avLst/>
          </a:prstGeom>
          <a:noFill/>
        </p:spPr>
        <p:txBody>
          <a:bodyPr wrap="square" rtlCol="0">
            <a:spAutoFit/>
          </a:bodyPr>
          <a:lstStyle/>
          <a:p>
            <a:r>
              <a:rPr lang="fr-CA" dirty="0">
                <a:solidFill>
                  <a:srgbClr val="7385D1"/>
                </a:solidFill>
              </a:rPr>
              <a:t>Exemple 2 : « Un </a:t>
            </a:r>
            <a:r>
              <a:rPr lang="fr-CA" dirty="0">
                <a:solidFill>
                  <a:srgbClr val="FA4098"/>
                </a:solidFill>
              </a:rPr>
              <a:t>match d’échecs</a:t>
            </a:r>
            <a:r>
              <a:rPr lang="fr-CA" dirty="0">
                <a:solidFill>
                  <a:srgbClr val="7385D1"/>
                </a:solidFill>
              </a:rPr>
              <a:t> se déroule entre deux </a:t>
            </a:r>
            <a:r>
              <a:rPr lang="fr-CA" dirty="0">
                <a:solidFill>
                  <a:srgbClr val="FA4098"/>
                </a:solidFill>
              </a:rPr>
              <a:t>joueurs</a:t>
            </a:r>
            <a:r>
              <a:rPr lang="fr-CA" dirty="0">
                <a:solidFill>
                  <a:srgbClr val="7385D1"/>
                </a:solidFill>
              </a:rPr>
              <a:t> à une date et une heure précis. Dans le système, on souhaiterait noter le </a:t>
            </a:r>
            <a:r>
              <a:rPr lang="fr-CA" dirty="0">
                <a:solidFill>
                  <a:srgbClr val="FA4098"/>
                </a:solidFill>
              </a:rPr>
              <a:t>nombre de coups joués</a:t>
            </a:r>
            <a:r>
              <a:rPr lang="fr-CA" dirty="0">
                <a:solidFill>
                  <a:srgbClr val="7385D1"/>
                </a:solidFill>
              </a:rPr>
              <a:t>, la </a:t>
            </a:r>
            <a:r>
              <a:rPr lang="fr-CA" dirty="0">
                <a:solidFill>
                  <a:srgbClr val="FA4098"/>
                </a:solidFill>
              </a:rPr>
              <a:t>durée</a:t>
            </a:r>
            <a:r>
              <a:rPr lang="fr-CA" dirty="0">
                <a:solidFill>
                  <a:srgbClr val="7385D1"/>
                </a:solidFill>
              </a:rPr>
              <a:t>, le </a:t>
            </a:r>
            <a:r>
              <a:rPr lang="fr-CA" dirty="0">
                <a:solidFill>
                  <a:srgbClr val="FA4098"/>
                </a:solidFill>
              </a:rPr>
              <a:t>gagnant</a:t>
            </a:r>
            <a:r>
              <a:rPr lang="fr-CA" dirty="0">
                <a:solidFill>
                  <a:srgbClr val="7385D1"/>
                </a:solidFill>
              </a:rPr>
              <a:t> et le </a:t>
            </a:r>
            <a:r>
              <a:rPr lang="fr-CA" dirty="0">
                <a:solidFill>
                  <a:srgbClr val="FA4098"/>
                </a:solidFill>
              </a:rPr>
              <a:t>perdant</a:t>
            </a:r>
            <a:r>
              <a:rPr lang="fr-CA" dirty="0">
                <a:solidFill>
                  <a:srgbClr val="7385D1"/>
                </a:solidFill>
              </a:rPr>
              <a:t>. On aimerait aussi noter le pseudonyme, la </a:t>
            </a:r>
            <a:r>
              <a:rPr lang="fr-CA" dirty="0">
                <a:solidFill>
                  <a:srgbClr val="FA4098"/>
                </a:solidFill>
              </a:rPr>
              <a:t>cote</a:t>
            </a:r>
            <a:r>
              <a:rPr lang="fr-CA" dirty="0">
                <a:solidFill>
                  <a:srgbClr val="7385D1"/>
                </a:solidFill>
              </a:rPr>
              <a:t> et l’</a:t>
            </a:r>
            <a:r>
              <a:rPr lang="fr-CA" dirty="0">
                <a:solidFill>
                  <a:srgbClr val="FA4098"/>
                </a:solidFill>
              </a:rPr>
              <a:t>adresse courriel </a:t>
            </a:r>
            <a:r>
              <a:rPr lang="fr-CA" dirty="0">
                <a:solidFill>
                  <a:srgbClr val="7385D1"/>
                </a:solidFill>
              </a:rPr>
              <a:t>de chaque participant à un match. »</a:t>
            </a:r>
          </a:p>
        </p:txBody>
      </p:sp>
      <p:sp>
        <p:nvSpPr>
          <p:cNvPr id="14" name="ZoneTexte 13">
            <a:extLst>
              <a:ext uri="{FF2B5EF4-FFF2-40B4-BE49-F238E27FC236}">
                <a16:creationId xmlns:a16="http://schemas.microsoft.com/office/drawing/2014/main" id="{85F8A01D-00A5-4776-88F4-576E4D295862}"/>
              </a:ext>
            </a:extLst>
          </p:cNvPr>
          <p:cNvSpPr txBox="1"/>
          <p:nvPr/>
        </p:nvSpPr>
        <p:spPr>
          <a:xfrm>
            <a:off x="185064" y="5482087"/>
            <a:ext cx="11671968" cy="1200329"/>
          </a:xfrm>
          <a:prstGeom prst="rect">
            <a:avLst/>
          </a:prstGeom>
          <a:noFill/>
        </p:spPr>
        <p:txBody>
          <a:bodyPr wrap="square" rtlCol="0">
            <a:spAutoFit/>
          </a:bodyPr>
          <a:lstStyle/>
          <a:p>
            <a:r>
              <a:rPr lang="fr-CA" dirty="0">
                <a:solidFill>
                  <a:srgbClr val="7385D1"/>
                </a:solidFill>
              </a:rPr>
              <a:t>On remarque que la description des besoins du client est plus vague qu’à l’</a:t>
            </a:r>
            <a:r>
              <a:rPr lang="fr-CA" b="1" dirty="0">
                <a:solidFill>
                  <a:srgbClr val="7385D1"/>
                </a:solidFill>
              </a:rPr>
              <a:t>exemple 1 </a:t>
            </a:r>
            <a:r>
              <a:rPr lang="fr-CA" dirty="0">
                <a:solidFill>
                  <a:srgbClr val="7385D1"/>
                </a:solidFill>
              </a:rPr>
              <a:t>! Il faut réfléchir et interpréter :</a:t>
            </a:r>
          </a:p>
          <a:p>
            <a:pPr marL="742950" lvl="1" indent="-285750">
              <a:buFont typeface="Arial" panose="020B0604020202020204" pitchFamily="34" charset="0"/>
              <a:buChar char="•"/>
            </a:pPr>
            <a:r>
              <a:rPr lang="fr-CA" dirty="0">
                <a:solidFill>
                  <a:srgbClr val="7385D1"/>
                </a:solidFill>
              </a:rPr>
              <a:t>Pour chaque attribut, on doit se demander si la valeur est liée à un </a:t>
            </a:r>
            <a:r>
              <a:rPr lang="fr-CA" dirty="0">
                <a:solidFill>
                  <a:srgbClr val="FA4098"/>
                </a:solidFill>
              </a:rPr>
              <a:t>joueur</a:t>
            </a:r>
            <a:r>
              <a:rPr lang="fr-CA" dirty="0">
                <a:solidFill>
                  <a:srgbClr val="7385D1"/>
                </a:solidFill>
              </a:rPr>
              <a:t> ou à une </a:t>
            </a:r>
            <a:r>
              <a:rPr lang="fr-CA" dirty="0">
                <a:solidFill>
                  <a:srgbClr val="FA4098"/>
                </a:solidFill>
              </a:rPr>
              <a:t>partie d’échecs</a:t>
            </a:r>
            <a:r>
              <a:rPr lang="fr-CA" dirty="0">
                <a:solidFill>
                  <a:srgbClr val="7385D1"/>
                </a:solidFill>
              </a:rPr>
              <a:t>.</a:t>
            </a:r>
          </a:p>
          <a:p>
            <a:pPr marL="742950" lvl="1" indent="-285750">
              <a:buFont typeface="Arial" panose="020B0604020202020204" pitchFamily="34" charset="0"/>
              <a:buChar char="•"/>
            </a:pPr>
            <a:r>
              <a:rPr lang="fr-CA" dirty="0">
                <a:solidFill>
                  <a:srgbClr val="7385D1"/>
                </a:solidFill>
              </a:rPr>
              <a:t>La date de l’heure doivent-ils être des attributs séparés ou un seul champ ? Comment décider ?</a:t>
            </a:r>
          </a:p>
          <a:p>
            <a:pPr marL="742950" lvl="1" indent="-285750">
              <a:buFont typeface="Arial" panose="020B0604020202020204" pitchFamily="34" charset="0"/>
              <a:buChar char="•"/>
            </a:pPr>
            <a:r>
              <a:rPr lang="fr-CA" dirty="0">
                <a:solidFill>
                  <a:srgbClr val="7385D1"/>
                </a:solidFill>
              </a:rPr>
              <a:t>La relation entre un </a:t>
            </a:r>
            <a:r>
              <a:rPr lang="fr-CA" dirty="0">
                <a:solidFill>
                  <a:srgbClr val="FA4098"/>
                </a:solidFill>
              </a:rPr>
              <a:t>joueur</a:t>
            </a:r>
            <a:r>
              <a:rPr lang="fr-CA" dirty="0">
                <a:solidFill>
                  <a:srgbClr val="7385D1"/>
                </a:solidFill>
              </a:rPr>
              <a:t> et un </a:t>
            </a:r>
            <a:r>
              <a:rPr lang="fr-CA" dirty="0">
                <a:solidFill>
                  <a:srgbClr val="FA4098"/>
                </a:solidFill>
              </a:rPr>
              <a:t>match</a:t>
            </a:r>
            <a:r>
              <a:rPr lang="fr-CA" dirty="0">
                <a:solidFill>
                  <a:srgbClr val="7385D1"/>
                </a:solidFill>
              </a:rPr>
              <a:t> n’est pas mentionnée explicitement, mais il faut la définir.</a:t>
            </a:r>
          </a:p>
        </p:txBody>
      </p:sp>
      <p:pic>
        <p:nvPicPr>
          <p:cNvPr id="11" name="Image 10">
            <a:extLst>
              <a:ext uri="{FF2B5EF4-FFF2-40B4-BE49-F238E27FC236}">
                <a16:creationId xmlns:a16="http://schemas.microsoft.com/office/drawing/2014/main" id="{28A7BFDF-989E-4732-A7E2-9E98F7102D57}"/>
              </a:ext>
            </a:extLst>
          </p:cNvPr>
          <p:cNvPicPr>
            <a:picLocks noChangeAspect="1"/>
          </p:cNvPicPr>
          <p:nvPr/>
        </p:nvPicPr>
        <p:blipFill>
          <a:blip r:embed="rId2"/>
          <a:stretch>
            <a:fillRect/>
          </a:stretch>
        </p:blipFill>
        <p:spPr>
          <a:xfrm>
            <a:off x="2653770" y="1893554"/>
            <a:ext cx="6880860" cy="1866900"/>
          </a:xfrm>
          <a:prstGeom prst="rect">
            <a:avLst/>
          </a:prstGeom>
        </p:spPr>
      </p:pic>
    </p:spTree>
    <p:extLst>
      <p:ext uri="{BB962C8B-B14F-4D97-AF65-F5344CB8AC3E}">
        <p14:creationId xmlns:p14="http://schemas.microsoft.com/office/powerpoint/2010/main" val="2191445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41EAE4-FE22-44D7-BFF7-DFEF909BA518}"/>
              </a:ext>
            </a:extLst>
          </p:cNvPr>
          <p:cNvSpPr>
            <a:spLocks noGrp="1"/>
          </p:cNvSpPr>
          <p:nvPr>
            <p:ph idx="1"/>
          </p:nvPr>
        </p:nvSpPr>
        <p:spPr/>
        <p:txBody>
          <a:bodyPr/>
          <a:lstStyle/>
          <a:p>
            <a:r>
              <a:rPr lang="fr-CA" dirty="0"/>
              <a:t> Relations</a:t>
            </a:r>
          </a:p>
        </p:txBody>
      </p:sp>
      <p:sp>
        <p:nvSpPr>
          <p:cNvPr id="3" name="Titre 2">
            <a:extLst>
              <a:ext uri="{FF2B5EF4-FFF2-40B4-BE49-F238E27FC236}">
                <a16:creationId xmlns:a16="http://schemas.microsoft.com/office/drawing/2014/main" id="{3A8C251F-98B5-4CC4-B343-5427C3CDFE3B}"/>
              </a:ext>
            </a:extLst>
          </p:cNvPr>
          <p:cNvSpPr>
            <a:spLocks noGrp="1"/>
          </p:cNvSpPr>
          <p:nvPr>
            <p:ph type="title"/>
          </p:nvPr>
        </p:nvSpPr>
        <p:spPr/>
        <p:txBody>
          <a:bodyPr/>
          <a:lstStyle/>
          <a:p>
            <a:r>
              <a:rPr lang="fr-CA" dirty="0"/>
              <a:t>Relations</a:t>
            </a:r>
          </a:p>
        </p:txBody>
      </p:sp>
      <p:sp>
        <p:nvSpPr>
          <p:cNvPr id="9" name="ZoneTexte 8">
            <a:extLst>
              <a:ext uri="{FF2B5EF4-FFF2-40B4-BE49-F238E27FC236}">
                <a16:creationId xmlns:a16="http://schemas.microsoft.com/office/drawing/2014/main" id="{E460BCF3-71CD-4CC2-9804-8129E7DBB0A0}"/>
              </a:ext>
            </a:extLst>
          </p:cNvPr>
          <p:cNvSpPr txBox="1"/>
          <p:nvPr/>
        </p:nvSpPr>
        <p:spPr>
          <a:xfrm>
            <a:off x="414528" y="4184082"/>
            <a:ext cx="11033760" cy="923330"/>
          </a:xfrm>
          <a:prstGeom prst="rect">
            <a:avLst/>
          </a:prstGeom>
          <a:noFill/>
        </p:spPr>
        <p:txBody>
          <a:bodyPr wrap="square" rtlCol="0">
            <a:spAutoFit/>
          </a:bodyPr>
          <a:lstStyle/>
          <a:p>
            <a:r>
              <a:rPr lang="fr-CA" dirty="0">
                <a:solidFill>
                  <a:srgbClr val="7385D1"/>
                </a:solidFill>
              </a:rPr>
              <a:t>Exemple 3 : « Nos </a:t>
            </a:r>
            <a:r>
              <a:rPr lang="fr-CA" dirty="0">
                <a:solidFill>
                  <a:srgbClr val="FA4098"/>
                </a:solidFill>
              </a:rPr>
              <a:t>clients</a:t>
            </a:r>
            <a:r>
              <a:rPr lang="fr-CA" dirty="0">
                <a:solidFill>
                  <a:srgbClr val="7385D1"/>
                </a:solidFill>
              </a:rPr>
              <a:t>, identifiés par leur </a:t>
            </a:r>
            <a:r>
              <a:rPr lang="fr-CA" dirty="0">
                <a:solidFill>
                  <a:srgbClr val="FA4098"/>
                </a:solidFill>
              </a:rPr>
              <a:t>nom complet</a:t>
            </a:r>
            <a:r>
              <a:rPr lang="fr-CA" dirty="0">
                <a:solidFill>
                  <a:srgbClr val="7385D1"/>
                </a:solidFill>
              </a:rPr>
              <a:t> et </a:t>
            </a:r>
            <a:r>
              <a:rPr lang="fr-CA" dirty="0">
                <a:solidFill>
                  <a:srgbClr val="FA4098"/>
                </a:solidFill>
              </a:rPr>
              <a:t>leur numéro de téléphone</a:t>
            </a:r>
            <a:r>
              <a:rPr lang="fr-CA" dirty="0">
                <a:solidFill>
                  <a:srgbClr val="7385D1"/>
                </a:solidFill>
              </a:rPr>
              <a:t>, peuvent nous acheter des </a:t>
            </a:r>
            <a:r>
              <a:rPr lang="fr-CA" dirty="0">
                <a:solidFill>
                  <a:srgbClr val="FA4098"/>
                </a:solidFill>
              </a:rPr>
              <a:t>voitures</a:t>
            </a:r>
            <a:r>
              <a:rPr lang="fr-CA" dirty="0">
                <a:solidFill>
                  <a:srgbClr val="7385D1"/>
                </a:solidFill>
              </a:rPr>
              <a:t>. Évidemment, une voiture correspond à un </a:t>
            </a:r>
            <a:r>
              <a:rPr lang="fr-CA" dirty="0">
                <a:solidFill>
                  <a:srgbClr val="FA4098"/>
                </a:solidFill>
              </a:rPr>
              <a:t>modèle</a:t>
            </a:r>
            <a:r>
              <a:rPr lang="fr-CA" dirty="0">
                <a:solidFill>
                  <a:srgbClr val="7385D1"/>
                </a:solidFill>
              </a:rPr>
              <a:t>, une </a:t>
            </a:r>
            <a:r>
              <a:rPr lang="fr-CA" dirty="0">
                <a:solidFill>
                  <a:srgbClr val="FA4098"/>
                </a:solidFill>
              </a:rPr>
              <a:t>année</a:t>
            </a:r>
            <a:r>
              <a:rPr lang="fr-CA" dirty="0">
                <a:solidFill>
                  <a:srgbClr val="7385D1"/>
                </a:solidFill>
              </a:rPr>
              <a:t>, un </a:t>
            </a:r>
            <a:r>
              <a:rPr lang="fr-CA" dirty="0">
                <a:solidFill>
                  <a:srgbClr val="FA4098"/>
                </a:solidFill>
              </a:rPr>
              <a:t>type de moteur</a:t>
            </a:r>
            <a:r>
              <a:rPr lang="fr-CA" dirty="0">
                <a:solidFill>
                  <a:srgbClr val="7385D1"/>
                </a:solidFill>
              </a:rPr>
              <a:t> (hybride, électrique ou essence), un </a:t>
            </a:r>
            <a:r>
              <a:rPr lang="fr-CA" dirty="0">
                <a:solidFill>
                  <a:srgbClr val="FA4098"/>
                </a:solidFill>
              </a:rPr>
              <a:t>prix</a:t>
            </a:r>
            <a:r>
              <a:rPr lang="fr-CA" dirty="0">
                <a:solidFill>
                  <a:srgbClr val="7385D1"/>
                </a:solidFill>
              </a:rPr>
              <a:t> et un </a:t>
            </a:r>
            <a:r>
              <a:rPr lang="fr-CA" dirty="0">
                <a:solidFill>
                  <a:srgbClr val="FA4098"/>
                </a:solidFill>
              </a:rPr>
              <a:t>fabricant</a:t>
            </a:r>
            <a:r>
              <a:rPr lang="fr-CA" dirty="0">
                <a:solidFill>
                  <a:srgbClr val="7385D1"/>
                </a:solidFill>
              </a:rPr>
              <a:t>. (</a:t>
            </a:r>
            <a:r>
              <a:rPr lang="fr-CA" dirty="0">
                <a:solidFill>
                  <a:srgbClr val="FA4098"/>
                </a:solidFill>
              </a:rPr>
              <a:t>Site Web </a:t>
            </a:r>
            <a:r>
              <a:rPr lang="fr-CA" dirty="0">
                <a:solidFill>
                  <a:srgbClr val="7385D1"/>
                </a:solidFill>
              </a:rPr>
              <a:t>du fabricant, </a:t>
            </a:r>
            <a:r>
              <a:rPr lang="fr-CA" dirty="0">
                <a:solidFill>
                  <a:srgbClr val="FA4098"/>
                </a:solidFill>
              </a:rPr>
              <a:t>nom de la marque </a:t>
            </a:r>
            <a:r>
              <a:rPr lang="fr-CA" dirty="0">
                <a:solidFill>
                  <a:srgbClr val="7385D1"/>
                </a:solidFill>
              </a:rPr>
              <a:t>et </a:t>
            </a:r>
            <a:r>
              <a:rPr lang="fr-CA" dirty="0">
                <a:solidFill>
                  <a:srgbClr val="FA4098"/>
                </a:solidFill>
              </a:rPr>
              <a:t>numéro de téléphone</a:t>
            </a:r>
            <a:r>
              <a:rPr lang="fr-CA" dirty="0">
                <a:solidFill>
                  <a:srgbClr val="7385D1"/>
                </a:solidFill>
              </a:rPr>
              <a:t>) »</a:t>
            </a:r>
          </a:p>
        </p:txBody>
      </p:sp>
      <p:sp>
        <p:nvSpPr>
          <p:cNvPr id="8" name="ZoneTexte 7">
            <a:extLst>
              <a:ext uri="{FF2B5EF4-FFF2-40B4-BE49-F238E27FC236}">
                <a16:creationId xmlns:a16="http://schemas.microsoft.com/office/drawing/2014/main" id="{D443079A-F2D4-4404-BD81-D42F3711D8AD}"/>
              </a:ext>
            </a:extLst>
          </p:cNvPr>
          <p:cNvSpPr txBox="1"/>
          <p:nvPr/>
        </p:nvSpPr>
        <p:spPr>
          <a:xfrm>
            <a:off x="336528" y="5707428"/>
            <a:ext cx="11642112" cy="646331"/>
          </a:xfrm>
          <a:prstGeom prst="rect">
            <a:avLst/>
          </a:prstGeom>
          <a:noFill/>
        </p:spPr>
        <p:txBody>
          <a:bodyPr wrap="square" rtlCol="0">
            <a:spAutoFit/>
          </a:bodyPr>
          <a:lstStyle/>
          <a:p>
            <a:r>
              <a:rPr lang="fr-CA" dirty="0">
                <a:solidFill>
                  <a:srgbClr val="7385D1"/>
                </a:solidFill>
              </a:rPr>
              <a:t>Cette fois-ci, le </a:t>
            </a:r>
            <a:r>
              <a:rPr lang="fr-CA" dirty="0">
                <a:solidFill>
                  <a:srgbClr val="FA4098"/>
                </a:solidFill>
              </a:rPr>
              <a:t>fabricant</a:t>
            </a:r>
            <a:r>
              <a:rPr lang="fr-CA" dirty="0">
                <a:solidFill>
                  <a:srgbClr val="7385D1"/>
                </a:solidFill>
              </a:rPr>
              <a:t> pourrait facilement être interprété comme un </a:t>
            </a:r>
            <a:r>
              <a:rPr lang="fr-CA" b="1" dirty="0">
                <a:solidFill>
                  <a:srgbClr val="7385D1"/>
                </a:solidFill>
              </a:rPr>
              <a:t>attribut composite</a:t>
            </a:r>
            <a:r>
              <a:rPr lang="fr-CA" dirty="0">
                <a:solidFill>
                  <a:srgbClr val="7385D1"/>
                </a:solidFill>
              </a:rPr>
              <a:t>. Étant donné qu’un fabricant </a:t>
            </a:r>
            <a:r>
              <a:rPr lang="fr-CA" b="1" dirty="0">
                <a:solidFill>
                  <a:srgbClr val="7385D1"/>
                </a:solidFill>
              </a:rPr>
              <a:t>produit</a:t>
            </a:r>
            <a:r>
              <a:rPr lang="fr-CA" dirty="0">
                <a:solidFill>
                  <a:srgbClr val="7385D1"/>
                </a:solidFill>
              </a:rPr>
              <a:t> probablement </a:t>
            </a:r>
            <a:r>
              <a:rPr lang="fr-CA" b="1" dirty="0">
                <a:solidFill>
                  <a:srgbClr val="7385D1"/>
                </a:solidFill>
              </a:rPr>
              <a:t>plusieurs voitures</a:t>
            </a:r>
            <a:r>
              <a:rPr lang="fr-CA" dirty="0">
                <a:solidFill>
                  <a:srgbClr val="7385D1"/>
                </a:solidFill>
              </a:rPr>
              <a:t>, il est préférable d’en faire une </a:t>
            </a:r>
            <a:r>
              <a:rPr lang="fr-CA" dirty="0">
                <a:solidFill>
                  <a:srgbClr val="FA4098"/>
                </a:solidFill>
              </a:rPr>
              <a:t>entité</a:t>
            </a:r>
            <a:r>
              <a:rPr lang="fr-CA" dirty="0">
                <a:solidFill>
                  <a:srgbClr val="7385D1"/>
                </a:solidFill>
              </a:rPr>
              <a:t> !</a:t>
            </a:r>
          </a:p>
        </p:txBody>
      </p:sp>
      <p:pic>
        <p:nvPicPr>
          <p:cNvPr id="5" name="Image 4">
            <a:extLst>
              <a:ext uri="{FF2B5EF4-FFF2-40B4-BE49-F238E27FC236}">
                <a16:creationId xmlns:a16="http://schemas.microsoft.com/office/drawing/2014/main" id="{6B177AD2-FC4C-4485-A29C-71FC1447B8F3}"/>
              </a:ext>
            </a:extLst>
          </p:cNvPr>
          <p:cNvPicPr>
            <a:picLocks noChangeAspect="1"/>
          </p:cNvPicPr>
          <p:nvPr/>
        </p:nvPicPr>
        <p:blipFill>
          <a:blip r:embed="rId2"/>
          <a:stretch>
            <a:fillRect/>
          </a:stretch>
        </p:blipFill>
        <p:spPr>
          <a:xfrm>
            <a:off x="1690878" y="2223588"/>
            <a:ext cx="8663940" cy="1440180"/>
          </a:xfrm>
          <a:prstGeom prst="rect">
            <a:avLst/>
          </a:prstGeom>
        </p:spPr>
      </p:pic>
    </p:spTree>
    <p:extLst>
      <p:ext uri="{BB962C8B-B14F-4D97-AF65-F5344CB8AC3E}">
        <p14:creationId xmlns:p14="http://schemas.microsoft.com/office/powerpoint/2010/main" val="3852051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41EAE4-FE22-44D7-BFF7-DFEF909BA518}"/>
              </a:ext>
            </a:extLst>
          </p:cNvPr>
          <p:cNvSpPr>
            <a:spLocks noGrp="1"/>
          </p:cNvSpPr>
          <p:nvPr>
            <p:ph idx="1"/>
          </p:nvPr>
        </p:nvSpPr>
        <p:spPr/>
        <p:txBody>
          <a:bodyPr/>
          <a:lstStyle/>
          <a:p>
            <a:r>
              <a:rPr lang="fr-CA" dirty="0"/>
              <a:t> Relations</a:t>
            </a:r>
          </a:p>
          <a:p>
            <a:pPr lvl="1"/>
            <a:r>
              <a:rPr lang="fr-CA" dirty="0"/>
              <a:t> </a:t>
            </a:r>
            <a:r>
              <a:rPr lang="fr-CA" dirty="0">
                <a:solidFill>
                  <a:srgbClr val="FA4098"/>
                </a:solidFill>
              </a:rPr>
              <a:t>Cardinalité (ou « multiplicité »)</a:t>
            </a:r>
          </a:p>
          <a:p>
            <a:pPr lvl="2"/>
            <a:r>
              <a:rPr lang="fr-CA" dirty="0"/>
              <a:t> La cardinalité exprime le nombre d’instances d’une entité qui peut être associé à l’instance d’une autre entité.</a:t>
            </a:r>
          </a:p>
          <a:p>
            <a:pPr lvl="3"/>
            <a:r>
              <a:rPr lang="fr-CA" dirty="0"/>
              <a:t> « </a:t>
            </a:r>
            <a:r>
              <a:rPr lang="fr-CA" dirty="0">
                <a:solidFill>
                  <a:srgbClr val="FA4098"/>
                </a:solidFill>
              </a:rPr>
              <a:t>1</a:t>
            </a:r>
            <a:r>
              <a:rPr lang="fr-CA" dirty="0"/>
              <a:t> individu est marié avec </a:t>
            </a:r>
            <a:r>
              <a:rPr lang="fr-CA" dirty="0">
                <a:solidFill>
                  <a:srgbClr val="FA4098"/>
                </a:solidFill>
              </a:rPr>
              <a:t>1</a:t>
            </a:r>
            <a:r>
              <a:rPr lang="fr-CA" dirty="0"/>
              <a:t> autre individu. » (</a:t>
            </a:r>
            <a:r>
              <a:rPr lang="fr-CA" dirty="0">
                <a:solidFill>
                  <a:srgbClr val="FA4098"/>
                </a:solidFill>
              </a:rPr>
              <a:t>One-To-One</a:t>
            </a:r>
            <a:r>
              <a:rPr lang="fr-CA" dirty="0"/>
              <a:t>)</a:t>
            </a:r>
          </a:p>
          <a:p>
            <a:pPr lvl="3"/>
            <a:r>
              <a:rPr lang="fr-CA" dirty="0"/>
              <a:t> « </a:t>
            </a:r>
            <a:r>
              <a:rPr lang="fr-CA" dirty="0">
                <a:solidFill>
                  <a:srgbClr val="FA4098"/>
                </a:solidFill>
              </a:rPr>
              <a:t>1</a:t>
            </a:r>
            <a:r>
              <a:rPr lang="fr-CA" dirty="0"/>
              <a:t> client peut acheter </a:t>
            </a:r>
            <a:r>
              <a:rPr lang="fr-CA" dirty="0">
                <a:solidFill>
                  <a:srgbClr val="FA4098"/>
                </a:solidFill>
              </a:rPr>
              <a:t>N</a:t>
            </a:r>
            <a:r>
              <a:rPr lang="fr-CA" dirty="0"/>
              <a:t> voitures. » (</a:t>
            </a:r>
            <a:r>
              <a:rPr lang="fr-CA" dirty="0">
                <a:solidFill>
                  <a:srgbClr val="FA4098"/>
                </a:solidFill>
              </a:rPr>
              <a:t>One-To-Many</a:t>
            </a:r>
            <a:r>
              <a:rPr lang="fr-CA" dirty="0"/>
              <a:t>)</a:t>
            </a:r>
          </a:p>
          <a:p>
            <a:pPr lvl="3"/>
            <a:r>
              <a:rPr lang="fr-CA" dirty="0"/>
              <a:t> « </a:t>
            </a:r>
            <a:r>
              <a:rPr lang="fr-CA" dirty="0">
                <a:solidFill>
                  <a:srgbClr val="FA4098"/>
                </a:solidFill>
              </a:rPr>
              <a:t>N</a:t>
            </a:r>
            <a:r>
              <a:rPr lang="fr-CA" dirty="0"/>
              <a:t> joueurs peuvent être amis avec </a:t>
            </a:r>
            <a:r>
              <a:rPr lang="fr-CA" dirty="0">
                <a:solidFill>
                  <a:srgbClr val="FA4098"/>
                </a:solidFill>
              </a:rPr>
              <a:t>M</a:t>
            </a:r>
            <a:r>
              <a:rPr lang="fr-CA" dirty="0"/>
              <a:t> joueurs. » (</a:t>
            </a:r>
            <a:r>
              <a:rPr lang="fr-CA" dirty="0">
                <a:solidFill>
                  <a:srgbClr val="FA4098"/>
                </a:solidFill>
              </a:rPr>
              <a:t>Many-To-Many</a:t>
            </a:r>
            <a:r>
              <a:rPr lang="fr-CA" dirty="0"/>
              <a:t>)</a:t>
            </a:r>
          </a:p>
          <a:p>
            <a:pPr lvl="2"/>
            <a:r>
              <a:rPr lang="fr-CA" dirty="0"/>
              <a:t> Une cardinalité est indiquée à l’aide de nombres sur le trait d’une relation.</a:t>
            </a:r>
          </a:p>
          <a:p>
            <a:pPr lvl="2"/>
            <a:endParaRPr lang="fr-CA" dirty="0"/>
          </a:p>
          <a:p>
            <a:pPr lvl="2"/>
            <a:r>
              <a:rPr lang="fr-CA" dirty="0"/>
              <a:t> Exemple 1 : « Un </a:t>
            </a:r>
            <a:r>
              <a:rPr lang="fr-CA" dirty="0">
                <a:solidFill>
                  <a:srgbClr val="FA4098"/>
                </a:solidFill>
              </a:rPr>
              <a:t>personnage</a:t>
            </a:r>
            <a:r>
              <a:rPr lang="fr-CA" dirty="0"/>
              <a:t> </a:t>
            </a:r>
            <a:r>
              <a:rPr lang="fr-CA" u="sng" dirty="0"/>
              <a:t>peut posséder plusieurs</a:t>
            </a:r>
            <a:r>
              <a:rPr lang="fr-CA" dirty="0"/>
              <a:t> </a:t>
            </a:r>
            <a:r>
              <a:rPr lang="fr-CA" dirty="0">
                <a:solidFill>
                  <a:srgbClr val="FA4098"/>
                </a:solidFill>
              </a:rPr>
              <a:t>items</a:t>
            </a:r>
            <a:r>
              <a:rPr lang="fr-CA" dirty="0"/>
              <a:t> dans son inventaire. »</a:t>
            </a:r>
          </a:p>
          <a:p>
            <a:pPr lvl="2"/>
            <a:endParaRPr lang="fr-CA" dirty="0"/>
          </a:p>
        </p:txBody>
      </p:sp>
      <p:sp>
        <p:nvSpPr>
          <p:cNvPr id="3" name="Titre 2">
            <a:extLst>
              <a:ext uri="{FF2B5EF4-FFF2-40B4-BE49-F238E27FC236}">
                <a16:creationId xmlns:a16="http://schemas.microsoft.com/office/drawing/2014/main" id="{3A8C251F-98B5-4CC4-B343-5427C3CDFE3B}"/>
              </a:ext>
            </a:extLst>
          </p:cNvPr>
          <p:cNvSpPr>
            <a:spLocks noGrp="1"/>
          </p:cNvSpPr>
          <p:nvPr>
            <p:ph type="title"/>
          </p:nvPr>
        </p:nvSpPr>
        <p:spPr/>
        <p:txBody>
          <a:bodyPr/>
          <a:lstStyle/>
          <a:p>
            <a:r>
              <a:rPr lang="fr-CA" dirty="0"/>
              <a:t>Relations</a:t>
            </a:r>
          </a:p>
        </p:txBody>
      </p:sp>
      <p:pic>
        <p:nvPicPr>
          <p:cNvPr id="5" name="Image 4">
            <a:extLst>
              <a:ext uri="{FF2B5EF4-FFF2-40B4-BE49-F238E27FC236}">
                <a16:creationId xmlns:a16="http://schemas.microsoft.com/office/drawing/2014/main" id="{4C72E417-1C55-4206-AE69-889D908200E4}"/>
              </a:ext>
            </a:extLst>
          </p:cNvPr>
          <p:cNvPicPr>
            <a:picLocks noChangeAspect="1"/>
          </p:cNvPicPr>
          <p:nvPr/>
        </p:nvPicPr>
        <p:blipFill>
          <a:blip r:embed="rId2"/>
          <a:stretch>
            <a:fillRect/>
          </a:stretch>
        </p:blipFill>
        <p:spPr>
          <a:xfrm>
            <a:off x="2547090" y="4987338"/>
            <a:ext cx="7094220" cy="1440180"/>
          </a:xfrm>
          <a:prstGeom prst="rect">
            <a:avLst/>
          </a:prstGeom>
        </p:spPr>
      </p:pic>
    </p:spTree>
    <p:extLst>
      <p:ext uri="{BB962C8B-B14F-4D97-AF65-F5344CB8AC3E}">
        <p14:creationId xmlns:p14="http://schemas.microsoft.com/office/powerpoint/2010/main" val="612822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41EAE4-FE22-44D7-BFF7-DFEF909BA518}"/>
              </a:ext>
            </a:extLst>
          </p:cNvPr>
          <p:cNvSpPr>
            <a:spLocks noGrp="1"/>
          </p:cNvSpPr>
          <p:nvPr>
            <p:ph idx="1"/>
          </p:nvPr>
        </p:nvSpPr>
        <p:spPr/>
        <p:txBody>
          <a:bodyPr/>
          <a:lstStyle/>
          <a:p>
            <a:r>
              <a:rPr lang="fr-CA" dirty="0"/>
              <a:t> Relations</a:t>
            </a:r>
          </a:p>
          <a:p>
            <a:pPr lvl="1"/>
            <a:r>
              <a:rPr lang="fr-CA" dirty="0"/>
              <a:t> Cardinalité</a:t>
            </a:r>
          </a:p>
          <a:p>
            <a:pPr lvl="2"/>
            <a:r>
              <a:rPr lang="fr-CA" dirty="0"/>
              <a:t> Exemple 1 : « Un </a:t>
            </a:r>
            <a:r>
              <a:rPr lang="fr-CA" dirty="0">
                <a:solidFill>
                  <a:srgbClr val="FA4098"/>
                </a:solidFill>
              </a:rPr>
              <a:t>personnage</a:t>
            </a:r>
            <a:r>
              <a:rPr lang="fr-CA" dirty="0"/>
              <a:t> peut posséder plusieurs </a:t>
            </a:r>
            <a:r>
              <a:rPr lang="fr-CA" dirty="0">
                <a:solidFill>
                  <a:srgbClr val="FA4098"/>
                </a:solidFill>
              </a:rPr>
              <a:t>items</a:t>
            </a:r>
            <a:r>
              <a:rPr lang="fr-CA" dirty="0"/>
              <a:t> dans son inventaire. »</a:t>
            </a:r>
          </a:p>
          <a:p>
            <a:pPr lvl="2"/>
            <a:endParaRPr lang="fr-CA" dirty="0"/>
          </a:p>
          <a:p>
            <a:pPr lvl="2"/>
            <a:endParaRPr lang="fr-CA" dirty="0"/>
          </a:p>
          <a:p>
            <a:pPr lvl="2"/>
            <a:endParaRPr lang="fr-CA" dirty="0"/>
          </a:p>
          <a:p>
            <a:pPr lvl="2"/>
            <a:endParaRPr lang="fr-CA" dirty="0"/>
          </a:p>
          <a:p>
            <a:pPr lvl="2"/>
            <a:endParaRPr lang="fr-CA" dirty="0"/>
          </a:p>
          <a:p>
            <a:pPr lvl="2"/>
            <a:endParaRPr lang="fr-CA" dirty="0"/>
          </a:p>
          <a:p>
            <a:pPr lvl="3"/>
            <a:endParaRPr lang="fr-CA" dirty="0"/>
          </a:p>
          <a:p>
            <a:pPr lvl="3"/>
            <a:endParaRPr lang="fr-CA" dirty="0"/>
          </a:p>
          <a:p>
            <a:pPr lvl="2"/>
            <a:endParaRPr lang="fr-CA" dirty="0"/>
          </a:p>
        </p:txBody>
      </p:sp>
      <p:sp>
        <p:nvSpPr>
          <p:cNvPr id="3" name="Titre 2">
            <a:extLst>
              <a:ext uri="{FF2B5EF4-FFF2-40B4-BE49-F238E27FC236}">
                <a16:creationId xmlns:a16="http://schemas.microsoft.com/office/drawing/2014/main" id="{3A8C251F-98B5-4CC4-B343-5427C3CDFE3B}"/>
              </a:ext>
            </a:extLst>
          </p:cNvPr>
          <p:cNvSpPr>
            <a:spLocks noGrp="1"/>
          </p:cNvSpPr>
          <p:nvPr>
            <p:ph type="title"/>
          </p:nvPr>
        </p:nvSpPr>
        <p:spPr/>
        <p:txBody>
          <a:bodyPr/>
          <a:lstStyle/>
          <a:p>
            <a:r>
              <a:rPr lang="fr-CA" dirty="0"/>
              <a:t>Relations</a:t>
            </a:r>
          </a:p>
        </p:txBody>
      </p:sp>
      <p:sp>
        <p:nvSpPr>
          <p:cNvPr id="7" name="ZoneTexte 6">
            <a:extLst>
              <a:ext uri="{FF2B5EF4-FFF2-40B4-BE49-F238E27FC236}">
                <a16:creationId xmlns:a16="http://schemas.microsoft.com/office/drawing/2014/main" id="{FF389383-A36D-42D0-9C4D-0D0EF350E009}"/>
              </a:ext>
            </a:extLst>
          </p:cNvPr>
          <p:cNvSpPr txBox="1"/>
          <p:nvPr/>
        </p:nvSpPr>
        <p:spPr>
          <a:xfrm>
            <a:off x="2087880" y="2896845"/>
            <a:ext cx="7921752" cy="369332"/>
          </a:xfrm>
          <a:prstGeom prst="rect">
            <a:avLst/>
          </a:prstGeom>
          <a:noFill/>
        </p:spPr>
        <p:txBody>
          <a:bodyPr wrap="square" rtlCol="0">
            <a:spAutoFit/>
          </a:bodyPr>
          <a:lstStyle/>
          <a:p>
            <a:pPr algn="ctr"/>
            <a:r>
              <a:rPr lang="fr-CA" dirty="0">
                <a:solidFill>
                  <a:srgbClr val="7385D1"/>
                </a:solidFill>
              </a:rPr>
              <a:t>Chaque personnage </a:t>
            </a:r>
            <a:r>
              <a:rPr lang="fr-CA" b="1" u="sng" dirty="0">
                <a:solidFill>
                  <a:srgbClr val="7385D1"/>
                </a:solidFill>
              </a:rPr>
              <a:t>peut</a:t>
            </a:r>
            <a:r>
              <a:rPr lang="fr-CA" dirty="0">
                <a:solidFill>
                  <a:srgbClr val="7385D1"/>
                </a:solidFill>
              </a:rPr>
              <a:t>* posséder </a:t>
            </a:r>
            <a:r>
              <a:rPr lang="fr-CA" b="1" dirty="0">
                <a:solidFill>
                  <a:srgbClr val="7385D1"/>
                </a:solidFill>
              </a:rPr>
              <a:t>plusieurs</a:t>
            </a:r>
            <a:r>
              <a:rPr lang="fr-CA" dirty="0">
                <a:solidFill>
                  <a:srgbClr val="7385D1"/>
                </a:solidFill>
              </a:rPr>
              <a:t> </a:t>
            </a:r>
            <a:r>
              <a:rPr lang="fr-CA" dirty="0">
                <a:solidFill>
                  <a:srgbClr val="FA4098"/>
                </a:solidFill>
              </a:rPr>
              <a:t>items</a:t>
            </a:r>
            <a:r>
              <a:rPr lang="fr-CA" dirty="0">
                <a:solidFill>
                  <a:srgbClr val="7385D1"/>
                </a:solidFill>
              </a:rPr>
              <a:t>. (donc de </a:t>
            </a:r>
            <a:r>
              <a:rPr lang="fr-CA" dirty="0">
                <a:solidFill>
                  <a:srgbClr val="FA4098"/>
                </a:solidFill>
              </a:rPr>
              <a:t>0 à</a:t>
            </a:r>
            <a:r>
              <a:rPr lang="fr-CA" dirty="0">
                <a:solidFill>
                  <a:srgbClr val="7385D1"/>
                </a:solidFill>
              </a:rPr>
              <a:t> </a:t>
            </a:r>
            <a:r>
              <a:rPr lang="fr-CA" dirty="0">
                <a:solidFill>
                  <a:srgbClr val="FA4098"/>
                </a:solidFill>
              </a:rPr>
              <a:t>N</a:t>
            </a:r>
            <a:r>
              <a:rPr lang="fr-CA" dirty="0">
                <a:solidFill>
                  <a:srgbClr val="7385D1"/>
                </a:solidFill>
              </a:rPr>
              <a:t> ici)</a:t>
            </a:r>
          </a:p>
        </p:txBody>
      </p:sp>
      <p:sp>
        <p:nvSpPr>
          <p:cNvPr id="8" name="ZoneTexte 7">
            <a:extLst>
              <a:ext uri="{FF2B5EF4-FFF2-40B4-BE49-F238E27FC236}">
                <a16:creationId xmlns:a16="http://schemas.microsoft.com/office/drawing/2014/main" id="{BD8D54F8-C9FA-43A9-B30C-95CBE3CB7121}"/>
              </a:ext>
            </a:extLst>
          </p:cNvPr>
          <p:cNvSpPr txBox="1"/>
          <p:nvPr/>
        </p:nvSpPr>
        <p:spPr>
          <a:xfrm>
            <a:off x="2433293" y="5487817"/>
            <a:ext cx="7467600" cy="646331"/>
          </a:xfrm>
          <a:prstGeom prst="rect">
            <a:avLst/>
          </a:prstGeom>
          <a:noFill/>
        </p:spPr>
        <p:txBody>
          <a:bodyPr wrap="square" rtlCol="0">
            <a:spAutoFit/>
          </a:bodyPr>
          <a:lstStyle/>
          <a:p>
            <a:pPr algn="ctr"/>
            <a:r>
              <a:rPr lang="fr-CA" dirty="0">
                <a:solidFill>
                  <a:srgbClr val="7385D1"/>
                </a:solidFill>
              </a:rPr>
              <a:t>Chaque item est détenu par </a:t>
            </a:r>
            <a:r>
              <a:rPr lang="fr-CA" b="1" dirty="0">
                <a:solidFill>
                  <a:srgbClr val="7385D1"/>
                </a:solidFill>
              </a:rPr>
              <a:t>un</a:t>
            </a:r>
            <a:r>
              <a:rPr lang="fr-CA" dirty="0">
                <a:solidFill>
                  <a:srgbClr val="7385D1"/>
                </a:solidFill>
              </a:rPr>
              <a:t> </a:t>
            </a:r>
            <a:r>
              <a:rPr lang="fr-CA" dirty="0">
                <a:solidFill>
                  <a:srgbClr val="FA4098"/>
                </a:solidFill>
              </a:rPr>
              <a:t>personnage</a:t>
            </a:r>
            <a:r>
              <a:rPr lang="fr-CA" dirty="0">
                <a:solidFill>
                  <a:srgbClr val="7385D1"/>
                </a:solidFill>
              </a:rPr>
              <a:t>. (donc </a:t>
            </a:r>
            <a:r>
              <a:rPr lang="fr-CA" dirty="0">
                <a:solidFill>
                  <a:srgbClr val="FA4098"/>
                </a:solidFill>
              </a:rPr>
              <a:t>1</a:t>
            </a:r>
            <a:r>
              <a:rPr lang="fr-CA" dirty="0">
                <a:solidFill>
                  <a:srgbClr val="7385D1"/>
                </a:solidFill>
              </a:rPr>
              <a:t> ici)</a:t>
            </a:r>
          </a:p>
          <a:p>
            <a:pPr algn="ctr"/>
            <a:endParaRPr lang="fr-CA" dirty="0">
              <a:solidFill>
                <a:srgbClr val="7385D1"/>
              </a:solidFill>
            </a:endParaRPr>
          </a:p>
        </p:txBody>
      </p:sp>
      <p:pic>
        <p:nvPicPr>
          <p:cNvPr id="6" name="Image 5">
            <a:extLst>
              <a:ext uri="{FF2B5EF4-FFF2-40B4-BE49-F238E27FC236}">
                <a16:creationId xmlns:a16="http://schemas.microsoft.com/office/drawing/2014/main" id="{7B0C58CB-A138-4833-AB8A-8F045BAAE988}"/>
              </a:ext>
            </a:extLst>
          </p:cNvPr>
          <p:cNvPicPr>
            <a:picLocks noChangeAspect="1"/>
          </p:cNvPicPr>
          <p:nvPr/>
        </p:nvPicPr>
        <p:blipFill>
          <a:blip r:embed="rId2"/>
          <a:stretch>
            <a:fillRect/>
          </a:stretch>
        </p:blipFill>
        <p:spPr>
          <a:xfrm>
            <a:off x="2547090" y="3710776"/>
            <a:ext cx="7094220" cy="1440180"/>
          </a:xfrm>
          <a:prstGeom prst="rect">
            <a:avLst/>
          </a:prstGeom>
        </p:spPr>
      </p:pic>
      <p:cxnSp>
        <p:nvCxnSpPr>
          <p:cNvPr id="10" name="Connecteur droit avec flèche 9">
            <a:extLst>
              <a:ext uri="{FF2B5EF4-FFF2-40B4-BE49-F238E27FC236}">
                <a16:creationId xmlns:a16="http://schemas.microsoft.com/office/drawing/2014/main" id="{15492EA4-024D-4E02-9EEF-2578E9F0FC17}"/>
              </a:ext>
            </a:extLst>
          </p:cNvPr>
          <p:cNvCxnSpPr>
            <a:cxnSpLocks/>
          </p:cNvCxnSpPr>
          <p:nvPr/>
        </p:nvCxnSpPr>
        <p:spPr>
          <a:xfrm flipH="1">
            <a:off x="6986016" y="3294791"/>
            <a:ext cx="310896" cy="74933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56956B6E-B4DD-46CC-BF1F-E4B8F4D87659}"/>
              </a:ext>
            </a:extLst>
          </p:cNvPr>
          <p:cNvCxnSpPr>
            <a:cxnSpLocks/>
          </p:cNvCxnSpPr>
          <p:nvPr/>
        </p:nvCxnSpPr>
        <p:spPr>
          <a:xfrm flipH="1" flipV="1">
            <a:off x="5145024" y="4486656"/>
            <a:ext cx="164592" cy="100116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9F81D642-3400-4CD1-9E52-D0B600802087}"/>
              </a:ext>
            </a:extLst>
          </p:cNvPr>
          <p:cNvSpPr txBox="1"/>
          <p:nvPr/>
        </p:nvSpPr>
        <p:spPr>
          <a:xfrm>
            <a:off x="-9144" y="6494075"/>
            <a:ext cx="11055096" cy="338554"/>
          </a:xfrm>
          <a:prstGeom prst="rect">
            <a:avLst/>
          </a:prstGeom>
          <a:noFill/>
        </p:spPr>
        <p:txBody>
          <a:bodyPr wrap="square" rtlCol="0">
            <a:spAutoFit/>
          </a:bodyPr>
          <a:lstStyle/>
          <a:p>
            <a:r>
              <a:rPr lang="fr-CA" sz="1600" dirty="0">
                <a:solidFill>
                  <a:srgbClr val="7385D1"/>
                </a:solidFill>
              </a:rPr>
              <a:t>*S’il n’y avait pas eu « </a:t>
            </a:r>
            <a:r>
              <a:rPr lang="fr-CA" sz="1600" dirty="0">
                <a:solidFill>
                  <a:srgbClr val="FA4098"/>
                </a:solidFill>
              </a:rPr>
              <a:t>peut</a:t>
            </a:r>
            <a:r>
              <a:rPr lang="fr-CA" sz="1600" dirty="0">
                <a:solidFill>
                  <a:srgbClr val="7385D1"/>
                </a:solidFill>
              </a:rPr>
              <a:t> » dans la phrase, on aurait pu mettre </a:t>
            </a:r>
            <a:r>
              <a:rPr lang="fr-CA" sz="1600" dirty="0">
                <a:solidFill>
                  <a:srgbClr val="FA4098"/>
                </a:solidFill>
              </a:rPr>
              <a:t>1..N</a:t>
            </a:r>
            <a:r>
              <a:rPr lang="fr-CA" sz="1600" dirty="0">
                <a:solidFill>
                  <a:srgbClr val="7385D1"/>
                </a:solidFill>
              </a:rPr>
              <a:t> et interpréter qu’un personnage possède au moins 1 item.</a:t>
            </a:r>
          </a:p>
        </p:txBody>
      </p:sp>
    </p:spTree>
    <p:extLst>
      <p:ext uri="{BB962C8B-B14F-4D97-AF65-F5344CB8AC3E}">
        <p14:creationId xmlns:p14="http://schemas.microsoft.com/office/powerpoint/2010/main" val="3322182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41EAE4-FE22-44D7-BFF7-DFEF909BA518}"/>
              </a:ext>
            </a:extLst>
          </p:cNvPr>
          <p:cNvSpPr>
            <a:spLocks noGrp="1"/>
          </p:cNvSpPr>
          <p:nvPr>
            <p:ph idx="1"/>
          </p:nvPr>
        </p:nvSpPr>
        <p:spPr/>
        <p:txBody>
          <a:bodyPr/>
          <a:lstStyle/>
          <a:p>
            <a:r>
              <a:rPr lang="fr-CA" dirty="0"/>
              <a:t> Relations</a:t>
            </a:r>
          </a:p>
          <a:p>
            <a:pPr lvl="1"/>
            <a:r>
              <a:rPr lang="fr-CA" dirty="0"/>
              <a:t> Cardinalité</a:t>
            </a:r>
          </a:p>
          <a:p>
            <a:pPr lvl="2"/>
            <a:r>
              <a:rPr lang="fr-CA" dirty="0"/>
              <a:t> Exemple 2 : « Dans une bibliothèque, chaque </a:t>
            </a:r>
            <a:r>
              <a:rPr lang="fr-CA" dirty="0">
                <a:solidFill>
                  <a:srgbClr val="FA4098"/>
                </a:solidFill>
              </a:rPr>
              <a:t>client</a:t>
            </a:r>
            <a:r>
              <a:rPr lang="fr-CA" dirty="0"/>
              <a:t> (nom complet et numéro de téléphone) possède une </a:t>
            </a:r>
            <a:r>
              <a:rPr lang="fr-CA" dirty="0">
                <a:solidFill>
                  <a:srgbClr val="FA4098"/>
                </a:solidFill>
              </a:rPr>
              <a:t>carte de membre</a:t>
            </a:r>
            <a:r>
              <a:rPr lang="fr-CA" dirty="0"/>
              <a:t>. (Date d’expiration et numéro de carte) De plus, chaque </a:t>
            </a:r>
            <a:r>
              <a:rPr lang="fr-CA" dirty="0">
                <a:solidFill>
                  <a:srgbClr val="FA4098"/>
                </a:solidFill>
              </a:rPr>
              <a:t>client</a:t>
            </a:r>
            <a:r>
              <a:rPr lang="fr-CA" dirty="0"/>
              <a:t> peut louer des </a:t>
            </a:r>
            <a:r>
              <a:rPr lang="fr-CA" dirty="0">
                <a:solidFill>
                  <a:srgbClr val="FA4098"/>
                </a:solidFill>
              </a:rPr>
              <a:t>livres</a:t>
            </a:r>
            <a:r>
              <a:rPr lang="fr-CA" dirty="0"/>
              <a:t> »</a:t>
            </a:r>
          </a:p>
        </p:txBody>
      </p:sp>
      <p:sp>
        <p:nvSpPr>
          <p:cNvPr id="3" name="Titre 2">
            <a:extLst>
              <a:ext uri="{FF2B5EF4-FFF2-40B4-BE49-F238E27FC236}">
                <a16:creationId xmlns:a16="http://schemas.microsoft.com/office/drawing/2014/main" id="{3A8C251F-98B5-4CC4-B343-5427C3CDFE3B}"/>
              </a:ext>
            </a:extLst>
          </p:cNvPr>
          <p:cNvSpPr>
            <a:spLocks noGrp="1"/>
          </p:cNvSpPr>
          <p:nvPr>
            <p:ph type="title"/>
          </p:nvPr>
        </p:nvSpPr>
        <p:spPr/>
        <p:txBody>
          <a:bodyPr/>
          <a:lstStyle/>
          <a:p>
            <a:r>
              <a:rPr lang="fr-CA" dirty="0"/>
              <a:t>Relations</a:t>
            </a:r>
          </a:p>
        </p:txBody>
      </p:sp>
      <p:pic>
        <p:nvPicPr>
          <p:cNvPr id="5" name="Image 4">
            <a:extLst>
              <a:ext uri="{FF2B5EF4-FFF2-40B4-BE49-F238E27FC236}">
                <a16:creationId xmlns:a16="http://schemas.microsoft.com/office/drawing/2014/main" id="{EE0440D8-6D6C-43FD-B3E8-2337662F27E8}"/>
              </a:ext>
            </a:extLst>
          </p:cNvPr>
          <p:cNvPicPr>
            <a:picLocks noChangeAspect="1"/>
          </p:cNvPicPr>
          <p:nvPr/>
        </p:nvPicPr>
        <p:blipFill>
          <a:blip r:embed="rId2"/>
          <a:stretch>
            <a:fillRect/>
          </a:stretch>
        </p:blipFill>
        <p:spPr>
          <a:xfrm>
            <a:off x="672083" y="3663768"/>
            <a:ext cx="10603597" cy="1504188"/>
          </a:xfrm>
          <a:prstGeom prst="rect">
            <a:avLst/>
          </a:prstGeom>
        </p:spPr>
      </p:pic>
    </p:spTree>
    <p:extLst>
      <p:ext uri="{BB962C8B-B14F-4D97-AF65-F5344CB8AC3E}">
        <p14:creationId xmlns:p14="http://schemas.microsoft.com/office/powerpoint/2010/main" val="2724434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41EAE4-FE22-44D7-BFF7-DFEF909BA518}"/>
              </a:ext>
            </a:extLst>
          </p:cNvPr>
          <p:cNvSpPr>
            <a:spLocks noGrp="1"/>
          </p:cNvSpPr>
          <p:nvPr>
            <p:ph idx="1"/>
          </p:nvPr>
        </p:nvSpPr>
        <p:spPr/>
        <p:txBody>
          <a:bodyPr/>
          <a:lstStyle/>
          <a:p>
            <a:r>
              <a:rPr lang="fr-CA" dirty="0"/>
              <a:t> Relations</a:t>
            </a:r>
          </a:p>
          <a:p>
            <a:pPr lvl="1"/>
            <a:r>
              <a:rPr lang="fr-CA" dirty="0"/>
              <a:t> Cardinalité</a:t>
            </a:r>
          </a:p>
          <a:p>
            <a:pPr lvl="2"/>
            <a:r>
              <a:rPr lang="fr-CA" dirty="0"/>
              <a:t> Exemple 2</a:t>
            </a:r>
          </a:p>
        </p:txBody>
      </p:sp>
      <p:sp>
        <p:nvSpPr>
          <p:cNvPr id="3" name="Titre 2">
            <a:extLst>
              <a:ext uri="{FF2B5EF4-FFF2-40B4-BE49-F238E27FC236}">
                <a16:creationId xmlns:a16="http://schemas.microsoft.com/office/drawing/2014/main" id="{3A8C251F-98B5-4CC4-B343-5427C3CDFE3B}"/>
              </a:ext>
            </a:extLst>
          </p:cNvPr>
          <p:cNvSpPr>
            <a:spLocks noGrp="1"/>
          </p:cNvSpPr>
          <p:nvPr>
            <p:ph type="title"/>
          </p:nvPr>
        </p:nvSpPr>
        <p:spPr/>
        <p:txBody>
          <a:bodyPr/>
          <a:lstStyle/>
          <a:p>
            <a:r>
              <a:rPr lang="fr-CA" dirty="0"/>
              <a:t>Relations</a:t>
            </a:r>
          </a:p>
        </p:txBody>
      </p:sp>
      <p:sp>
        <p:nvSpPr>
          <p:cNvPr id="5" name="ZoneTexte 4">
            <a:extLst>
              <a:ext uri="{FF2B5EF4-FFF2-40B4-BE49-F238E27FC236}">
                <a16:creationId xmlns:a16="http://schemas.microsoft.com/office/drawing/2014/main" id="{794039C8-2CC3-471F-BDFB-4054B9D6C135}"/>
              </a:ext>
            </a:extLst>
          </p:cNvPr>
          <p:cNvSpPr txBox="1"/>
          <p:nvPr/>
        </p:nvSpPr>
        <p:spPr>
          <a:xfrm>
            <a:off x="473964" y="5626986"/>
            <a:ext cx="4805172" cy="369332"/>
          </a:xfrm>
          <a:prstGeom prst="rect">
            <a:avLst/>
          </a:prstGeom>
          <a:noFill/>
        </p:spPr>
        <p:txBody>
          <a:bodyPr wrap="square" rtlCol="0">
            <a:spAutoFit/>
          </a:bodyPr>
          <a:lstStyle/>
          <a:p>
            <a:r>
              <a:rPr lang="fr-CA" dirty="0">
                <a:solidFill>
                  <a:srgbClr val="7385D1"/>
                </a:solidFill>
              </a:rPr>
              <a:t>Chaque carte de membre appartient à </a:t>
            </a:r>
            <a:r>
              <a:rPr lang="fr-CA" b="1" dirty="0">
                <a:solidFill>
                  <a:srgbClr val="7385D1"/>
                </a:solidFill>
              </a:rPr>
              <a:t>un</a:t>
            </a:r>
            <a:r>
              <a:rPr lang="fr-CA" dirty="0">
                <a:solidFill>
                  <a:srgbClr val="7385D1"/>
                </a:solidFill>
              </a:rPr>
              <a:t> </a:t>
            </a:r>
            <a:r>
              <a:rPr lang="fr-CA" dirty="0">
                <a:solidFill>
                  <a:srgbClr val="FA4098"/>
                </a:solidFill>
              </a:rPr>
              <a:t>client</a:t>
            </a:r>
            <a:r>
              <a:rPr lang="fr-CA" dirty="0">
                <a:solidFill>
                  <a:srgbClr val="7385D1"/>
                </a:solidFill>
              </a:rPr>
              <a:t>.</a:t>
            </a:r>
          </a:p>
        </p:txBody>
      </p:sp>
      <p:sp>
        <p:nvSpPr>
          <p:cNvPr id="7" name="ZoneTexte 6">
            <a:extLst>
              <a:ext uri="{FF2B5EF4-FFF2-40B4-BE49-F238E27FC236}">
                <a16:creationId xmlns:a16="http://schemas.microsoft.com/office/drawing/2014/main" id="{F6117AFC-23A9-4E6A-979E-6688AFA68DA3}"/>
              </a:ext>
            </a:extLst>
          </p:cNvPr>
          <p:cNvSpPr txBox="1"/>
          <p:nvPr/>
        </p:nvSpPr>
        <p:spPr>
          <a:xfrm>
            <a:off x="1559052" y="2787262"/>
            <a:ext cx="4604004" cy="369332"/>
          </a:xfrm>
          <a:prstGeom prst="rect">
            <a:avLst/>
          </a:prstGeom>
          <a:noFill/>
        </p:spPr>
        <p:txBody>
          <a:bodyPr wrap="square">
            <a:spAutoFit/>
          </a:bodyPr>
          <a:lstStyle/>
          <a:p>
            <a:r>
              <a:rPr lang="fr-CA" dirty="0">
                <a:solidFill>
                  <a:srgbClr val="7385D1"/>
                </a:solidFill>
              </a:rPr>
              <a:t>Chaque client possède </a:t>
            </a:r>
            <a:r>
              <a:rPr lang="fr-CA" b="1" dirty="0">
                <a:solidFill>
                  <a:srgbClr val="7385D1"/>
                </a:solidFill>
              </a:rPr>
              <a:t>une</a:t>
            </a:r>
            <a:r>
              <a:rPr lang="fr-CA" dirty="0">
                <a:solidFill>
                  <a:srgbClr val="7385D1"/>
                </a:solidFill>
              </a:rPr>
              <a:t> </a:t>
            </a:r>
            <a:r>
              <a:rPr lang="fr-CA" dirty="0">
                <a:solidFill>
                  <a:srgbClr val="FA4098"/>
                </a:solidFill>
              </a:rPr>
              <a:t>carte de membre</a:t>
            </a:r>
            <a:r>
              <a:rPr lang="fr-CA" dirty="0">
                <a:solidFill>
                  <a:srgbClr val="7385D1"/>
                </a:solidFill>
              </a:rPr>
              <a:t>.</a:t>
            </a:r>
          </a:p>
        </p:txBody>
      </p:sp>
      <p:sp>
        <p:nvSpPr>
          <p:cNvPr id="8" name="ZoneTexte 7">
            <a:extLst>
              <a:ext uri="{FF2B5EF4-FFF2-40B4-BE49-F238E27FC236}">
                <a16:creationId xmlns:a16="http://schemas.microsoft.com/office/drawing/2014/main" id="{41545C0A-8980-448D-938E-40B283FCDB5D}"/>
              </a:ext>
            </a:extLst>
          </p:cNvPr>
          <p:cNvSpPr txBox="1"/>
          <p:nvPr/>
        </p:nvSpPr>
        <p:spPr>
          <a:xfrm>
            <a:off x="6402810" y="2777981"/>
            <a:ext cx="4347972" cy="369332"/>
          </a:xfrm>
          <a:prstGeom prst="rect">
            <a:avLst/>
          </a:prstGeom>
          <a:noFill/>
        </p:spPr>
        <p:txBody>
          <a:bodyPr wrap="square">
            <a:spAutoFit/>
          </a:bodyPr>
          <a:lstStyle/>
          <a:p>
            <a:r>
              <a:rPr lang="fr-CA" dirty="0">
                <a:solidFill>
                  <a:srgbClr val="7385D1"/>
                </a:solidFill>
              </a:rPr>
              <a:t>Chaque client </a:t>
            </a:r>
            <a:r>
              <a:rPr lang="fr-CA" b="1" dirty="0">
                <a:solidFill>
                  <a:srgbClr val="7385D1"/>
                </a:solidFill>
              </a:rPr>
              <a:t>peut</a:t>
            </a:r>
            <a:r>
              <a:rPr lang="fr-CA" dirty="0">
                <a:solidFill>
                  <a:srgbClr val="7385D1"/>
                </a:solidFill>
              </a:rPr>
              <a:t> louer </a:t>
            </a:r>
            <a:r>
              <a:rPr lang="fr-CA" b="1" dirty="0">
                <a:solidFill>
                  <a:srgbClr val="7385D1"/>
                </a:solidFill>
              </a:rPr>
              <a:t>plusieurs</a:t>
            </a:r>
            <a:r>
              <a:rPr lang="fr-CA" dirty="0">
                <a:solidFill>
                  <a:srgbClr val="7385D1"/>
                </a:solidFill>
              </a:rPr>
              <a:t> </a:t>
            </a:r>
            <a:r>
              <a:rPr lang="fr-CA" dirty="0">
                <a:solidFill>
                  <a:srgbClr val="FA4098"/>
                </a:solidFill>
              </a:rPr>
              <a:t>livres</a:t>
            </a:r>
          </a:p>
        </p:txBody>
      </p:sp>
      <p:sp>
        <p:nvSpPr>
          <p:cNvPr id="9" name="ZoneTexte 8">
            <a:extLst>
              <a:ext uri="{FF2B5EF4-FFF2-40B4-BE49-F238E27FC236}">
                <a16:creationId xmlns:a16="http://schemas.microsoft.com/office/drawing/2014/main" id="{F800EA40-B29B-4AF5-9E60-3CEA5ECDA67F}"/>
              </a:ext>
            </a:extLst>
          </p:cNvPr>
          <p:cNvSpPr txBox="1"/>
          <p:nvPr/>
        </p:nvSpPr>
        <p:spPr>
          <a:xfrm>
            <a:off x="6272786" y="5643041"/>
            <a:ext cx="4927092" cy="369332"/>
          </a:xfrm>
          <a:prstGeom prst="rect">
            <a:avLst/>
          </a:prstGeom>
          <a:noFill/>
        </p:spPr>
        <p:txBody>
          <a:bodyPr wrap="square">
            <a:spAutoFit/>
          </a:bodyPr>
          <a:lstStyle/>
          <a:p>
            <a:r>
              <a:rPr lang="fr-CA" dirty="0">
                <a:solidFill>
                  <a:srgbClr val="7385D1"/>
                </a:solidFill>
              </a:rPr>
              <a:t>Chaque livre </a:t>
            </a:r>
            <a:r>
              <a:rPr lang="fr-CA" b="1" dirty="0">
                <a:solidFill>
                  <a:srgbClr val="7385D1"/>
                </a:solidFill>
              </a:rPr>
              <a:t>peut</a:t>
            </a:r>
            <a:r>
              <a:rPr lang="fr-CA" dirty="0">
                <a:solidFill>
                  <a:srgbClr val="7385D1"/>
                </a:solidFill>
              </a:rPr>
              <a:t> être loué par </a:t>
            </a:r>
            <a:r>
              <a:rPr lang="fr-CA" b="1" dirty="0">
                <a:solidFill>
                  <a:srgbClr val="7385D1"/>
                </a:solidFill>
              </a:rPr>
              <a:t>plusieurs</a:t>
            </a:r>
            <a:r>
              <a:rPr lang="fr-CA" dirty="0">
                <a:solidFill>
                  <a:srgbClr val="7385D1"/>
                </a:solidFill>
              </a:rPr>
              <a:t> </a:t>
            </a:r>
            <a:r>
              <a:rPr lang="fr-CA" dirty="0">
                <a:solidFill>
                  <a:srgbClr val="FA4098"/>
                </a:solidFill>
              </a:rPr>
              <a:t>clients</a:t>
            </a:r>
          </a:p>
        </p:txBody>
      </p:sp>
      <p:pic>
        <p:nvPicPr>
          <p:cNvPr id="6" name="Image 5">
            <a:extLst>
              <a:ext uri="{FF2B5EF4-FFF2-40B4-BE49-F238E27FC236}">
                <a16:creationId xmlns:a16="http://schemas.microsoft.com/office/drawing/2014/main" id="{44679026-4046-4104-BC69-0F4A47910314}"/>
              </a:ext>
            </a:extLst>
          </p:cNvPr>
          <p:cNvPicPr>
            <a:picLocks noChangeAspect="1"/>
          </p:cNvPicPr>
          <p:nvPr/>
        </p:nvPicPr>
        <p:blipFill>
          <a:blip r:embed="rId2"/>
          <a:stretch>
            <a:fillRect/>
          </a:stretch>
        </p:blipFill>
        <p:spPr>
          <a:xfrm>
            <a:off x="1003975" y="3638289"/>
            <a:ext cx="10195903" cy="1446354"/>
          </a:xfrm>
          <a:prstGeom prst="rect">
            <a:avLst/>
          </a:prstGeom>
        </p:spPr>
      </p:pic>
      <p:cxnSp>
        <p:nvCxnSpPr>
          <p:cNvPr id="10" name="Connecteur droit avec flèche 9">
            <a:extLst>
              <a:ext uri="{FF2B5EF4-FFF2-40B4-BE49-F238E27FC236}">
                <a16:creationId xmlns:a16="http://schemas.microsoft.com/office/drawing/2014/main" id="{88DF2CCA-49BB-4375-9ACD-ED3EEABB0B1A}"/>
              </a:ext>
            </a:extLst>
          </p:cNvPr>
          <p:cNvCxnSpPr>
            <a:cxnSpLocks/>
          </p:cNvCxnSpPr>
          <p:nvPr/>
        </p:nvCxnSpPr>
        <p:spPr>
          <a:xfrm>
            <a:off x="7882128" y="3156594"/>
            <a:ext cx="810768" cy="81799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CDDDECFD-1AF6-49B4-B62F-AF144F23E2B3}"/>
              </a:ext>
            </a:extLst>
          </p:cNvPr>
          <p:cNvCxnSpPr>
            <a:cxnSpLocks/>
          </p:cNvCxnSpPr>
          <p:nvPr/>
        </p:nvCxnSpPr>
        <p:spPr>
          <a:xfrm flipH="1" flipV="1">
            <a:off x="7522464" y="4413504"/>
            <a:ext cx="85344" cy="124700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E9C9D163-80DB-4267-B52F-4041BFA20890}"/>
              </a:ext>
            </a:extLst>
          </p:cNvPr>
          <p:cNvCxnSpPr>
            <a:cxnSpLocks/>
          </p:cNvCxnSpPr>
          <p:nvPr/>
        </p:nvCxnSpPr>
        <p:spPr>
          <a:xfrm flipV="1">
            <a:off x="4395216" y="4462272"/>
            <a:ext cx="274321" cy="112999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146B6DA-BF44-408F-933F-63D1D1399774}"/>
              </a:ext>
            </a:extLst>
          </p:cNvPr>
          <p:cNvCxnSpPr>
            <a:cxnSpLocks/>
          </p:cNvCxnSpPr>
          <p:nvPr/>
        </p:nvCxnSpPr>
        <p:spPr>
          <a:xfrm flipH="1">
            <a:off x="3346704" y="3191314"/>
            <a:ext cx="445008" cy="74060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74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C482A4-D9F3-4C49-95CE-F09C6CAC40E0}"/>
              </a:ext>
            </a:extLst>
          </p:cNvPr>
          <p:cNvSpPr>
            <a:spLocks noGrp="1"/>
          </p:cNvSpPr>
          <p:nvPr>
            <p:ph idx="1"/>
          </p:nvPr>
        </p:nvSpPr>
        <p:spPr>
          <a:xfrm>
            <a:off x="838200" y="1150572"/>
            <a:ext cx="10512000" cy="5569010"/>
          </a:xfrm>
        </p:spPr>
        <p:txBody>
          <a:bodyPr>
            <a:normAutofit/>
          </a:bodyPr>
          <a:lstStyle/>
          <a:p>
            <a:r>
              <a:rPr lang="fr-CA" dirty="0"/>
              <a:t> Lorsqu’on développe une application qui implique une </a:t>
            </a:r>
            <a:r>
              <a:rPr lang="fr-CA" dirty="0">
                <a:solidFill>
                  <a:srgbClr val="FA4098"/>
                </a:solidFill>
              </a:rPr>
              <a:t>base de données</a:t>
            </a:r>
            <a:r>
              <a:rPr lang="fr-CA" dirty="0"/>
              <a:t>, nous avons le choix entre ces approches :</a:t>
            </a:r>
          </a:p>
          <a:p>
            <a:endParaRPr lang="fr-CA" dirty="0"/>
          </a:p>
          <a:p>
            <a:endParaRPr lang="fr-CA" dirty="0"/>
          </a:p>
          <a:p>
            <a:endParaRPr lang="fr-CA" dirty="0"/>
          </a:p>
          <a:p>
            <a:endParaRPr lang="fr-CA" dirty="0"/>
          </a:p>
          <a:p>
            <a:pPr marL="0" indent="0">
              <a:buNone/>
            </a:pPr>
            <a:endParaRPr lang="fr-CA" dirty="0"/>
          </a:p>
          <a:p>
            <a:pPr lvl="1"/>
            <a:endParaRPr lang="fr-CA" dirty="0"/>
          </a:p>
          <a:p>
            <a:pPr lvl="1"/>
            <a:r>
              <a:rPr lang="fr-CA" dirty="0"/>
              <a:t> Dans les deux cas, on peut utiliser un </a:t>
            </a:r>
            <a:r>
              <a:rPr lang="fr-CA" dirty="0">
                <a:solidFill>
                  <a:srgbClr val="FA4098"/>
                </a:solidFill>
              </a:rPr>
              <a:t>ORM</a:t>
            </a:r>
            <a:r>
              <a:rPr lang="fr-CA" dirty="0"/>
              <a:t> (Object-Relational Mapping) comme </a:t>
            </a:r>
            <a:r>
              <a:rPr lang="fr-CA" dirty="0">
                <a:solidFill>
                  <a:srgbClr val="FA4098"/>
                </a:solidFill>
              </a:rPr>
              <a:t>Entity Framework </a:t>
            </a:r>
            <a:r>
              <a:rPr lang="fr-CA" dirty="0"/>
              <a:t>qui va générer la BD (ou les Models) et s’assurera de la </a:t>
            </a:r>
            <a:r>
              <a:rPr lang="fr-CA" b="1" dirty="0"/>
              <a:t>compatibilité</a:t>
            </a:r>
            <a:r>
              <a:rPr lang="fr-CA" dirty="0"/>
              <a:t> entre les deux.</a:t>
            </a:r>
          </a:p>
        </p:txBody>
      </p:sp>
      <p:sp>
        <p:nvSpPr>
          <p:cNvPr id="3" name="Titre 2">
            <a:extLst>
              <a:ext uri="{FF2B5EF4-FFF2-40B4-BE49-F238E27FC236}">
                <a16:creationId xmlns:a16="http://schemas.microsoft.com/office/drawing/2014/main" id="{53BA5E96-9CC3-405B-A76F-CEAC11E88A73}"/>
              </a:ext>
            </a:extLst>
          </p:cNvPr>
          <p:cNvSpPr>
            <a:spLocks noGrp="1"/>
          </p:cNvSpPr>
          <p:nvPr>
            <p:ph type="title"/>
          </p:nvPr>
        </p:nvSpPr>
        <p:spPr/>
        <p:txBody>
          <a:bodyPr/>
          <a:lstStyle/>
          <a:p>
            <a:r>
              <a:rPr lang="fr-CA" dirty="0"/>
              <a:t>Database-first</a:t>
            </a:r>
          </a:p>
        </p:txBody>
      </p:sp>
      <p:sp>
        <p:nvSpPr>
          <p:cNvPr id="5" name="Espace réservé du contenu 1">
            <a:extLst>
              <a:ext uri="{FF2B5EF4-FFF2-40B4-BE49-F238E27FC236}">
                <a16:creationId xmlns:a16="http://schemas.microsoft.com/office/drawing/2014/main" id="{5AAC18BC-592B-4620-83A4-14039EF4A20D}"/>
              </a:ext>
            </a:extLst>
          </p:cNvPr>
          <p:cNvSpPr txBox="1">
            <a:spLocks/>
          </p:cNvSpPr>
          <p:nvPr/>
        </p:nvSpPr>
        <p:spPr>
          <a:xfrm>
            <a:off x="1493592" y="2316054"/>
            <a:ext cx="4497198" cy="2208526"/>
          </a:xfrm>
          <a:prstGeom prst="rect">
            <a:avLst/>
          </a:prstGeom>
          <a:ln w="28575">
            <a:solidFill>
              <a:srgbClr val="73B3D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Wingdings" panose="05000000000000000000" pitchFamily="2" charset="2"/>
              <a:buChar char="v"/>
              <a:defRPr sz="2800" kern="1200">
                <a:solidFill>
                  <a:srgbClr val="73B3D1"/>
                </a:solidFill>
                <a:latin typeface="+mn-lt"/>
                <a:ea typeface="+mn-ea"/>
                <a:cs typeface="+mn-cs"/>
              </a:defRPr>
            </a:lvl1pPr>
            <a:lvl2pPr marL="685800" indent="-228600" algn="l" defTabSz="914400" rtl="0" eaLnBrk="1" latinLnBrk="0" hangingPunct="1">
              <a:lnSpc>
                <a:spcPct val="90000"/>
              </a:lnSpc>
              <a:spcBef>
                <a:spcPts val="500"/>
              </a:spcBef>
              <a:buFont typeface="Symbol" panose="05050102010706020507" pitchFamily="18" charset="2"/>
              <a:buChar char="¨"/>
              <a:defRPr sz="2400" kern="1200">
                <a:solidFill>
                  <a:srgbClr val="73B3D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rgbClr val="73B3D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3B3D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3B3D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CA" sz="2400" b="1" dirty="0">
                <a:solidFill>
                  <a:srgbClr val="FA4098"/>
                </a:solidFill>
              </a:rPr>
              <a:t>Code-first </a:t>
            </a:r>
            <a:r>
              <a:rPr lang="en-CA" sz="2400" b="1" dirty="0">
                <a:solidFill>
                  <a:srgbClr val="FA4098"/>
                </a:solidFill>
              </a:rPr>
              <a:t>💻</a:t>
            </a:r>
            <a:endParaRPr lang="fr-CA" sz="2400" b="1" dirty="0">
              <a:solidFill>
                <a:srgbClr val="FA4098"/>
              </a:solidFill>
            </a:endParaRPr>
          </a:p>
          <a:p>
            <a:pPr marL="0" indent="0">
              <a:buNone/>
            </a:pPr>
            <a:r>
              <a:rPr lang="fr-CA" sz="2000" dirty="0"/>
              <a:t>On crée les </a:t>
            </a:r>
            <a:r>
              <a:rPr lang="fr-CA" sz="2000" dirty="0">
                <a:solidFill>
                  <a:srgbClr val="FA4098"/>
                </a:solidFill>
              </a:rPr>
              <a:t>Models</a:t>
            </a:r>
            <a:r>
              <a:rPr lang="fr-CA" sz="2000" dirty="0"/>
              <a:t> (classes) dont on a besoin dans notre application PUIS on peut générer la </a:t>
            </a:r>
            <a:r>
              <a:rPr lang="fr-CA" sz="2000" dirty="0">
                <a:solidFill>
                  <a:srgbClr val="FA4098"/>
                </a:solidFill>
              </a:rPr>
              <a:t>base de données </a:t>
            </a:r>
            <a:r>
              <a:rPr lang="fr-CA" sz="2000" dirty="0"/>
              <a:t>qui s’adaptera à nos classes.</a:t>
            </a:r>
          </a:p>
        </p:txBody>
      </p:sp>
      <p:sp>
        <p:nvSpPr>
          <p:cNvPr id="6" name="Espace réservé du contenu 1">
            <a:extLst>
              <a:ext uri="{FF2B5EF4-FFF2-40B4-BE49-F238E27FC236}">
                <a16:creationId xmlns:a16="http://schemas.microsoft.com/office/drawing/2014/main" id="{BF04D14C-E407-4772-A4A6-1FECDBA89351}"/>
              </a:ext>
            </a:extLst>
          </p:cNvPr>
          <p:cNvSpPr txBox="1">
            <a:spLocks/>
          </p:cNvSpPr>
          <p:nvPr/>
        </p:nvSpPr>
        <p:spPr>
          <a:xfrm>
            <a:off x="6201214" y="2316054"/>
            <a:ext cx="4497198" cy="2208526"/>
          </a:xfrm>
          <a:prstGeom prst="rect">
            <a:avLst/>
          </a:prstGeom>
          <a:ln w="28575">
            <a:solidFill>
              <a:srgbClr val="73B3D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Wingdings" panose="05000000000000000000" pitchFamily="2" charset="2"/>
              <a:buChar char="v"/>
              <a:defRPr sz="2800" kern="1200">
                <a:solidFill>
                  <a:srgbClr val="73B3D1"/>
                </a:solidFill>
                <a:latin typeface="+mn-lt"/>
                <a:ea typeface="+mn-ea"/>
                <a:cs typeface="+mn-cs"/>
              </a:defRPr>
            </a:lvl1pPr>
            <a:lvl2pPr marL="685800" indent="-228600" algn="l" defTabSz="914400" rtl="0" eaLnBrk="1" latinLnBrk="0" hangingPunct="1">
              <a:lnSpc>
                <a:spcPct val="90000"/>
              </a:lnSpc>
              <a:spcBef>
                <a:spcPts val="500"/>
              </a:spcBef>
              <a:buFont typeface="Symbol" panose="05050102010706020507" pitchFamily="18" charset="2"/>
              <a:buChar char="¨"/>
              <a:defRPr sz="2400" kern="1200">
                <a:solidFill>
                  <a:srgbClr val="73B3D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rgbClr val="73B3D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3B3D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3B3D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CA" sz="2400" b="1" dirty="0">
                <a:solidFill>
                  <a:srgbClr val="FA4098"/>
                </a:solidFill>
              </a:rPr>
              <a:t>Database-first </a:t>
            </a:r>
            <a:r>
              <a:rPr lang="en-CA" sz="2400" b="1" dirty="0">
                <a:solidFill>
                  <a:srgbClr val="FA4098"/>
                </a:solidFill>
              </a:rPr>
              <a:t>💿</a:t>
            </a:r>
            <a:endParaRPr lang="fr-CA" sz="2400" b="1" dirty="0">
              <a:solidFill>
                <a:srgbClr val="FA4098"/>
              </a:solidFill>
            </a:endParaRPr>
          </a:p>
          <a:p>
            <a:pPr marL="0" indent="0">
              <a:buNone/>
            </a:pPr>
            <a:r>
              <a:rPr lang="fr-FR" sz="2000" dirty="0"/>
              <a:t>On crée une </a:t>
            </a:r>
            <a:r>
              <a:rPr lang="fr-FR" sz="2000" dirty="0">
                <a:solidFill>
                  <a:srgbClr val="FA4098"/>
                </a:solidFill>
              </a:rPr>
              <a:t>base de données </a:t>
            </a:r>
            <a:r>
              <a:rPr lang="fr-FR" sz="2000" dirty="0"/>
              <a:t>(avec des schémas, des tables, ...) PUIS génère des </a:t>
            </a:r>
            <a:r>
              <a:rPr lang="fr-FR" sz="2000" dirty="0">
                <a:solidFill>
                  <a:srgbClr val="FA4098"/>
                </a:solidFill>
              </a:rPr>
              <a:t>Models</a:t>
            </a:r>
            <a:r>
              <a:rPr lang="fr-FR" sz="2000" dirty="0"/>
              <a:t> dans notre application qui s’adapteront à notre base de données.</a:t>
            </a:r>
          </a:p>
        </p:txBody>
      </p:sp>
      <p:sp>
        <p:nvSpPr>
          <p:cNvPr id="7" name="ZoneTexte 6">
            <a:extLst>
              <a:ext uri="{FF2B5EF4-FFF2-40B4-BE49-F238E27FC236}">
                <a16:creationId xmlns:a16="http://schemas.microsoft.com/office/drawing/2014/main" id="{5828CAAF-C384-48E3-AD45-2D3E2B74AA90}"/>
              </a:ext>
            </a:extLst>
          </p:cNvPr>
          <p:cNvSpPr txBox="1"/>
          <p:nvPr/>
        </p:nvSpPr>
        <p:spPr>
          <a:xfrm>
            <a:off x="200724" y="2850562"/>
            <a:ext cx="1274952" cy="369332"/>
          </a:xfrm>
          <a:prstGeom prst="rect">
            <a:avLst/>
          </a:prstGeom>
          <a:noFill/>
        </p:spPr>
        <p:txBody>
          <a:bodyPr wrap="square" rtlCol="0">
            <a:spAutoFit/>
          </a:bodyPr>
          <a:lstStyle/>
          <a:p>
            <a:pPr algn="ctr"/>
            <a:r>
              <a:rPr lang="fr-CA" dirty="0">
                <a:solidFill>
                  <a:srgbClr val="73B3D1"/>
                </a:solidFill>
              </a:rPr>
              <a:t>Classes </a:t>
            </a:r>
            <a:r>
              <a:rPr lang="en-CA" dirty="0">
                <a:solidFill>
                  <a:srgbClr val="73B3D1"/>
                </a:solidFill>
              </a:rPr>
              <a:t>🔨</a:t>
            </a:r>
            <a:endParaRPr lang="fr-CA" dirty="0">
              <a:solidFill>
                <a:srgbClr val="73B3D1"/>
              </a:solidFill>
            </a:endParaRPr>
          </a:p>
        </p:txBody>
      </p:sp>
      <p:sp>
        <p:nvSpPr>
          <p:cNvPr id="8" name="Flèche : bas 7">
            <a:extLst>
              <a:ext uri="{FF2B5EF4-FFF2-40B4-BE49-F238E27FC236}">
                <a16:creationId xmlns:a16="http://schemas.microsoft.com/office/drawing/2014/main" id="{347E31E6-4358-49A4-BF74-BE431AB64672}"/>
              </a:ext>
            </a:extLst>
          </p:cNvPr>
          <p:cNvSpPr/>
          <p:nvPr/>
        </p:nvSpPr>
        <p:spPr>
          <a:xfrm>
            <a:off x="537623" y="3258322"/>
            <a:ext cx="601154" cy="484464"/>
          </a:xfrm>
          <a:prstGeom prst="downArrow">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9" name="ZoneTexte 8">
            <a:extLst>
              <a:ext uri="{FF2B5EF4-FFF2-40B4-BE49-F238E27FC236}">
                <a16:creationId xmlns:a16="http://schemas.microsoft.com/office/drawing/2014/main" id="{47D2A286-F40D-49A1-91A6-7FEB51F28887}"/>
              </a:ext>
            </a:extLst>
          </p:cNvPr>
          <p:cNvSpPr txBox="1"/>
          <p:nvPr/>
        </p:nvSpPr>
        <p:spPr>
          <a:xfrm>
            <a:off x="200724" y="3781214"/>
            <a:ext cx="1274952" cy="369332"/>
          </a:xfrm>
          <a:prstGeom prst="rect">
            <a:avLst/>
          </a:prstGeom>
          <a:noFill/>
        </p:spPr>
        <p:txBody>
          <a:bodyPr wrap="square" rtlCol="0">
            <a:spAutoFit/>
          </a:bodyPr>
          <a:lstStyle/>
          <a:p>
            <a:pPr algn="ctr"/>
            <a:r>
              <a:rPr lang="en-CA" dirty="0">
                <a:solidFill>
                  <a:srgbClr val="73B3D1"/>
                </a:solidFill>
              </a:rPr>
              <a:t>BD ✨</a:t>
            </a:r>
            <a:endParaRPr lang="fr-CA" dirty="0">
              <a:solidFill>
                <a:srgbClr val="73B3D1"/>
              </a:solidFill>
            </a:endParaRPr>
          </a:p>
        </p:txBody>
      </p:sp>
      <p:sp>
        <p:nvSpPr>
          <p:cNvPr id="10" name="ZoneTexte 9">
            <a:extLst>
              <a:ext uri="{FF2B5EF4-FFF2-40B4-BE49-F238E27FC236}">
                <a16:creationId xmlns:a16="http://schemas.microsoft.com/office/drawing/2014/main" id="{F1E808A7-0161-4F26-89BB-91717D63D46C}"/>
              </a:ext>
            </a:extLst>
          </p:cNvPr>
          <p:cNvSpPr txBox="1"/>
          <p:nvPr/>
        </p:nvSpPr>
        <p:spPr>
          <a:xfrm>
            <a:off x="10817936" y="2850562"/>
            <a:ext cx="1274952" cy="369332"/>
          </a:xfrm>
          <a:prstGeom prst="rect">
            <a:avLst/>
          </a:prstGeom>
          <a:noFill/>
        </p:spPr>
        <p:txBody>
          <a:bodyPr wrap="square" rtlCol="0">
            <a:spAutoFit/>
          </a:bodyPr>
          <a:lstStyle/>
          <a:p>
            <a:pPr algn="ctr"/>
            <a:r>
              <a:rPr lang="fr-CA" dirty="0">
                <a:solidFill>
                  <a:srgbClr val="73B3D1"/>
                </a:solidFill>
              </a:rPr>
              <a:t>BD </a:t>
            </a:r>
            <a:r>
              <a:rPr lang="en-CA" dirty="0">
                <a:solidFill>
                  <a:srgbClr val="73B3D1"/>
                </a:solidFill>
              </a:rPr>
              <a:t>🔨</a:t>
            </a:r>
            <a:endParaRPr lang="fr-CA" dirty="0">
              <a:solidFill>
                <a:srgbClr val="73B3D1"/>
              </a:solidFill>
            </a:endParaRPr>
          </a:p>
        </p:txBody>
      </p:sp>
      <p:sp>
        <p:nvSpPr>
          <p:cNvPr id="11" name="Flèche : bas 10">
            <a:extLst>
              <a:ext uri="{FF2B5EF4-FFF2-40B4-BE49-F238E27FC236}">
                <a16:creationId xmlns:a16="http://schemas.microsoft.com/office/drawing/2014/main" id="{FE32ED83-0420-47BD-8D6B-3647E736D1C2}"/>
              </a:ext>
            </a:extLst>
          </p:cNvPr>
          <p:cNvSpPr/>
          <p:nvPr/>
        </p:nvSpPr>
        <p:spPr>
          <a:xfrm>
            <a:off x="11154835" y="3258322"/>
            <a:ext cx="601154" cy="484464"/>
          </a:xfrm>
          <a:prstGeom prst="downArrow">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ZoneTexte 11">
            <a:extLst>
              <a:ext uri="{FF2B5EF4-FFF2-40B4-BE49-F238E27FC236}">
                <a16:creationId xmlns:a16="http://schemas.microsoft.com/office/drawing/2014/main" id="{8B56AC67-0A24-42F1-B39D-97C600530E3E}"/>
              </a:ext>
            </a:extLst>
          </p:cNvPr>
          <p:cNvSpPr txBox="1"/>
          <p:nvPr/>
        </p:nvSpPr>
        <p:spPr>
          <a:xfrm>
            <a:off x="10817936" y="3781214"/>
            <a:ext cx="1274952" cy="369332"/>
          </a:xfrm>
          <a:prstGeom prst="rect">
            <a:avLst/>
          </a:prstGeom>
          <a:noFill/>
        </p:spPr>
        <p:txBody>
          <a:bodyPr wrap="square" rtlCol="0">
            <a:spAutoFit/>
          </a:bodyPr>
          <a:lstStyle/>
          <a:p>
            <a:pPr algn="ctr"/>
            <a:r>
              <a:rPr lang="en-CA" dirty="0">
                <a:solidFill>
                  <a:srgbClr val="73B3D1"/>
                </a:solidFill>
              </a:rPr>
              <a:t>Classes ✨</a:t>
            </a:r>
            <a:endParaRPr lang="fr-CA" dirty="0">
              <a:solidFill>
                <a:srgbClr val="73B3D1"/>
              </a:solidFill>
            </a:endParaRPr>
          </a:p>
        </p:txBody>
      </p:sp>
    </p:spTree>
    <p:extLst>
      <p:ext uri="{BB962C8B-B14F-4D97-AF65-F5344CB8AC3E}">
        <p14:creationId xmlns:p14="http://schemas.microsoft.com/office/powerpoint/2010/main" val="1820348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41EAE4-FE22-44D7-BFF7-DFEF909BA518}"/>
              </a:ext>
            </a:extLst>
          </p:cNvPr>
          <p:cNvSpPr>
            <a:spLocks noGrp="1"/>
          </p:cNvSpPr>
          <p:nvPr>
            <p:ph idx="1"/>
          </p:nvPr>
        </p:nvSpPr>
        <p:spPr/>
        <p:txBody>
          <a:bodyPr/>
          <a:lstStyle/>
          <a:p>
            <a:r>
              <a:rPr lang="fr-CA" dirty="0"/>
              <a:t> Relations</a:t>
            </a:r>
          </a:p>
          <a:p>
            <a:pPr lvl="1"/>
            <a:r>
              <a:rPr lang="fr-CA" dirty="0"/>
              <a:t> Cardinalité</a:t>
            </a:r>
          </a:p>
          <a:p>
            <a:pPr lvl="2"/>
            <a:r>
              <a:rPr lang="fr-CA" dirty="0"/>
              <a:t> Exemple 3 : « Dans une bibliothèque, chaque </a:t>
            </a:r>
            <a:r>
              <a:rPr lang="fr-CA" dirty="0">
                <a:solidFill>
                  <a:srgbClr val="FA4098"/>
                </a:solidFill>
              </a:rPr>
              <a:t>client</a:t>
            </a:r>
            <a:r>
              <a:rPr lang="fr-CA" dirty="0"/>
              <a:t> (nom, prénom et numéro de téléphone) peut louer des </a:t>
            </a:r>
            <a:r>
              <a:rPr lang="fr-CA" dirty="0">
                <a:solidFill>
                  <a:srgbClr val="FA4098"/>
                </a:solidFill>
              </a:rPr>
              <a:t>livres</a:t>
            </a:r>
            <a:r>
              <a:rPr lang="fr-CA" dirty="0"/>
              <a:t>. Lorsqu’une </a:t>
            </a:r>
            <a:r>
              <a:rPr lang="fr-CA" dirty="0">
                <a:solidFill>
                  <a:srgbClr val="FA4098"/>
                </a:solidFill>
              </a:rPr>
              <a:t>location</a:t>
            </a:r>
            <a:r>
              <a:rPr lang="fr-CA" dirty="0"/>
              <a:t> est </a:t>
            </a:r>
            <a:r>
              <a:rPr lang="fr-CA" dirty="0">
                <a:solidFill>
                  <a:srgbClr val="FA4098"/>
                </a:solidFill>
              </a:rPr>
              <a:t>terminée</a:t>
            </a:r>
            <a:r>
              <a:rPr lang="fr-CA" dirty="0"/>
              <a:t>, un livre peut être loué par un autre client »</a:t>
            </a:r>
          </a:p>
        </p:txBody>
      </p:sp>
      <p:sp>
        <p:nvSpPr>
          <p:cNvPr id="3" name="Titre 2">
            <a:extLst>
              <a:ext uri="{FF2B5EF4-FFF2-40B4-BE49-F238E27FC236}">
                <a16:creationId xmlns:a16="http://schemas.microsoft.com/office/drawing/2014/main" id="{3A8C251F-98B5-4CC4-B343-5427C3CDFE3B}"/>
              </a:ext>
            </a:extLst>
          </p:cNvPr>
          <p:cNvSpPr>
            <a:spLocks noGrp="1"/>
          </p:cNvSpPr>
          <p:nvPr>
            <p:ph type="title"/>
          </p:nvPr>
        </p:nvSpPr>
        <p:spPr/>
        <p:txBody>
          <a:bodyPr/>
          <a:lstStyle/>
          <a:p>
            <a:r>
              <a:rPr lang="fr-CA" dirty="0"/>
              <a:t>Relations</a:t>
            </a:r>
          </a:p>
        </p:txBody>
      </p:sp>
      <p:pic>
        <p:nvPicPr>
          <p:cNvPr id="11" name="Image 10">
            <a:extLst>
              <a:ext uri="{FF2B5EF4-FFF2-40B4-BE49-F238E27FC236}">
                <a16:creationId xmlns:a16="http://schemas.microsoft.com/office/drawing/2014/main" id="{D5805ED8-A65D-4FAB-9FD8-204F5048BF7D}"/>
              </a:ext>
            </a:extLst>
          </p:cNvPr>
          <p:cNvPicPr>
            <a:picLocks noChangeAspect="1"/>
          </p:cNvPicPr>
          <p:nvPr/>
        </p:nvPicPr>
        <p:blipFill>
          <a:blip r:embed="rId2"/>
          <a:stretch>
            <a:fillRect/>
          </a:stretch>
        </p:blipFill>
        <p:spPr>
          <a:xfrm>
            <a:off x="1520190" y="4351782"/>
            <a:ext cx="8968740" cy="1226820"/>
          </a:xfrm>
          <a:prstGeom prst="rect">
            <a:avLst/>
          </a:prstGeom>
        </p:spPr>
      </p:pic>
      <p:sp>
        <p:nvSpPr>
          <p:cNvPr id="15" name="ZoneTexte 14">
            <a:extLst>
              <a:ext uri="{FF2B5EF4-FFF2-40B4-BE49-F238E27FC236}">
                <a16:creationId xmlns:a16="http://schemas.microsoft.com/office/drawing/2014/main" id="{248A11A4-C2E0-4CE1-B269-8D60942B4B29}"/>
              </a:ext>
            </a:extLst>
          </p:cNvPr>
          <p:cNvSpPr txBox="1"/>
          <p:nvPr/>
        </p:nvSpPr>
        <p:spPr>
          <a:xfrm>
            <a:off x="1441218" y="6062356"/>
            <a:ext cx="3921252" cy="369332"/>
          </a:xfrm>
          <a:prstGeom prst="rect">
            <a:avLst/>
          </a:prstGeom>
          <a:noFill/>
        </p:spPr>
        <p:txBody>
          <a:bodyPr wrap="square" rtlCol="0">
            <a:spAutoFit/>
          </a:bodyPr>
          <a:lstStyle/>
          <a:p>
            <a:r>
              <a:rPr lang="fr-CA" dirty="0">
                <a:solidFill>
                  <a:srgbClr val="7385D1"/>
                </a:solidFill>
              </a:rPr>
              <a:t>Chaque location </a:t>
            </a:r>
            <a:r>
              <a:rPr lang="fr-CA" b="1" dirty="0">
                <a:solidFill>
                  <a:srgbClr val="7385D1"/>
                </a:solidFill>
              </a:rPr>
              <a:t>appartient</a:t>
            </a:r>
            <a:r>
              <a:rPr lang="fr-CA" dirty="0">
                <a:solidFill>
                  <a:srgbClr val="7385D1"/>
                </a:solidFill>
              </a:rPr>
              <a:t> à </a:t>
            </a:r>
            <a:r>
              <a:rPr lang="fr-CA" dirty="0">
                <a:solidFill>
                  <a:srgbClr val="FA4098"/>
                </a:solidFill>
              </a:rPr>
              <a:t>un</a:t>
            </a:r>
            <a:r>
              <a:rPr lang="fr-CA" dirty="0">
                <a:solidFill>
                  <a:srgbClr val="7385D1"/>
                </a:solidFill>
              </a:rPr>
              <a:t> client.</a:t>
            </a:r>
          </a:p>
        </p:txBody>
      </p:sp>
      <p:sp>
        <p:nvSpPr>
          <p:cNvPr id="17" name="ZoneTexte 16">
            <a:extLst>
              <a:ext uri="{FF2B5EF4-FFF2-40B4-BE49-F238E27FC236}">
                <a16:creationId xmlns:a16="http://schemas.microsoft.com/office/drawing/2014/main" id="{8FA5B4E7-3340-419D-AD78-4891E131BD95}"/>
              </a:ext>
            </a:extLst>
          </p:cNvPr>
          <p:cNvSpPr txBox="1"/>
          <p:nvPr/>
        </p:nvSpPr>
        <p:spPr>
          <a:xfrm>
            <a:off x="1441218" y="3232270"/>
            <a:ext cx="4721838" cy="369332"/>
          </a:xfrm>
          <a:prstGeom prst="rect">
            <a:avLst/>
          </a:prstGeom>
          <a:noFill/>
        </p:spPr>
        <p:txBody>
          <a:bodyPr wrap="square">
            <a:spAutoFit/>
          </a:bodyPr>
          <a:lstStyle/>
          <a:p>
            <a:r>
              <a:rPr lang="fr-CA" dirty="0">
                <a:solidFill>
                  <a:srgbClr val="7385D1"/>
                </a:solidFill>
              </a:rPr>
              <a:t>Chaque client </a:t>
            </a:r>
            <a:r>
              <a:rPr lang="fr-CA" b="1" dirty="0">
                <a:solidFill>
                  <a:srgbClr val="7385D1"/>
                </a:solidFill>
              </a:rPr>
              <a:t>peut effectuer</a:t>
            </a:r>
            <a:r>
              <a:rPr lang="fr-CA" dirty="0">
                <a:solidFill>
                  <a:srgbClr val="7385D1"/>
                </a:solidFill>
              </a:rPr>
              <a:t> </a:t>
            </a:r>
            <a:r>
              <a:rPr lang="fr-CA" dirty="0">
                <a:solidFill>
                  <a:srgbClr val="FA4098"/>
                </a:solidFill>
              </a:rPr>
              <a:t>plusieurs</a:t>
            </a:r>
            <a:r>
              <a:rPr lang="fr-CA" dirty="0">
                <a:solidFill>
                  <a:srgbClr val="7385D1"/>
                </a:solidFill>
              </a:rPr>
              <a:t> locations.</a:t>
            </a:r>
          </a:p>
        </p:txBody>
      </p:sp>
      <p:sp>
        <p:nvSpPr>
          <p:cNvPr id="18" name="ZoneTexte 17">
            <a:extLst>
              <a:ext uri="{FF2B5EF4-FFF2-40B4-BE49-F238E27FC236}">
                <a16:creationId xmlns:a16="http://schemas.microsoft.com/office/drawing/2014/main" id="{CCBA48E6-20EF-44FE-8FD2-E19005A1CED6}"/>
              </a:ext>
            </a:extLst>
          </p:cNvPr>
          <p:cNvSpPr txBox="1"/>
          <p:nvPr/>
        </p:nvSpPr>
        <p:spPr>
          <a:xfrm>
            <a:off x="6402810" y="3222989"/>
            <a:ext cx="4347972" cy="369332"/>
          </a:xfrm>
          <a:prstGeom prst="rect">
            <a:avLst/>
          </a:prstGeom>
          <a:noFill/>
        </p:spPr>
        <p:txBody>
          <a:bodyPr wrap="square">
            <a:spAutoFit/>
          </a:bodyPr>
          <a:lstStyle/>
          <a:p>
            <a:r>
              <a:rPr lang="fr-CA" dirty="0">
                <a:solidFill>
                  <a:srgbClr val="7385D1"/>
                </a:solidFill>
              </a:rPr>
              <a:t>Chaque location </a:t>
            </a:r>
            <a:r>
              <a:rPr lang="fr-CA" b="1" dirty="0">
                <a:solidFill>
                  <a:srgbClr val="7385D1"/>
                </a:solidFill>
              </a:rPr>
              <a:t>contient</a:t>
            </a:r>
            <a:r>
              <a:rPr lang="fr-CA" dirty="0">
                <a:solidFill>
                  <a:srgbClr val="7385D1"/>
                </a:solidFill>
              </a:rPr>
              <a:t> </a:t>
            </a:r>
            <a:r>
              <a:rPr lang="fr-CA" dirty="0">
                <a:solidFill>
                  <a:srgbClr val="FA4098"/>
                </a:solidFill>
              </a:rPr>
              <a:t>un</a:t>
            </a:r>
            <a:r>
              <a:rPr lang="fr-CA" dirty="0">
                <a:solidFill>
                  <a:srgbClr val="7385D1"/>
                </a:solidFill>
              </a:rPr>
              <a:t> livre.</a:t>
            </a:r>
            <a:endParaRPr lang="fr-CA" dirty="0">
              <a:solidFill>
                <a:srgbClr val="FA4098"/>
              </a:solidFill>
            </a:endParaRPr>
          </a:p>
        </p:txBody>
      </p:sp>
      <p:sp>
        <p:nvSpPr>
          <p:cNvPr id="19" name="ZoneTexte 18">
            <a:extLst>
              <a:ext uri="{FF2B5EF4-FFF2-40B4-BE49-F238E27FC236}">
                <a16:creationId xmlns:a16="http://schemas.microsoft.com/office/drawing/2014/main" id="{2BC17797-FEDB-4479-99E4-79E9CD5D5BBE}"/>
              </a:ext>
            </a:extLst>
          </p:cNvPr>
          <p:cNvSpPr txBox="1"/>
          <p:nvPr/>
        </p:nvSpPr>
        <p:spPr>
          <a:xfrm>
            <a:off x="6272786" y="6088049"/>
            <a:ext cx="4927092" cy="369332"/>
          </a:xfrm>
          <a:prstGeom prst="rect">
            <a:avLst/>
          </a:prstGeom>
          <a:noFill/>
        </p:spPr>
        <p:txBody>
          <a:bodyPr wrap="square">
            <a:spAutoFit/>
          </a:bodyPr>
          <a:lstStyle/>
          <a:p>
            <a:r>
              <a:rPr lang="fr-CA" dirty="0">
                <a:solidFill>
                  <a:srgbClr val="7385D1"/>
                </a:solidFill>
              </a:rPr>
              <a:t>Chaque livre </a:t>
            </a:r>
            <a:r>
              <a:rPr lang="fr-CA" b="1" dirty="0">
                <a:solidFill>
                  <a:srgbClr val="7385D1"/>
                </a:solidFill>
              </a:rPr>
              <a:t>peut</a:t>
            </a:r>
            <a:r>
              <a:rPr lang="fr-CA" dirty="0">
                <a:solidFill>
                  <a:srgbClr val="7385D1"/>
                </a:solidFill>
              </a:rPr>
              <a:t> être loué </a:t>
            </a:r>
            <a:r>
              <a:rPr lang="fr-CA" dirty="0">
                <a:solidFill>
                  <a:srgbClr val="FA4098"/>
                </a:solidFill>
              </a:rPr>
              <a:t>plusieurs</a:t>
            </a:r>
            <a:r>
              <a:rPr lang="fr-CA" dirty="0">
                <a:solidFill>
                  <a:srgbClr val="7385D1"/>
                </a:solidFill>
              </a:rPr>
              <a:t> fois</a:t>
            </a:r>
          </a:p>
        </p:txBody>
      </p:sp>
      <p:cxnSp>
        <p:nvCxnSpPr>
          <p:cNvPr id="20" name="Connecteur droit avec flèche 19">
            <a:extLst>
              <a:ext uri="{FF2B5EF4-FFF2-40B4-BE49-F238E27FC236}">
                <a16:creationId xmlns:a16="http://schemas.microsoft.com/office/drawing/2014/main" id="{8E099092-F8F5-4465-9A5A-9BE6261C96C4}"/>
              </a:ext>
            </a:extLst>
          </p:cNvPr>
          <p:cNvCxnSpPr>
            <a:cxnSpLocks/>
          </p:cNvCxnSpPr>
          <p:nvPr/>
        </p:nvCxnSpPr>
        <p:spPr>
          <a:xfrm>
            <a:off x="7882128" y="3601602"/>
            <a:ext cx="640080" cy="101307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6325DE4A-AE85-49FA-B07D-81527758341B}"/>
              </a:ext>
            </a:extLst>
          </p:cNvPr>
          <p:cNvCxnSpPr>
            <a:cxnSpLocks/>
          </p:cNvCxnSpPr>
          <p:nvPr/>
        </p:nvCxnSpPr>
        <p:spPr>
          <a:xfrm flipH="1" flipV="1">
            <a:off x="7260336" y="5023104"/>
            <a:ext cx="347472" cy="108240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680E8A43-3AAA-409B-B650-53D3FCF0D9E3}"/>
              </a:ext>
            </a:extLst>
          </p:cNvPr>
          <p:cNvCxnSpPr>
            <a:cxnSpLocks/>
          </p:cNvCxnSpPr>
          <p:nvPr/>
        </p:nvCxnSpPr>
        <p:spPr>
          <a:xfrm flipH="1" flipV="1">
            <a:off x="3742944" y="5108064"/>
            <a:ext cx="493776" cy="90347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BFF6E6FC-E919-47C1-BEF9-F12B5F6686A2}"/>
              </a:ext>
            </a:extLst>
          </p:cNvPr>
          <p:cNvCxnSpPr>
            <a:cxnSpLocks/>
          </p:cNvCxnSpPr>
          <p:nvPr/>
        </p:nvCxnSpPr>
        <p:spPr>
          <a:xfrm>
            <a:off x="4360164" y="3582191"/>
            <a:ext cx="406908" cy="103248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652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41EAE4-FE22-44D7-BFF7-DFEF909BA518}"/>
              </a:ext>
            </a:extLst>
          </p:cNvPr>
          <p:cNvSpPr>
            <a:spLocks noGrp="1"/>
          </p:cNvSpPr>
          <p:nvPr>
            <p:ph idx="1"/>
          </p:nvPr>
        </p:nvSpPr>
        <p:spPr/>
        <p:txBody>
          <a:bodyPr/>
          <a:lstStyle/>
          <a:p>
            <a:r>
              <a:rPr lang="fr-CA" dirty="0"/>
              <a:t> Relations</a:t>
            </a:r>
          </a:p>
          <a:p>
            <a:pPr lvl="1"/>
            <a:r>
              <a:rPr lang="fr-CA" dirty="0"/>
              <a:t> </a:t>
            </a:r>
            <a:r>
              <a:rPr lang="fr-CA" dirty="0">
                <a:solidFill>
                  <a:srgbClr val="FA4098"/>
                </a:solidFill>
              </a:rPr>
              <a:t>Relations réflexives</a:t>
            </a:r>
            <a:r>
              <a:rPr lang="en-CA" dirty="0"/>
              <a:t> 🦘 </a:t>
            </a:r>
            <a:r>
              <a:rPr lang="fr-CA" dirty="0"/>
              <a:t>(Entité en relation avec elle-même)</a:t>
            </a:r>
          </a:p>
        </p:txBody>
      </p:sp>
      <p:sp>
        <p:nvSpPr>
          <p:cNvPr id="3" name="Titre 2">
            <a:extLst>
              <a:ext uri="{FF2B5EF4-FFF2-40B4-BE49-F238E27FC236}">
                <a16:creationId xmlns:a16="http://schemas.microsoft.com/office/drawing/2014/main" id="{3A8C251F-98B5-4CC4-B343-5427C3CDFE3B}"/>
              </a:ext>
            </a:extLst>
          </p:cNvPr>
          <p:cNvSpPr>
            <a:spLocks noGrp="1"/>
          </p:cNvSpPr>
          <p:nvPr>
            <p:ph type="title"/>
          </p:nvPr>
        </p:nvSpPr>
        <p:spPr/>
        <p:txBody>
          <a:bodyPr/>
          <a:lstStyle/>
          <a:p>
            <a:r>
              <a:rPr lang="fr-CA" dirty="0"/>
              <a:t>Relations</a:t>
            </a:r>
          </a:p>
        </p:txBody>
      </p:sp>
      <p:sp>
        <p:nvSpPr>
          <p:cNvPr id="8" name="ZoneTexte 7">
            <a:extLst>
              <a:ext uri="{FF2B5EF4-FFF2-40B4-BE49-F238E27FC236}">
                <a16:creationId xmlns:a16="http://schemas.microsoft.com/office/drawing/2014/main" id="{4C437015-A6C4-4A08-9616-A81C7E3AAD6A}"/>
              </a:ext>
            </a:extLst>
          </p:cNvPr>
          <p:cNvSpPr txBox="1"/>
          <p:nvPr/>
        </p:nvSpPr>
        <p:spPr>
          <a:xfrm>
            <a:off x="446256" y="4859259"/>
            <a:ext cx="5647944" cy="923330"/>
          </a:xfrm>
          <a:prstGeom prst="rect">
            <a:avLst/>
          </a:prstGeom>
          <a:noFill/>
        </p:spPr>
        <p:txBody>
          <a:bodyPr wrap="square" rtlCol="0">
            <a:spAutoFit/>
          </a:bodyPr>
          <a:lstStyle/>
          <a:p>
            <a:r>
              <a:rPr lang="fr-CA" dirty="0">
                <a:solidFill>
                  <a:srgbClr val="7385D1"/>
                </a:solidFill>
              </a:rPr>
              <a:t>Exemple 1 : « Un </a:t>
            </a:r>
            <a:r>
              <a:rPr lang="fr-CA" dirty="0">
                <a:solidFill>
                  <a:srgbClr val="FA4098"/>
                </a:solidFill>
              </a:rPr>
              <a:t>utilisateur</a:t>
            </a:r>
            <a:r>
              <a:rPr lang="fr-CA" dirty="0">
                <a:solidFill>
                  <a:srgbClr val="7385D1"/>
                </a:solidFill>
              </a:rPr>
              <a:t> (représenté par un pseudo, un courriel et une date de naissance) </a:t>
            </a:r>
            <a:r>
              <a:rPr lang="fr-CA" b="1" dirty="0">
                <a:solidFill>
                  <a:srgbClr val="7385D1"/>
                </a:solidFill>
              </a:rPr>
              <a:t>peut</a:t>
            </a:r>
            <a:r>
              <a:rPr lang="fr-CA" dirty="0">
                <a:solidFill>
                  <a:srgbClr val="7385D1"/>
                </a:solidFill>
              </a:rPr>
              <a:t> être ami avec </a:t>
            </a:r>
            <a:r>
              <a:rPr lang="fr-CA" b="1" dirty="0">
                <a:solidFill>
                  <a:srgbClr val="7385D1"/>
                </a:solidFill>
              </a:rPr>
              <a:t>plusieurs </a:t>
            </a:r>
            <a:r>
              <a:rPr lang="fr-CA" dirty="0">
                <a:solidFill>
                  <a:srgbClr val="7385D1"/>
                </a:solidFill>
              </a:rPr>
              <a:t>autres </a:t>
            </a:r>
            <a:r>
              <a:rPr lang="fr-CA" dirty="0">
                <a:solidFill>
                  <a:srgbClr val="FA4098"/>
                </a:solidFill>
              </a:rPr>
              <a:t>utilisateurs</a:t>
            </a:r>
            <a:r>
              <a:rPr lang="fr-CA" dirty="0">
                <a:solidFill>
                  <a:srgbClr val="7385D1"/>
                </a:solidFill>
              </a:rPr>
              <a:t>. »</a:t>
            </a:r>
          </a:p>
        </p:txBody>
      </p:sp>
      <p:sp>
        <p:nvSpPr>
          <p:cNvPr id="9" name="ZoneTexte 8">
            <a:extLst>
              <a:ext uri="{FF2B5EF4-FFF2-40B4-BE49-F238E27FC236}">
                <a16:creationId xmlns:a16="http://schemas.microsoft.com/office/drawing/2014/main" id="{FB567CBC-2F66-4F7B-BB3C-EBC4039F5DD4}"/>
              </a:ext>
            </a:extLst>
          </p:cNvPr>
          <p:cNvSpPr txBox="1"/>
          <p:nvPr/>
        </p:nvSpPr>
        <p:spPr>
          <a:xfrm>
            <a:off x="6364616" y="4859259"/>
            <a:ext cx="5647944" cy="923330"/>
          </a:xfrm>
          <a:prstGeom prst="rect">
            <a:avLst/>
          </a:prstGeom>
          <a:noFill/>
        </p:spPr>
        <p:txBody>
          <a:bodyPr wrap="square" rtlCol="0">
            <a:spAutoFit/>
          </a:bodyPr>
          <a:lstStyle/>
          <a:p>
            <a:r>
              <a:rPr lang="fr-CA" dirty="0">
                <a:solidFill>
                  <a:srgbClr val="7385D1"/>
                </a:solidFill>
              </a:rPr>
              <a:t>Exemple 2 : « Une </a:t>
            </a:r>
            <a:r>
              <a:rPr lang="fr-CA" dirty="0">
                <a:solidFill>
                  <a:srgbClr val="FA4098"/>
                </a:solidFill>
              </a:rPr>
              <a:t>poupée russe</a:t>
            </a:r>
            <a:r>
              <a:rPr lang="fr-CA" dirty="0">
                <a:solidFill>
                  <a:srgbClr val="7385D1"/>
                </a:solidFill>
              </a:rPr>
              <a:t>, dont on note le poids et la taille, peut contenir </a:t>
            </a:r>
            <a:r>
              <a:rPr lang="fr-CA" b="1" dirty="0">
                <a:solidFill>
                  <a:srgbClr val="7385D1"/>
                </a:solidFill>
              </a:rPr>
              <a:t>une</a:t>
            </a:r>
            <a:r>
              <a:rPr lang="fr-CA" dirty="0">
                <a:solidFill>
                  <a:srgbClr val="7385D1"/>
                </a:solidFill>
              </a:rPr>
              <a:t> autre </a:t>
            </a:r>
            <a:r>
              <a:rPr lang="fr-CA" dirty="0">
                <a:solidFill>
                  <a:srgbClr val="FA4098"/>
                </a:solidFill>
              </a:rPr>
              <a:t>poupée russe</a:t>
            </a:r>
            <a:r>
              <a:rPr lang="fr-CA" dirty="0">
                <a:solidFill>
                  <a:srgbClr val="7385D1"/>
                </a:solidFill>
              </a:rPr>
              <a:t>. (Et être contenue dans une autre poupée russe) »</a:t>
            </a:r>
          </a:p>
        </p:txBody>
      </p:sp>
      <p:pic>
        <p:nvPicPr>
          <p:cNvPr id="6" name="Image 5">
            <a:extLst>
              <a:ext uri="{FF2B5EF4-FFF2-40B4-BE49-F238E27FC236}">
                <a16:creationId xmlns:a16="http://schemas.microsoft.com/office/drawing/2014/main" id="{AD11AF86-1023-4CDE-A2E0-A9C8B78D3B42}"/>
              </a:ext>
            </a:extLst>
          </p:cNvPr>
          <p:cNvPicPr>
            <a:picLocks noChangeAspect="1"/>
          </p:cNvPicPr>
          <p:nvPr/>
        </p:nvPicPr>
        <p:blipFill>
          <a:blip r:embed="rId2"/>
          <a:stretch>
            <a:fillRect/>
          </a:stretch>
        </p:blipFill>
        <p:spPr>
          <a:xfrm>
            <a:off x="2049018" y="2408926"/>
            <a:ext cx="2644140" cy="2240280"/>
          </a:xfrm>
          <a:prstGeom prst="rect">
            <a:avLst/>
          </a:prstGeom>
        </p:spPr>
      </p:pic>
      <p:pic>
        <p:nvPicPr>
          <p:cNvPr id="13" name="Image 12">
            <a:extLst>
              <a:ext uri="{FF2B5EF4-FFF2-40B4-BE49-F238E27FC236}">
                <a16:creationId xmlns:a16="http://schemas.microsoft.com/office/drawing/2014/main" id="{01DE6AED-554C-489A-B50E-098F044C03E7}"/>
              </a:ext>
            </a:extLst>
          </p:cNvPr>
          <p:cNvPicPr>
            <a:picLocks noChangeAspect="1"/>
          </p:cNvPicPr>
          <p:nvPr/>
        </p:nvPicPr>
        <p:blipFill>
          <a:blip r:embed="rId3"/>
          <a:stretch>
            <a:fillRect/>
          </a:stretch>
        </p:blipFill>
        <p:spPr>
          <a:xfrm>
            <a:off x="7381494" y="2552700"/>
            <a:ext cx="2537460" cy="1752600"/>
          </a:xfrm>
          <a:prstGeom prst="rect">
            <a:avLst/>
          </a:prstGeom>
        </p:spPr>
      </p:pic>
    </p:spTree>
    <p:extLst>
      <p:ext uri="{BB962C8B-B14F-4D97-AF65-F5344CB8AC3E}">
        <p14:creationId xmlns:p14="http://schemas.microsoft.com/office/powerpoint/2010/main" val="816799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41EAE4-FE22-44D7-BFF7-DFEF909BA518}"/>
              </a:ext>
            </a:extLst>
          </p:cNvPr>
          <p:cNvSpPr>
            <a:spLocks noGrp="1"/>
          </p:cNvSpPr>
          <p:nvPr>
            <p:ph idx="1"/>
          </p:nvPr>
        </p:nvSpPr>
        <p:spPr/>
        <p:txBody>
          <a:bodyPr/>
          <a:lstStyle/>
          <a:p>
            <a:r>
              <a:rPr lang="fr-CA" dirty="0"/>
              <a:t> Relations</a:t>
            </a:r>
          </a:p>
          <a:p>
            <a:pPr lvl="1"/>
            <a:r>
              <a:rPr lang="fr-CA" dirty="0"/>
              <a:t> Relations avec un </a:t>
            </a:r>
            <a:r>
              <a:rPr lang="fr-CA" dirty="0">
                <a:solidFill>
                  <a:srgbClr val="FA4098"/>
                </a:solidFill>
              </a:rPr>
              <a:t>degré</a:t>
            </a:r>
            <a:r>
              <a:rPr lang="fr-CA" dirty="0"/>
              <a:t>* supérieur à 2 </a:t>
            </a:r>
            <a:r>
              <a:rPr lang="en-CA" dirty="0"/>
              <a:t>😵</a:t>
            </a:r>
            <a:endParaRPr lang="fr-CA" dirty="0"/>
          </a:p>
          <a:p>
            <a:pPr lvl="2"/>
            <a:r>
              <a:rPr lang="fr-CA" dirty="0"/>
              <a:t> Exemple : « Un </a:t>
            </a:r>
            <a:r>
              <a:rPr lang="fr-CA" dirty="0">
                <a:solidFill>
                  <a:srgbClr val="FA4098"/>
                </a:solidFill>
              </a:rPr>
              <a:t>client</a:t>
            </a:r>
            <a:r>
              <a:rPr lang="fr-CA" dirty="0"/>
              <a:t> peut acheter des </a:t>
            </a:r>
            <a:r>
              <a:rPr lang="fr-CA" dirty="0">
                <a:solidFill>
                  <a:srgbClr val="FA4098"/>
                </a:solidFill>
              </a:rPr>
              <a:t>voitures</a:t>
            </a:r>
            <a:r>
              <a:rPr lang="fr-CA" dirty="0"/>
              <a:t>. Lors d’un achat, un </a:t>
            </a:r>
            <a:r>
              <a:rPr lang="fr-CA" dirty="0">
                <a:solidFill>
                  <a:srgbClr val="FA4098"/>
                </a:solidFill>
              </a:rPr>
              <a:t>vendeur</a:t>
            </a:r>
            <a:r>
              <a:rPr lang="fr-CA" dirty="0"/>
              <a:t> spécifique est impliqué dans la transaction étant donné qu’il travaille à la commission. »</a:t>
            </a:r>
          </a:p>
        </p:txBody>
      </p:sp>
      <p:sp>
        <p:nvSpPr>
          <p:cNvPr id="3" name="Titre 2">
            <a:extLst>
              <a:ext uri="{FF2B5EF4-FFF2-40B4-BE49-F238E27FC236}">
                <a16:creationId xmlns:a16="http://schemas.microsoft.com/office/drawing/2014/main" id="{3A8C251F-98B5-4CC4-B343-5427C3CDFE3B}"/>
              </a:ext>
            </a:extLst>
          </p:cNvPr>
          <p:cNvSpPr>
            <a:spLocks noGrp="1"/>
          </p:cNvSpPr>
          <p:nvPr>
            <p:ph type="title"/>
          </p:nvPr>
        </p:nvSpPr>
        <p:spPr/>
        <p:txBody>
          <a:bodyPr/>
          <a:lstStyle/>
          <a:p>
            <a:r>
              <a:rPr lang="fr-CA" dirty="0"/>
              <a:t>Relations</a:t>
            </a:r>
          </a:p>
        </p:txBody>
      </p:sp>
      <p:sp>
        <p:nvSpPr>
          <p:cNvPr id="4" name="ZoneTexte 3">
            <a:extLst>
              <a:ext uri="{FF2B5EF4-FFF2-40B4-BE49-F238E27FC236}">
                <a16:creationId xmlns:a16="http://schemas.microsoft.com/office/drawing/2014/main" id="{3D79874A-C8B2-4D1D-88A4-FFF3CE147BE5}"/>
              </a:ext>
            </a:extLst>
          </p:cNvPr>
          <p:cNvSpPr txBox="1"/>
          <p:nvPr/>
        </p:nvSpPr>
        <p:spPr>
          <a:xfrm>
            <a:off x="0" y="6519446"/>
            <a:ext cx="9070848" cy="338554"/>
          </a:xfrm>
          <a:prstGeom prst="rect">
            <a:avLst/>
          </a:prstGeom>
          <a:noFill/>
        </p:spPr>
        <p:txBody>
          <a:bodyPr wrap="square" rtlCol="0">
            <a:spAutoFit/>
          </a:bodyPr>
          <a:lstStyle/>
          <a:p>
            <a:r>
              <a:rPr lang="fr-CA" sz="1600" dirty="0">
                <a:solidFill>
                  <a:srgbClr val="7385D1"/>
                </a:solidFill>
              </a:rPr>
              <a:t>*Le </a:t>
            </a:r>
            <a:r>
              <a:rPr lang="fr-CA" sz="1600" dirty="0">
                <a:solidFill>
                  <a:srgbClr val="FA4098"/>
                </a:solidFill>
              </a:rPr>
              <a:t>degré</a:t>
            </a:r>
            <a:r>
              <a:rPr lang="fr-CA" sz="1600" dirty="0">
                <a:solidFill>
                  <a:srgbClr val="7385D1"/>
                </a:solidFill>
              </a:rPr>
              <a:t> d’une relation correspond au nombre d’entités différentes impliquées dans la relation</a:t>
            </a:r>
          </a:p>
        </p:txBody>
      </p:sp>
      <p:pic>
        <p:nvPicPr>
          <p:cNvPr id="6" name="Image 5">
            <a:extLst>
              <a:ext uri="{FF2B5EF4-FFF2-40B4-BE49-F238E27FC236}">
                <a16:creationId xmlns:a16="http://schemas.microsoft.com/office/drawing/2014/main" id="{559F8FA8-C847-4428-AFB0-B27133D60AA9}"/>
              </a:ext>
            </a:extLst>
          </p:cNvPr>
          <p:cNvPicPr>
            <a:picLocks noChangeAspect="1"/>
          </p:cNvPicPr>
          <p:nvPr/>
        </p:nvPicPr>
        <p:blipFill>
          <a:blip r:embed="rId2"/>
          <a:stretch>
            <a:fillRect/>
          </a:stretch>
        </p:blipFill>
        <p:spPr>
          <a:xfrm>
            <a:off x="3156690" y="3059842"/>
            <a:ext cx="5875020" cy="2247900"/>
          </a:xfrm>
          <a:prstGeom prst="rect">
            <a:avLst/>
          </a:prstGeom>
        </p:spPr>
      </p:pic>
      <p:sp>
        <p:nvSpPr>
          <p:cNvPr id="7" name="ZoneTexte 6">
            <a:extLst>
              <a:ext uri="{FF2B5EF4-FFF2-40B4-BE49-F238E27FC236}">
                <a16:creationId xmlns:a16="http://schemas.microsoft.com/office/drawing/2014/main" id="{810D517D-4C8A-40F3-8E63-75318E8A5AD3}"/>
              </a:ext>
            </a:extLst>
          </p:cNvPr>
          <p:cNvSpPr txBox="1"/>
          <p:nvPr/>
        </p:nvSpPr>
        <p:spPr>
          <a:xfrm>
            <a:off x="6542237" y="5454100"/>
            <a:ext cx="4978945" cy="646331"/>
          </a:xfrm>
          <a:prstGeom prst="rect">
            <a:avLst/>
          </a:prstGeom>
          <a:noFill/>
        </p:spPr>
        <p:txBody>
          <a:bodyPr wrap="square" rtlCol="0">
            <a:spAutoFit/>
          </a:bodyPr>
          <a:lstStyle/>
          <a:p>
            <a:r>
              <a:rPr lang="fr-CA" dirty="0">
                <a:solidFill>
                  <a:srgbClr val="7385D1"/>
                </a:solidFill>
              </a:rPr>
              <a:t>Chaque client peut acheter </a:t>
            </a:r>
            <a:r>
              <a:rPr lang="fr-CA" b="1" dirty="0">
                <a:solidFill>
                  <a:srgbClr val="7385D1"/>
                </a:solidFill>
              </a:rPr>
              <a:t>plusieurs</a:t>
            </a:r>
            <a:r>
              <a:rPr lang="fr-CA" dirty="0">
                <a:solidFill>
                  <a:srgbClr val="7385D1"/>
                </a:solidFill>
              </a:rPr>
              <a:t> </a:t>
            </a:r>
            <a:r>
              <a:rPr lang="fr-CA" dirty="0">
                <a:solidFill>
                  <a:srgbClr val="FA4098"/>
                </a:solidFill>
              </a:rPr>
              <a:t>voitures</a:t>
            </a:r>
            <a:r>
              <a:rPr lang="fr-CA" dirty="0">
                <a:solidFill>
                  <a:srgbClr val="7385D1"/>
                </a:solidFill>
              </a:rPr>
              <a:t>.</a:t>
            </a:r>
          </a:p>
          <a:p>
            <a:r>
              <a:rPr lang="fr-CA" dirty="0">
                <a:solidFill>
                  <a:srgbClr val="7385D1"/>
                </a:solidFill>
              </a:rPr>
              <a:t>(Et chaque vendeur peut vendre </a:t>
            </a:r>
            <a:r>
              <a:rPr lang="fr-CA" b="1" dirty="0">
                <a:solidFill>
                  <a:srgbClr val="7385D1"/>
                </a:solidFill>
              </a:rPr>
              <a:t>plusieurs</a:t>
            </a:r>
            <a:r>
              <a:rPr lang="fr-CA" dirty="0">
                <a:solidFill>
                  <a:srgbClr val="7385D1"/>
                </a:solidFill>
              </a:rPr>
              <a:t> </a:t>
            </a:r>
            <a:r>
              <a:rPr lang="fr-CA" dirty="0">
                <a:solidFill>
                  <a:srgbClr val="FA4098"/>
                </a:solidFill>
              </a:rPr>
              <a:t>voitures</a:t>
            </a:r>
            <a:r>
              <a:rPr lang="fr-CA" dirty="0">
                <a:solidFill>
                  <a:srgbClr val="7385D1"/>
                </a:solidFill>
              </a:rPr>
              <a:t>)</a:t>
            </a:r>
          </a:p>
        </p:txBody>
      </p:sp>
      <p:cxnSp>
        <p:nvCxnSpPr>
          <p:cNvPr id="8" name="Connecteur droit avec flèche 7">
            <a:extLst>
              <a:ext uri="{FF2B5EF4-FFF2-40B4-BE49-F238E27FC236}">
                <a16:creationId xmlns:a16="http://schemas.microsoft.com/office/drawing/2014/main" id="{3DA6CEC2-00E6-4A0B-AEB0-C0B7FB121EFC}"/>
              </a:ext>
            </a:extLst>
          </p:cNvPr>
          <p:cNvCxnSpPr>
            <a:cxnSpLocks/>
          </p:cNvCxnSpPr>
          <p:nvPr/>
        </p:nvCxnSpPr>
        <p:spPr>
          <a:xfrm>
            <a:off x="4163811" y="3835705"/>
            <a:ext cx="1021179" cy="653595"/>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539D5237-2E29-4923-8547-6A831A5E59DB}"/>
              </a:ext>
            </a:extLst>
          </p:cNvPr>
          <p:cNvSpPr txBox="1"/>
          <p:nvPr/>
        </p:nvSpPr>
        <p:spPr>
          <a:xfrm>
            <a:off x="1275198" y="3422862"/>
            <a:ext cx="4083576" cy="646331"/>
          </a:xfrm>
          <a:prstGeom prst="rect">
            <a:avLst/>
          </a:prstGeom>
          <a:noFill/>
        </p:spPr>
        <p:txBody>
          <a:bodyPr wrap="square" rtlCol="0">
            <a:spAutoFit/>
          </a:bodyPr>
          <a:lstStyle/>
          <a:p>
            <a:r>
              <a:rPr lang="fr-CA" dirty="0">
                <a:solidFill>
                  <a:srgbClr val="7385D1"/>
                </a:solidFill>
              </a:rPr>
              <a:t>Chaque voiture peut être vendue à </a:t>
            </a:r>
            <a:r>
              <a:rPr lang="fr-CA" b="1" dirty="0">
                <a:solidFill>
                  <a:srgbClr val="7385D1"/>
                </a:solidFill>
              </a:rPr>
              <a:t>un </a:t>
            </a:r>
            <a:r>
              <a:rPr lang="fr-CA" dirty="0">
                <a:solidFill>
                  <a:srgbClr val="FA4098"/>
                </a:solidFill>
              </a:rPr>
              <a:t>client</a:t>
            </a:r>
            <a:r>
              <a:rPr lang="fr-CA" dirty="0">
                <a:solidFill>
                  <a:srgbClr val="7385D1"/>
                </a:solidFill>
              </a:rPr>
              <a:t> par </a:t>
            </a:r>
            <a:r>
              <a:rPr lang="fr-CA" b="1" dirty="0">
                <a:solidFill>
                  <a:srgbClr val="7385D1"/>
                </a:solidFill>
              </a:rPr>
              <a:t>un</a:t>
            </a:r>
            <a:r>
              <a:rPr lang="fr-CA" dirty="0">
                <a:solidFill>
                  <a:srgbClr val="7385D1"/>
                </a:solidFill>
              </a:rPr>
              <a:t> </a:t>
            </a:r>
            <a:r>
              <a:rPr lang="fr-CA" dirty="0">
                <a:solidFill>
                  <a:srgbClr val="FA4098"/>
                </a:solidFill>
              </a:rPr>
              <a:t>vendeur</a:t>
            </a:r>
            <a:r>
              <a:rPr lang="fr-CA" dirty="0">
                <a:solidFill>
                  <a:srgbClr val="7385D1"/>
                </a:solidFill>
              </a:rPr>
              <a:t>.</a:t>
            </a:r>
          </a:p>
        </p:txBody>
      </p:sp>
      <p:cxnSp>
        <p:nvCxnSpPr>
          <p:cNvPr id="11" name="Connecteur droit avec flèche 10">
            <a:extLst>
              <a:ext uri="{FF2B5EF4-FFF2-40B4-BE49-F238E27FC236}">
                <a16:creationId xmlns:a16="http://schemas.microsoft.com/office/drawing/2014/main" id="{71E3F23D-7D72-4095-A7B9-BD0D0B7960B7}"/>
              </a:ext>
            </a:extLst>
          </p:cNvPr>
          <p:cNvCxnSpPr>
            <a:cxnSpLocks/>
          </p:cNvCxnSpPr>
          <p:nvPr/>
        </p:nvCxnSpPr>
        <p:spPr>
          <a:xfrm flipH="1" flipV="1">
            <a:off x="6900672" y="4881551"/>
            <a:ext cx="371856" cy="54853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CCCA9563-BBE6-433B-9CE8-959A7531219D}"/>
              </a:ext>
            </a:extLst>
          </p:cNvPr>
          <p:cNvCxnSpPr>
            <a:cxnSpLocks/>
          </p:cNvCxnSpPr>
          <p:nvPr/>
        </p:nvCxnSpPr>
        <p:spPr>
          <a:xfrm>
            <a:off x="4447275" y="3808443"/>
            <a:ext cx="1557528" cy="26075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71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41EAE4-FE22-44D7-BFF7-DFEF909BA518}"/>
              </a:ext>
            </a:extLst>
          </p:cNvPr>
          <p:cNvSpPr>
            <a:spLocks noGrp="1"/>
          </p:cNvSpPr>
          <p:nvPr>
            <p:ph idx="1"/>
          </p:nvPr>
        </p:nvSpPr>
        <p:spPr/>
        <p:txBody>
          <a:bodyPr/>
          <a:lstStyle/>
          <a:p>
            <a:r>
              <a:rPr lang="fr-CA" dirty="0"/>
              <a:t> Relations</a:t>
            </a:r>
          </a:p>
          <a:p>
            <a:pPr lvl="1"/>
            <a:r>
              <a:rPr lang="fr-CA" dirty="0"/>
              <a:t> Relations avec un degré supérieur à 2</a:t>
            </a:r>
          </a:p>
          <a:p>
            <a:pPr lvl="2"/>
            <a:r>
              <a:rPr lang="fr-CA" dirty="0"/>
              <a:t> Même si les relations de degré supérieur à 2 sont généralement mélangeantes, il y a moyen de les transformer.</a:t>
            </a:r>
          </a:p>
          <a:p>
            <a:pPr lvl="2"/>
            <a:r>
              <a:rPr lang="fr-CA" dirty="0"/>
              <a:t> Nous avons pris la même situation, mais nous avons décidé d’ajouter l’entité « </a:t>
            </a:r>
            <a:r>
              <a:rPr lang="fr-CA" dirty="0">
                <a:solidFill>
                  <a:srgbClr val="FA4098"/>
                </a:solidFill>
              </a:rPr>
              <a:t>Achat </a:t>
            </a:r>
            <a:r>
              <a:rPr lang="fr-CA" dirty="0"/>
              <a:t>» pour faire le pont entre les trois autres entités :</a:t>
            </a:r>
          </a:p>
          <a:p>
            <a:pPr lvl="2"/>
            <a:endParaRPr lang="fr-CA" dirty="0"/>
          </a:p>
        </p:txBody>
      </p:sp>
      <p:sp>
        <p:nvSpPr>
          <p:cNvPr id="3" name="Titre 2">
            <a:extLst>
              <a:ext uri="{FF2B5EF4-FFF2-40B4-BE49-F238E27FC236}">
                <a16:creationId xmlns:a16="http://schemas.microsoft.com/office/drawing/2014/main" id="{3A8C251F-98B5-4CC4-B343-5427C3CDFE3B}"/>
              </a:ext>
            </a:extLst>
          </p:cNvPr>
          <p:cNvSpPr>
            <a:spLocks noGrp="1"/>
          </p:cNvSpPr>
          <p:nvPr>
            <p:ph type="title"/>
          </p:nvPr>
        </p:nvSpPr>
        <p:spPr/>
        <p:txBody>
          <a:bodyPr/>
          <a:lstStyle/>
          <a:p>
            <a:r>
              <a:rPr lang="fr-CA" dirty="0"/>
              <a:t>Relations</a:t>
            </a:r>
          </a:p>
        </p:txBody>
      </p:sp>
      <p:pic>
        <p:nvPicPr>
          <p:cNvPr id="5" name="Image 4">
            <a:extLst>
              <a:ext uri="{FF2B5EF4-FFF2-40B4-BE49-F238E27FC236}">
                <a16:creationId xmlns:a16="http://schemas.microsoft.com/office/drawing/2014/main" id="{63B3A758-6469-4E23-8876-5064C6E72875}"/>
              </a:ext>
            </a:extLst>
          </p:cNvPr>
          <p:cNvPicPr>
            <a:picLocks noChangeAspect="1"/>
          </p:cNvPicPr>
          <p:nvPr/>
        </p:nvPicPr>
        <p:blipFill>
          <a:blip r:embed="rId2"/>
          <a:stretch>
            <a:fillRect/>
          </a:stretch>
        </p:blipFill>
        <p:spPr>
          <a:xfrm>
            <a:off x="1792226" y="3253894"/>
            <a:ext cx="8465820" cy="2956560"/>
          </a:xfrm>
          <a:prstGeom prst="rect">
            <a:avLst/>
          </a:prstGeom>
        </p:spPr>
      </p:pic>
      <p:sp>
        <p:nvSpPr>
          <p:cNvPr id="10" name="ZoneTexte 9">
            <a:extLst>
              <a:ext uri="{FF2B5EF4-FFF2-40B4-BE49-F238E27FC236}">
                <a16:creationId xmlns:a16="http://schemas.microsoft.com/office/drawing/2014/main" id="{EBF18AF8-E683-46AA-A85C-4980ACCC478E}"/>
              </a:ext>
            </a:extLst>
          </p:cNvPr>
          <p:cNvSpPr txBox="1"/>
          <p:nvPr/>
        </p:nvSpPr>
        <p:spPr>
          <a:xfrm>
            <a:off x="7236715" y="3792961"/>
            <a:ext cx="3883152" cy="646331"/>
          </a:xfrm>
          <a:prstGeom prst="rect">
            <a:avLst/>
          </a:prstGeom>
          <a:noFill/>
        </p:spPr>
        <p:txBody>
          <a:bodyPr wrap="square" rtlCol="0">
            <a:spAutoFit/>
          </a:bodyPr>
          <a:lstStyle/>
          <a:p>
            <a:r>
              <a:rPr lang="fr-CA" dirty="0">
                <a:solidFill>
                  <a:srgbClr val="7385D1"/>
                </a:solidFill>
              </a:rPr>
              <a:t>Chaque vendeur peut gérer </a:t>
            </a:r>
            <a:r>
              <a:rPr lang="fr-CA" b="1" dirty="0">
                <a:solidFill>
                  <a:srgbClr val="7385D1"/>
                </a:solidFill>
              </a:rPr>
              <a:t>N</a:t>
            </a:r>
            <a:r>
              <a:rPr lang="fr-CA" dirty="0">
                <a:solidFill>
                  <a:srgbClr val="7385D1"/>
                </a:solidFill>
              </a:rPr>
              <a:t> </a:t>
            </a:r>
            <a:r>
              <a:rPr lang="fr-CA" dirty="0">
                <a:solidFill>
                  <a:srgbClr val="FA4098"/>
                </a:solidFill>
              </a:rPr>
              <a:t>achats</a:t>
            </a:r>
            <a:r>
              <a:rPr lang="fr-CA" dirty="0">
                <a:solidFill>
                  <a:srgbClr val="7385D1"/>
                </a:solidFill>
              </a:rPr>
              <a:t>.</a:t>
            </a:r>
          </a:p>
          <a:p>
            <a:r>
              <a:rPr lang="fr-CA" dirty="0">
                <a:solidFill>
                  <a:srgbClr val="7385D1"/>
                </a:solidFill>
              </a:rPr>
              <a:t>Chaque achat est gérée par </a:t>
            </a:r>
            <a:r>
              <a:rPr lang="fr-CA" b="1" dirty="0">
                <a:solidFill>
                  <a:srgbClr val="7385D1"/>
                </a:solidFill>
              </a:rPr>
              <a:t>1</a:t>
            </a:r>
            <a:r>
              <a:rPr lang="fr-CA" dirty="0">
                <a:solidFill>
                  <a:srgbClr val="7385D1"/>
                </a:solidFill>
              </a:rPr>
              <a:t> </a:t>
            </a:r>
            <a:r>
              <a:rPr lang="fr-CA" dirty="0">
                <a:solidFill>
                  <a:srgbClr val="FA4098"/>
                </a:solidFill>
              </a:rPr>
              <a:t>vendeur</a:t>
            </a:r>
            <a:r>
              <a:rPr lang="fr-CA" dirty="0">
                <a:solidFill>
                  <a:srgbClr val="7385D1"/>
                </a:solidFill>
              </a:rPr>
              <a:t>.</a:t>
            </a:r>
          </a:p>
        </p:txBody>
      </p:sp>
      <p:cxnSp>
        <p:nvCxnSpPr>
          <p:cNvPr id="11" name="Connecteur droit avec flèche 10">
            <a:extLst>
              <a:ext uri="{FF2B5EF4-FFF2-40B4-BE49-F238E27FC236}">
                <a16:creationId xmlns:a16="http://schemas.microsoft.com/office/drawing/2014/main" id="{D35EE40C-6215-4561-9202-4D84B53F4A72}"/>
              </a:ext>
            </a:extLst>
          </p:cNvPr>
          <p:cNvCxnSpPr>
            <a:cxnSpLocks/>
          </p:cNvCxnSpPr>
          <p:nvPr/>
        </p:nvCxnSpPr>
        <p:spPr>
          <a:xfrm flipH="1">
            <a:off x="6243068" y="4151567"/>
            <a:ext cx="941832" cy="35966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FF8B90A6-058B-43AB-8F9A-D07B3BB37FF3}"/>
              </a:ext>
            </a:extLst>
          </p:cNvPr>
          <p:cNvSpPr txBox="1"/>
          <p:nvPr/>
        </p:nvSpPr>
        <p:spPr>
          <a:xfrm>
            <a:off x="786385" y="3852671"/>
            <a:ext cx="3883152" cy="646331"/>
          </a:xfrm>
          <a:prstGeom prst="rect">
            <a:avLst/>
          </a:prstGeom>
          <a:noFill/>
        </p:spPr>
        <p:txBody>
          <a:bodyPr wrap="square" rtlCol="0">
            <a:spAutoFit/>
          </a:bodyPr>
          <a:lstStyle/>
          <a:p>
            <a:r>
              <a:rPr lang="fr-CA" dirty="0">
                <a:solidFill>
                  <a:srgbClr val="7385D1"/>
                </a:solidFill>
              </a:rPr>
              <a:t>Chaque client peut faire </a:t>
            </a:r>
            <a:r>
              <a:rPr lang="fr-CA" b="1" dirty="0">
                <a:solidFill>
                  <a:srgbClr val="7385D1"/>
                </a:solidFill>
              </a:rPr>
              <a:t>N</a:t>
            </a:r>
            <a:r>
              <a:rPr lang="fr-CA" dirty="0">
                <a:solidFill>
                  <a:srgbClr val="7385D1"/>
                </a:solidFill>
              </a:rPr>
              <a:t> </a:t>
            </a:r>
            <a:r>
              <a:rPr lang="fr-CA" dirty="0">
                <a:solidFill>
                  <a:srgbClr val="FA4098"/>
                </a:solidFill>
              </a:rPr>
              <a:t>achats</a:t>
            </a:r>
            <a:r>
              <a:rPr lang="fr-CA" dirty="0">
                <a:solidFill>
                  <a:srgbClr val="7385D1"/>
                </a:solidFill>
              </a:rPr>
              <a:t>.</a:t>
            </a:r>
          </a:p>
          <a:p>
            <a:r>
              <a:rPr lang="fr-CA" dirty="0">
                <a:solidFill>
                  <a:srgbClr val="7385D1"/>
                </a:solidFill>
              </a:rPr>
              <a:t>Chaque achat est fait par </a:t>
            </a:r>
            <a:r>
              <a:rPr lang="fr-CA" b="1" dirty="0">
                <a:solidFill>
                  <a:srgbClr val="7385D1"/>
                </a:solidFill>
              </a:rPr>
              <a:t>1</a:t>
            </a:r>
            <a:r>
              <a:rPr lang="fr-CA" dirty="0">
                <a:solidFill>
                  <a:srgbClr val="7385D1"/>
                </a:solidFill>
              </a:rPr>
              <a:t> </a:t>
            </a:r>
            <a:r>
              <a:rPr lang="fr-CA" dirty="0">
                <a:solidFill>
                  <a:srgbClr val="FA4098"/>
                </a:solidFill>
              </a:rPr>
              <a:t>client</a:t>
            </a:r>
            <a:r>
              <a:rPr lang="fr-CA" dirty="0">
                <a:solidFill>
                  <a:srgbClr val="7385D1"/>
                </a:solidFill>
              </a:rPr>
              <a:t>.</a:t>
            </a:r>
          </a:p>
        </p:txBody>
      </p:sp>
      <p:cxnSp>
        <p:nvCxnSpPr>
          <p:cNvPr id="16" name="Connecteur droit avec flèche 15">
            <a:extLst>
              <a:ext uri="{FF2B5EF4-FFF2-40B4-BE49-F238E27FC236}">
                <a16:creationId xmlns:a16="http://schemas.microsoft.com/office/drawing/2014/main" id="{054B53B0-6FB3-4A7E-9DC4-6B2B33B93AB4}"/>
              </a:ext>
            </a:extLst>
          </p:cNvPr>
          <p:cNvCxnSpPr>
            <a:cxnSpLocks/>
          </p:cNvCxnSpPr>
          <p:nvPr/>
        </p:nvCxnSpPr>
        <p:spPr>
          <a:xfrm>
            <a:off x="3511296" y="4499002"/>
            <a:ext cx="774192" cy="89871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B0C2974F-6B53-4337-87FA-91B32E85DB9A}"/>
              </a:ext>
            </a:extLst>
          </p:cNvPr>
          <p:cNvSpPr txBox="1"/>
          <p:nvPr/>
        </p:nvSpPr>
        <p:spPr>
          <a:xfrm>
            <a:off x="8030126" y="6161617"/>
            <a:ext cx="3883152" cy="646331"/>
          </a:xfrm>
          <a:prstGeom prst="rect">
            <a:avLst/>
          </a:prstGeom>
          <a:noFill/>
        </p:spPr>
        <p:txBody>
          <a:bodyPr wrap="square" rtlCol="0">
            <a:spAutoFit/>
          </a:bodyPr>
          <a:lstStyle/>
          <a:p>
            <a:r>
              <a:rPr lang="fr-CA" dirty="0">
                <a:solidFill>
                  <a:srgbClr val="7385D1"/>
                </a:solidFill>
              </a:rPr>
              <a:t>Chaque voiture est lié à </a:t>
            </a:r>
            <a:r>
              <a:rPr lang="fr-CA" b="1" dirty="0">
                <a:solidFill>
                  <a:srgbClr val="7385D1"/>
                </a:solidFill>
              </a:rPr>
              <a:t>un</a:t>
            </a:r>
            <a:r>
              <a:rPr lang="fr-CA" dirty="0">
                <a:solidFill>
                  <a:srgbClr val="7385D1"/>
                </a:solidFill>
              </a:rPr>
              <a:t> </a:t>
            </a:r>
            <a:r>
              <a:rPr lang="fr-CA" dirty="0">
                <a:solidFill>
                  <a:srgbClr val="FA4098"/>
                </a:solidFill>
              </a:rPr>
              <a:t>achat</a:t>
            </a:r>
            <a:r>
              <a:rPr lang="fr-CA" dirty="0">
                <a:solidFill>
                  <a:srgbClr val="7385D1"/>
                </a:solidFill>
              </a:rPr>
              <a:t>.</a:t>
            </a:r>
          </a:p>
          <a:p>
            <a:r>
              <a:rPr lang="fr-CA" dirty="0">
                <a:solidFill>
                  <a:srgbClr val="7385D1"/>
                </a:solidFill>
              </a:rPr>
              <a:t>Chaque achat est lié à </a:t>
            </a:r>
            <a:r>
              <a:rPr lang="fr-CA" b="1" dirty="0">
                <a:solidFill>
                  <a:srgbClr val="7385D1"/>
                </a:solidFill>
              </a:rPr>
              <a:t>une</a:t>
            </a:r>
            <a:r>
              <a:rPr lang="fr-CA" dirty="0">
                <a:solidFill>
                  <a:srgbClr val="7385D1"/>
                </a:solidFill>
              </a:rPr>
              <a:t> </a:t>
            </a:r>
            <a:r>
              <a:rPr lang="fr-CA" dirty="0">
                <a:solidFill>
                  <a:srgbClr val="FA4098"/>
                </a:solidFill>
              </a:rPr>
              <a:t>voiture</a:t>
            </a:r>
            <a:r>
              <a:rPr lang="fr-CA" dirty="0">
                <a:solidFill>
                  <a:srgbClr val="7385D1"/>
                </a:solidFill>
              </a:rPr>
              <a:t>.</a:t>
            </a:r>
          </a:p>
        </p:txBody>
      </p:sp>
      <p:cxnSp>
        <p:nvCxnSpPr>
          <p:cNvPr id="21" name="Connecteur droit avec flèche 20">
            <a:extLst>
              <a:ext uri="{FF2B5EF4-FFF2-40B4-BE49-F238E27FC236}">
                <a16:creationId xmlns:a16="http://schemas.microsoft.com/office/drawing/2014/main" id="{F52BDC34-DBAE-4985-A812-CA93C3FFA739}"/>
              </a:ext>
            </a:extLst>
          </p:cNvPr>
          <p:cNvCxnSpPr>
            <a:cxnSpLocks/>
          </p:cNvCxnSpPr>
          <p:nvPr/>
        </p:nvCxnSpPr>
        <p:spPr>
          <a:xfrm flipH="1" flipV="1">
            <a:off x="7763256" y="5762103"/>
            <a:ext cx="801624" cy="472735"/>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3881B98F-296A-4E8D-8E56-5E9CC3AD55A8}"/>
              </a:ext>
            </a:extLst>
          </p:cNvPr>
          <p:cNvSpPr txBox="1"/>
          <p:nvPr/>
        </p:nvSpPr>
        <p:spPr>
          <a:xfrm>
            <a:off x="1591057" y="6500171"/>
            <a:ext cx="5985678" cy="307777"/>
          </a:xfrm>
          <a:prstGeom prst="rect">
            <a:avLst/>
          </a:prstGeom>
          <a:noFill/>
        </p:spPr>
        <p:txBody>
          <a:bodyPr wrap="square" rtlCol="0">
            <a:spAutoFit/>
          </a:bodyPr>
          <a:lstStyle/>
          <a:p>
            <a:r>
              <a:rPr lang="fr-CA" sz="1400" dirty="0">
                <a:solidFill>
                  <a:srgbClr val="7385D1"/>
                </a:solidFill>
              </a:rPr>
              <a:t>On en profite pour noter la </a:t>
            </a:r>
            <a:r>
              <a:rPr lang="fr-CA" sz="1400" dirty="0">
                <a:solidFill>
                  <a:srgbClr val="FA4098"/>
                </a:solidFill>
              </a:rPr>
              <a:t>date</a:t>
            </a:r>
            <a:r>
              <a:rPr lang="fr-CA" sz="1400" dirty="0">
                <a:solidFill>
                  <a:srgbClr val="7385D1"/>
                </a:solidFill>
              </a:rPr>
              <a:t> de l’achat, le </a:t>
            </a:r>
            <a:r>
              <a:rPr lang="fr-CA" sz="1400" dirty="0">
                <a:solidFill>
                  <a:srgbClr val="FA4098"/>
                </a:solidFill>
              </a:rPr>
              <a:t>prix</a:t>
            </a:r>
            <a:r>
              <a:rPr lang="fr-CA" sz="1400" dirty="0">
                <a:solidFill>
                  <a:srgbClr val="7385D1"/>
                </a:solidFill>
              </a:rPr>
              <a:t> et la </a:t>
            </a:r>
            <a:r>
              <a:rPr lang="fr-CA" sz="1400" dirty="0">
                <a:solidFill>
                  <a:srgbClr val="FA4098"/>
                </a:solidFill>
              </a:rPr>
              <a:t>valeur de la commission</a:t>
            </a:r>
          </a:p>
        </p:txBody>
      </p:sp>
      <p:cxnSp>
        <p:nvCxnSpPr>
          <p:cNvPr id="17" name="Connecteur droit avec flèche 16">
            <a:extLst>
              <a:ext uri="{FF2B5EF4-FFF2-40B4-BE49-F238E27FC236}">
                <a16:creationId xmlns:a16="http://schemas.microsoft.com/office/drawing/2014/main" id="{9789CE25-C7FF-428C-8AFC-A308288857DC}"/>
              </a:ext>
            </a:extLst>
          </p:cNvPr>
          <p:cNvCxnSpPr>
            <a:cxnSpLocks/>
          </p:cNvCxnSpPr>
          <p:nvPr/>
        </p:nvCxnSpPr>
        <p:spPr>
          <a:xfrm flipV="1">
            <a:off x="5234181" y="6123605"/>
            <a:ext cx="233931" cy="37473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3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C482A4-D9F3-4C49-95CE-F09C6CAC40E0}"/>
              </a:ext>
            </a:extLst>
          </p:cNvPr>
          <p:cNvSpPr>
            <a:spLocks noGrp="1"/>
          </p:cNvSpPr>
          <p:nvPr>
            <p:ph idx="1"/>
          </p:nvPr>
        </p:nvSpPr>
        <p:spPr/>
        <p:txBody>
          <a:bodyPr>
            <a:normAutofit/>
          </a:bodyPr>
          <a:lstStyle/>
          <a:p>
            <a:r>
              <a:rPr lang="fr-CA" dirty="0"/>
              <a:t> Autres approches </a:t>
            </a:r>
            <a:r>
              <a:rPr lang="en-CA" dirty="0"/>
              <a:t>🧪</a:t>
            </a:r>
            <a:endParaRPr lang="fr-CA" dirty="0"/>
          </a:p>
          <a:p>
            <a:pPr lvl="1"/>
            <a:r>
              <a:rPr lang="fr-CA" sz="2000" dirty="0"/>
              <a:t> « </a:t>
            </a:r>
            <a:r>
              <a:rPr lang="fr-CA" sz="2000" dirty="0">
                <a:solidFill>
                  <a:srgbClr val="FA4098"/>
                </a:solidFill>
              </a:rPr>
              <a:t>Hybrid</a:t>
            </a:r>
            <a:r>
              <a:rPr lang="fr-CA" sz="2000" dirty="0"/>
              <a:t> » ou « </a:t>
            </a:r>
            <a:r>
              <a:rPr lang="fr-CA" sz="2000" dirty="0">
                <a:solidFill>
                  <a:srgbClr val="FA4098"/>
                </a:solidFill>
              </a:rPr>
              <a:t>Hybrid-first</a:t>
            </a:r>
            <a:r>
              <a:rPr lang="fr-CA" sz="2000" dirty="0"/>
              <a:t> » : Mélange des deux approches précédentes.</a:t>
            </a:r>
          </a:p>
          <a:p>
            <a:pPr lvl="1"/>
            <a:r>
              <a:rPr lang="fr-CA" sz="2000" dirty="0"/>
              <a:t> « </a:t>
            </a:r>
            <a:r>
              <a:rPr lang="fr-CA" sz="2000" dirty="0">
                <a:solidFill>
                  <a:srgbClr val="FA4098"/>
                </a:solidFill>
              </a:rPr>
              <a:t>Model-first</a:t>
            </a:r>
            <a:r>
              <a:rPr lang="fr-CA" sz="2000" dirty="0"/>
              <a:t> » : Le développeur dessine simplement un schéma pour les entités (données) dont il a besoin et il utilise ensuite un outil qui génèrera la base de données ET des classes.</a:t>
            </a:r>
          </a:p>
          <a:p>
            <a:pPr lvl="1"/>
            <a:endParaRPr lang="fr-CA" sz="2000" dirty="0"/>
          </a:p>
          <a:p>
            <a:pPr lvl="1"/>
            <a:r>
              <a:rPr lang="fr-CA" sz="2000" dirty="0"/>
              <a:t>Note : Quelle que soit l’approche, on peut toujours modifier la base de données et le code à la main selon nos besoins.</a:t>
            </a:r>
          </a:p>
          <a:p>
            <a:pPr lvl="1"/>
            <a:endParaRPr lang="fr-CA" dirty="0"/>
          </a:p>
          <a:p>
            <a:r>
              <a:rPr lang="fr-CA" dirty="0"/>
              <a:t> Quelle approche est la meilleure ? </a:t>
            </a:r>
            <a:r>
              <a:rPr lang="en-CA" dirty="0"/>
              <a:t>🏆</a:t>
            </a:r>
            <a:endParaRPr lang="fr-CA" dirty="0"/>
          </a:p>
          <a:p>
            <a:pPr lvl="1"/>
            <a:r>
              <a:rPr lang="fr-CA" sz="2000" dirty="0"/>
              <a:t> Aucune ! </a:t>
            </a:r>
            <a:r>
              <a:rPr lang="en-CA" sz="2000" dirty="0"/>
              <a:t>🥳😅</a:t>
            </a:r>
            <a:endParaRPr lang="fr-CA" sz="2000" dirty="0"/>
          </a:p>
          <a:p>
            <a:pPr lvl="2"/>
            <a:r>
              <a:rPr lang="fr-CA" sz="1800" dirty="0"/>
              <a:t> Chaque approche peut être appropriée : tout dépend du type d’application qu’on cherche à développer.</a:t>
            </a:r>
          </a:p>
          <a:p>
            <a:pPr lvl="1"/>
            <a:r>
              <a:rPr lang="fr-CA" sz="2000" dirty="0"/>
              <a:t> En entreprise, vous pourriez être amenés à utiliser n’importe laquelle de ces approches.</a:t>
            </a:r>
          </a:p>
          <a:p>
            <a:pPr lvl="2"/>
            <a:r>
              <a:rPr lang="fr-CA" sz="1800" dirty="0"/>
              <a:t>C’est donc important d’au moins aborder les deux principales. (</a:t>
            </a:r>
            <a:r>
              <a:rPr lang="fr-CA" sz="1800" dirty="0">
                <a:solidFill>
                  <a:srgbClr val="FA4098"/>
                </a:solidFill>
              </a:rPr>
              <a:t>Code-First</a:t>
            </a:r>
            <a:r>
              <a:rPr lang="fr-CA" sz="1800" dirty="0"/>
              <a:t> et </a:t>
            </a:r>
            <a:r>
              <a:rPr lang="fr-CA" sz="1800" dirty="0">
                <a:solidFill>
                  <a:srgbClr val="FA4098"/>
                </a:solidFill>
              </a:rPr>
              <a:t>Database-First</a:t>
            </a:r>
            <a:r>
              <a:rPr lang="fr-CA" sz="1800" dirty="0"/>
              <a:t>)</a:t>
            </a:r>
          </a:p>
        </p:txBody>
      </p:sp>
      <p:sp>
        <p:nvSpPr>
          <p:cNvPr id="3" name="Titre 2">
            <a:extLst>
              <a:ext uri="{FF2B5EF4-FFF2-40B4-BE49-F238E27FC236}">
                <a16:creationId xmlns:a16="http://schemas.microsoft.com/office/drawing/2014/main" id="{53BA5E96-9CC3-405B-A76F-CEAC11E88A73}"/>
              </a:ext>
            </a:extLst>
          </p:cNvPr>
          <p:cNvSpPr>
            <a:spLocks noGrp="1"/>
          </p:cNvSpPr>
          <p:nvPr>
            <p:ph type="title"/>
          </p:nvPr>
        </p:nvSpPr>
        <p:spPr/>
        <p:txBody>
          <a:bodyPr/>
          <a:lstStyle/>
          <a:p>
            <a:r>
              <a:rPr lang="fr-CA" dirty="0"/>
              <a:t>Database-first</a:t>
            </a:r>
          </a:p>
        </p:txBody>
      </p:sp>
    </p:spTree>
    <p:extLst>
      <p:ext uri="{BB962C8B-B14F-4D97-AF65-F5344CB8AC3E}">
        <p14:creationId xmlns:p14="http://schemas.microsoft.com/office/powerpoint/2010/main" val="66276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C482A4-D9F3-4C49-95CE-F09C6CAC40E0}"/>
              </a:ext>
            </a:extLst>
          </p:cNvPr>
          <p:cNvSpPr>
            <a:spLocks noGrp="1"/>
          </p:cNvSpPr>
          <p:nvPr>
            <p:ph idx="1"/>
          </p:nvPr>
        </p:nvSpPr>
        <p:spPr/>
        <p:txBody>
          <a:bodyPr/>
          <a:lstStyle/>
          <a:p>
            <a:r>
              <a:rPr lang="fr-CA" dirty="0"/>
              <a:t> Bases de données et programmation Web (ce cours)</a:t>
            </a:r>
          </a:p>
          <a:p>
            <a:pPr lvl="1"/>
            <a:r>
              <a:rPr lang="fr-CA" dirty="0"/>
              <a:t> </a:t>
            </a:r>
            <a:r>
              <a:rPr lang="fr-CA" dirty="0">
                <a:solidFill>
                  <a:srgbClr val="FA4098"/>
                </a:solidFill>
              </a:rPr>
              <a:t>Database-first </a:t>
            </a:r>
            <a:r>
              <a:rPr lang="en-CA" dirty="0">
                <a:solidFill>
                  <a:srgbClr val="FA4098"/>
                </a:solidFill>
              </a:rPr>
              <a:t>✅💿</a:t>
            </a:r>
            <a:endParaRPr lang="fr-CA" dirty="0">
              <a:solidFill>
                <a:srgbClr val="FA4098"/>
              </a:solidFill>
            </a:endParaRPr>
          </a:p>
          <a:p>
            <a:pPr lvl="2"/>
            <a:r>
              <a:rPr lang="fr-CA" dirty="0"/>
              <a:t> Tous les cours de </a:t>
            </a:r>
            <a:r>
              <a:rPr lang="fr-CA" b="1" dirty="0"/>
              <a:t>Web</a:t>
            </a:r>
            <a:r>
              <a:rPr lang="fr-CA" dirty="0"/>
              <a:t> et de </a:t>
            </a:r>
            <a:r>
              <a:rPr lang="fr-CA" b="1" dirty="0"/>
              <a:t>mobile</a:t>
            </a:r>
            <a:r>
              <a:rPr lang="fr-CA" dirty="0"/>
              <a:t> de votre cheminement collégial sont </a:t>
            </a:r>
            <a:r>
              <a:rPr lang="fr-CA" dirty="0">
                <a:solidFill>
                  <a:srgbClr val="FA4098"/>
                </a:solidFill>
              </a:rPr>
              <a:t>Code-first</a:t>
            </a:r>
            <a:r>
              <a:rPr lang="fr-CA" dirty="0"/>
              <a:t>... sauf celui-ci !</a:t>
            </a:r>
          </a:p>
          <a:p>
            <a:pPr lvl="2"/>
            <a:r>
              <a:rPr lang="fr-CA" dirty="0"/>
              <a:t> Difficile de dire si </a:t>
            </a:r>
            <a:r>
              <a:rPr lang="fr-CA" dirty="0">
                <a:solidFill>
                  <a:srgbClr val="FA4098"/>
                </a:solidFill>
              </a:rPr>
              <a:t>Code-first</a:t>
            </a:r>
            <a:r>
              <a:rPr lang="fr-CA" dirty="0"/>
              <a:t> est plus populaire que </a:t>
            </a:r>
            <a:r>
              <a:rPr lang="fr-CA" dirty="0">
                <a:solidFill>
                  <a:srgbClr val="FA4098"/>
                </a:solidFill>
              </a:rPr>
              <a:t>Database-first</a:t>
            </a:r>
            <a:r>
              <a:rPr lang="fr-CA" dirty="0"/>
              <a:t> aujourd’hui, mais l’approche </a:t>
            </a:r>
            <a:r>
              <a:rPr lang="fr-CA" dirty="0">
                <a:solidFill>
                  <a:srgbClr val="FA4098"/>
                </a:solidFill>
              </a:rPr>
              <a:t>Code-first</a:t>
            </a:r>
            <a:r>
              <a:rPr lang="fr-CA" dirty="0"/>
              <a:t> gagne définitivement en popularité pour le développement de </a:t>
            </a:r>
            <a:r>
              <a:rPr lang="fr-CA" b="1" dirty="0"/>
              <a:t>nouveaux projets</a:t>
            </a:r>
            <a:r>
              <a:rPr lang="fr-CA" dirty="0"/>
              <a:t>.</a:t>
            </a:r>
          </a:p>
          <a:p>
            <a:pPr lvl="2"/>
            <a:r>
              <a:rPr lang="fr-CA" dirty="0"/>
              <a:t> Historiquement, </a:t>
            </a:r>
            <a:r>
              <a:rPr lang="fr-CA" dirty="0">
                <a:solidFill>
                  <a:srgbClr val="FA4098"/>
                </a:solidFill>
              </a:rPr>
              <a:t>Database-first</a:t>
            </a:r>
            <a:r>
              <a:rPr lang="fr-CA" dirty="0"/>
              <a:t> était </a:t>
            </a:r>
            <a:r>
              <a:rPr lang="fr-CA" i="1" dirty="0"/>
              <a:t>probablement</a:t>
            </a:r>
            <a:r>
              <a:rPr lang="fr-CA" dirty="0"/>
              <a:t> plus populaire, mais il y a malgré tout des tonnes de projets (nouveaux ou anciens) </a:t>
            </a:r>
            <a:r>
              <a:rPr lang="fr-CA" dirty="0">
                <a:solidFill>
                  <a:srgbClr val="FA4098"/>
                </a:solidFill>
              </a:rPr>
              <a:t>Database-first</a:t>
            </a:r>
            <a:r>
              <a:rPr lang="fr-CA" dirty="0"/>
              <a:t> à créer / maintenir sur le marché du travail !</a:t>
            </a:r>
          </a:p>
        </p:txBody>
      </p:sp>
      <p:sp>
        <p:nvSpPr>
          <p:cNvPr id="3" name="Titre 2">
            <a:extLst>
              <a:ext uri="{FF2B5EF4-FFF2-40B4-BE49-F238E27FC236}">
                <a16:creationId xmlns:a16="http://schemas.microsoft.com/office/drawing/2014/main" id="{53BA5E96-9CC3-405B-A76F-CEAC11E88A73}"/>
              </a:ext>
            </a:extLst>
          </p:cNvPr>
          <p:cNvSpPr>
            <a:spLocks noGrp="1"/>
          </p:cNvSpPr>
          <p:nvPr>
            <p:ph type="title"/>
          </p:nvPr>
        </p:nvSpPr>
        <p:spPr/>
        <p:txBody>
          <a:bodyPr/>
          <a:lstStyle/>
          <a:p>
            <a:r>
              <a:rPr lang="fr-CA" dirty="0"/>
              <a:t>Database-first</a:t>
            </a:r>
          </a:p>
        </p:txBody>
      </p:sp>
    </p:spTree>
    <p:extLst>
      <p:ext uri="{BB962C8B-B14F-4D97-AF65-F5344CB8AC3E}">
        <p14:creationId xmlns:p14="http://schemas.microsoft.com/office/powerpoint/2010/main" val="137836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C482A4-D9F3-4C49-95CE-F09C6CAC40E0}"/>
              </a:ext>
            </a:extLst>
          </p:cNvPr>
          <p:cNvSpPr>
            <a:spLocks noGrp="1"/>
          </p:cNvSpPr>
          <p:nvPr>
            <p:ph idx="1"/>
          </p:nvPr>
        </p:nvSpPr>
        <p:spPr/>
        <p:txBody>
          <a:bodyPr>
            <a:normAutofit/>
          </a:bodyPr>
          <a:lstStyle/>
          <a:p>
            <a:r>
              <a:rPr lang="fr-CA" sz="2400" dirty="0"/>
              <a:t> </a:t>
            </a:r>
            <a:r>
              <a:rPr lang="fr-CA" sz="2400" dirty="0">
                <a:solidFill>
                  <a:srgbClr val="FA4098"/>
                </a:solidFill>
              </a:rPr>
              <a:t>Avantages Code-first </a:t>
            </a:r>
            <a:r>
              <a:rPr lang="en-CA" sz="2400" dirty="0">
                <a:solidFill>
                  <a:srgbClr val="FA4098"/>
                </a:solidFill>
              </a:rPr>
              <a:t>💻</a:t>
            </a:r>
            <a:endParaRPr lang="fr-CA" sz="2400" dirty="0">
              <a:solidFill>
                <a:srgbClr val="FA4098"/>
              </a:solidFill>
            </a:endParaRPr>
          </a:p>
          <a:p>
            <a:pPr lvl="1"/>
            <a:r>
              <a:rPr lang="fr-CA" sz="2000" dirty="0"/>
              <a:t> Possibilité de ne jamais avoir à « créer ou modifier soi-même » la base de données.</a:t>
            </a:r>
            <a:endParaRPr lang="fr-CA" sz="1600" dirty="0"/>
          </a:p>
          <a:p>
            <a:pPr lvl="1"/>
            <a:r>
              <a:rPr lang="fr-CA" sz="2000" dirty="0"/>
              <a:t> Meilleure performance pour des opérations complexes au niveau de l’application s’il y a peu d’interactions avec la base de données.</a:t>
            </a:r>
          </a:p>
          <a:p>
            <a:pPr lvl="1"/>
            <a:r>
              <a:rPr lang="fr-CA" sz="2000" dirty="0"/>
              <a:t> </a:t>
            </a:r>
            <a:r>
              <a:rPr lang="fr-CA" sz="2000" dirty="0">
                <a:solidFill>
                  <a:srgbClr val="FA4098"/>
                </a:solidFill>
              </a:rPr>
              <a:t>*</a:t>
            </a:r>
            <a:r>
              <a:rPr lang="fr-CA" sz="2000" dirty="0"/>
              <a:t>Généralement plus adapté pour une application à </a:t>
            </a:r>
            <a:r>
              <a:rPr lang="fr-CA" sz="2000" dirty="0">
                <a:solidFill>
                  <a:srgbClr val="FA4098"/>
                </a:solidFill>
              </a:rPr>
              <a:t>développer rapidement</a:t>
            </a:r>
            <a:r>
              <a:rPr lang="fr-CA" sz="2000" dirty="0"/>
              <a:t> ou avec des besoins légers en terme d’interaction avec la BD.</a:t>
            </a:r>
          </a:p>
          <a:p>
            <a:r>
              <a:rPr lang="fr-CA" sz="2400" dirty="0"/>
              <a:t> </a:t>
            </a:r>
            <a:r>
              <a:rPr lang="fr-CA" sz="2400" dirty="0">
                <a:solidFill>
                  <a:srgbClr val="FA4098"/>
                </a:solidFill>
              </a:rPr>
              <a:t>Avantages DB-first </a:t>
            </a:r>
            <a:r>
              <a:rPr lang="en-CA" sz="2400" dirty="0">
                <a:solidFill>
                  <a:srgbClr val="FA4098"/>
                </a:solidFill>
              </a:rPr>
              <a:t>💿</a:t>
            </a:r>
            <a:endParaRPr lang="fr-CA" sz="2400" dirty="0">
              <a:solidFill>
                <a:srgbClr val="FA4098"/>
              </a:solidFill>
            </a:endParaRPr>
          </a:p>
          <a:p>
            <a:pPr lvl="1"/>
            <a:r>
              <a:rPr lang="fr-CA" sz="2000" dirty="0"/>
              <a:t> Maintenance de la base de données : on comprend la base de données (car on l’a créée) et c’est donc plus simple de la documenter et la modifier soi-même.</a:t>
            </a:r>
          </a:p>
          <a:p>
            <a:pPr lvl="1"/>
            <a:r>
              <a:rPr lang="fr-CA" sz="2000" dirty="0"/>
              <a:t> Meilleure performance pour une application qui interagit beaucoup avec la base de données.</a:t>
            </a:r>
          </a:p>
          <a:p>
            <a:pPr lvl="1"/>
            <a:r>
              <a:rPr lang="fr-CA" sz="2000" dirty="0"/>
              <a:t> </a:t>
            </a:r>
            <a:r>
              <a:rPr lang="fr-CA" sz="2000" dirty="0">
                <a:solidFill>
                  <a:srgbClr val="FA4098"/>
                </a:solidFill>
              </a:rPr>
              <a:t>*</a:t>
            </a:r>
            <a:r>
              <a:rPr lang="fr-CA" sz="2000" dirty="0"/>
              <a:t>Généralement plus adapté pour une application lourde en terme d’interaction avec la BD.</a:t>
            </a:r>
          </a:p>
        </p:txBody>
      </p:sp>
      <p:sp>
        <p:nvSpPr>
          <p:cNvPr id="3" name="Titre 2">
            <a:extLst>
              <a:ext uri="{FF2B5EF4-FFF2-40B4-BE49-F238E27FC236}">
                <a16:creationId xmlns:a16="http://schemas.microsoft.com/office/drawing/2014/main" id="{53BA5E96-9CC3-405B-A76F-CEAC11E88A73}"/>
              </a:ext>
            </a:extLst>
          </p:cNvPr>
          <p:cNvSpPr>
            <a:spLocks noGrp="1"/>
          </p:cNvSpPr>
          <p:nvPr>
            <p:ph type="title"/>
          </p:nvPr>
        </p:nvSpPr>
        <p:spPr/>
        <p:txBody>
          <a:bodyPr/>
          <a:lstStyle/>
          <a:p>
            <a:r>
              <a:rPr lang="fr-CA" dirty="0"/>
              <a:t>Database-first</a:t>
            </a:r>
          </a:p>
        </p:txBody>
      </p:sp>
      <p:sp>
        <p:nvSpPr>
          <p:cNvPr id="4" name="ZoneTexte 3">
            <a:extLst>
              <a:ext uri="{FF2B5EF4-FFF2-40B4-BE49-F238E27FC236}">
                <a16:creationId xmlns:a16="http://schemas.microsoft.com/office/drawing/2014/main" id="{801B8F76-24EA-49D9-AC51-1109A1875DE6}"/>
              </a:ext>
            </a:extLst>
          </p:cNvPr>
          <p:cNvSpPr txBox="1"/>
          <p:nvPr/>
        </p:nvSpPr>
        <p:spPr>
          <a:xfrm>
            <a:off x="0" y="6119336"/>
            <a:ext cx="12192000" cy="738664"/>
          </a:xfrm>
          <a:prstGeom prst="rect">
            <a:avLst/>
          </a:prstGeom>
          <a:noFill/>
        </p:spPr>
        <p:txBody>
          <a:bodyPr wrap="square" rtlCol="0">
            <a:spAutoFit/>
          </a:bodyPr>
          <a:lstStyle/>
          <a:p>
            <a:r>
              <a:rPr lang="fr-CA" sz="1400" dirty="0">
                <a:solidFill>
                  <a:srgbClr val="FA4098"/>
                </a:solidFill>
              </a:rPr>
              <a:t>*</a:t>
            </a:r>
            <a:r>
              <a:rPr lang="fr-CA" sz="1400" dirty="0">
                <a:solidFill>
                  <a:srgbClr val="73B3D1"/>
                </a:solidFill>
              </a:rPr>
              <a:t>Il faut être très prudent quand on cherche les avantages et désavantages d’une approche. Cela dépend SURTOUT du type d’application qu’on développe et de notre manière d’utiliser l’approche en question. Si un quidam vous explique que « Code-first c’est toujours mieux » ou que « Database-first c’est toujours mieux », cherchez un peu plus loin car ce n’est pas si simple </a:t>
            </a:r>
            <a:r>
              <a:rPr lang="en-CA" sz="1400" dirty="0">
                <a:solidFill>
                  <a:srgbClr val="73B3D1"/>
                </a:solidFill>
              </a:rPr>
              <a:t>🤦‍♂️</a:t>
            </a:r>
            <a:endParaRPr lang="fr-CA" sz="1400" dirty="0">
              <a:solidFill>
                <a:srgbClr val="73B3D1"/>
              </a:solidFill>
            </a:endParaRPr>
          </a:p>
        </p:txBody>
      </p:sp>
    </p:spTree>
    <p:extLst>
      <p:ext uri="{BB962C8B-B14F-4D97-AF65-F5344CB8AC3E}">
        <p14:creationId xmlns:p14="http://schemas.microsoft.com/office/powerpoint/2010/main" val="71508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C482A4-D9F3-4C49-95CE-F09C6CAC40E0}"/>
              </a:ext>
            </a:extLst>
          </p:cNvPr>
          <p:cNvSpPr>
            <a:spLocks noGrp="1"/>
          </p:cNvSpPr>
          <p:nvPr>
            <p:ph idx="1"/>
          </p:nvPr>
        </p:nvSpPr>
        <p:spPr>
          <a:xfrm>
            <a:off x="838200" y="1150572"/>
            <a:ext cx="10512000" cy="5610955"/>
          </a:xfrm>
        </p:spPr>
        <p:txBody>
          <a:bodyPr/>
          <a:lstStyle/>
          <a:p>
            <a:r>
              <a:rPr lang="fr-CA" dirty="0"/>
              <a:t> «</a:t>
            </a:r>
            <a:r>
              <a:rPr lang="fr-CA" dirty="0">
                <a:solidFill>
                  <a:srgbClr val="FA4098"/>
                </a:solidFill>
              </a:rPr>
              <a:t> Stack </a:t>
            </a:r>
            <a:r>
              <a:rPr lang="fr-CA" dirty="0"/>
              <a:t>»</a:t>
            </a:r>
            <a:r>
              <a:rPr lang="fr-CA" dirty="0">
                <a:solidFill>
                  <a:srgbClr val="FA4098"/>
                </a:solidFill>
              </a:rPr>
              <a:t> technologique</a:t>
            </a:r>
            <a:r>
              <a:rPr lang="fr-CA" dirty="0"/>
              <a:t> du cours</a:t>
            </a:r>
          </a:p>
          <a:p>
            <a:pPr lvl="1"/>
            <a:r>
              <a:rPr lang="fr-CA" dirty="0"/>
              <a:t> Système de gestion de bases de données : </a:t>
            </a:r>
            <a:r>
              <a:rPr lang="fr-CA" dirty="0">
                <a:solidFill>
                  <a:srgbClr val="FA4098"/>
                </a:solidFill>
              </a:rPr>
              <a:t>Microsoft SQL Server (MSSQL)</a:t>
            </a:r>
          </a:p>
          <a:p>
            <a:pPr lvl="2"/>
            <a:r>
              <a:rPr lang="fr-CA" dirty="0"/>
              <a:t> C’est ce qui était utilisé dans votre cours Introduction aux bases de données. (Donc on ne part pas de zéro) </a:t>
            </a:r>
            <a:r>
              <a:rPr lang="en-CA" dirty="0"/>
              <a:t>🧠</a:t>
            </a:r>
            <a:endParaRPr lang="fr-CA" dirty="0"/>
          </a:p>
          <a:p>
            <a:pPr lvl="2"/>
            <a:r>
              <a:rPr lang="fr-CA" dirty="0"/>
              <a:t> Les concepts que nous aborderons avec MSSQL seront facilement transférables / réutilisables avec d’autres SGBD. (Notamment car SQL est très standardisé) </a:t>
            </a:r>
            <a:r>
              <a:rPr lang="en-CA" dirty="0"/>
              <a:t>🔀</a:t>
            </a:r>
            <a:endParaRPr lang="fr-CA" dirty="0"/>
          </a:p>
          <a:p>
            <a:pPr lvl="1"/>
            <a:endParaRPr lang="fr-CA" dirty="0"/>
          </a:p>
          <a:p>
            <a:pPr lvl="1"/>
            <a:r>
              <a:rPr lang="fr-CA" dirty="0"/>
              <a:t> Framework Web backend : </a:t>
            </a:r>
            <a:r>
              <a:rPr lang="fr-CA" dirty="0">
                <a:solidFill>
                  <a:srgbClr val="FA4098"/>
                </a:solidFill>
              </a:rPr>
              <a:t>ASP.NET Core (C#)</a:t>
            </a:r>
          </a:p>
          <a:p>
            <a:pPr lvl="2"/>
            <a:r>
              <a:rPr lang="fr-CA" dirty="0"/>
              <a:t> Car vous le connaissez déjà </a:t>
            </a:r>
            <a:r>
              <a:rPr lang="en-CA" dirty="0"/>
              <a:t>🧠</a:t>
            </a:r>
            <a:endParaRPr lang="fr-CA" dirty="0"/>
          </a:p>
          <a:p>
            <a:pPr lvl="2"/>
            <a:r>
              <a:rPr lang="fr-CA" dirty="0"/>
              <a:t> Dans ce cours, on se concentre surtout sur les bases de données et nous n’avons pas vraiment le temps d’apprendre un nouveau Framework </a:t>
            </a:r>
            <a:r>
              <a:rPr lang="en-CA" dirty="0"/>
              <a:t>⌛</a:t>
            </a:r>
            <a:endParaRPr lang="fr-CA" dirty="0"/>
          </a:p>
          <a:p>
            <a:pPr lvl="2"/>
            <a:endParaRPr lang="fr-CA" dirty="0"/>
          </a:p>
          <a:p>
            <a:pPr lvl="1"/>
            <a:r>
              <a:rPr lang="fr-CA" dirty="0"/>
              <a:t> Framework Web frontend : </a:t>
            </a:r>
            <a:r>
              <a:rPr lang="fr-CA" dirty="0">
                <a:solidFill>
                  <a:srgbClr val="FA4098"/>
                </a:solidFill>
              </a:rPr>
              <a:t>Aucun</a:t>
            </a:r>
            <a:r>
              <a:rPr lang="fr-CA" dirty="0"/>
              <a:t> </a:t>
            </a:r>
            <a:r>
              <a:rPr lang="en-CA" dirty="0"/>
              <a:t>🤷‍♂️</a:t>
            </a:r>
            <a:endParaRPr lang="fr-CA" dirty="0"/>
          </a:p>
          <a:p>
            <a:pPr lvl="2"/>
            <a:r>
              <a:rPr lang="fr-CA" dirty="0"/>
              <a:t> En Programmation Web orientée services, vous apprendrez Angular, mais nous ne en servirons pas dans ce cours : ASP.NET Core génèrera le HTML + CSS + JavaScript.</a:t>
            </a:r>
          </a:p>
        </p:txBody>
      </p:sp>
      <p:sp>
        <p:nvSpPr>
          <p:cNvPr id="3" name="Titre 2">
            <a:extLst>
              <a:ext uri="{FF2B5EF4-FFF2-40B4-BE49-F238E27FC236}">
                <a16:creationId xmlns:a16="http://schemas.microsoft.com/office/drawing/2014/main" id="{53BA5E96-9CC3-405B-A76F-CEAC11E88A73}"/>
              </a:ext>
            </a:extLst>
          </p:cNvPr>
          <p:cNvSpPr>
            <a:spLocks noGrp="1"/>
          </p:cNvSpPr>
          <p:nvPr>
            <p:ph type="title"/>
          </p:nvPr>
        </p:nvSpPr>
        <p:spPr/>
        <p:txBody>
          <a:bodyPr/>
          <a:lstStyle/>
          <a:p>
            <a:r>
              <a:rPr lang="fr-CA" dirty="0"/>
              <a:t>Database-first</a:t>
            </a:r>
          </a:p>
        </p:txBody>
      </p:sp>
    </p:spTree>
    <p:extLst>
      <p:ext uri="{BB962C8B-B14F-4D97-AF65-F5344CB8AC3E}">
        <p14:creationId xmlns:p14="http://schemas.microsoft.com/office/powerpoint/2010/main" val="47804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C482A4-D9F3-4C49-95CE-F09C6CAC40E0}"/>
              </a:ext>
            </a:extLst>
          </p:cNvPr>
          <p:cNvSpPr>
            <a:spLocks noGrp="1"/>
          </p:cNvSpPr>
          <p:nvPr>
            <p:ph idx="1"/>
          </p:nvPr>
        </p:nvSpPr>
        <p:spPr>
          <a:xfrm>
            <a:off x="838200" y="1150572"/>
            <a:ext cx="10512000" cy="5628180"/>
          </a:xfrm>
        </p:spPr>
        <p:txBody>
          <a:bodyPr/>
          <a:lstStyle/>
          <a:p>
            <a:r>
              <a:rPr lang="fr-CA" sz="2400" dirty="0"/>
              <a:t> Bases de données non relationnelles (« </a:t>
            </a:r>
            <a:r>
              <a:rPr lang="fr-CA" sz="2400" dirty="0">
                <a:solidFill>
                  <a:srgbClr val="FA4098"/>
                </a:solidFill>
              </a:rPr>
              <a:t>NoSQL</a:t>
            </a:r>
            <a:r>
              <a:rPr lang="fr-CA" sz="2400" dirty="0"/>
              <a:t> »)</a:t>
            </a:r>
          </a:p>
          <a:p>
            <a:pPr lvl="1"/>
            <a:r>
              <a:rPr lang="fr-CA" sz="2000" dirty="0"/>
              <a:t> Pas abordé dans ce cours. Brièvement abordé en applications mobiles avancées.</a:t>
            </a:r>
          </a:p>
          <a:p>
            <a:pPr lvl="1"/>
            <a:endParaRPr lang="fr-CA" sz="2000" dirty="0"/>
          </a:p>
          <a:p>
            <a:pPr lvl="1"/>
            <a:r>
              <a:rPr lang="fr-CA" sz="2000" dirty="0"/>
              <a:t> C’est quoi ? </a:t>
            </a:r>
            <a:r>
              <a:rPr lang="en-CA" sz="2000" dirty="0"/>
              <a:t>🤔</a:t>
            </a:r>
            <a:r>
              <a:rPr lang="fr-CA" sz="2000" dirty="0"/>
              <a:t> Un type de base de données qui ne stocke pas les données dans des « tables » traditionnelles comme une BD relationnelle.</a:t>
            </a:r>
          </a:p>
          <a:p>
            <a:pPr lvl="2"/>
            <a:r>
              <a:rPr lang="fr-CA" dirty="0"/>
              <a:t> Les données sont plutôt stockées dans ...</a:t>
            </a:r>
          </a:p>
          <a:p>
            <a:pPr lvl="3"/>
            <a:r>
              <a:rPr lang="en-CA" dirty="0"/>
              <a:t>📜</a:t>
            </a:r>
            <a:r>
              <a:rPr lang="fr-CA" dirty="0"/>
              <a:t> </a:t>
            </a:r>
            <a:r>
              <a:rPr lang="fr-CA" dirty="0">
                <a:solidFill>
                  <a:srgbClr val="FA4098"/>
                </a:solidFill>
              </a:rPr>
              <a:t>Documents</a:t>
            </a:r>
            <a:r>
              <a:rPr lang="fr-CA" dirty="0"/>
              <a:t> : Documents JSON, BSON, XML. Cas classique de BD NoSQL. Usage varié.</a:t>
            </a:r>
          </a:p>
          <a:p>
            <a:pPr lvl="3"/>
            <a:r>
              <a:rPr lang="en-CA" dirty="0"/>
              <a:t>🔑</a:t>
            </a:r>
            <a:r>
              <a:rPr lang="fr-CA" dirty="0"/>
              <a:t> </a:t>
            </a:r>
            <a:r>
              <a:rPr lang="fr-CA" dirty="0">
                <a:solidFill>
                  <a:srgbClr val="FA4098"/>
                </a:solidFill>
              </a:rPr>
              <a:t>Tables clé-valeur</a:t>
            </a:r>
            <a:r>
              <a:rPr lang="fr-CA" dirty="0"/>
              <a:t> : (« Tables » avec seulement 2 colonnes : une clé et une valeur) Adapté pour des données simples comme des préférences utilisateur, des profils d’utilisateurs, des paniers d’achats, etc.</a:t>
            </a:r>
          </a:p>
          <a:p>
            <a:pPr lvl="3"/>
            <a:r>
              <a:rPr lang="en-CA" dirty="0"/>
              <a:t>📊</a:t>
            </a:r>
            <a:r>
              <a:rPr lang="fr-CA" dirty="0"/>
              <a:t> </a:t>
            </a:r>
            <a:r>
              <a:rPr lang="fr-CA" dirty="0">
                <a:solidFill>
                  <a:srgbClr val="FA4098"/>
                </a:solidFill>
              </a:rPr>
              <a:t>Tables orientée colonnes</a:t>
            </a:r>
            <a:r>
              <a:rPr lang="fr-CA" dirty="0"/>
              <a:t> : Ces tables sont lues colonne par colonne (plutôt que rangée par rangée) Surtout adapté pour certaines applications analytiques qui font beaucoup d’agrégations de données.</a:t>
            </a:r>
          </a:p>
          <a:p>
            <a:pPr lvl="3"/>
            <a:r>
              <a:rPr lang="en-CA" dirty="0"/>
              <a:t>⭐</a:t>
            </a:r>
            <a:r>
              <a:rPr lang="fr-CA" dirty="0"/>
              <a:t> </a:t>
            </a:r>
            <a:r>
              <a:rPr lang="fr-CA" dirty="0">
                <a:solidFill>
                  <a:srgbClr val="FA4098"/>
                </a:solidFill>
              </a:rPr>
              <a:t>Graphes</a:t>
            </a:r>
            <a:r>
              <a:rPr lang="fr-CA" dirty="0"/>
              <a:t> : Structure qui met l’accent sur les « connexions / lien » entre des données. Usage très particulier. (Ex. réseaux sociaux, réseau de connaissances)</a:t>
            </a:r>
          </a:p>
          <a:p>
            <a:pPr lvl="3"/>
            <a:endParaRPr lang="fr-CA" dirty="0"/>
          </a:p>
          <a:p>
            <a:pPr lvl="1"/>
            <a:r>
              <a:rPr lang="fr-CA" sz="2000" dirty="0"/>
              <a:t> Intérêt des BD NoSQL : Mieux adapté à certains types de projets que les BD relationnelles. (Performance, vitesse de développement, maintenabilité)</a:t>
            </a:r>
          </a:p>
        </p:txBody>
      </p:sp>
      <p:sp>
        <p:nvSpPr>
          <p:cNvPr id="3" name="Titre 2">
            <a:extLst>
              <a:ext uri="{FF2B5EF4-FFF2-40B4-BE49-F238E27FC236}">
                <a16:creationId xmlns:a16="http://schemas.microsoft.com/office/drawing/2014/main" id="{53BA5E96-9CC3-405B-A76F-CEAC11E88A73}"/>
              </a:ext>
            </a:extLst>
          </p:cNvPr>
          <p:cNvSpPr>
            <a:spLocks noGrp="1"/>
          </p:cNvSpPr>
          <p:nvPr>
            <p:ph type="title"/>
          </p:nvPr>
        </p:nvSpPr>
        <p:spPr/>
        <p:txBody>
          <a:bodyPr/>
          <a:lstStyle/>
          <a:p>
            <a:r>
              <a:rPr lang="fr-CA" dirty="0"/>
              <a:t>Database-first</a:t>
            </a:r>
          </a:p>
        </p:txBody>
      </p:sp>
    </p:spTree>
    <p:extLst>
      <p:ext uri="{BB962C8B-B14F-4D97-AF65-F5344CB8AC3E}">
        <p14:creationId xmlns:p14="http://schemas.microsoft.com/office/powerpoint/2010/main" val="3260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8012141-DE88-4E6F-B477-F7787F067122}"/>
              </a:ext>
            </a:extLst>
          </p:cNvPr>
          <p:cNvSpPr>
            <a:spLocks noGrp="1"/>
          </p:cNvSpPr>
          <p:nvPr>
            <p:ph idx="1"/>
          </p:nvPr>
        </p:nvSpPr>
        <p:spPr>
          <a:xfrm>
            <a:off x="838200" y="1150572"/>
            <a:ext cx="10512000" cy="5573316"/>
          </a:xfrm>
        </p:spPr>
        <p:txBody>
          <a:bodyPr/>
          <a:lstStyle/>
          <a:p>
            <a:r>
              <a:rPr lang="fr-CA" dirty="0"/>
              <a:t> </a:t>
            </a:r>
            <a:r>
              <a:rPr lang="fr-CA" dirty="0">
                <a:solidFill>
                  <a:srgbClr val="FA4098"/>
                </a:solidFill>
              </a:rPr>
              <a:t>Modélisation</a:t>
            </a:r>
            <a:r>
              <a:rPr lang="fr-CA" dirty="0"/>
              <a:t> (Semaines 1 et 2 du cours)</a:t>
            </a:r>
          </a:p>
          <a:p>
            <a:pPr lvl="1"/>
            <a:r>
              <a:rPr lang="fr-CA" dirty="0"/>
              <a:t> </a:t>
            </a:r>
            <a:r>
              <a:rPr lang="fr-CA" dirty="0">
                <a:solidFill>
                  <a:srgbClr val="FA4098"/>
                </a:solidFill>
              </a:rPr>
              <a:t>Diagrammes</a:t>
            </a:r>
            <a:r>
              <a:rPr lang="fr-CA" dirty="0"/>
              <a:t> qui nous permettront de déterminer la </a:t>
            </a:r>
            <a:r>
              <a:rPr lang="fr-CA" b="1" dirty="0"/>
              <a:t>structure</a:t>
            </a:r>
            <a:r>
              <a:rPr lang="fr-CA" dirty="0"/>
              <a:t> de notre base de données (entités, relations, attributs, etc.)</a:t>
            </a:r>
          </a:p>
          <a:p>
            <a:pPr lvl="1"/>
            <a:endParaRPr lang="fr-CA" dirty="0"/>
          </a:p>
          <a:p>
            <a:pPr lvl="1"/>
            <a:r>
              <a:rPr lang="fr-CA" dirty="0"/>
              <a:t> Créer des tables sur le pouce sans d’abord préparer de diagramme ? </a:t>
            </a:r>
            <a:r>
              <a:rPr lang="en-CA" dirty="0"/>
              <a:t>🚫</a:t>
            </a:r>
            <a:endParaRPr lang="fr-CA" dirty="0"/>
          </a:p>
          <a:p>
            <a:pPr lvl="2"/>
            <a:r>
              <a:rPr lang="fr-CA" dirty="0"/>
              <a:t> Plus d’</a:t>
            </a:r>
            <a:r>
              <a:rPr lang="fr-CA" b="1" dirty="0"/>
              <a:t>erreurs</a:t>
            </a:r>
            <a:r>
              <a:rPr lang="fr-CA" dirty="0"/>
              <a:t> imprévisibles pendant le développement</a:t>
            </a:r>
          </a:p>
          <a:p>
            <a:pPr lvl="2"/>
            <a:r>
              <a:rPr lang="fr-CA" dirty="0"/>
              <a:t> Mauvaise </a:t>
            </a:r>
            <a:r>
              <a:rPr lang="fr-CA" b="1" dirty="0"/>
              <a:t>maintenabilité</a:t>
            </a:r>
            <a:r>
              <a:rPr lang="fr-CA" dirty="0"/>
              <a:t> (Difficile de faire des changements plus tard)</a:t>
            </a:r>
          </a:p>
          <a:p>
            <a:pPr lvl="2"/>
            <a:r>
              <a:rPr lang="fr-CA" dirty="0"/>
              <a:t> </a:t>
            </a:r>
            <a:r>
              <a:rPr lang="fr-CA" b="1" dirty="0"/>
              <a:t>Performances</a:t>
            </a:r>
            <a:r>
              <a:rPr lang="fr-CA" dirty="0"/>
              <a:t> moins optimisées</a:t>
            </a:r>
          </a:p>
          <a:p>
            <a:pPr lvl="2"/>
            <a:r>
              <a:rPr lang="fr-CA" dirty="0"/>
              <a:t> </a:t>
            </a:r>
            <a:r>
              <a:rPr lang="fr-CA" b="1" dirty="0"/>
              <a:t>Redondance</a:t>
            </a:r>
            <a:r>
              <a:rPr lang="fr-CA" dirty="0"/>
              <a:t> des données</a:t>
            </a:r>
          </a:p>
          <a:p>
            <a:pPr lvl="2"/>
            <a:r>
              <a:rPr lang="fr-CA" dirty="0"/>
              <a:t> Bref, plein de problèmes qui </a:t>
            </a:r>
            <a:r>
              <a:rPr lang="fr-CA" b="1" dirty="0"/>
              <a:t>coûtent cher</a:t>
            </a:r>
            <a:r>
              <a:rPr lang="fr-CA" dirty="0"/>
              <a:t> à réparer ou endurer ! </a:t>
            </a:r>
            <a:r>
              <a:rPr lang="en-CA" dirty="0"/>
              <a:t>💰💰💰</a:t>
            </a:r>
          </a:p>
          <a:p>
            <a:pPr lvl="2"/>
            <a:endParaRPr lang="en-CA" dirty="0"/>
          </a:p>
          <a:p>
            <a:pPr lvl="1"/>
            <a:r>
              <a:rPr lang="fr-CA" dirty="0"/>
              <a:t> C’est pour ça que nous réviserons la </a:t>
            </a:r>
            <a:r>
              <a:rPr lang="fr-CA" dirty="0">
                <a:solidFill>
                  <a:srgbClr val="FA4098"/>
                </a:solidFill>
              </a:rPr>
              <a:t>modélisation</a:t>
            </a:r>
            <a:r>
              <a:rPr lang="fr-CA" dirty="0"/>
              <a:t> et aborderons même de nouvelles notions qui y sont liées.</a:t>
            </a:r>
          </a:p>
          <a:p>
            <a:pPr lvl="2"/>
            <a:r>
              <a:rPr lang="fr-CA" dirty="0"/>
              <a:t> La modélisation peut parfois sembler fastidieuse ou abstraite, mais elle nous rend un énorme service ! </a:t>
            </a:r>
            <a:r>
              <a:rPr lang="en-CA" dirty="0"/>
              <a:t>🤟</a:t>
            </a:r>
            <a:endParaRPr lang="fr-CA" dirty="0"/>
          </a:p>
        </p:txBody>
      </p:sp>
      <p:sp>
        <p:nvSpPr>
          <p:cNvPr id="3" name="Titre 2">
            <a:extLst>
              <a:ext uri="{FF2B5EF4-FFF2-40B4-BE49-F238E27FC236}">
                <a16:creationId xmlns:a16="http://schemas.microsoft.com/office/drawing/2014/main" id="{502A1721-E44F-472D-AF95-5D38041A4685}"/>
              </a:ext>
            </a:extLst>
          </p:cNvPr>
          <p:cNvSpPr>
            <a:spLocks noGrp="1"/>
          </p:cNvSpPr>
          <p:nvPr>
            <p:ph type="title"/>
          </p:nvPr>
        </p:nvSpPr>
        <p:spPr/>
        <p:txBody>
          <a:bodyPr/>
          <a:lstStyle/>
          <a:p>
            <a:r>
              <a:rPr lang="fr-CA" dirty="0"/>
              <a:t>Modélisation</a:t>
            </a:r>
          </a:p>
        </p:txBody>
      </p:sp>
    </p:spTree>
    <p:extLst>
      <p:ext uri="{BB962C8B-B14F-4D97-AF65-F5344CB8AC3E}">
        <p14:creationId xmlns:p14="http://schemas.microsoft.com/office/powerpoint/2010/main" val="40196773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10810</TotalTime>
  <Words>3440</Words>
  <Application>Microsoft Office PowerPoint</Application>
  <PresentationFormat>Grand écran</PresentationFormat>
  <Paragraphs>279</Paragraphs>
  <Slides>33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33</vt:i4>
      </vt:variant>
    </vt:vector>
  </HeadingPairs>
  <TitlesOfParts>
    <vt:vector size="40" baseType="lpstr">
      <vt:lpstr>Arial</vt:lpstr>
      <vt:lpstr>Calibri</vt:lpstr>
      <vt:lpstr>Calibri Light</vt:lpstr>
      <vt:lpstr>Courier New</vt:lpstr>
      <vt:lpstr>Symbol</vt:lpstr>
      <vt:lpstr>Wingdings</vt:lpstr>
      <vt:lpstr>Thème Office</vt:lpstr>
      <vt:lpstr>Semaine 1</vt:lpstr>
      <vt:lpstr>Sommaire 📃</vt:lpstr>
      <vt:lpstr>Database-first</vt:lpstr>
      <vt:lpstr>Database-first</vt:lpstr>
      <vt:lpstr>Database-first</vt:lpstr>
      <vt:lpstr>Database-first</vt:lpstr>
      <vt:lpstr>Database-first</vt:lpstr>
      <vt:lpstr>Database-first</vt:lpstr>
      <vt:lpstr>Modélisation</vt:lpstr>
      <vt:lpstr>Modélisation</vt:lpstr>
      <vt:lpstr>Modélisation</vt:lpstr>
      <vt:lpstr>Entités et attributs</vt:lpstr>
      <vt:lpstr>Entités et attributs</vt:lpstr>
      <vt:lpstr>Entités et attributs</vt:lpstr>
      <vt:lpstr>Entités et attributs</vt:lpstr>
      <vt:lpstr>Entités et attributs</vt:lpstr>
      <vt:lpstr>Entités et attributs</vt:lpstr>
      <vt:lpstr>Entités et attributs</vt:lpstr>
      <vt:lpstr>Entités et attributs</vt:lpstr>
      <vt:lpstr>Entités et attributs</vt:lpstr>
      <vt:lpstr>Entités et attributs</vt:lpstr>
      <vt:lpstr>Entités et attributs</vt:lpstr>
      <vt:lpstr>Relations</vt:lpstr>
      <vt:lpstr>Relations</vt:lpstr>
      <vt:lpstr>Relations</vt:lpstr>
      <vt:lpstr>Relations</vt:lpstr>
      <vt:lpstr>Relations</vt:lpstr>
      <vt:lpstr>Relations</vt:lpstr>
      <vt:lpstr>Relations</vt:lpstr>
      <vt:lpstr>Relations</vt:lpstr>
      <vt:lpstr>Relations</vt:lpstr>
      <vt:lpstr>Relations</vt:lpstr>
      <vt:lpstr>Relations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Chantal</cp:lastModifiedBy>
  <cp:revision>2830</cp:revision>
  <dcterms:created xsi:type="dcterms:W3CDTF">2021-06-05T18:50:42Z</dcterms:created>
  <dcterms:modified xsi:type="dcterms:W3CDTF">2023-01-23T16:52:49Z</dcterms:modified>
</cp:coreProperties>
</file>