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65" r:id="rId11"/>
    <p:sldId id="266" r:id="rId12"/>
    <p:sldId id="290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88" r:id="rId21"/>
    <p:sldId id="289" r:id="rId22"/>
    <p:sldId id="26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2C6D8E9-E9D0-470B-BD52-E9338C0936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84"/>
            <p14:sldId id="265"/>
            <p14:sldId id="266"/>
            <p14:sldId id="290"/>
            <p14:sldId id="267"/>
            <p14:sldId id="268"/>
            <p14:sldId id="269"/>
            <p14:sldId id="270"/>
            <p14:sldId id="274"/>
            <p14:sldId id="271"/>
            <p14:sldId id="272"/>
            <p14:sldId id="288"/>
            <p14:sldId id="289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9073D1"/>
    <a:srgbClr val="739CD1"/>
    <a:srgbClr val="7385D1"/>
    <a:srgbClr val="73B3D1"/>
    <a:srgbClr val="BD7ABF"/>
    <a:srgbClr val="B177BF"/>
    <a:srgbClr val="BF779D"/>
    <a:srgbClr val="FA4840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56" autoAdjust="0"/>
    <p:restoredTop sz="96453" autoAdjust="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D7A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D7A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D7ABF"/>
                </a:solidFill>
              </a:defRPr>
            </a:lvl3pPr>
            <a:lvl4pPr>
              <a:defRPr>
                <a:solidFill>
                  <a:srgbClr val="BD7ABF"/>
                </a:solidFill>
              </a:defRPr>
            </a:lvl4pPr>
            <a:lvl5pPr>
              <a:defRPr>
                <a:solidFill>
                  <a:srgbClr val="BD7A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2023-01-31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Modélisation logique / relationnelle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071035-850F-482B-8BFE-067B6707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" y="4091772"/>
            <a:ext cx="3459774" cy="27170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31DC7BC-BA6C-4B55-AF25-72A1B2FA9C90}"/>
              </a:ext>
            </a:extLst>
          </p:cNvPr>
          <p:cNvSpPr txBox="1"/>
          <p:nvPr/>
        </p:nvSpPr>
        <p:spPr>
          <a:xfrm>
            <a:off x="2186114" y="6045669"/>
            <a:ext cx="147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😨🙈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Attributs à </a:t>
            </a:r>
            <a:r>
              <a:rPr lang="fr-CA" dirty="0">
                <a:solidFill>
                  <a:srgbClr val="FA4098"/>
                </a:solidFill>
              </a:rPr>
              <a:t>valeurs multiples </a:t>
            </a:r>
            <a:r>
              <a:rPr lang="en-CA" dirty="0">
                <a:solidFill>
                  <a:srgbClr val="FA4098"/>
                </a:solidFill>
              </a:rPr>
              <a:t>📦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Si la quantité de valeurs est </a:t>
            </a:r>
            <a:r>
              <a:rPr lang="fr-CA" dirty="0">
                <a:solidFill>
                  <a:srgbClr val="FA4098"/>
                </a:solidFill>
              </a:rPr>
              <a:t>connue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faible</a:t>
            </a:r>
            <a:r>
              <a:rPr lang="fr-CA" dirty="0"/>
              <a:t> et que les valeurs sont </a:t>
            </a:r>
            <a:r>
              <a:rPr lang="fr-CA" dirty="0">
                <a:solidFill>
                  <a:srgbClr val="FA4098"/>
                </a:solidFill>
              </a:rPr>
              <a:t>simples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/ courtes </a:t>
            </a:r>
            <a:r>
              <a:rPr lang="fr-CA" dirty="0"/>
              <a:t>: on peut ajouter le nombre de champs nécessaires dans la même table.</a:t>
            </a:r>
          </a:p>
          <a:p>
            <a:pPr lvl="3"/>
            <a:r>
              <a:rPr lang="fr-CA" dirty="0"/>
              <a:t> Exemple : si chaque client peut spécifier exactement 1 ou 2 numéros de téléphone, on peut simplement créer deux champs. (Le 2</a:t>
            </a:r>
            <a:r>
              <a:rPr lang="fr-CA" baseline="30000" dirty="0"/>
              <a:t>e</a:t>
            </a:r>
            <a:r>
              <a:rPr lang="fr-CA" dirty="0"/>
              <a:t> sera </a:t>
            </a:r>
            <a:r>
              <a:rPr lang="fr-CA" i="1" dirty="0"/>
              <a:t>null</a:t>
            </a:r>
            <a:r>
              <a:rPr lang="fr-CA" dirty="0"/>
              <a:t> si nécessaire)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4221D2E-720A-4089-9AA0-BBD55E7B8C0F}"/>
              </a:ext>
            </a:extLst>
          </p:cNvPr>
          <p:cNvSpPr/>
          <p:nvPr/>
        </p:nvSpPr>
        <p:spPr>
          <a:xfrm>
            <a:off x="5821682" y="4718304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263ECF-2BC0-4849-A042-BD9EB374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50" y="3550920"/>
            <a:ext cx="2616708" cy="30008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FAE22F-7293-476B-95AC-2F05F078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0" y="4081759"/>
            <a:ext cx="3180588" cy="19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Attributs à valeurs multiples </a:t>
            </a:r>
            <a:r>
              <a:rPr lang="en-CA" dirty="0">
                <a:solidFill>
                  <a:srgbClr val="FA4098"/>
                </a:solidFill>
              </a:rPr>
              <a:t>📦</a:t>
            </a:r>
            <a:endParaRPr lang="fr-CA" dirty="0"/>
          </a:p>
          <a:p>
            <a:pPr lvl="2"/>
            <a:r>
              <a:rPr lang="fr-CA" dirty="0"/>
              <a:t> Si la quantité de valeurs est </a:t>
            </a:r>
            <a:r>
              <a:rPr lang="fr-CA" dirty="0">
                <a:solidFill>
                  <a:srgbClr val="FA4098"/>
                </a:solidFill>
              </a:rPr>
              <a:t>indéterminée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grande</a:t>
            </a:r>
            <a:r>
              <a:rPr lang="fr-CA" dirty="0"/>
              <a:t> ou que les valeurs sont </a:t>
            </a:r>
            <a:r>
              <a:rPr lang="fr-CA" dirty="0">
                <a:solidFill>
                  <a:srgbClr val="FA4098"/>
                </a:solidFill>
              </a:rPr>
              <a:t>longues / complexes</a:t>
            </a:r>
            <a:r>
              <a:rPr lang="fr-CA" dirty="0"/>
              <a:t>, on va plutôt créer une </a:t>
            </a:r>
            <a:r>
              <a:rPr lang="fr-CA" b="1" dirty="0"/>
              <a:t>deuxième table</a:t>
            </a:r>
            <a:r>
              <a:rPr lang="fr-CA" dirty="0"/>
              <a:t>. Cette deuxième table contient la donnée ainsi qu’une </a:t>
            </a:r>
            <a:r>
              <a:rPr lang="fr-CA" dirty="0">
                <a:solidFill>
                  <a:srgbClr val="FA4098"/>
                </a:solidFill>
              </a:rPr>
              <a:t>clé étrangère</a:t>
            </a:r>
            <a:r>
              <a:rPr lang="fr-CA" dirty="0"/>
              <a:t> faisant référence à la </a:t>
            </a:r>
            <a:r>
              <a:rPr lang="fr-CA" dirty="0">
                <a:solidFill>
                  <a:srgbClr val="FA4098"/>
                </a:solidFill>
              </a:rPr>
              <a:t>clé primaire</a:t>
            </a:r>
            <a:r>
              <a:rPr lang="fr-CA" dirty="0"/>
              <a:t> de la table principale.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845BE5-DBAF-4A03-9422-65D9BD95AC23}"/>
              </a:ext>
            </a:extLst>
          </p:cNvPr>
          <p:cNvSpPr/>
          <p:nvPr/>
        </p:nvSpPr>
        <p:spPr>
          <a:xfrm>
            <a:off x="3862526" y="4608092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08FD18-948A-4ECC-B209-1142A656BF4E}"/>
              </a:ext>
            </a:extLst>
          </p:cNvPr>
          <p:cNvSpPr txBox="1"/>
          <p:nvPr/>
        </p:nvSpPr>
        <p:spPr>
          <a:xfrm>
            <a:off x="7853935" y="5241476"/>
            <a:ext cx="40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 dans la table </a:t>
            </a:r>
            <a:r>
              <a:rPr lang="fr-CA" b="1" dirty="0">
                <a:solidFill>
                  <a:srgbClr val="73B3D1"/>
                </a:solidFill>
              </a:rPr>
              <a:t>Courriel</a:t>
            </a:r>
            <a:r>
              <a:rPr lang="fr-CA" dirty="0">
                <a:solidFill>
                  <a:srgbClr val="73B3D1"/>
                </a:solidFill>
              </a:rPr>
              <a:t>, si un client possède 3 adresses courriel, il y aura trois rangées dont la valeur de </a:t>
            </a:r>
            <a:r>
              <a:rPr lang="fr-CA" dirty="0" err="1">
                <a:solidFill>
                  <a:srgbClr val="FA4098"/>
                </a:solidFill>
              </a:rPr>
              <a:t>ClientID</a:t>
            </a:r>
            <a:r>
              <a:rPr lang="fr-CA" dirty="0">
                <a:solidFill>
                  <a:srgbClr val="73B3D1"/>
                </a:solidFill>
              </a:rPr>
              <a:t> sera 3.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3B1BCE-65E6-D300-19FE-2523A0CB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63" y="3756048"/>
            <a:ext cx="1810003" cy="18671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07351C-0F1E-2FFB-DFC1-C1115089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998" y="3429000"/>
            <a:ext cx="407726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0572"/>
            <a:ext cx="11020807" cy="5451564"/>
          </a:xfrm>
        </p:spPr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Attributs à valeurs multiples </a:t>
            </a:r>
            <a:r>
              <a:rPr lang="en-CA" dirty="0">
                <a:solidFill>
                  <a:srgbClr val="FA4098"/>
                </a:solidFill>
              </a:rPr>
              <a:t>📦</a:t>
            </a:r>
            <a:endParaRPr lang="fr-CA" dirty="0"/>
          </a:p>
          <a:p>
            <a:pPr lvl="2"/>
            <a:r>
              <a:rPr lang="fr-CA" dirty="0"/>
              <a:t> Quand une des valeurs est </a:t>
            </a:r>
            <a:r>
              <a:rPr lang="fr-CA" dirty="0">
                <a:solidFill>
                  <a:srgbClr val="FA4098"/>
                </a:solidFill>
              </a:rPr>
              <a:t>plus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importante</a:t>
            </a:r>
            <a:r>
              <a:rPr lang="fr-CA" dirty="0"/>
              <a:t> que les autres, on peut aussi modéliser autrement. Ainsi si un client a 3 courriels mais réponds plus rapidement à l’un d’entre eux: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960CD2-92CE-82D4-0C44-72B0393E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13" y="3394048"/>
            <a:ext cx="4887007" cy="2229161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845BE5-DBAF-4A03-9422-65D9BD95AC23}"/>
              </a:ext>
            </a:extLst>
          </p:cNvPr>
          <p:cNvSpPr/>
          <p:nvPr/>
        </p:nvSpPr>
        <p:spPr>
          <a:xfrm>
            <a:off x="3862526" y="4608092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08FD18-948A-4ECC-B209-1142A656BF4E}"/>
              </a:ext>
            </a:extLst>
          </p:cNvPr>
          <p:cNvSpPr txBox="1"/>
          <p:nvPr/>
        </p:nvSpPr>
        <p:spPr>
          <a:xfrm>
            <a:off x="7853935" y="5241476"/>
            <a:ext cx="40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 dans la table </a:t>
            </a:r>
            <a:r>
              <a:rPr lang="fr-CA" b="1" dirty="0">
                <a:solidFill>
                  <a:srgbClr val="73B3D1"/>
                </a:solidFill>
              </a:rPr>
              <a:t>Client</a:t>
            </a:r>
            <a:r>
              <a:rPr lang="fr-CA" dirty="0">
                <a:solidFill>
                  <a:srgbClr val="73B3D1"/>
                </a:solidFill>
              </a:rPr>
              <a:t>, il y aura le courriel le plus utilisé et dans la table </a:t>
            </a:r>
            <a:r>
              <a:rPr lang="fr-CA" b="1" dirty="0">
                <a:solidFill>
                  <a:srgbClr val="73B3D1"/>
                </a:solidFill>
              </a:rPr>
              <a:t>Courriel</a:t>
            </a:r>
            <a:r>
              <a:rPr lang="fr-CA" dirty="0">
                <a:solidFill>
                  <a:srgbClr val="73B3D1"/>
                </a:solidFill>
              </a:rPr>
              <a:t> il y aura les autres courriels du client.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316B00-B2FC-9B1B-3845-9E7A5753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63" y="3756048"/>
            <a:ext cx="1810003" cy="186716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21F28A2-80A5-C0D4-9F34-229D3B110BDC}"/>
              </a:ext>
            </a:extLst>
          </p:cNvPr>
          <p:cNvCxnSpPr/>
          <p:nvPr/>
        </p:nvCxnSpPr>
        <p:spPr>
          <a:xfrm>
            <a:off x="3951215" y="3394048"/>
            <a:ext cx="1182847" cy="166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5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Attributs </a:t>
            </a:r>
            <a:r>
              <a:rPr lang="fr-CA" dirty="0">
                <a:solidFill>
                  <a:srgbClr val="FA4098"/>
                </a:solidFill>
              </a:rPr>
              <a:t>composites</a:t>
            </a:r>
            <a:r>
              <a:rPr lang="fr-CA" dirty="0"/>
              <a:t> </a:t>
            </a:r>
            <a:r>
              <a:rPr lang="en-CA" dirty="0"/>
              <a:t>🐙 </a:t>
            </a:r>
            <a:r>
              <a:rPr lang="fr-CA" dirty="0"/>
              <a:t>: même recette que l’attribut à valeurs multiples !</a:t>
            </a:r>
          </a:p>
          <a:p>
            <a:pPr lvl="2"/>
            <a:r>
              <a:rPr lang="fr-CA" dirty="0"/>
              <a:t> L’attribut composite est </a:t>
            </a:r>
            <a:r>
              <a:rPr lang="fr-CA" dirty="0">
                <a:solidFill>
                  <a:srgbClr val="FA4098"/>
                </a:solidFill>
              </a:rPr>
              <a:t>simple</a:t>
            </a:r>
            <a:r>
              <a:rPr lang="fr-CA" dirty="0"/>
              <a:t> : On met tous ses champs dans la table principale.</a:t>
            </a:r>
          </a:p>
          <a:p>
            <a:pPr lvl="2"/>
            <a:r>
              <a:rPr lang="fr-CA" dirty="0"/>
              <a:t> L’attribut composite est </a:t>
            </a:r>
            <a:r>
              <a:rPr lang="fr-CA" dirty="0">
                <a:solidFill>
                  <a:srgbClr val="FA4098"/>
                </a:solidFill>
              </a:rPr>
              <a:t>complexe</a:t>
            </a:r>
            <a:r>
              <a:rPr lang="fr-CA" dirty="0"/>
              <a:t> : On crée une nouvelle table pour ses champs.</a:t>
            </a:r>
          </a:p>
          <a:p>
            <a:pPr lvl="3"/>
            <a:r>
              <a:rPr lang="fr-CA" dirty="0"/>
              <a:t> Une table avec trop de champs </a:t>
            </a:r>
            <a:r>
              <a:rPr lang="fr-CA" i="1" dirty="0"/>
              <a:t>peut</a:t>
            </a:r>
            <a:r>
              <a:rPr lang="fr-CA" dirty="0"/>
              <a:t> avoir un impact négatif sur les performances.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7A7B43-86AC-4262-8092-BD38B1DD61E4}"/>
              </a:ext>
            </a:extLst>
          </p:cNvPr>
          <p:cNvSpPr txBox="1"/>
          <p:nvPr/>
        </p:nvSpPr>
        <p:spPr>
          <a:xfrm>
            <a:off x="6577584" y="6165416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Dans cet exemple, l’</a:t>
            </a:r>
            <a:r>
              <a:rPr lang="fr-CA" dirty="0">
                <a:solidFill>
                  <a:srgbClr val="FA4098"/>
                </a:solidFill>
              </a:rPr>
              <a:t>adresse</a:t>
            </a:r>
            <a:r>
              <a:rPr lang="fr-CA" dirty="0">
                <a:solidFill>
                  <a:srgbClr val="73B3D1"/>
                </a:solidFill>
              </a:rPr>
              <a:t> est divisée en 6 champs précis, alors on l’a isolée dans sa propre table.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A26867-0A13-D0EE-9747-181D09DF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09" y="3230581"/>
            <a:ext cx="4735046" cy="26589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ACF206-FBE2-0085-5D80-80DCF568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2" y="3534824"/>
            <a:ext cx="1862371" cy="19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5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Attributs </a:t>
            </a:r>
            <a:r>
              <a:rPr lang="fr-CA" dirty="0">
                <a:solidFill>
                  <a:srgbClr val="FA4098"/>
                </a:solidFill>
              </a:rPr>
              <a:t>dérivés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optionnels </a:t>
            </a:r>
            <a:r>
              <a:rPr lang="en-CA" dirty="0">
                <a:solidFill>
                  <a:srgbClr val="FA4098"/>
                </a:solidFill>
              </a:rPr>
              <a:t>🤔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Ces deux types d’attributs sont forcément également </a:t>
            </a:r>
            <a:r>
              <a:rPr lang="fr-CA" dirty="0">
                <a:solidFill>
                  <a:srgbClr val="FA4098"/>
                </a:solidFill>
              </a:rPr>
              <a:t>atomiques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composites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à valeurs multiples</a:t>
            </a:r>
            <a:r>
              <a:rPr lang="fr-CA" dirty="0"/>
              <a:t>. Pour le moment, on applique les mêmes recettes que dans les diapositives précédentes.</a:t>
            </a:r>
          </a:p>
          <a:p>
            <a:pPr lvl="2"/>
            <a:r>
              <a:rPr lang="fr-CA" dirty="0"/>
              <a:t> Lorsque nous aborderons les </a:t>
            </a:r>
            <a:r>
              <a:rPr lang="fr-CA" dirty="0">
                <a:solidFill>
                  <a:srgbClr val="FA4098"/>
                </a:solidFill>
              </a:rPr>
              <a:t>contraintes d’intégrité</a:t>
            </a:r>
            <a:r>
              <a:rPr lang="fr-CA" dirty="0"/>
              <a:t> (semaine 3) et les </a:t>
            </a:r>
            <a:r>
              <a:rPr lang="fr-CA" dirty="0">
                <a:solidFill>
                  <a:srgbClr val="FA4098"/>
                </a:solidFill>
              </a:rPr>
              <a:t>déclencheurs</a:t>
            </a:r>
            <a:r>
              <a:rPr lang="fr-CA" dirty="0"/>
              <a:t> (semaine 6) nous reviendrons sur les attributs dérivés et optionnels.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</p:spTree>
    <p:extLst>
      <p:ext uri="{BB962C8B-B14F-4D97-AF65-F5344CB8AC3E}">
        <p14:creationId xmlns:p14="http://schemas.microsoft.com/office/powerpoint/2010/main" val="42030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Relations </a:t>
            </a:r>
            <a:r>
              <a:rPr lang="en-CA" dirty="0"/>
              <a:t>👄👥</a:t>
            </a:r>
            <a:endParaRPr lang="fr-CA" dirty="0"/>
          </a:p>
          <a:p>
            <a:pPr lvl="1"/>
            <a:r>
              <a:rPr lang="fr-CA" dirty="0"/>
              <a:t> Les relations doivent devenir des liens entre des </a:t>
            </a:r>
            <a:r>
              <a:rPr lang="fr-CA" dirty="0">
                <a:solidFill>
                  <a:srgbClr val="FA4098"/>
                </a:solidFill>
              </a:rPr>
              <a:t>clés primaires </a:t>
            </a:r>
            <a:r>
              <a:rPr lang="fr-CA" dirty="0"/>
              <a:t>et des </a:t>
            </a:r>
            <a:r>
              <a:rPr lang="fr-CA" dirty="0">
                <a:solidFill>
                  <a:srgbClr val="FA4098"/>
                </a:solidFill>
              </a:rPr>
              <a:t>clés étrangères</a:t>
            </a:r>
            <a:r>
              <a:rPr lang="fr-CA" dirty="0"/>
              <a:t>, unissant les tables que nous avons produites à l’aide des entités.</a:t>
            </a:r>
          </a:p>
          <a:p>
            <a:pPr lvl="2"/>
            <a:r>
              <a:rPr lang="fr-CA" dirty="0"/>
              <a:t> Les recettes qui suivent consisteront donc généralement à ajouter une clé étrangère dans une table et la relier à la clé primaire associée.</a:t>
            </a:r>
          </a:p>
          <a:p>
            <a:pPr lvl="2"/>
            <a:r>
              <a:rPr lang="fr-CA" dirty="0"/>
              <a:t> Gardez l’affichage des </a:t>
            </a:r>
            <a:r>
              <a:rPr lang="fr-CA" dirty="0">
                <a:solidFill>
                  <a:srgbClr val="FA4098"/>
                </a:solidFill>
              </a:rPr>
              <a:t>cardinalités </a:t>
            </a:r>
            <a:r>
              <a:rPr lang="fr-CA" dirty="0"/>
              <a:t>et le </a:t>
            </a:r>
            <a:r>
              <a:rPr lang="fr-CA" dirty="0">
                <a:solidFill>
                  <a:srgbClr val="FA4098"/>
                </a:solidFill>
              </a:rPr>
              <a:t>verbe </a:t>
            </a:r>
            <a:r>
              <a:rPr lang="fr-CA" dirty="0"/>
              <a:t>expliquant la relation</a:t>
            </a:r>
            <a:r>
              <a:rPr lang="fr-CA" dirty="0">
                <a:solidFill>
                  <a:srgbClr val="FA4098"/>
                </a:solidFill>
              </a:rPr>
              <a:t>. </a:t>
            </a:r>
            <a:r>
              <a:rPr lang="fr-CA" dirty="0"/>
              <a:t>Cependant, vous pouvez enlever les composition et les agrégations. </a:t>
            </a:r>
            <a:r>
              <a:rPr lang="fr-CA" dirty="0">
                <a:solidFill>
                  <a:srgbClr val="FA4098"/>
                </a:solidFill>
              </a:rPr>
              <a:t>Gardez simplement des associations dirigées.</a:t>
            </a:r>
            <a:r>
              <a:rPr lang="fr-CA" dirty="0"/>
              <a:t>. </a:t>
            </a:r>
          </a:p>
          <a:p>
            <a:pPr lvl="2"/>
            <a:r>
              <a:rPr lang="fr-CA" dirty="0"/>
              <a:t>On se concentre sur les relations entre les clés.</a:t>
            </a:r>
          </a:p>
          <a:p>
            <a:pPr marL="914400" lvl="2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</p:spTree>
    <p:extLst>
      <p:ext uri="{BB962C8B-B14F-4D97-AF65-F5344CB8AC3E}">
        <p14:creationId xmlns:p14="http://schemas.microsoft.com/office/powerpoint/2010/main" val="335642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One-To-One</a:t>
            </a:r>
            <a:r>
              <a:rPr lang="fr-CA" dirty="0"/>
              <a:t> (1-1) : deux choix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 Une entité est faible / </a:t>
            </a:r>
            <a:r>
              <a:rPr lang="fr-CA" b="1" dirty="0"/>
              <a:t>simple</a:t>
            </a:r>
            <a:r>
              <a:rPr lang="fr-CA" dirty="0"/>
              <a:t> : on peut carrément l’intégrer à l’autre entité.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8319CA2-4E73-45B9-AE5D-C2BABC47BA07}"/>
              </a:ext>
            </a:extLst>
          </p:cNvPr>
          <p:cNvSpPr/>
          <p:nvPr/>
        </p:nvSpPr>
        <p:spPr>
          <a:xfrm>
            <a:off x="6994936" y="3572922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9CCA04-1B0C-4AD4-B609-3F4A61960D4A}"/>
              </a:ext>
            </a:extLst>
          </p:cNvPr>
          <p:cNvSpPr txBox="1"/>
          <p:nvPr/>
        </p:nvSpPr>
        <p:spPr>
          <a:xfrm>
            <a:off x="499872" y="5273040"/>
            <a:ext cx="712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 nous avions une relation One-To-One et l’entité </a:t>
            </a:r>
            <a:r>
              <a:rPr lang="fr-CA" dirty="0">
                <a:solidFill>
                  <a:srgbClr val="FA4098"/>
                </a:solidFill>
              </a:rPr>
              <a:t>Carte de membre</a:t>
            </a:r>
            <a:r>
              <a:rPr lang="fr-CA" dirty="0">
                <a:solidFill>
                  <a:srgbClr val="73B3D1"/>
                </a:solidFill>
              </a:rPr>
              <a:t> était plutôt </a:t>
            </a:r>
            <a:r>
              <a:rPr lang="fr-CA" b="1" dirty="0">
                <a:solidFill>
                  <a:srgbClr val="73B3D1"/>
                </a:solidFill>
              </a:rPr>
              <a:t>simple</a:t>
            </a:r>
            <a:r>
              <a:rPr lang="fr-CA" dirty="0">
                <a:solidFill>
                  <a:srgbClr val="73B3D1"/>
                </a:solidFill>
              </a:rPr>
              <a:t>. On peut simplement intégrer les propriétés de la carte de membre dans la table du </a:t>
            </a:r>
            <a:r>
              <a:rPr lang="fr-CA" dirty="0">
                <a:solidFill>
                  <a:srgbClr val="FA4098"/>
                </a:solidFill>
              </a:rPr>
              <a:t>Client</a:t>
            </a:r>
            <a:r>
              <a:rPr lang="fr-CA" dirty="0">
                <a:solidFill>
                  <a:srgbClr val="73B3D1"/>
                </a:solidFill>
              </a:rPr>
              <a:t>. Bien entendu, il ne faut pas oublier de choisir une </a:t>
            </a:r>
            <a:r>
              <a:rPr lang="fr-CA" dirty="0">
                <a:solidFill>
                  <a:srgbClr val="FA4098"/>
                </a:solidFill>
              </a:rPr>
              <a:t>clé primaire</a:t>
            </a:r>
            <a:r>
              <a:rPr lang="fr-CA" dirty="0">
                <a:solidFill>
                  <a:srgbClr val="73B3D1"/>
                </a:solidFill>
              </a:rPr>
              <a:t> pour cette table.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D39780-658D-41B7-B3AB-1D8569AB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" y="3073884"/>
            <a:ext cx="5937713" cy="15418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2576C5-B5F5-41F4-9186-EF164D2D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699" y="2493750"/>
            <a:ext cx="2743732" cy="27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5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677144" cy="5026393"/>
          </a:xfrm>
        </p:spPr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One-To-One (1-1) : deux choix</a:t>
            </a:r>
          </a:p>
          <a:p>
            <a:pPr marL="1371600" lvl="2" indent="-457200">
              <a:buFont typeface="+mj-lt"/>
              <a:buAutoNum type="arabicPeriod" startAt="2"/>
            </a:pPr>
            <a:r>
              <a:rPr lang="fr-CA" dirty="0"/>
              <a:t>Si les deux entités sont </a:t>
            </a:r>
            <a:r>
              <a:rPr lang="fr-CA" b="1" dirty="0"/>
              <a:t>complexes</a:t>
            </a:r>
            <a:r>
              <a:rPr lang="fr-CA" dirty="0"/>
              <a:t>, ont un </a:t>
            </a:r>
            <a:r>
              <a:rPr lang="fr-CA" b="1" dirty="0"/>
              <a:t>cycle de vie</a:t>
            </a:r>
            <a:r>
              <a:rPr lang="fr-CA" dirty="0"/>
              <a:t> différent ou ont une </a:t>
            </a:r>
            <a:r>
              <a:rPr lang="fr-CA" b="1" dirty="0"/>
              <a:t>granularité</a:t>
            </a:r>
            <a:r>
              <a:rPr lang="fr-CA" dirty="0"/>
              <a:t> différente, il peut être intéressant de les conserver de manière séparée.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DAA750-51D5-4225-8E2F-507E9E8F5D87}"/>
              </a:ext>
            </a:extLst>
          </p:cNvPr>
          <p:cNvSpPr txBox="1"/>
          <p:nvPr/>
        </p:nvSpPr>
        <p:spPr>
          <a:xfrm>
            <a:off x="175796" y="2821668"/>
            <a:ext cx="6615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Exemple :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La table </a:t>
            </a:r>
            <a:r>
              <a:rPr lang="fr-CA" dirty="0">
                <a:solidFill>
                  <a:srgbClr val="FA4098"/>
                </a:solidFill>
              </a:rPr>
              <a:t>DetailsProduit</a:t>
            </a:r>
            <a:r>
              <a:rPr lang="fr-CA" dirty="0">
                <a:solidFill>
                  <a:srgbClr val="73B3D1"/>
                </a:solidFill>
              </a:rPr>
              <a:t> comporte tout simplement de </a:t>
            </a:r>
            <a:r>
              <a:rPr lang="fr-CA" b="1" dirty="0">
                <a:solidFill>
                  <a:srgbClr val="73B3D1"/>
                </a:solidFill>
              </a:rPr>
              <a:t>nombreuses</a:t>
            </a:r>
            <a:r>
              <a:rPr lang="fr-CA" dirty="0">
                <a:solidFill>
                  <a:srgbClr val="73B3D1"/>
                </a:solidFill>
              </a:rPr>
              <a:t> données supplémentaires pour les produits dans la table </a:t>
            </a:r>
            <a:r>
              <a:rPr lang="fr-CA" dirty="0">
                <a:solidFill>
                  <a:srgbClr val="FA4098"/>
                </a:solidFill>
              </a:rPr>
              <a:t>Produit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Pourquoi ne pas unir les tables ? Imaginons que la table </a:t>
            </a:r>
            <a:r>
              <a:rPr lang="fr-CA" dirty="0">
                <a:solidFill>
                  <a:srgbClr val="FA4098"/>
                </a:solidFill>
              </a:rPr>
              <a:t>DetailsProduit </a:t>
            </a:r>
            <a:r>
              <a:rPr lang="fr-CA" dirty="0">
                <a:solidFill>
                  <a:srgbClr val="73B3D1"/>
                </a:solidFill>
              </a:rPr>
              <a:t>contient environ 30 propriétés : cela </a:t>
            </a:r>
            <a:r>
              <a:rPr lang="fr-CA" b="1" dirty="0">
                <a:solidFill>
                  <a:srgbClr val="73B3D1"/>
                </a:solidFill>
              </a:rPr>
              <a:t>alourdit</a:t>
            </a:r>
            <a:r>
              <a:rPr lang="fr-CA" dirty="0">
                <a:solidFill>
                  <a:srgbClr val="73B3D1"/>
                </a:solidFill>
              </a:rPr>
              <a:t> énormément les </a:t>
            </a:r>
            <a:r>
              <a:rPr lang="fr-CA" b="1" dirty="0">
                <a:solidFill>
                  <a:srgbClr val="73B3D1"/>
                </a:solidFill>
              </a:rPr>
              <a:t>requêtes</a:t>
            </a:r>
            <a:r>
              <a:rPr lang="fr-CA" dirty="0">
                <a:solidFill>
                  <a:srgbClr val="73B3D1"/>
                </a:solidFill>
              </a:rPr>
              <a:t> sur la table lorsqu’on veut simplement afficher les informations de base de beaucoup de produits.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Dans cette situation, </a:t>
            </a:r>
            <a:r>
              <a:rPr lang="fr-CA" dirty="0">
                <a:solidFill>
                  <a:srgbClr val="FA4098"/>
                </a:solidFill>
              </a:rPr>
              <a:t>DetailsProduit</a:t>
            </a:r>
            <a:r>
              <a:rPr lang="fr-CA" dirty="0">
                <a:solidFill>
                  <a:srgbClr val="73B3D1"/>
                </a:solidFill>
              </a:rPr>
              <a:t> possède une </a:t>
            </a:r>
            <a:r>
              <a:rPr lang="fr-CA" b="1" dirty="0">
                <a:solidFill>
                  <a:srgbClr val="73B3D1"/>
                </a:solidFill>
              </a:rPr>
              <a:t>granularité</a:t>
            </a:r>
            <a:r>
              <a:rPr lang="fr-CA" dirty="0">
                <a:solidFill>
                  <a:srgbClr val="73B3D1"/>
                </a:solidFill>
              </a:rPr>
              <a:t> beaucoup plus grande et on sépare donc les tables. Si l’utilisateur souhaite afficher tous les détails d’un produit, nous irons les chercher dans cette autre table.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302AAB-CC53-7ADF-7C52-6DCAEF1F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14" y="3231007"/>
            <a:ext cx="4394085" cy="28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652760" cy="5026393"/>
          </a:xfrm>
        </p:spPr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One-To-One (1-1) : deux choix</a:t>
            </a:r>
          </a:p>
          <a:p>
            <a:pPr marL="1371600" lvl="2" indent="-457200">
              <a:buFont typeface="+mj-lt"/>
              <a:buAutoNum type="arabicPeriod" startAt="2"/>
            </a:pPr>
            <a:r>
              <a:rPr lang="fr-CA" dirty="0"/>
              <a:t>Si les deux entités sont </a:t>
            </a:r>
            <a:r>
              <a:rPr lang="fr-CA" b="1" dirty="0"/>
              <a:t>complexes</a:t>
            </a:r>
            <a:r>
              <a:rPr lang="fr-CA" dirty="0"/>
              <a:t>, ont un </a:t>
            </a:r>
            <a:r>
              <a:rPr lang="fr-CA" b="1" dirty="0"/>
              <a:t>cycle de vie</a:t>
            </a:r>
            <a:r>
              <a:rPr lang="fr-CA" dirty="0"/>
              <a:t> différent ou ont une </a:t>
            </a:r>
            <a:r>
              <a:rPr lang="fr-CA" b="1" dirty="0"/>
              <a:t>granularité</a:t>
            </a:r>
            <a:r>
              <a:rPr lang="fr-CA" dirty="0"/>
              <a:t> différente, il peut être intéressant de les conserver de manière séparée.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DAA750-51D5-4225-8E2F-507E9E8F5D87}"/>
              </a:ext>
            </a:extLst>
          </p:cNvPr>
          <p:cNvSpPr txBox="1"/>
          <p:nvPr/>
        </p:nvSpPr>
        <p:spPr>
          <a:xfrm>
            <a:off x="78261" y="2797284"/>
            <a:ext cx="6188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Exemple :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Les deux entités sont suffisamment </a:t>
            </a:r>
            <a:r>
              <a:rPr lang="fr-CA" b="1" dirty="0">
                <a:solidFill>
                  <a:srgbClr val="73B3D1"/>
                </a:solidFill>
              </a:rPr>
              <a:t>complexes</a:t>
            </a:r>
            <a:r>
              <a:rPr lang="fr-CA" dirty="0">
                <a:solidFill>
                  <a:srgbClr val="73B3D1"/>
                </a:solidFill>
              </a:rPr>
              <a:t> pour qu’on décide de les conserver séparées pour des raisons de performance.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Les données du </a:t>
            </a:r>
            <a:r>
              <a:rPr lang="fr-CA" dirty="0">
                <a:solidFill>
                  <a:srgbClr val="FA4098"/>
                </a:solidFill>
              </a:rPr>
              <a:t>passeport</a:t>
            </a:r>
            <a:r>
              <a:rPr lang="fr-CA" dirty="0">
                <a:solidFill>
                  <a:srgbClr val="73B3D1"/>
                </a:solidFill>
              </a:rPr>
              <a:t> ont un </a:t>
            </a:r>
            <a:r>
              <a:rPr lang="fr-CA" b="1" dirty="0">
                <a:solidFill>
                  <a:srgbClr val="73B3D1"/>
                </a:solidFill>
              </a:rPr>
              <a:t>cycle de vie </a:t>
            </a:r>
            <a:r>
              <a:rPr lang="fr-CA" dirty="0">
                <a:solidFill>
                  <a:srgbClr val="73B3D1"/>
                </a:solidFill>
              </a:rPr>
              <a:t>unifié et limité : 5 ou 10 ans. Alors que les données du </a:t>
            </a:r>
            <a:r>
              <a:rPr lang="fr-CA" dirty="0">
                <a:solidFill>
                  <a:srgbClr val="FA4098"/>
                </a:solidFill>
              </a:rPr>
              <a:t>client</a:t>
            </a:r>
            <a:r>
              <a:rPr lang="fr-CA" dirty="0">
                <a:solidFill>
                  <a:srgbClr val="73B3D1"/>
                </a:solidFill>
              </a:rPr>
              <a:t> peuvent être changées individuellement à un rythme différent. Ça peut donc être intéressant de garder les entités séparées pour cette raison.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8F562-5632-1B2F-A2FA-2E48C973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31" y="2944791"/>
            <a:ext cx="4836329" cy="31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One-To-Many</a:t>
            </a:r>
            <a:r>
              <a:rPr lang="fr-CA" dirty="0"/>
              <a:t> (1-N)</a:t>
            </a:r>
          </a:p>
          <a:p>
            <a:pPr lvl="2"/>
            <a:r>
              <a:rPr lang="fr-CA" dirty="0"/>
              <a:t> Dans ce cas, la solution est, dans la grande majorité des cas, d’ajouter une clé étrangère dans l’entité du côté Many (N) pour la relier à la clé primaire de l’entité du côté One (1).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2600ED-B5E5-4F24-8940-65B2011C8294}"/>
              </a:ext>
            </a:extLst>
          </p:cNvPr>
          <p:cNvSpPr txBox="1"/>
          <p:nvPr/>
        </p:nvSpPr>
        <p:spPr>
          <a:xfrm>
            <a:off x="282225" y="2748516"/>
            <a:ext cx="6420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Exemple :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Chaque </a:t>
            </a:r>
            <a:r>
              <a:rPr lang="fr-CA" dirty="0">
                <a:solidFill>
                  <a:srgbClr val="FA4098"/>
                </a:solidFill>
              </a:rPr>
              <a:t>personnage</a:t>
            </a:r>
            <a:r>
              <a:rPr lang="fr-CA" dirty="0">
                <a:solidFill>
                  <a:srgbClr val="73B3D1"/>
                </a:solidFill>
              </a:rPr>
              <a:t> peut </a:t>
            </a:r>
            <a:r>
              <a:rPr lang="fr-CA" b="1" dirty="0">
                <a:solidFill>
                  <a:srgbClr val="73B3D1"/>
                </a:solidFill>
              </a:rPr>
              <a:t>posséder</a:t>
            </a:r>
            <a:r>
              <a:rPr lang="fr-CA" dirty="0">
                <a:solidFill>
                  <a:srgbClr val="73B3D1"/>
                </a:solidFill>
              </a:rPr>
              <a:t> plusieurs </a:t>
            </a:r>
            <a:r>
              <a:rPr lang="fr-CA" dirty="0">
                <a:solidFill>
                  <a:srgbClr val="FA4098"/>
                </a:solidFill>
              </a:rPr>
              <a:t>items</a:t>
            </a:r>
            <a:r>
              <a:rPr lang="fr-CA" dirty="0">
                <a:solidFill>
                  <a:srgbClr val="73B3D1"/>
                </a:solidFill>
              </a:rPr>
              <a:t> dans son inventaire.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On ajoute simplement l’</a:t>
            </a:r>
            <a:r>
              <a:rPr lang="fr-CA" dirty="0">
                <a:solidFill>
                  <a:srgbClr val="FA4098"/>
                </a:solidFill>
              </a:rPr>
              <a:t>id du personnage </a:t>
            </a:r>
            <a:r>
              <a:rPr lang="fr-CA" dirty="0">
                <a:solidFill>
                  <a:srgbClr val="73B3D1"/>
                </a:solidFill>
              </a:rPr>
              <a:t>dans la table des items en tant que </a:t>
            </a:r>
            <a:r>
              <a:rPr lang="fr-CA" dirty="0">
                <a:solidFill>
                  <a:srgbClr val="FA4098"/>
                </a:solidFill>
              </a:rPr>
              <a:t>clé étrangère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45002C4-2497-446D-AA34-86A30391EF3A}"/>
              </a:ext>
            </a:extLst>
          </p:cNvPr>
          <p:cNvSpPr/>
          <p:nvPr/>
        </p:nvSpPr>
        <p:spPr>
          <a:xfrm rot="19188222">
            <a:off x="6514267" y="5665144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F42304-128F-42C2-BACE-A4A6206F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75" y="4838500"/>
            <a:ext cx="4195973" cy="20081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664104-78B2-1CD9-2A7E-30CEB0FC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79" y="3253793"/>
            <a:ext cx="41534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Conceptuel -&gt; Logique </a:t>
            </a:r>
            <a:r>
              <a:rPr lang="en-CA" dirty="0"/>
              <a:t>🐛🦋</a:t>
            </a:r>
            <a:endParaRPr lang="fr-CA" dirty="0"/>
          </a:p>
          <a:p>
            <a:r>
              <a:rPr lang="fr-CA" dirty="0">
                <a:solidFill>
                  <a:srgbClr val="739CD1"/>
                </a:solidFill>
              </a:rPr>
              <a:t> Clés </a:t>
            </a:r>
            <a:r>
              <a:rPr lang="en-CA" dirty="0">
                <a:solidFill>
                  <a:srgbClr val="739CD1"/>
                </a:solidFill>
              </a:rPr>
              <a:t>🔑</a:t>
            </a:r>
            <a:endParaRPr lang="fr-CA" dirty="0">
              <a:solidFill>
                <a:srgbClr val="739CD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rgbClr val="907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497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Many-To-Many</a:t>
            </a:r>
            <a:r>
              <a:rPr lang="fr-CA" dirty="0"/>
              <a:t> (N-M)</a:t>
            </a:r>
          </a:p>
          <a:p>
            <a:pPr lvl="2"/>
            <a:r>
              <a:rPr lang="fr-CA" dirty="0"/>
              <a:t> Il faut généralement créer une toute nouvelle table qui pourra contenir des </a:t>
            </a:r>
            <a:r>
              <a:rPr lang="fr-CA" dirty="0">
                <a:solidFill>
                  <a:srgbClr val="FA4098"/>
                </a:solidFill>
              </a:rPr>
              <a:t>paires de clés étrangères </a:t>
            </a:r>
            <a:r>
              <a:rPr lang="fr-CA" dirty="0"/>
              <a:t>afin de représenter les liens entre deux entités.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625285-9633-49A1-B24A-2CE4C7E19973}"/>
              </a:ext>
            </a:extLst>
          </p:cNvPr>
          <p:cNvSpPr txBox="1"/>
          <p:nvPr/>
        </p:nvSpPr>
        <p:spPr>
          <a:xfrm>
            <a:off x="672369" y="2722228"/>
            <a:ext cx="110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Exemple 1 :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Chaque </a:t>
            </a:r>
            <a:r>
              <a:rPr lang="fr-CA" dirty="0">
                <a:solidFill>
                  <a:srgbClr val="FA4098"/>
                </a:solidFill>
              </a:rPr>
              <a:t>utilisateur</a:t>
            </a:r>
            <a:r>
              <a:rPr lang="fr-CA" dirty="0">
                <a:solidFill>
                  <a:srgbClr val="73B3D1"/>
                </a:solidFill>
              </a:rPr>
              <a:t> peut être ami avec plusieurs autres </a:t>
            </a:r>
            <a:r>
              <a:rPr lang="fr-CA" dirty="0">
                <a:solidFill>
                  <a:srgbClr val="FA4098"/>
                </a:solidFill>
              </a:rPr>
              <a:t>utilisateurs</a:t>
            </a:r>
            <a:r>
              <a:rPr lang="fr-CA" dirty="0">
                <a:solidFill>
                  <a:srgbClr val="73B3D1"/>
                </a:solidFill>
              </a:rPr>
              <a:t>. (Relation récursive N-M)</a:t>
            </a:r>
          </a:p>
          <a:p>
            <a:r>
              <a:rPr lang="fr-CA" dirty="0">
                <a:solidFill>
                  <a:srgbClr val="73B3D1"/>
                </a:solidFill>
              </a:rPr>
              <a:t>• On a donc simplement créé une nouvelle table (</a:t>
            </a:r>
            <a:r>
              <a:rPr lang="fr-CA" dirty="0" err="1">
                <a:solidFill>
                  <a:srgbClr val="FA4098"/>
                </a:solidFill>
              </a:rPr>
              <a:t>Amitie</a:t>
            </a:r>
            <a:r>
              <a:rPr lang="fr-CA" dirty="0">
                <a:solidFill>
                  <a:srgbClr val="73B3D1"/>
                </a:solidFill>
              </a:rPr>
              <a:t>) qui contiendra toutes les </a:t>
            </a:r>
            <a:r>
              <a:rPr lang="fr-CA" dirty="0">
                <a:solidFill>
                  <a:srgbClr val="FA4098"/>
                </a:solidFill>
              </a:rPr>
              <a:t>paires d’utilisateurs amis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  <a:p>
            <a:r>
              <a:rPr lang="fr-CA" dirty="0">
                <a:solidFill>
                  <a:srgbClr val="73B3D1"/>
                </a:solidFill>
              </a:rPr>
              <a:t>• Pourrait-on ajouter une </a:t>
            </a:r>
            <a:r>
              <a:rPr lang="fr-CA" dirty="0">
                <a:solidFill>
                  <a:srgbClr val="FA4098"/>
                </a:solidFill>
              </a:rPr>
              <a:t>clé artificielle </a:t>
            </a:r>
            <a:r>
              <a:rPr lang="fr-CA" dirty="0">
                <a:solidFill>
                  <a:srgbClr val="73B3D1"/>
                </a:solidFill>
              </a:rPr>
              <a:t>dans </a:t>
            </a:r>
            <a:r>
              <a:rPr lang="fr-CA" dirty="0" err="1">
                <a:solidFill>
                  <a:srgbClr val="FA4098"/>
                </a:solidFill>
              </a:rPr>
              <a:t>Amitie</a:t>
            </a:r>
            <a:r>
              <a:rPr lang="fr-CA" dirty="0">
                <a:solidFill>
                  <a:srgbClr val="73B3D1"/>
                </a:solidFill>
              </a:rPr>
              <a:t> pour identifier chaque rangée ? Oui, on peut. C’est utile si on veut faire la liaison avec une autre entité comme </a:t>
            </a:r>
            <a:r>
              <a:rPr lang="fr-CA" u="sng" dirty="0">
                <a:solidFill>
                  <a:srgbClr val="FF0000"/>
                </a:solidFill>
              </a:rPr>
              <a:t>Sortie</a:t>
            </a:r>
            <a:r>
              <a:rPr lang="fr-CA" dirty="0">
                <a:solidFill>
                  <a:srgbClr val="73B3D1"/>
                </a:solidFill>
              </a:rPr>
              <a:t> pour enregistrer les sorties que feraient ces deux amis...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D1CCCA0-3466-4DC8-9002-B15020860DC4}"/>
              </a:ext>
            </a:extLst>
          </p:cNvPr>
          <p:cNvSpPr/>
          <p:nvPr/>
        </p:nvSpPr>
        <p:spPr>
          <a:xfrm>
            <a:off x="5047606" y="5494213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855206-C7C6-4A28-830B-1C9202E3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88" y="4570942"/>
            <a:ext cx="3091784" cy="21218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C1FE72-FED6-0E39-7D3D-ADD33384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67" y="4611899"/>
            <a:ext cx="5536965" cy="18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F97AFC2-D6E8-8F54-D717-475638E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79" y="2399022"/>
            <a:ext cx="4158621" cy="1830091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Relations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Many-To-Many</a:t>
            </a:r>
            <a:r>
              <a:rPr lang="fr-CA" dirty="0"/>
              <a:t> (N-M)</a:t>
            </a:r>
          </a:p>
          <a:p>
            <a:pPr lvl="2"/>
            <a:r>
              <a:rPr lang="fr-CA" dirty="0"/>
              <a:t> Il faut généralement créer une toute nouvelle table qui pourra contenir des </a:t>
            </a:r>
            <a:r>
              <a:rPr lang="fr-CA" dirty="0">
                <a:solidFill>
                  <a:srgbClr val="FA4098"/>
                </a:solidFill>
              </a:rPr>
              <a:t>paires de clés étrangères </a:t>
            </a:r>
            <a:r>
              <a:rPr lang="fr-CA" dirty="0"/>
              <a:t>afin de représenter les liens entre deux entités.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625285-9633-49A1-B24A-2CE4C7E19973}"/>
              </a:ext>
            </a:extLst>
          </p:cNvPr>
          <p:cNvSpPr txBox="1"/>
          <p:nvPr/>
        </p:nvSpPr>
        <p:spPr>
          <a:xfrm>
            <a:off x="672369" y="2722228"/>
            <a:ext cx="110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73B3D1"/>
                </a:solidFill>
              </a:rPr>
              <a:t>Exemple 2 :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Chaque </a:t>
            </a:r>
            <a:r>
              <a:rPr lang="fr-CA" dirty="0">
                <a:solidFill>
                  <a:srgbClr val="FA4098"/>
                </a:solidFill>
              </a:rPr>
              <a:t>commande </a:t>
            </a:r>
            <a:r>
              <a:rPr lang="fr-CA" dirty="0">
                <a:solidFill>
                  <a:srgbClr val="73B3D1"/>
                </a:solidFill>
              </a:rPr>
              <a:t>peut contenir plusieurs </a:t>
            </a:r>
            <a:r>
              <a:rPr lang="fr-CA" dirty="0">
                <a:solidFill>
                  <a:srgbClr val="FA4098"/>
                </a:solidFill>
              </a:rPr>
              <a:t>produits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  <a:p>
            <a:endParaRPr lang="fr-CA" dirty="0">
              <a:solidFill>
                <a:srgbClr val="73B3D1"/>
              </a:solidFill>
            </a:endParaRPr>
          </a:p>
          <a:p>
            <a:r>
              <a:rPr lang="fr-CA" dirty="0">
                <a:solidFill>
                  <a:srgbClr val="73B3D1"/>
                </a:solidFill>
              </a:rPr>
              <a:t>• On crée donc une table de liaison nommée </a:t>
            </a:r>
            <a:r>
              <a:rPr lang="fr-CA" dirty="0" err="1">
                <a:solidFill>
                  <a:srgbClr val="FA4098"/>
                </a:solidFill>
              </a:rPr>
              <a:t>Details_Commande</a:t>
            </a:r>
            <a:r>
              <a:rPr lang="fr-CA" dirty="0">
                <a:solidFill>
                  <a:srgbClr val="73B3D1"/>
                </a:solidFill>
              </a:rPr>
              <a:t>. </a:t>
            </a:r>
          </a:p>
          <a:p>
            <a:r>
              <a:rPr lang="fr-CA" dirty="0">
                <a:solidFill>
                  <a:srgbClr val="73B3D1"/>
                </a:solidFill>
              </a:rPr>
              <a:t>   On en profite même pour noter des informations supplémentaires : </a:t>
            </a:r>
            <a:r>
              <a:rPr lang="fr-CA" dirty="0" err="1">
                <a:solidFill>
                  <a:srgbClr val="FA4098"/>
                </a:solidFill>
              </a:rPr>
              <a:t>Qty</a:t>
            </a:r>
            <a:r>
              <a:rPr lang="fr-CA" dirty="0">
                <a:solidFill>
                  <a:srgbClr val="73B3D1"/>
                </a:solidFill>
              </a:rPr>
              <a:t>, </a:t>
            </a:r>
            <a:r>
              <a:rPr lang="fr-CA" dirty="0" err="1">
                <a:solidFill>
                  <a:srgbClr val="FA4098"/>
                </a:solidFill>
              </a:rPr>
              <a:t>PrixVendu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CB6A379-0F30-40A4-90AC-50BAF4997DEF}"/>
              </a:ext>
            </a:extLst>
          </p:cNvPr>
          <p:cNvSpPr/>
          <p:nvPr/>
        </p:nvSpPr>
        <p:spPr>
          <a:xfrm>
            <a:off x="4477042" y="5024676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589651-74CD-978D-4394-BA381B0B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55" y="4628036"/>
            <a:ext cx="7790772" cy="1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 </a:t>
            </a:r>
            <a:r>
              <a:rPr lang="fr-CA" sz="2400" dirty="0">
                <a:solidFill>
                  <a:srgbClr val="FA4098"/>
                </a:solidFill>
              </a:rPr>
              <a:t>Composition</a:t>
            </a:r>
            <a:r>
              <a:rPr lang="fr-CA" sz="2400" dirty="0"/>
              <a:t> et </a:t>
            </a:r>
            <a:r>
              <a:rPr lang="fr-CA" sz="2400" dirty="0">
                <a:solidFill>
                  <a:srgbClr val="FA4098"/>
                </a:solidFill>
              </a:rPr>
              <a:t>agrégation </a:t>
            </a:r>
            <a:r>
              <a:rPr lang="en-CA" sz="2400" dirty="0">
                <a:solidFill>
                  <a:srgbClr val="FA4098"/>
                </a:solidFill>
              </a:rPr>
              <a:t>📕📃📃📃</a:t>
            </a:r>
            <a:endParaRPr lang="fr-CA" sz="2400" dirty="0">
              <a:solidFill>
                <a:srgbClr val="FA4098"/>
              </a:solidFill>
            </a:endParaRPr>
          </a:p>
          <a:p>
            <a:pPr lvl="1"/>
            <a:r>
              <a:rPr lang="fr-CA" sz="2000" dirty="0"/>
              <a:t> Mêmes recettes que pour les diapositives précédentes, selon la cardinalité.</a:t>
            </a:r>
          </a:p>
          <a:p>
            <a:pPr lvl="2"/>
            <a:r>
              <a:rPr lang="fr-CA" sz="1600" dirty="0"/>
              <a:t> Pour la composition, nous y reviendrons lorsque nous aborderons les </a:t>
            </a:r>
            <a:r>
              <a:rPr lang="fr-CA" sz="1600" dirty="0">
                <a:solidFill>
                  <a:srgbClr val="FA4098"/>
                </a:solidFill>
              </a:rPr>
              <a:t>contraintes d’intégrité</a:t>
            </a:r>
            <a:r>
              <a:rPr lang="fr-CA" sz="1600" dirty="0"/>
              <a:t>.</a:t>
            </a:r>
          </a:p>
          <a:p>
            <a:r>
              <a:rPr lang="fr-CA" sz="2400" dirty="0"/>
              <a:t> </a:t>
            </a:r>
            <a:r>
              <a:rPr lang="fr-CA" sz="2400" dirty="0">
                <a:solidFill>
                  <a:srgbClr val="FA4098"/>
                </a:solidFill>
              </a:rPr>
              <a:t>Généralisation</a:t>
            </a:r>
            <a:r>
              <a:rPr lang="fr-CA" sz="2400" dirty="0"/>
              <a:t> et </a:t>
            </a:r>
            <a:r>
              <a:rPr lang="fr-CA" sz="2400" dirty="0">
                <a:solidFill>
                  <a:srgbClr val="FA4098"/>
                </a:solidFill>
              </a:rPr>
              <a:t>spécialisation </a:t>
            </a:r>
            <a:r>
              <a:rPr lang="en-CA" sz="2400" dirty="0">
                <a:solidFill>
                  <a:srgbClr val="FA4098"/>
                </a:solidFill>
              </a:rPr>
              <a:t>🐟🐕</a:t>
            </a:r>
            <a:endParaRPr lang="fr-CA" sz="2400" dirty="0">
              <a:solidFill>
                <a:srgbClr val="FA4098"/>
              </a:solidFill>
            </a:endParaRPr>
          </a:p>
          <a:p>
            <a:pPr lvl="1"/>
            <a:r>
              <a:rPr lang="fr-CA" sz="2000" dirty="0"/>
              <a:t> Une table par sous-type et une table pour le super-type.</a:t>
            </a:r>
          </a:p>
          <a:p>
            <a:pPr lvl="1"/>
            <a:r>
              <a:rPr lang="fr-CA" sz="2000" dirty="0"/>
              <a:t> Une </a:t>
            </a:r>
            <a:r>
              <a:rPr lang="fr-CA" sz="2000" dirty="0">
                <a:solidFill>
                  <a:srgbClr val="FA4098"/>
                </a:solidFill>
              </a:rPr>
              <a:t>clé étrangère </a:t>
            </a:r>
            <a:r>
              <a:rPr lang="fr-CA" sz="2000" dirty="0"/>
              <a:t>vers le </a:t>
            </a:r>
            <a:r>
              <a:rPr lang="fr-CA" sz="2000" b="1" dirty="0"/>
              <a:t>super-type</a:t>
            </a:r>
            <a:r>
              <a:rPr lang="fr-CA" sz="2000" dirty="0"/>
              <a:t> dans chaque table des </a:t>
            </a:r>
            <a:r>
              <a:rPr lang="fr-CA" sz="2000" b="1" dirty="0"/>
              <a:t>sous-types</a:t>
            </a:r>
            <a:r>
              <a:rPr lang="fr-CA" sz="2000" dirty="0"/>
              <a:t>.</a:t>
            </a:r>
          </a:p>
          <a:p>
            <a:pPr lvl="2"/>
            <a:r>
              <a:rPr lang="fr-CA" sz="1800" dirty="0"/>
              <a:t> On ajoute une </a:t>
            </a:r>
            <a:r>
              <a:rPr lang="fr-CA" sz="1800" dirty="0">
                <a:solidFill>
                  <a:srgbClr val="FA4098"/>
                </a:solidFill>
              </a:rPr>
              <a:t>clé primaire </a:t>
            </a:r>
            <a:r>
              <a:rPr lang="fr-CA" sz="1800" dirty="0"/>
              <a:t>aux sous-types. Elle servira pour les relations entre le sous-type et d’autres tables.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35AAA21-0069-49A5-B4C4-4FD80364F6C5}"/>
              </a:ext>
            </a:extLst>
          </p:cNvPr>
          <p:cNvSpPr/>
          <p:nvPr/>
        </p:nvSpPr>
        <p:spPr>
          <a:xfrm>
            <a:off x="5187627" y="5146741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756862-CDB1-449C-826D-4B9CEFE4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84" y="3909060"/>
            <a:ext cx="3985260" cy="27584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67B448-875C-B8B1-3477-DB867085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12" y="3663768"/>
            <a:ext cx="423921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643BD7-2143-4EE6-A7D8-9DAFC962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476"/>
            <a:ext cx="10512000" cy="5026393"/>
          </a:xfrm>
        </p:spPr>
        <p:txBody>
          <a:bodyPr>
            <a:normAutofit/>
          </a:bodyPr>
          <a:lstStyle/>
          <a:p>
            <a:r>
              <a:rPr lang="fr-CA" sz="2400" dirty="0"/>
              <a:t> Récapitulons le vocabulaire associé aux clés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Clé primaire</a:t>
            </a:r>
            <a:r>
              <a:rPr lang="fr-CA" sz="2000" dirty="0"/>
              <a:t> </a:t>
            </a:r>
            <a:r>
              <a:rPr lang="en-CA" sz="2000" dirty="0"/>
              <a:t>🔑🏆 </a:t>
            </a:r>
            <a:r>
              <a:rPr lang="fr-CA" sz="2000" dirty="0"/>
              <a:t>(d’une table) : Combinaison d’une ou plusieurs propriétés qui rend </a:t>
            </a:r>
            <a:r>
              <a:rPr lang="fr-CA" sz="2000" b="1" dirty="0"/>
              <a:t>unique</a:t>
            </a:r>
            <a:r>
              <a:rPr lang="fr-CA" sz="2000" dirty="0"/>
              <a:t> une rangée dans une table. </a:t>
            </a:r>
            <a:r>
              <a:rPr lang="fr-CA" sz="2000" b="1" dirty="0"/>
              <a:t>Identifie</a:t>
            </a:r>
            <a:r>
              <a:rPr lang="fr-CA" sz="2000" dirty="0"/>
              <a:t> une rangée de données. Attention, c’est la </a:t>
            </a:r>
            <a:r>
              <a:rPr lang="fr-CA" sz="2000" b="1" dirty="0"/>
              <a:t>combinaison</a:t>
            </a:r>
            <a:r>
              <a:rPr lang="fr-CA" sz="2000" dirty="0"/>
              <a:t> de propriétés qui doit être </a:t>
            </a:r>
            <a:r>
              <a:rPr lang="fr-CA" sz="2000" b="1" dirty="0"/>
              <a:t>unique</a:t>
            </a:r>
            <a:r>
              <a:rPr lang="fr-CA" sz="2000" dirty="0"/>
              <a:t>, et non chaque propriété, individuellement.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Clé étrangère</a:t>
            </a:r>
            <a:r>
              <a:rPr lang="fr-CA" sz="2000" dirty="0"/>
              <a:t> </a:t>
            </a:r>
            <a:r>
              <a:rPr lang="en-CA" sz="2000" dirty="0"/>
              <a:t>🔑🔗 </a:t>
            </a:r>
            <a:r>
              <a:rPr lang="fr-CA" sz="2000" dirty="0"/>
              <a:t>: Propriété qui fait référence à une clé primaire dans une autre table.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Clé composée </a:t>
            </a:r>
            <a:r>
              <a:rPr lang="en-CA" sz="2000" dirty="0">
                <a:solidFill>
                  <a:srgbClr val="FA4098"/>
                </a:solidFill>
              </a:rPr>
              <a:t>🔑🐙</a:t>
            </a:r>
            <a:r>
              <a:rPr lang="fr-CA" sz="2000" dirty="0"/>
              <a:t> / </a:t>
            </a:r>
            <a:r>
              <a:rPr lang="fr-CA" sz="2000" dirty="0">
                <a:solidFill>
                  <a:srgbClr val="FA4098"/>
                </a:solidFill>
              </a:rPr>
              <a:t>Clé primaire composée</a:t>
            </a:r>
            <a:r>
              <a:rPr lang="fr-CA" sz="2000" dirty="0"/>
              <a:t> : Clé primaire composée de plusieurs propriétés.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Clé artificielle</a:t>
            </a:r>
            <a:r>
              <a:rPr lang="fr-CA" sz="2000" dirty="0"/>
              <a:t> </a:t>
            </a:r>
            <a:r>
              <a:rPr lang="en-CA" sz="2000" dirty="0"/>
              <a:t>🔑🧰 </a:t>
            </a:r>
            <a:r>
              <a:rPr lang="fr-CA" sz="2000" dirty="0"/>
              <a:t>: Propriété simple créée spécifiquement pour servir de clé primaire.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Clé naturelle</a:t>
            </a:r>
            <a:r>
              <a:rPr lang="fr-CA" sz="2000" dirty="0"/>
              <a:t> </a:t>
            </a:r>
            <a:r>
              <a:rPr lang="en-CA" sz="2000" dirty="0"/>
              <a:t>🔑🌳 </a:t>
            </a:r>
            <a:r>
              <a:rPr lang="fr-CA" sz="2000" dirty="0"/>
              <a:t>: Propriété déjà présente au stade du modèle conceptuel et qui remplit adéquatement le rôle de clé primaire.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DF2D34-D763-4C81-A8DF-1486932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Clés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CDA41A-15B4-4E03-ABE0-02D326D3835B}"/>
              </a:ext>
            </a:extLst>
          </p:cNvPr>
          <p:cNvCxnSpPr/>
          <p:nvPr/>
        </p:nvCxnSpPr>
        <p:spPr>
          <a:xfrm>
            <a:off x="7151596" y="4730496"/>
            <a:ext cx="615696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204040-DC23-4229-940D-B6FC06817F61}"/>
              </a:ext>
            </a:extLst>
          </p:cNvPr>
          <p:cNvCxnSpPr/>
          <p:nvPr/>
        </p:nvCxnSpPr>
        <p:spPr>
          <a:xfrm>
            <a:off x="1522476" y="5498592"/>
            <a:ext cx="615696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D372385-C99C-43FC-B79A-1F69E2E963A2}"/>
              </a:ext>
            </a:extLst>
          </p:cNvPr>
          <p:cNvSpPr txBox="1"/>
          <p:nvPr/>
        </p:nvSpPr>
        <p:spPr>
          <a:xfrm>
            <a:off x="1018032" y="6044964"/>
            <a:ext cx="509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Dans cette table de liaison, nous avons une </a:t>
            </a:r>
            <a:r>
              <a:rPr lang="fr-CA" dirty="0">
                <a:solidFill>
                  <a:srgbClr val="FA4098"/>
                </a:solidFill>
              </a:rPr>
              <a:t>clé primaire composée</a:t>
            </a:r>
            <a:r>
              <a:rPr lang="fr-CA" dirty="0">
                <a:solidFill>
                  <a:srgbClr val="739CD1"/>
                </a:solidFill>
              </a:rPr>
              <a:t> de deux </a:t>
            </a:r>
            <a:r>
              <a:rPr lang="fr-CA" dirty="0">
                <a:solidFill>
                  <a:srgbClr val="FA4098"/>
                </a:solidFill>
              </a:rPr>
              <a:t>clés étrangères </a:t>
            </a:r>
            <a:r>
              <a:rPr lang="fr-CA" dirty="0">
                <a:solidFill>
                  <a:srgbClr val="739CD1"/>
                </a:solidFill>
              </a:rPr>
              <a:t>!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5F75DF-1659-49AF-AFC6-0BFE20C3DF34}"/>
              </a:ext>
            </a:extLst>
          </p:cNvPr>
          <p:cNvSpPr txBox="1"/>
          <p:nvPr/>
        </p:nvSpPr>
        <p:spPr>
          <a:xfrm>
            <a:off x="6284976" y="6430596"/>
            <a:ext cx="555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Dans cette table, nous avons une </a:t>
            </a:r>
            <a:r>
              <a:rPr lang="fr-CA" dirty="0">
                <a:solidFill>
                  <a:srgbClr val="FA4098"/>
                </a:solidFill>
              </a:rPr>
              <a:t>clé primaire artificielle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CD896B-E063-4731-B627-C0D47B42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34" y="3991403"/>
            <a:ext cx="2035097" cy="2333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48C02C-AA14-430B-8424-C34F1326F59F}"/>
              </a:ext>
            </a:extLst>
          </p:cNvPr>
          <p:cNvSpPr/>
          <p:nvPr/>
        </p:nvSpPr>
        <p:spPr>
          <a:xfrm>
            <a:off x="7894320" y="4559808"/>
            <a:ext cx="1950720" cy="304800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4BE55-DD38-4E8D-9DF3-3C95D754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90" y="4629221"/>
            <a:ext cx="2358413" cy="1249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C4A306-0DF4-43F1-9C77-245570ADAFA3}"/>
              </a:ext>
            </a:extLst>
          </p:cNvPr>
          <p:cNvSpPr/>
          <p:nvPr/>
        </p:nvSpPr>
        <p:spPr>
          <a:xfrm>
            <a:off x="2377439" y="5219473"/>
            <a:ext cx="2042161" cy="607005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66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Passer du </a:t>
            </a:r>
            <a:r>
              <a:rPr lang="fr-CA" dirty="0">
                <a:solidFill>
                  <a:srgbClr val="FA4098"/>
                </a:solidFill>
              </a:rPr>
              <a:t>modèle conceptuel </a:t>
            </a:r>
            <a:r>
              <a:rPr lang="fr-CA" dirty="0"/>
              <a:t>au </a:t>
            </a:r>
            <a:r>
              <a:rPr lang="fr-CA" dirty="0">
                <a:solidFill>
                  <a:srgbClr val="FA4098"/>
                </a:solidFill>
              </a:rPr>
              <a:t>modèle logique</a:t>
            </a:r>
          </a:p>
          <a:p>
            <a:pPr lvl="1"/>
            <a:r>
              <a:rPr lang="fr-CA" dirty="0"/>
              <a:t> C’est l’étape qui précède la création de la </a:t>
            </a:r>
            <a:r>
              <a:rPr lang="fr-CA" dirty="0">
                <a:solidFill>
                  <a:srgbClr val="FA4098"/>
                </a:solidFill>
              </a:rPr>
              <a:t>base de données physique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On détermine la structure de chacune des </a:t>
            </a:r>
            <a:r>
              <a:rPr lang="fr-CA" dirty="0">
                <a:solidFill>
                  <a:srgbClr val="FA4098"/>
                </a:solidFill>
              </a:rPr>
              <a:t>tables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On détermine les </a:t>
            </a:r>
            <a:r>
              <a:rPr lang="fr-CA" dirty="0">
                <a:solidFill>
                  <a:srgbClr val="FA4098"/>
                </a:solidFill>
              </a:rPr>
              <a:t>clés primaires </a:t>
            </a:r>
            <a:r>
              <a:rPr lang="fr-CA" dirty="0"/>
              <a:t>et </a:t>
            </a:r>
            <a:r>
              <a:rPr lang="fr-CA" dirty="0">
                <a:solidFill>
                  <a:srgbClr val="FA4098"/>
                </a:solidFill>
              </a:rPr>
              <a:t>étrangères</a:t>
            </a:r>
            <a:r>
              <a:rPr lang="fr-CA" dirty="0"/>
              <a:t> qui permettront de concrétiser les liens entre les tables et leurs données.</a:t>
            </a:r>
          </a:p>
          <a:p>
            <a:pPr lvl="1"/>
            <a:r>
              <a:rPr lang="fr-CA" dirty="0"/>
              <a:t> Si notre </a:t>
            </a:r>
            <a:r>
              <a:rPr lang="fr-CA" dirty="0">
                <a:solidFill>
                  <a:srgbClr val="FA4098"/>
                </a:solidFill>
              </a:rPr>
              <a:t>modèle conceptuel</a:t>
            </a:r>
            <a:r>
              <a:rPr lang="fr-CA" dirty="0"/>
              <a:t> est </a:t>
            </a:r>
            <a:r>
              <a:rPr lang="fr-CA" b="1" dirty="0"/>
              <a:t>cohérent</a:t>
            </a:r>
            <a:r>
              <a:rPr lang="fr-CA" dirty="0"/>
              <a:t> et </a:t>
            </a:r>
            <a:r>
              <a:rPr lang="fr-CA" b="1" dirty="0"/>
              <a:t>complet</a:t>
            </a:r>
            <a:r>
              <a:rPr lang="fr-CA" dirty="0"/>
              <a:t>, c’est un excellent point de départ pour construire le </a:t>
            </a:r>
            <a:r>
              <a:rPr lang="fr-CA" dirty="0">
                <a:solidFill>
                  <a:srgbClr val="FA4098"/>
                </a:solidFill>
              </a:rPr>
              <a:t>modèle logique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Malgré tout, ce processus ne sera pas qu’une simple recette automatique : nous devrons parfois faire des choix et adresser des problématiques.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Une fois le modèle logique terminé, nous pourrons créer la base de données et ses tables. (Semaine 3)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</p:spTree>
    <p:extLst>
      <p:ext uri="{BB962C8B-B14F-4D97-AF65-F5344CB8AC3E}">
        <p14:creationId xmlns:p14="http://schemas.microsoft.com/office/powerpoint/2010/main" val="3459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Passer du modèle conceptuel au modèle logique</a:t>
            </a:r>
          </a:p>
          <a:p>
            <a:pPr lvl="1"/>
            <a:r>
              <a:rPr lang="fr-CA" dirty="0"/>
              <a:t> Dans les diapos qui suivent, nous allons aborder les recettes généralement utilisées pour convertir le modèle conceptuel en modèle logique.</a:t>
            </a:r>
          </a:p>
          <a:p>
            <a:pPr lvl="2"/>
            <a:r>
              <a:rPr lang="fr-CA" dirty="0"/>
              <a:t> Entités et attributs</a:t>
            </a:r>
          </a:p>
          <a:p>
            <a:pPr lvl="2"/>
            <a:r>
              <a:rPr lang="fr-CA" dirty="0"/>
              <a:t> Relations</a:t>
            </a:r>
          </a:p>
          <a:p>
            <a:pPr lvl="2"/>
            <a:r>
              <a:rPr lang="fr-CA" dirty="0"/>
              <a:t> Composition et agrégation</a:t>
            </a:r>
          </a:p>
          <a:p>
            <a:pPr lvl="2"/>
            <a:r>
              <a:rPr lang="fr-CA" dirty="0"/>
              <a:t> Généralisation et spécialisation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</p:spTree>
    <p:extLst>
      <p:ext uri="{BB962C8B-B14F-4D97-AF65-F5344CB8AC3E}">
        <p14:creationId xmlns:p14="http://schemas.microsoft.com/office/powerpoint/2010/main" val="16321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 Table</a:t>
            </a:r>
          </a:p>
          <a:p>
            <a:pPr lvl="1"/>
            <a:r>
              <a:rPr lang="fr-CA" dirty="0"/>
              <a:t> Attributs </a:t>
            </a:r>
            <a:r>
              <a:rPr lang="fr-CA" dirty="0">
                <a:solidFill>
                  <a:srgbClr val="FA4098"/>
                </a:solidFill>
              </a:rPr>
              <a:t>atomiques </a:t>
            </a:r>
            <a:r>
              <a:rPr lang="en-CA" dirty="0">
                <a:solidFill>
                  <a:srgbClr val="FA4098"/>
                </a:solidFill>
              </a:rPr>
              <a:t>🤏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En vue d’être encore mieux préparés pour créer les tables physiques, on préférera retirer les </a:t>
            </a:r>
            <a:r>
              <a:rPr lang="fr-CA" b="1" dirty="0"/>
              <a:t>accents</a:t>
            </a:r>
            <a:r>
              <a:rPr lang="fr-CA" dirty="0"/>
              <a:t> et les </a:t>
            </a:r>
            <a:r>
              <a:rPr lang="fr-CA" b="1" dirty="0"/>
              <a:t>espaces</a:t>
            </a:r>
            <a:r>
              <a:rPr lang="fr-CA" dirty="0"/>
              <a:t> des attributs dès maintenant.</a:t>
            </a:r>
          </a:p>
          <a:p>
            <a:pPr lvl="2"/>
            <a:r>
              <a:rPr lang="fr-CA" dirty="0"/>
              <a:t> On doit s’assurer que chaque propriété reste facile à comprendre. (</a:t>
            </a:r>
            <a:r>
              <a:rPr lang="fr-CA" dirty="0">
                <a:solidFill>
                  <a:srgbClr val="FA4098"/>
                </a:solidFill>
              </a:rPr>
              <a:t>No de téléphone</a:t>
            </a:r>
            <a:r>
              <a:rPr lang="fr-CA" dirty="0"/>
              <a:t> peut devenir </a:t>
            </a:r>
            <a:r>
              <a:rPr lang="fr-CA" dirty="0" err="1">
                <a:solidFill>
                  <a:srgbClr val="FA4098"/>
                </a:solidFill>
              </a:rPr>
              <a:t>NoTel</a:t>
            </a:r>
            <a:r>
              <a:rPr lang="fr-CA" dirty="0"/>
              <a:t>, mais pas </a:t>
            </a:r>
            <a:r>
              <a:rPr lang="fr-CA" dirty="0">
                <a:solidFill>
                  <a:srgbClr val="FA4098"/>
                </a:solidFill>
              </a:rPr>
              <a:t>NT</a:t>
            </a:r>
            <a:r>
              <a:rPr lang="fr-CA" dirty="0"/>
              <a:t> !)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7003C3-1110-4A37-827F-075A84C0D65F}"/>
              </a:ext>
            </a:extLst>
          </p:cNvPr>
          <p:cNvSpPr/>
          <p:nvPr/>
        </p:nvSpPr>
        <p:spPr>
          <a:xfrm>
            <a:off x="5821682" y="4718304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BEAB7C-E977-4DE5-8F7B-B4C8F8D49472}"/>
              </a:ext>
            </a:extLst>
          </p:cNvPr>
          <p:cNvSpPr txBox="1"/>
          <p:nvPr/>
        </p:nvSpPr>
        <p:spPr>
          <a:xfrm>
            <a:off x="1766040" y="6102333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B3D1"/>
                </a:solidFill>
              </a:rPr>
              <a:t>Exemple : on a simplement réécrit tous les attributs </a:t>
            </a:r>
            <a:r>
              <a:rPr lang="fr-CA" dirty="0">
                <a:solidFill>
                  <a:srgbClr val="FA4098"/>
                </a:solidFill>
              </a:rPr>
              <a:t>atomiques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7EAF1-586E-4032-AD05-D03467195EEC}"/>
              </a:ext>
            </a:extLst>
          </p:cNvPr>
          <p:cNvSpPr txBox="1"/>
          <p:nvPr/>
        </p:nvSpPr>
        <p:spPr>
          <a:xfrm>
            <a:off x="3724927" y="3814817"/>
            <a:ext cx="22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Entité conceptuelle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E8D6E1-872B-4C83-8820-581475DCBE8B}"/>
              </a:ext>
            </a:extLst>
          </p:cNvPr>
          <p:cNvSpPr txBox="1"/>
          <p:nvPr/>
        </p:nvSpPr>
        <p:spPr>
          <a:xfrm>
            <a:off x="6664821" y="3803645"/>
            <a:ext cx="22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Entité logique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1BD87B-3202-40A1-A6D1-98F2BC48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20" y="4180291"/>
            <a:ext cx="1637931" cy="1691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D7A865-6E2A-4A7F-8A82-79A9870C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27" y="4180290"/>
            <a:ext cx="1843241" cy="16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3"/>
            <a:ext cx="10512000" cy="2379012"/>
          </a:xfrm>
        </p:spPr>
        <p:txBody>
          <a:bodyPr/>
          <a:lstStyle/>
          <a:p>
            <a:r>
              <a:rPr lang="fr-CA" dirty="0"/>
              <a:t> Entité -&gt; Table</a:t>
            </a:r>
          </a:p>
          <a:p>
            <a:pPr lvl="1"/>
            <a:r>
              <a:rPr lang="fr-CA" dirty="0"/>
              <a:t> Dans la </a:t>
            </a:r>
            <a:r>
              <a:rPr lang="fr-CA" i="1" dirty="0"/>
              <a:t>majorité</a:t>
            </a:r>
            <a:r>
              <a:rPr lang="fr-CA" dirty="0"/>
              <a:t> des cas, il faudra munir la table d’une </a:t>
            </a:r>
            <a:r>
              <a:rPr lang="fr-CA" dirty="0">
                <a:solidFill>
                  <a:srgbClr val="FA4098"/>
                </a:solidFill>
              </a:rPr>
              <a:t>clé primaire</a:t>
            </a:r>
            <a:r>
              <a:rPr lang="fr-CA" dirty="0"/>
              <a:t>. </a:t>
            </a:r>
            <a:r>
              <a:rPr lang="en-CA" dirty="0"/>
              <a:t>🔑</a:t>
            </a:r>
            <a:endParaRPr lang="fr-CA" dirty="0"/>
          </a:p>
          <a:p>
            <a:pPr lvl="2"/>
            <a:r>
              <a:rPr lang="fr-CA" dirty="0"/>
              <a:t> C’est-à-dire un identifiant </a:t>
            </a:r>
            <a:r>
              <a:rPr lang="fr-CA" u="sng" dirty="0"/>
              <a:t>unique</a:t>
            </a:r>
            <a:r>
              <a:rPr lang="fr-CA" dirty="0"/>
              <a:t> et </a:t>
            </a:r>
            <a:r>
              <a:rPr lang="fr-CA" u="sng" dirty="0"/>
              <a:t>stable</a:t>
            </a:r>
            <a:r>
              <a:rPr lang="fr-CA" dirty="0"/>
              <a:t> pour que chaque rangée de données puisse être distinguée des autres.</a:t>
            </a:r>
          </a:p>
          <a:p>
            <a:pPr lvl="2"/>
            <a:r>
              <a:rPr lang="fr-CA" dirty="0"/>
              <a:t> Nous avons le choix entre une clé </a:t>
            </a:r>
            <a:r>
              <a:rPr lang="fr-CA" dirty="0">
                <a:solidFill>
                  <a:srgbClr val="FA4098"/>
                </a:solidFill>
              </a:rPr>
              <a:t>naturelle</a:t>
            </a:r>
            <a:r>
              <a:rPr lang="fr-CA" dirty="0"/>
              <a:t>, une clé </a:t>
            </a:r>
            <a:r>
              <a:rPr lang="fr-CA" dirty="0">
                <a:solidFill>
                  <a:srgbClr val="FA4098"/>
                </a:solidFill>
              </a:rPr>
              <a:t>artificielle</a:t>
            </a:r>
            <a:r>
              <a:rPr lang="fr-CA" dirty="0"/>
              <a:t> ou une clé </a:t>
            </a:r>
            <a:r>
              <a:rPr lang="fr-CA" dirty="0">
                <a:solidFill>
                  <a:srgbClr val="FA4098"/>
                </a:solidFill>
              </a:rPr>
              <a:t>composée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Les « </a:t>
            </a:r>
            <a:r>
              <a:rPr lang="fr-CA" dirty="0">
                <a:solidFill>
                  <a:srgbClr val="FA4098"/>
                </a:solidFill>
              </a:rPr>
              <a:t>attributs clé </a:t>
            </a:r>
            <a:r>
              <a:rPr lang="fr-CA" dirty="0"/>
              <a:t>» que nous avons identifiés dans le modèle conceptuel pourraient devenir des clés primaires, </a:t>
            </a:r>
            <a:r>
              <a:rPr lang="fr-CA" u="sng" dirty="0"/>
              <a:t>mais pas forcément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EF442-8638-420A-AF72-9AFE6887B10A}"/>
              </a:ext>
            </a:extLst>
          </p:cNvPr>
          <p:cNvSpPr txBox="1"/>
          <p:nvPr/>
        </p:nvSpPr>
        <p:spPr>
          <a:xfrm>
            <a:off x="6636744" y="6108264"/>
            <a:ext cx="57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 chaque étudiant possède un </a:t>
            </a:r>
            <a:r>
              <a:rPr lang="fr-CA" dirty="0">
                <a:solidFill>
                  <a:srgbClr val="FA4098"/>
                </a:solidFill>
              </a:rPr>
              <a:t>Matricule</a:t>
            </a:r>
            <a:r>
              <a:rPr lang="fr-CA" dirty="0">
                <a:solidFill>
                  <a:srgbClr val="73B3D1"/>
                </a:solidFill>
              </a:rPr>
              <a:t> unique. C’est parfait pour distinguer les étudiants de la table.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FC46AB04-6B8B-4749-8DD5-D2D53E1E7693}"/>
              </a:ext>
            </a:extLst>
          </p:cNvPr>
          <p:cNvSpPr txBox="1">
            <a:spLocks/>
          </p:cNvSpPr>
          <p:nvPr/>
        </p:nvSpPr>
        <p:spPr>
          <a:xfrm>
            <a:off x="838200" y="3615708"/>
            <a:ext cx="8168087" cy="310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dirty="0"/>
              <a:t> Clé </a:t>
            </a:r>
            <a:r>
              <a:rPr lang="fr-CA" dirty="0">
                <a:solidFill>
                  <a:srgbClr val="FA4098"/>
                </a:solidFill>
              </a:rPr>
              <a:t>naturelle </a:t>
            </a:r>
            <a:r>
              <a:rPr lang="en-CA" dirty="0">
                <a:solidFill>
                  <a:srgbClr val="FA4098"/>
                </a:solidFill>
              </a:rPr>
              <a:t>🔑🌳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Sa valeur est </a:t>
            </a:r>
            <a:r>
              <a:rPr lang="fr-CA" dirty="0">
                <a:solidFill>
                  <a:srgbClr val="FA4098"/>
                </a:solidFill>
              </a:rPr>
              <a:t>unique</a:t>
            </a:r>
            <a:r>
              <a:rPr lang="fr-CA" dirty="0"/>
              <a:t> dans la table.</a:t>
            </a:r>
          </a:p>
          <a:p>
            <a:pPr lvl="2"/>
            <a:r>
              <a:rPr lang="fr-CA" dirty="0"/>
              <a:t> Sa valeur ne peut pas être </a:t>
            </a:r>
            <a:r>
              <a:rPr lang="fr-CA" dirty="0">
                <a:solidFill>
                  <a:srgbClr val="FA4098"/>
                </a:solidFill>
              </a:rPr>
              <a:t>vide</a:t>
            </a:r>
            <a:r>
              <a:rPr lang="fr-CA" dirty="0"/>
              <a:t>. (</a:t>
            </a:r>
            <a:r>
              <a:rPr lang="fr-CA" i="1" dirty="0"/>
              <a:t>not null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Ce n’est pas une </a:t>
            </a:r>
            <a:r>
              <a:rPr lang="fr-CA" dirty="0">
                <a:solidFill>
                  <a:srgbClr val="FA4098"/>
                </a:solidFill>
              </a:rPr>
              <a:t>donnée sensible</a:t>
            </a:r>
            <a:r>
              <a:rPr lang="fr-CA" dirty="0"/>
              <a:t>, car la clé primaire sera souvent utilisée dans des requêtes / jointures. (Ex. un </a:t>
            </a:r>
            <a:r>
              <a:rPr lang="fr-CA" dirty="0">
                <a:solidFill>
                  <a:srgbClr val="FA4098"/>
                </a:solidFill>
              </a:rPr>
              <a:t>NAS</a:t>
            </a:r>
            <a:r>
              <a:rPr lang="fr-CA" dirty="0"/>
              <a:t>, c’est sensible !)</a:t>
            </a:r>
          </a:p>
          <a:p>
            <a:pPr lvl="2"/>
            <a:r>
              <a:rPr lang="fr-CA" dirty="0"/>
              <a:t> Sa valeur est </a:t>
            </a:r>
            <a:r>
              <a:rPr lang="fr-CA" dirty="0">
                <a:solidFill>
                  <a:srgbClr val="FA4098"/>
                </a:solidFill>
              </a:rPr>
              <a:t>stable</a:t>
            </a:r>
            <a:r>
              <a:rPr lang="fr-CA" dirty="0"/>
              <a:t>. (Ne changera pas)</a:t>
            </a:r>
          </a:p>
          <a:p>
            <a:pPr lvl="2"/>
            <a:r>
              <a:rPr lang="fr-CA" dirty="0"/>
              <a:t> Sa valeur est </a:t>
            </a:r>
            <a:r>
              <a:rPr lang="fr-CA" dirty="0">
                <a:solidFill>
                  <a:srgbClr val="FA4098"/>
                </a:solidFill>
              </a:rPr>
              <a:t>simple</a:t>
            </a:r>
            <a:r>
              <a:rPr lang="fr-CA" dirty="0"/>
              <a:t> ou courte. (Un entier positif c’est le mieux)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59C9C24-B609-4FCD-A20C-AAC2A764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80" y="3719340"/>
            <a:ext cx="2233212" cy="192823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B7F8D60-6077-46F7-B12C-AFF2157FF043}"/>
              </a:ext>
            </a:extLst>
          </p:cNvPr>
          <p:cNvCxnSpPr>
            <a:cxnSpLocks/>
          </p:cNvCxnSpPr>
          <p:nvPr/>
        </p:nvCxnSpPr>
        <p:spPr>
          <a:xfrm flipH="1">
            <a:off x="11280838" y="4465579"/>
            <a:ext cx="68884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4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744"/>
            <a:ext cx="10512000" cy="5177221"/>
          </a:xfrm>
        </p:spPr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Clé </a:t>
            </a:r>
            <a:r>
              <a:rPr lang="fr-CA" dirty="0">
                <a:solidFill>
                  <a:srgbClr val="FA4098"/>
                </a:solidFill>
              </a:rPr>
              <a:t>artificielle </a:t>
            </a:r>
            <a:r>
              <a:rPr lang="en-CA" dirty="0">
                <a:solidFill>
                  <a:srgbClr val="FA4098"/>
                </a:solidFill>
              </a:rPr>
              <a:t>🔑🧰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Si aucun attribut de l’entité ne se prête bien au rôle de clé </a:t>
            </a:r>
            <a:r>
              <a:rPr lang="fr-CA" dirty="0">
                <a:solidFill>
                  <a:srgbClr val="FA4098"/>
                </a:solidFill>
              </a:rPr>
              <a:t>primaire</a:t>
            </a:r>
            <a:r>
              <a:rPr lang="fr-CA" dirty="0"/>
              <a:t>, on peut ajouter une nouvelle propriété qui remplira ce rôle.</a:t>
            </a:r>
          </a:p>
          <a:p>
            <a:pPr lvl="2"/>
            <a:r>
              <a:rPr lang="fr-CA" dirty="0"/>
              <a:t> Souvent, on utilise seulement des clés artificielles.</a:t>
            </a:r>
          </a:p>
          <a:p>
            <a:pPr lvl="3"/>
            <a:r>
              <a:rPr lang="fr-CA" dirty="0"/>
              <a:t>Cela fait des « liens » moins intuitifs entre les données mais cela permet d’augmenter la performance de la BD.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67BF5C6-3C65-4DDF-B77F-FF0F446C224D}"/>
              </a:ext>
            </a:extLst>
          </p:cNvPr>
          <p:cNvSpPr/>
          <p:nvPr/>
        </p:nvSpPr>
        <p:spPr>
          <a:xfrm>
            <a:off x="5715190" y="3982108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E0BB31-7DAA-42D9-B2C1-08DF415B3D86}"/>
              </a:ext>
            </a:extLst>
          </p:cNvPr>
          <p:cNvSpPr txBox="1"/>
          <p:nvPr/>
        </p:nvSpPr>
        <p:spPr>
          <a:xfrm>
            <a:off x="1853183" y="545698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 Pour la table </a:t>
            </a:r>
            <a:r>
              <a:rPr lang="fr-CA" dirty="0">
                <a:solidFill>
                  <a:srgbClr val="FA4098"/>
                </a:solidFill>
              </a:rPr>
              <a:t>Client</a:t>
            </a:r>
            <a:r>
              <a:rPr lang="fr-CA" dirty="0">
                <a:solidFill>
                  <a:srgbClr val="73B3D1"/>
                </a:solidFill>
              </a:rPr>
              <a:t>, nous avons « créé » la propriété </a:t>
            </a:r>
            <a:r>
              <a:rPr lang="fr-CA" dirty="0" err="1">
                <a:solidFill>
                  <a:srgbClr val="FA4098"/>
                </a:solidFill>
              </a:rPr>
              <a:t>ClientID</a:t>
            </a:r>
            <a:r>
              <a:rPr lang="fr-CA" dirty="0">
                <a:solidFill>
                  <a:srgbClr val="73B3D1"/>
                </a:solidFill>
              </a:rPr>
              <a:t>, qui sera tout simplement un nombre entier positif auto-incrémenté et unique pour chaque client.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BCD113-2773-44E1-9CFA-C79A71211A3A}"/>
              </a:ext>
            </a:extLst>
          </p:cNvPr>
          <p:cNvSpPr txBox="1"/>
          <p:nvPr/>
        </p:nvSpPr>
        <p:spPr>
          <a:xfrm>
            <a:off x="441059" y="6207783"/>
            <a:ext cx="11663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Et si on avait simplement utilisé le nom </a:t>
            </a:r>
            <a:r>
              <a:rPr lang="fr-CA" sz="1600" dirty="0">
                <a:solidFill>
                  <a:srgbClr val="FA4098"/>
                </a:solidFill>
              </a:rPr>
              <a:t>ID</a:t>
            </a:r>
            <a:r>
              <a:rPr lang="fr-CA" sz="1600" dirty="0">
                <a:solidFill>
                  <a:srgbClr val="73B3D1"/>
                </a:solidFill>
              </a:rPr>
              <a:t> ? Ce n’est pas dramatique, mais lors de </a:t>
            </a:r>
            <a:r>
              <a:rPr lang="fr-CA" sz="1600" dirty="0">
                <a:solidFill>
                  <a:srgbClr val="FA4098"/>
                </a:solidFill>
              </a:rPr>
              <a:t>jointures</a:t>
            </a:r>
            <a:r>
              <a:rPr lang="fr-CA" sz="1600" dirty="0">
                <a:solidFill>
                  <a:srgbClr val="73B3D1"/>
                </a:solidFill>
              </a:rPr>
              <a:t>, cela peut générer des conflits et donc des </a:t>
            </a:r>
            <a:r>
              <a:rPr lang="fr-CA" sz="1600" dirty="0">
                <a:solidFill>
                  <a:srgbClr val="FA4098"/>
                </a:solidFill>
              </a:rPr>
              <a:t>renommages</a:t>
            </a:r>
            <a:r>
              <a:rPr lang="fr-CA" sz="1600" dirty="0">
                <a:solidFill>
                  <a:srgbClr val="73B3D1"/>
                </a:solidFill>
              </a:rPr>
              <a:t>. De plus, cela pourrait rendre des </a:t>
            </a:r>
            <a:r>
              <a:rPr lang="fr-CA" sz="1600" dirty="0">
                <a:solidFill>
                  <a:srgbClr val="FA4098"/>
                </a:solidFill>
              </a:rPr>
              <a:t>clés étrangères </a:t>
            </a:r>
            <a:r>
              <a:rPr lang="fr-CA" sz="1600" dirty="0">
                <a:solidFill>
                  <a:srgbClr val="73B3D1"/>
                </a:solidFill>
              </a:rPr>
              <a:t>moins lisibles dans d’autres tables si on leur donne le même nom.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55576-2667-4B6E-BA4C-805CE5B6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36" y="3489197"/>
            <a:ext cx="1776214" cy="1834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C68784-8DB7-4238-968A-69BC8631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46" y="3315019"/>
            <a:ext cx="2143476" cy="218280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6A6529-06B5-4005-904D-C9D13457DD43}"/>
              </a:ext>
            </a:extLst>
          </p:cNvPr>
          <p:cNvCxnSpPr>
            <a:cxnSpLocks/>
          </p:cNvCxnSpPr>
          <p:nvPr/>
        </p:nvCxnSpPr>
        <p:spPr>
          <a:xfrm flipH="1">
            <a:off x="9171622" y="4014711"/>
            <a:ext cx="68884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Clé </a:t>
            </a:r>
            <a:r>
              <a:rPr lang="fr-CA" dirty="0">
                <a:solidFill>
                  <a:srgbClr val="FA4098"/>
                </a:solidFill>
              </a:rPr>
              <a:t>composée </a:t>
            </a:r>
            <a:r>
              <a:rPr lang="en-CA" dirty="0">
                <a:solidFill>
                  <a:srgbClr val="FA4098"/>
                </a:solidFill>
              </a:rPr>
              <a:t>🔑🐙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Dans certains cas, seule la combinaison de plusieurs propriétés rend unique une rangée. Cette </a:t>
            </a:r>
            <a:r>
              <a:rPr lang="fr-CA" b="1" dirty="0"/>
              <a:t>combinaison</a:t>
            </a:r>
            <a:r>
              <a:rPr lang="fr-CA" dirty="0"/>
              <a:t> de propriétés peut donc servir de </a:t>
            </a:r>
            <a:r>
              <a:rPr lang="fr-CA" dirty="0">
                <a:solidFill>
                  <a:srgbClr val="FA4098"/>
                </a:solidFill>
              </a:rPr>
              <a:t>clé primaire composée</a:t>
            </a:r>
            <a:r>
              <a:rPr lang="fr-CA" dirty="0"/>
              <a:t>. (Fréquent dans les tables de liaison qui seront vues plus loin)</a:t>
            </a:r>
            <a:endParaRPr lang="fr-CA" u="sng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34227E-F6D8-4037-A3A0-6AC07246BF53}"/>
              </a:ext>
            </a:extLst>
          </p:cNvPr>
          <p:cNvSpPr txBox="1"/>
          <p:nvPr/>
        </p:nvSpPr>
        <p:spPr>
          <a:xfrm>
            <a:off x="78261" y="3149974"/>
            <a:ext cx="89423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Exemple :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rgbClr val="73B3D1"/>
                </a:solidFill>
              </a:rPr>
              <a:t>« Les paies sont représentées par un </a:t>
            </a:r>
            <a:r>
              <a:rPr lang="fr-CA" dirty="0">
                <a:solidFill>
                  <a:srgbClr val="FA4098"/>
                </a:solidFill>
              </a:rPr>
              <a:t>numéro d’employé</a:t>
            </a:r>
            <a:r>
              <a:rPr lang="fr-CA" dirty="0">
                <a:solidFill>
                  <a:srgbClr val="73B3D1"/>
                </a:solidFill>
              </a:rPr>
              <a:t>, l’</a:t>
            </a:r>
            <a:r>
              <a:rPr lang="fr-CA" dirty="0">
                <a:solidFill>
                  <a:srgbClr val="FA4098"/>
                </a:solidFill>
              </a:rPr>
              <a:t>année</a:t>
            </a:r>
            <a:r>
              <a:rPr lang="fr-CA" dirty="0">
                <a:solidFill>
                  <a:srgbClr val="73B3D1"/>
                </a:solidFill>
              </a:rPr>
              <a:t>, la </a:t>
            </a:r>
            <a:r>
              <a:rPr lang="fr-CA" dirty="0">
                <a:solidFill>
                  <a:srgbClr val="FA4098"/>
                </a:solidFill>
              </a:rPr>
              <a:t>semaine</a:t>
            </a:r>
            <a:r>
              <a:rPr lang="fr-CA" dirty="0">
                <a:solidFill>
                  <a:srgbClr val="73B3D1"/>
                </a:solidFill>
              </a:rPr>
              <a:t> (nombre de 1 à 52), le </a:t>
            </a:r>
            <a:r>
              <a:rPr lang="fr-CA" dirty="0">
                <a:solidFill>
                  <a:srgbClr val="FA4098"/>
                </a:solidFill>
              </a:rPr>
              <a:t>nombre d’heures travaillées</a:t>
            </a:r>
            <a:r>
              <a:rPr lang="fr-CA" dirty="0">
                <a:solidFill>
                  <a:srgbClr val="73B3D1"/>
                </a:solidFill>
              </a:rPr>
              <a:t> et le </a:t>
            </a:r>
            <a:r>
              <a:rPr lang="fr-CA" dirty="0">
                <a:solidFill>
                  <a:srgbClr val="FA4098"/>
                </a:solidFill>
              </a:rPr>
              <a:t>taux horaire</a:t>
            </a:r>
            <a:r>
              <a:rPr lang="fr-CA" dirty="0">
                <a:solidFill>
                  <a:srgbClr val="73B3D1"/>
                </a:solidFill>
              </a:rPr>
              <a:t> de l’employé. »</a:t>
            </a:r>
          </a:p>
          <a:p>
            <a:pPr>
              <a:spcAft>
                <a:spcPts val="600"/>
              </a:spcAft>
            </a:pPr>
            <a:endParaRPr lang="fr-CA" dirty="0">
              <a:solidFill>
                <a:srgbClr val="73B3D1"/>
              </a:solidFill>
            </a:endParaRP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rgbClr val="73B3D1"/>
                </a:solidFill>
              </a:rPr>
              <a:t>• </a:t>
            </a:r>
            <a:r>
              <a:rPr lang="fr-CA" b="1" dirty="0" err="1">
                <a:solidFill>
                  <a:srgbClr val="FA4098"/>
                </a:solidFill>
              </a:rPr>
              <a:t>EmployeID</a:t>
            </a:r>
            <a:r>
              <a:rPr lang="fr-CA" dirty="0">
                <a:solidFill>
                  <a:srgbClr val="73B3D1"/>
                </a:solidFill>
              </a:rPr>
              <a:t> n’est pas une donnée unique : toutes les autres paies de l’employé auront cette valeur. Notons que c’est d’ailleurs une </a:t>
            </a:r>
            <a:r>
              <a:rPr lang="fr-CA" dirty="0">
                <a:solidFill>
                  <a:srgbClr val="FA4098"/>
                </a:solidFill>
              </a:rPr>
              <a:t>clé étrangère</a:t>
            </a:r>
            <a:r>
              <a:rPr lang="fr-CA" dirty="0">
                <a:solidFill>
                  <a:srgbClr val="73B3D1"/>
                </a:solidFill>
              </a:rPr>
              <a:t> : on peut imaginer une table nommée </a:t>
            </a:r>
            <a:r>
              <a:rPr lang="fr-CA" dirty="0">
                <a:solidFill>
                  <a:srgbClr val="FA4098"/>
                </a:solidFill>
              </a:rPr>
              <a:t>Employe</a:t>
            </a:r>
            <a:r>
              <a:rPr lang="fr-CA" dirty="0">
                <a:solidFill>
                  <a:srgbClr val="73B3D1"/>
                </a:solidFill>
              </a:rPr>
              <a:t> qui se sert de cette valeur comme </a:t>
            </a:r>
            <a:r>
              <a:rPr lang="fr-CA" dirty="0">
                <a:solidFill>
                  <a:srgbClr val="FA4098"/>
                </a:solidFill>
              </a:rPr>
              <a:t>clé primaire</a:t>
            </a:r>
            <a:r>
              <a:rPr lang="fr-CA" dirty="0">
                <a:solidFill>
                  <a:srgbClr val="73B3D1"/>
                </a:solidFill>
              </a:rPr>
              <a:t>. </a:t>
            </a:r>
            <a:r>
              <a:rPr lang="fr-CA" b="1" dirty="0" err="1">
                <a:solidFill>
                  <a:srgbClr val="FA4098"/>
                </a:solidFill>
              </a:rPr>
              <a:t>Annee</a:t>
            </a:r>
            <a:r>
              <a:rPr lang="fr-CA" dirty="0">
                <a:solidFill>
                  <a:srgbClr val="73B3D1"/>
                </a:solidFill>
              </a:rPr>
              <a:t> et </a:t>
            </a:r>
            <a:r>
              <a:rPr lang="fr-CA" b="1" dirty="0">
                <a:solidFill>
                  <a:srgbClr val="FA4098"/>
                </a:solidFill>
              </a:rPr>
              <a:t>Semaine</a:t>
            </a:r>
            <a:r>
              <a:rPr lang="fr-CA" dirty="0">
                <a:solidFill>
                  <a:srgbClr val="73B3D1"/>
                </a:solidFill>
              </a:rPr>
              <a:t> ne sont pas des données uniques non plus, bien entendu.</a:t>
            </a:r>
          </a:p>
          <a:p>
            <a:pPr>
              <a:spcAft>
                <a:spcPts val="600"/>
              </a:spcAft>
            </a:pPr>
            <a:endParaRPr lang="fr-CA" dirty="0">
              <a:solidFill>
                <a:srgbClr val="73B3D1"/>
              </a:solidFill>
            </a:endParaRP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rgbClr val="73B3D1"/>
                </a:solidFill>
              </a:rPr>
              <a:t>• La combinaison de ces trois valeurs est unique, cela dit ! On a donc une </a:t>
            </a:r>
            <a:r>
              <a:rPr lang="fr-CA" dirty="0">
                <a:solidFill>
                  <a:srgbClr val="FA4098"/>
                </a:solidFill>
              </a:rPr>
              <a:t>clé primaire composée</a:t>
            </a:r>
            <a:r>
              <a:rPr lang="fr-CA" dirty="0">
                <a:solidFill>
                  <a:srgbClr val="73B3D1"/>
                </a:solidFill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9F9ACB-D78B-C63F-59BD-DE07880C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69" y="3534164"/>
            <a:ext cx="175284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B367A3A-8A32-411F-8321-8C47021F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Entité -&gt; Table</a:t>
            </a:r>
          </a:p>
          <a:p>
            <a:pPr lvl="1"/>
            <a:r>
              <a:rPr lang="fr-CA" dirty="0"/>
              <a:t> Clé </a:t>
            </a:r>
            <a:r>
              <a:rPr lang="fr-CA" dirty="0">
                <a:solidFill>
                  <a:srgbClr val="FA4098"/>
                </a:solidFill>
              </a:rPr>
              <a:t>composée </a:t>
            </a:r>
            <a:r>
              <a:rPr lang="en-CA" dirty="0">
                <a:solidFill>
                  <a:srgbClr val="FA4098"/>
                </a:solidFill>
              </a:rPr>
              <a:t>🔑🐙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b="1" dirty="0"/>
              <a:t>À éviter quand c’est possible</a:t>
            </a:r>
            <a:r>
              <a:rPr lang="fr-CA" dirty="0"/>
              <a:t> : une clé primaire composée rend plus complexe l’interaction entre certaines données.</a:t>
            </a:r>
            <a:r>
              <a:rPr lang="fr-CA" dirty="0">
                <a:solidFill>
                  <a:srgbClr val="73B3D1"/>
                </a:solidFill>
              </a:rPr>
              <a:t> Une </a:t>
            </a:r>
            <a:r>
              <a:rPr lang="fr-CA" dirty="0">
                <a:solidFill>
                  <a:srgbClr val="FA4098"/>
                </a:solidFill>
              </a:rPr>
              <a:t>clé artificielle </a:t>
            </a:r>
            <a:r>
              <a:rPr lang="fr-CA" dirty="0">
                <a:solidFill>
                  <a:srgbClr val="73B3D1"/>
                </a:solidFill>
              </a:rPr>
              <a:t>peut être créée pour la remplacer. Utiliser une clé artificielle est rarement problématique, tant que de bonnes contraintes d’intégrité l’accompagnent.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F76A34-0A73-4BFF-90B7-9385F4E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Conceptuel -&gt; Logique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A77D6C90-4C9C-42D4-8FC5-41DD68E31269}"/>
              </a:ext>
            </a:extLst>
          </p:cNvPr>
          <p:cNvSpPr/>
          <p:nvPr/>
        </p:nvSpPr>
        <p:spPr>
          <a:xfrm>
            <a:off x="5187627" y="4439308"/>
            <a:ext cx="745827" cy="682752"/>
          </a:xfrm>
          <a:prstGeom prst="right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2BBC2B-15E0-C69C-8BAF-7ECCACE7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53" y="3885209"/>
            <a:ext cx="1752845" cy="1790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C89281E-4D34-6740-3DEE-3604E86B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22" y="3318166"/>
            <a:ext cx="2692581" cy="31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4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12863</TotalTime>
  <Words>2177</Words>
  <Application>Microsoft Office PowerPoint</Application>
  <PresentationFormat>Grand écran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2</vt:lpstr>
      <vt:lpstr>Sommaire 📃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Conceptuel -&gt; Logique</vt:lpstr>
      <vt:lpstr>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Chantal</cp:lastModifiedBy>
  <cp:revision>3194</cp:revision>
  <dcterms:created xsi:type="dcterms:W3CDTF">2021-06-05T18:50:42Z</dcterms:created>
  <dcterms:modified xsi:type="dcterms:W3CDTF">2023-01-31T16:08:00Z</dcterms:modified>
</cp:coreProperties>
</file>