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0" r:id="rId4"/>
    <p:sldId id="291" r:id="rId5"/>
    <p:sldId id="296" r:id="rId6"/>
    <p:sldId id="301" r:id="rId7"/>
    <p:sldId id="302" r:id="rId8"/>
    <p:sldId id="303" r:id="rId9"/>
    <p:sldId id="307" r:id="rId10"/>
    <p:sldId id="304" r:id="rId11"/>
    <p:sldId id="305" r:id="rId12"/>
    <p:sldId id="308" r:id="rId13"/>
    <p:sldId id="300" r:id="rId14"/>
    <p:sldId id="309" r:id="rId15"/>
    <p:sldId id="310" r:id="rId16"/>
    <p:sldId id="311" r:id="rId17"/>
    <p:sldId id="312" r:id="rId18"/>
    <p:sldId id="313" r:id="rId19"/>
    <p:sldId id="314" r:id="rId20"/>
    <p:sldId id="315" r:id="rId21"/>
    <p:sldId id="319" r:id="rId22"/>
    <p:sldId id="316" r:id="rId23"/>
    <p:sldId id="31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2C6D8E9-E9D0-470B-BD52-E9338C0936D8}">
          <p14:sldIdLst>
            <p14:sldId id="256"/>
            <p14:sldId id="257"/>
          </p14:sldIdLst>
        </p14:section>
        <p14:section name="Agrégation Composition" id="{3D11B7E5-13FF-42F6-9BD1-1BE9D85C0959}">
          <p14:sldIdLst>
            <p14:sldId id="290"/>
            <p14:sldId id="291"/>
            <p14:sldId id="296"/>
            <p14:sldId id="301"/>
            <p14:sldId id="302"/>
            <p14:sldId id="303"/>
            <p14:sldId id="307"/>
            <p14:sldId id="304"/>
            <p14:sldId id="305"/>
            <p14:sldId id="308"/>
            <p14:sldId id="300"/>
          </p14:sldIdLst>
        </p14:section>
        <p14:section name="Gros Exemple" id="{57FA4F81-2624-4C76-B0FB-9131AA66B7E1}">
          <p14:sldIdLst>
            <p14:sldId id="309"/>
            <p14:sldId id="310"/>
            <p14:sldId id="311"/>
            <p14:sldId id="312"/>
            <p14:sldId id="313"/>
            <p14:sldId id="314"/>
            <p14:sldId id="315"/>
            <p14:sldId id="319"/>
            <p14:sldId id="316"/>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098"/>
    <a:srgbClr val="7385D1"/>
    <a:srgbClr val="739CD1"/>
    <a:srgbClr val="BD7ABF"/>
    <a:srgbClr val="B177BF"/>
    <a:srgbClr val="9073D1"/>
    <a:srgbClr val="73B3D1"/>
    <a:srgbClr val="BF779D"/>
    <a:srgbClr val="FA4840"/>
    <a:srgbClr val="797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927" autoAdjust="0"/>
    <p:restoredTop sz="94660"/>
  </p:normalViewPr>
  <p:slideViewPr>
    <p:cSldViewPr snapToGrid="0">
      <p:cViewPr varScale="1">
        <p:scale>
          <a:sx n="130" d="100"/>
          <a:sy n="130" d="100"/>
        </p:scale>
        <p:origin x="51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472247" y="4086437"/>
            <a:ext cx="3291840" cy="307777"/>
          </a:xfrm>
          <a:prstGeom prst="rect">
            <a:avLst/>
          </a:prstGeom>
          <a:noFill/>
        </p:spPr>
        <p:txBody>
          <a:bodyPr wrap="square" rtlCol="0">
            <a:spAutoFit/>
          </a:bodyPr>
          <a:lstStyle/>
          <a:p>
            <a:pPr algn="ctr"/>
            <a:r>
              <a:rPr lang="fr-CA" sz="1400" b="1" dirty="0">
                <a:solidFill>
                  <a:srgbClr val="73B3D1"/>
                </a:solidFill>
              </a:rPr>
              <a:t>Bases de données et programmation Web</a:t>
            </a: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7AF3ACB-7C32-4605-9708-6B49F1A6DEE9}"/>
              </a:ext>
            </a:extLst>
          </p:cNvPr>
          <p:cNvPicPr>
            <a:picLocks noChangeAspect="1"/>
          </p:cNvPicPr>
          <p:nvPr userDrawn="1"/>
        </p:nvPicPr>
        <p:blipFill>
          <a:blip r:embed="rId2"/>
          <a:stretch>
            <a:fillRect/>
          </a:stretch>
        </p:blipFill>
        <p:spPr>
          <a:xfrm>
            <a:off x="-1800" y="18781"/>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4B11609-5959-464A-A0B8-13C16A524EE0}"/>
              </a:ext>
            </a:extLst>
          </p:cNvPr>
          <p:cNvPicPr>
            <a:picLocks noChangeAspect="1"/>
          </p:cNvPicPr>
          <p:nvPr userDrawn="1"/>
        </p:nvPicPr>
        <p:blipFill>
          <a:blip r:embed="rId2"/>
          <a:stretch>
            <a:fillRect/>
          </a:stretch>
        </p:blipFill>
        <p:spPr>
          <a:xfrm>
            <a:off x="-1800" y="2365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1DDA586-F506-4D6F-A1DB-920377860232}"/>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0A2B6AA-BEDC-46F8-9B1A-690EBBCFD6C4}"/>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08B7190-DCD0-470D-AE20-691CB5B98655}"/>
              </a:ext>
            </a:extLst>
          </p:cNvPr>
          <p:cNvPicPr>
            <a:picLocks noChangeAspect="1"/>
          </p:cNvPicPr>
          <p:nvPr userDrawn="1"/>
        </p:nvPicPr>
        <p:blipFill>
          <a:blip r:embed="rId2"/>
          <a:stretch>
            <a:fillRect/>
          </a:stretch>
        </p:blipFill>
        <p:spPr>
          <a:xfrm>
            <a:off x="-1800" y="2493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41E9FEF-F323-4AE8-9CF6-B45BBDC5D45E}"/>
              </a:ext>
            </a:extLst>
          </p:cNvPr>
          <p:cNvPicPr>
            <a:picLocks noChangeAspect="1"/>
          </p:cNvPicPr>
          <p:nvPr userDrawn="1"/>
        </p:nvPicPr>
        <p:blipFill>
          <a:blip r:embed="rId2"/>
          <a:stretch>
            <a:fillRect/>
          </a:stretch>
        </p:blipFill>
        <p:spPr>
          <a:xfrm>
            <a:off x="-1800" y="22795"/>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D7ABF"/>
                </a:solidFill>
              </a:defRPr>
            </a:lvl1pPr>
            <a:lvl2pPr marL="685800" indent="-228600">
              <a:buFont typeface="Symbol" panose="05050102010706020507" pitchFamily="18" charset="2"/>
              <a:buChar char="¨"/>
              <a:defRPr>
                <a:solidFill>
                  <a:srgbClr val="BD7ABF"/>
                </a:solidFill>
              </a:defRPr>
            </a:lvl2pPr>
            <a:lvl3pPr marL="1143000" indent="-228600">
              <a:buFont typeface="Courier New" panose="02070309020205020404" pitchFamily="49" charset="0"/>
              <a:buChar char="o"/>
              <a:defRPr>
                <a:solidFill>
                  <a:srgbClr val="BD7ABF"/>
                </a:solidFill>
              </a:defRPr>
            </a:lvl3pPr>
            <a:lvl4pPr>
              <a:defRPr>
                <a:solidFill>
                  <a:srgbClr val="BD7ABF"/>
                </a:solidFill>
              </a:defRPr>
            </a:lvl4pPr>
            <a:lvl5pPr>
              <a:defRPr>
                <a:solidFill>
                  <a:srgbClr val="BD7A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2023-01-26</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6.xml"/><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7.xml"/><Relationship Id="rId4" Type="http://schemas.openxmlformats.org/officeDocument/2006/relationships/image" Target="../media/image39.emf"/></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dirty="0"/>
              <a:t>Semaine 1 – Partie 2</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p:txBody>
          <a:bodyPr>
            <a:normAutofit lnSpcReduction="10000"/>
          </a:bodyPr>
          <a:lstStyle/>
          <a:p>
            <a:r>
              <a:rPr lang="fr-CA" dirty="0"/>
              <a:t>Modélisation conceptuelle</a:t>
            </a:r>
          </a:p>
        </p:txBody>
      </p:sp>
      <p:pic>
        <p:nvPicPr>
          <p:cNvPr id="9" name="Image 8">
            <a:extLst>
              <a:ext uri="{FF2B5EF4-FFF2-40B4-BE49-F238E27FC236}">
                <a16:creationId xmlns:a16="http://schemas.microsoft.com/office/drawing/2014/main" id="{8E071035-850F-482B-8BFE-067B67074A17}"/>
              </a:ext>
            </a:extLst>
          </p:cNvPr>
          <p:cNvPicPr>
            <a:picLocks noChangeAspect="1"/>
          </p:cNvPicPr>
          <p:nvPr/>
        </p:nvPicPr>
        <p:blipFill>
          <a:blip r:embed="rId2"/>
          <a:stretch>
            <a:fillRect/>
          </a:stretch>
        </p:blipFill>
        <p:spPr>
          <a:xfrm>
            <a:off x="76967" y="4091772"/>
            <a:ext cx="3459774" cy="2717011"/>
          </a:xfrm>
          <a:prstGeom prst="rect">
            <a:avLst/>
          </a:prstGeom>
        </p:spPr>
      </p:pic>
      <p:sp>
        <p:nvSpPr>
          <p:cNvPr id="10" name="ZoneTexte 9">
            <a:extLst>
              <a:ext uri="{FF2B5EF4-FFF2-40B4-BE49-F238E27FC236}">
                <a16:creationId xmlns:a16="http://schemas.microsoft.com/office/drawing/2014/main" id="{131DC7BC-BA6C-4B55-AF25-72A1B2FA9C90}"/>
              </a:ext>
            </a:extLst>
          </p:cNvPr>
          <p:cNvSpPr txBox="1"/>
          <p:nvPr/>
        </p:nvSpPr>
        <p:spPr>
          <a:xfrm>
            <a:off x="2186114" y="6045669"/>
            <a:ext cx="1479875" cy="646331"/>
          </a:xfrm>
          <a:prstGeom prst="rect">
            <a:avLst/>
          </a:prstGeom>
          <a:noFill/>
        </p:spPr>
        <p:txBody>
          <a:bodyPr wrap="square" rtlCol="0">
            <a:spAutoFit/>
          </a:bodyPr>
          <a:lstStyle/>
          <a:p>
            <a:r>
              <a:rPr lang="en-CA" sz="3600" dirty="0"/>
              <a:t>😨🙈</a:t>
            </a:r>
            <a:endParaRPr lang="fr-CA" sz="3600" dirty="0"/>
          </a:p>
        </p:txBody>
      </p:sp>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9B569D9-FA0F-44F5-BFA0-A9F90A659234}"/>
              </a:ext>
            </a:extLst>
          </p:cNvPr>
          <p:cNvSpPr>
            <a:spLocks noGrp="1"/>
          </p:cNvSpPr>
          <p:nvPr>
            <p:ph idx="1"/>
          </p:nvPr>
        </p:nvSpPr>
        <p:spPr/>
        <p:txBody>
          <a:bodyPr/>
          <a:lstStyle/>
          <a:p>
            <a:r>
              <a:rPr lang="fr-CA" dirty="0"/>
              <a:t> Spécialisation et Généralisation</a:t>
            </a:r>
          </a:p>
          <a:p>
            <a:pPr lvl="1"/>
            <a:r>
              <a:rPr lang="fr-CA" dirty="0"/>
              <a:t> Partage de relations : On peut également créer des relations un peu moins évidentes. La logique restera la même.</a:t>
            </a:r>
          </a:p>
        </p:txBody>
      </p:sp>
      <p:sp>
        <p:nvSpPr>
          <p:cNvPr id="3" name="Titre 2">
            <a:extLst>
              <a:ext uri="{FF2B5EF4-FFF2-40B4-BE49-F238E27FC236}">
                <a16:creationId xmlns:a16="http://schemas.microsoft.com/office/drawing/2014/main" id="{8D42BAB2-7CF6-4584-AD29-931D2CB0D60E}"/>
              </a:ext>
            </a:extLst>
          </p:cNvPr>
          <p:cNvSpPr>
            <a:spLocks noGrp="1"/>
          </p:cNvSpPr>
          <p:nvPr>
            <p:ph type="title"/>
          </p:nvPr>
        </p:nvSpPr>
        <p:spPr/>
        <p:txBody>
          <a:bodyPr/>
          <a:lstStyle/>
          <a:p>
            <a:r>
              <a:rPr lang="fr-CA" dirty="0"/>
              <a:t>Généralisation et spécialisation</a:t>
            </a:r>
          </a:p>
        </p:txBody>
      </p:sp>
      <p:sp>
        <p:nvSpPr>
          <p:cNvPr id="6" name="ZoneTexte 5">
            <a:extLst>
              <a:ext uri="{FF2B5EF4-FFF2-40B4-BE49-F238E27FC236}">
                <a16:creationId xmlns:a16="http://schemas.microsoft.com/office/drawing/2014/main" id="{EF7FAA50-8DC7-4347-9DAB-9FC0DC6B2F01}"/>
              </a:ext>
            </a:extLst>
          </p:cNvPr>
          <p:cNvSpPr txBox="1"/>
          <p:nvPr/>
        </p:nvSpPr>
        <p:spPr>
          <a:xfrm>
            <a:off x="412805" y="2973267"/>
            <a:ext cx="5681395" cy="2862322"/>
          </a:xfrm>
          <a:prstGeom prst="rect">
            <a:avLst/>
          </a:prstGeom>
          <a:noFill/>
        </p:spPr>
        <p:txBody>
          <a:bodyPr wrap="square" rtlCol="0">
            <a:spAutoFit/>
          </a:bodyPr>
          <a:lstStyle/>
          <a:p>
            <a:r>
              <a:rPr lang="fr-CA" dirty="0">
                <a:solidFill>
                  <a:srgbClr val="B177BF"/>
                </a:solidFill>
              </a:rPr>
              <a:t>Exemple : </a:t>
            </a:r>
          </a:p>
          <a:p>
            <a:r>
              <a:rPr lang="fr-CA" dirty="0">
                <a:solidFill>
                  <a:srgbClr val="B177BF"/>
                </a:solidFill>
              </a:rPr>
              <a:t>• Un </a:t>
            </a:r>
            <a:r>
              <a:rPr lang="fr-CA" dirty="0">
                <a:solidFill>
                  <a:srgbClr val="FA4098"/>
                </a:solidFill>
              </a:rPr>
              <a:t>utilisateur</a:t>
            </a:r>
            <a:r>
              <a:rPr lang="fr-CA" dirty="0">
                <a:solidFill>
                  <a:srgbClr val="B177BF"/>
                </a:solidFill>
              </a:rPr>
              <a:t> peut </a:t>
            </a:r>
            <a:r>
              <a:rPr lang="fr-CA" b="1" dirty="0">
                <a:solidFill>
                  <a:srgbClr val="B177BF"/>
                </a:solidFill>
              </a:rPr>
              <a:t>subir</a:t>
            </a:r>
            <a:r>
              <a:rPr lang="fr-CA" dirty="0">
                <a:solidFill>
                  <a:srgbClr val="B177BF"/>
                </a:solidFill>
              </a:rPr>
              <a:t> un </a:t>
            </a:r>
            <a:r>
              <a:rPr lang="fr-CA" dirty="0">
                <a:solidFill>
                  <a:srgbClr val="FA4098"/>
                </a:solidFill>
              </a:rPr>
              <a:t>bannissement</a:t>
            </a:r>
            <a:r>
              <a:rPr lang="fr-CA" dirty="0">
                <a:solidFill>
                  <a:srgbClr val="B177BF"/>
                </a:solidFill>
              </a:rPr>
              <a:t>. Un </a:t>
            </a:r>
            <a:r>
              <a:rPr lang="fr-CA" dirty="0">
                <a:solidFill>
                  <a:srgbClr val="FA4098"/>
                </a:solidFill>
              </a:rPr>
              <a:t>modérateur</a:t>
            </a:r>
            <a:r>
              <a:rPr lang="fr-CA" dirty="0">
                <a:solidFill>
                  <a:srgbClr val="B177BF"/>
                </a:solidFill>
              </a:rPr>
              <a:t> peut également </a:t>
            </a:r>
            <a:r>
              <a:rPr lang="fr-CA" b="1" dirty="0">
                <a:solidFill>
                  <a:srgbClr val="B177BF"/>
                </a:solidFill>
              </a:rPr>
              <a:t>subir</a:t>
            </a:r>
            <a:r>
              <a:rPr lang="fr-CA" dirty="0">
                <a:solidFill>
                  <a:srgbClr val="B177BF"/>
                </a:solidFill>
              </a:rPr>
              <a:t> un </a:t>
            </a:r>
            <a:r>
              <a:rPr lang="fr-CA" dirty="0">
                <a:solidFill>
                  <a:srgbClr val="FA4098"/>
                </a:solidFill>
              </a:rPr>
              <a:t>bannissement</a:t>
            </a:r>
            <a:r>
              <a:rPr lang="fr-CA" dirty="0">
                <a:solidFill>
                  <a:srgbClr val="B177BF"/>
                </a:solidFill>
              </a:rPr>
              <a:t>, car c’est également un utilisateur.</a:t>
            </a:r>
          </a:p>
          <a:p>
            <a:endParaRPr lang="fr-CA" dirty="0">
              <a:solidFill>
                <a:srgbClr val="B177BF"/>
              </a:solidFill>
            </a:endParaRPr>
          </a:p>
          <a:p>
            <a:r>
              <a:rPr lang="fr-CA" dirty="0">
                <a:solidFill>
                  <a:srgbClr val="B177BF"/>
                </a:solidFill>
              </a:rPr>
              <a:t>• Un </a:t>
            </a:r>
            <a:r>
              <a:rPr lang="fr-CA" dirty="0">
                <a:solidFill>
                  <a:srgbClr val="FA4098"/>
                </a:solidFill>
              </a:rPr>
              <a:t>modérateur</a:t>
            </a:r>
            <a:r>
              <a:rPr lang="fr-CA" dirty="0">
                <a:solidFill>
                  <a:srgbClr val="B177BF"/>
                </a:solidFill>
              </a:rPr>
              <a:t> peut faire un </a:t>
            </a:r>
            <a:r>
              <a:rPr lang="fr-CA" dirty="0">
                <a:solidFill>
                  <a:srgbClr val="FA4098"/>
                </a:solidFill>
              </a:rPr>
              <a:t>bannissement</a:t>
            </a:r>
            <a:r>
              <a:rPr lang="fr-CA" dirty="0">
                <a:solidFill>
                  <a:srgbClr val="B177BF"/>
                </a:solidFill>
              </a:rPr>
              <a:t>. Toutefois, un </a:t>
            </a:r>
            <a:r>
              <a:rPr lang="fr-CA" dirty="0">
                <a:solidFill>
                  <a:srgbClr val="FA4098"/>
                </a:solidFill>
              </a:rPr>
              <a:t>utilisateur</a:t>
            </a:r>
            <a:r>
              <a:rPr lang="fr-CA" dirty="0">
                <a:solidFill>
                  <a:srgbClr val="B177BF"/>
                </a:solidFill>
              </a:rPr>
              <a:t> </a:t>
            </a:r>
            <a:r>
              <a:rPr lang="fr-CA" b="1" dirty="0">
                <a:solidFill>
                  <a:srgbClr val="B177BF"/>
                </a:solidFill>
              </a:rPr>
              <a:t>ne peut pas bannir</a:t>
            </a:r>
            <a:r>
              <a:rPr lang="fr-CA" dirty="0">
                <a:solidFill>
                  <a:srgbClr val="B177BF"/>
                </a:solidFill>
              </a:rPr>
              <a:t>, bien entendu.</a:t>
            </a:r>
          </a:p>
          <a:p>
            <a:endParaRPr lang="fr-CA" dirty="0">
              <a:solidFill>
                <a:srgbClr val="B177BF"/>
              </a:solidFill>
            </a:endParaRPr>
          </a:p>
          <a:p>
            <a:r>
              <a:rPr lang="fr-CA" dirty="0">
                <a:solidFill>
                  <a:srgbClr val="B177BF"/>
                </a:solidFill>
              </a:rPr>
              <a:t>• En résumé, modérateur possède la relation </a:t>
            </a:r>
            <a:r>
              <a:rPr lang="fr-CA" dirty="0">
                <a:solidFill>
                  <a:srgbClr val="FA4098"/>
                </a:solidFill>
              </a:rPr>
              <a:t>&lt;Subit&gt;</a:t>
            </a:r>
            <a:r>
              <a:rPr lang="fr-CA" dirty="0">
                <a:solidFill>
                  <a:srgbClr val="B177BF"/>
                </a:solidFill>
              </a:rPr>
              <a:t> et </a:t>
            </a:r>
            <a:r>
              <a:rPr lang="fr-CA" dirty="0">
                <a:solidFill>
                  <a:srgbClr val="FA4098"/>
                </a:solidFill>
              </a:rPr>
              <a:t>&lt;Fait&gt;</a:t>
            </a:r>
            <a:r>
              <a:rPr lang="fr-CA" dirty="0">
                <a:solidFill>
                  <a:srgbClr val="B177BF"/>
                </a:solidFill>
              </a:rPr>
              <a:t> avec l’entité bannissement.</a:t>
            </a:r>
          </a:p>
        </p:txBody>
      </p:sp>
      <p:pic>
        <p:nvPicPr>
          <p:cNvPr id="5" name="Image 4">
            <a:extLst>
              <a:ext uri="{FF2B5EF4-FFF2-40B4-BE49-F238E27FC236}">
                <a16:creationId xmlns:a16="http://schemas.microsoft.com/office/drawing/2014/main" id="{D95F52C3-012D-434E-950F-D7826CC5FC00}"/>
              </a:ext>
            </a:extLst>
          </p:cNvPr>
          <p:cNvPicPr>
            <a:picLocks noChangeAspect="1"/>
          </p:cNvPicPr>
          <p:nvPr/>
        </p:nvPicPr>
        <p:blipFill>
          <a:blip r:embed="rId2"/>
          <a:stretch>
            <a:fillRect/>
          </a:stretch>
        </p:blipFill>
        <p:spPr>
          <a:xfrm>
            <a:off x="6243475" y="2923225"/>
            <a:ext cx="5532120" cy="3253740"/>
          </a:xfrm>
          <a:prstGeom prst="rect">
            <a:avLst/>
          </a:prstGeom>
        </p:spPr>
      </p:pic>
    </p:spTree>
    <p:extLst>
      <p:ext uri="{BB962C8B-B14F-4D97-AF65-F5344CB8AC3E}">
        <p14:creationId xmlns:p14="http://schemas.microsoft.com/office/powerpoint/2010/main" val="786153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20">
            <a:extLst>
              <a:ext uri="{FF2B5EF4-FFF2-40B4-BE49-F238E27FC236}">
                <a16:creationId xmlns:a16="http://schemas.microsoft.com/office/drawing/2014/main" id="{5C1D2664-66BA-46C1-A31E-6F9F4A8C9AB1}"/>
              </a:ext>
            </a:extLst>
          </p:cNvPr>
          <p:cNvPicPr>
            <a:picLocks noChangeAspect="1"/>
          </p:cNvPicPr>
          <p:nvPr/>
        </p:nvPicPr>
        <p:blipFill>
          <a:blip r:embed="rId2"/>
          <a:stretch>
            <a:fillRect/>
          </a:stretch>
        </p:blipFill>
        <p:spPr>
          <a:xfrm>
            <a:off x="7292340" y="2837733"/>
            <a:ext cx="4899660" cy="2796540"/>
          </a:xfrm>
          <a:prstGeom prst="rect">
            <a:avLst/>
          </a:prstGeom>
        </p:spPr>
      </p:pic>
      <p:sp>
        <p:nvSpPr>
          <p:cNvPr id="2" name="Espace réservé du contenu 1">
            <a:extLst>
              <a:ext uri="{FF2B5EF4-FFF2-40B4-BE49-F238E27FC236}">
                <a16:creationId xmlns:a16="http://schemas.microsoft.com/office/drawing/2014/main" id="{E9B569D9-FA0F-44F5-BFA0-A9F90A659234}"/>
              </a:ext>
            </a:extLst>
          </p:cNvPr>
          <p:cNvSpPr>
            <a:spLocks noGrp="1"/>
          </p:cNvSpPr>
          <p:nvPr>
            <p:ph idx="1"/>
          </p:nvPr>
        </p:nvSpPr>
        <p:spPr/>
        <p:txBody>
          <a:bodyPr>
            <a:normAutofit/>
          </a:bodyPr>
          <a:lstStyle/>
          <a:p>
            <a:r>
              <a:rPr lang="fr-CA" sz="2400" dirty="0"/>
              <a:t> Généralisation ou spécialisation ?</a:t>
            </a:r>
          </a:p>
          <a:p>
            <a:pPr lvl="1"/>
            <a:r>
              <a:rPr lang="fr-CA" sz="2000" dirty="0"/>
              <a:t> Un instant... la généralisation et la spécialisation... c’est la même chose ?</a:t>
            </a:r>
          </a:p>
        </p:txBody>
      </p:sp>
      <p:sp>
        <p:nvSpPr>
          <p:cNvPr id="3" name="Titre 2">
            <a:extLst>
              <a:ext uri="{FF2B5EF4-FFF2-40B4-BE49-F238E27FC236}">
                <a16:creationId xmlns:a16="http://schemas.microsoft.com/office/drawing/2014/main" id="{8D42BAB2-7CF6-4584-AD29-931D2CB0D60E}"/>
              </a:ext>
            </a:extLst>
          </p:cNvPr>
          <p:cNvSpPr>
            <a:spLocks noGrp="1"/>
          </p:cNvSpPr>
          <p:nvPr>
            <p:ph type="title"/>
          </p:nvPr>
        </p:nvSpPr>
        <p:spPr/>
        <p:txBody>
          <a:bodyPr/>
          <a:lstStyle/>
          <a:p>
            <a:r>
              <a:rPr lang="fr-CA" dirty="0"/>
              <a:t>Généralisation et spécialisation</a:t>
            </a:r>
          </a:p>
        </p:txBody>
      </p:sp>
      <p:sp>
        <p:nvSpPr>
          <p:cNvPr id="4" name="ZoneTexte 3">
            <a:extLst>
              <a:ext uri="{FF2B5EF4-FFF2-40B4-BE49-F238E27FC236}">
                <a16:creationId xmlns:a16="http://schemas.microsoft.com/office/drawing/2014/main" id="{0A61A424-8DA2-4BFC-8AA9-B0DF63B4E298}"/>
              </a:ext>
            </a:extLst>
          </p:cNvPr>
          <p:cNvSpPr txBox="1"/>
          <p:nvPr/>
        </p:nvSpPr>
        <p:spPr>
          <a:xfrm>
            <a:off x="629107" y="2535512"/>
            <a:ext cx="2121408" cy="400110"/>
          </a:xfrm>
          <a:prstGeom prst="rect">
            <a:avLst/>
          </a:prstGeom>
          <a:noFill/>
        </p:spPr>
        <p:txBody>
          <a:bodyPr wrap="square" rtlCol="0">
            <a:spAutoFit/>
          </a:bodyPr>
          <a:lstStyle/>
          <a:p>
            <a:pPr algn="ctr"/>
            <a:r>
              <a:rPr lang="fr-CA" sz="2000" dirty="0">
                <a:solidFill>
                  <a:srgbClr val="FA4098"/>
                </a:solidFill>
              </a:rPr>
              <a:t>Généralisation</a:t>
            </a:r>
          </a:p>
        </p:txBody>
      </p:sp>
      <p:sp>
        <p:nvSpPr>
          <p:cNvPr id="5" name="ZoneTexte 4">
            <a:extLst>
              <a:ext uri="{FF2B5EF4-FFF2-40B4-BE49-F238E27FC236}">
                <a16:creationId xmlns:a16="http://schemas.microsoft.com/office/drawing/2014/main" id="{7159BAF8-BE78-4D83-8570-2760C0377156}"/>
              </a:ext>
            </a:extLst>
          </p:cNvPr>
          <p:cNvSpPr txBox="1"/>
          <p:nvPr/>
        </p:nvSpPr>
        <p:spPr>
          <a:xfrm>
            <a:off x="908563" y="4753411"/>
            <a:ext cx="2102188" cy="400110"/>
          </a:xfrm>
          <a:prstGeom prst="rect">
            <a:avLst/>
          </a:prstGeom>
          <a:noFill/>
        </p:spPr>
        <p:txBody>
          <a:bodyPr wrap="square" rtlCol="0">
            <a:spAutoFit/>
          </a:bodyPr>
          <a:lstStyle/>
          <a:p>
            <a:pPr algn="ctr"/>
            <a:r>
              <a:rPr lang="fr-CA" sz="2000" dirty="0">
                <a:solidFill>
                  <a:srgbClr val="FA4098"/>
                </a:solidFill>
              </a:rPr>
              <a:t>Spécialisation</a:t>
            </a:r>
          </a:p>
        </p:txBody>
      </p:sp>
      <p:sp>
        <p:nvSpPr>
          <p:cNvPr id="17" name="Flèche : droite 16">
            <a:extLst>
              <a:ext uri="{FF2B5EF4-FFF2-40B4-BE49-F238E27FC236}">
                <a16:creationId xmlns:a16="http://schemas.microsoft.com/office/drawing/2014/main" id="{1EBCF13C-7AFA-4610-92E5-681C36AC65F1}"/>
              </a:ext>
            </a:extLst>
          </p:cNvPr>
          <p:cNvSpPr/>
          <p:nvPr/>
        </p:nvSpPr>
        <p:spPr>
          <a:xfrm>
            <a:off x="7349635" y="2773059"/>
            <a:ext cx="710399" cy="496822"/>
          </a:xfrm>
          <a:prstGeom prst="rightArrow">
            <a:avLst/>
          </a:prstGeom>
          <a:solidFill>
            <a:srgbClr val="B177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7" name="Connecteur droit 6">
            <a:extLst>
              <a:ext uri="{FF2B5EF4-FFF2-40B4-BE49-F238E27FC236}">
                <a16:creationId xmlns:a16="http://schemas.microsoft.com/office/drawing/2014/main" id="{6F8D7F6C-8245-49B9-857A-6161AF73F9BC}"/>
              </a:ext>
            </a:extLst>
          </p:cNvPr>
          <p:cNvCxnSpPr>
            <a:cxnSpLocks/>
          </p:cNvCxnSpPr>
          <p:nvPr/>
        </p:nvCxnSpPr>
        <p:spPr>
          <a:xfrm flipH="1">
            <a:off x="257280" y="4358640"/>
            <a:ext cx="6722640" cy="0"/>
          </a:xfrm>
          <a:prstGeom prst="line">
            <a:avLst/>
          </a:prstGeom>
          <a:ln w="19050">
            <a:solidFill>
              <a:srgbClr val="B177BF"/>
            </a:solidFill>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14E2BCBC-6FFE-45B6-8C5E-8E8EE4BE82AD}"/>
              </a:ext>
            </a:extLst>
          </p:cNvPr>
          <p:cNvSpPr txBox="1"/>
          <p:nvPr/>
        </p:nvSpPr>
        <p:spPr>
          <a:xfrm>
            <a:off x="105108" y="2886552"/>
            <a:ext cx="2808788" cy="830997"/>
          </a:xfrm>
          <a:prstGeom prst="rect">
            <a:avLst/>
          </a:prstGeom>
          <a:noFill/>
        </p:spPr>
        <p:txBody>
          <a:bodyPr wrap="square" rtlCol="0">
            <a:spAutoFit/>
          </a:bodyPr>
          <a:lstStyle/>
          <a:p>
            <a:r>
              <a:rPr lang="fr-CA" sz="1600" dirty="0">
                <a:solidFill>
                  <a:srgbClr val="B177BF"/>
                </a:solidFill>
              </a:rPr>
              <a:t>« Oups, j’ai des attributs redondants pour des entités similaires ! Je vais généraliser »</a:t>
            </a:r>
          </a:p>
        </p:txBody>
      </p:sp>
      <p:sp>
        <p:nvSpPr>
          <p:cNvPr id="23" name="ZoneTexte 22">
            <a:extLst>
              <a:ext uri="{FF2B5EF4-FFF2-40B4-BE49-F238E27FC236}">
                <a16:creationId xmlns:a16="http://schemas.microsoft.com/office/drawing/2014/main" id="{1003B1E9-0A63-43B9-A186-519A1733C335}"/>
              </a:ext>
            </a:extLst>
          </p:cNvPr>
          <p:cNvSpPr txBox="1"/>
          <p:nvPr/>
        </p:nvSpPr>
        <p:spPr>
          <a:xfrm>
            <a:off x="92186" y="5185942"/>
            <a:ext cx="3871890" cy="830997"/>
          </a:xfrm>
          <a:prstGeom prst="rect">
            <a:avLst/>
          </a:prstGeom>
          <a:noFill/>
        </p:spPr>
        <p:txBody>
          <a:bodyPr wrap="square" rtlCol="0">
            <a:spAutoFit/>
          </a:bodyPr>
          <a:lstStyle/>
          <a:p>
            <a:r>
              <a:rPr lang="fr-CA" sz="1600" dirty="0">
                <a:solidFill>
                  <a:srgbClr val="B177BF"/>
                </a:solidFill>
              </a:rPr>
              <a:t>« J’aimerais créer des types de personnages plus précis, je vais spécialiser en me servant de mon entité Personnage ! »</a:t>
            </a:r>
          </a:p>
        </p:txBody>
      </p:sp>
      <p:sp>
        <p:nvSpPr>
          <p:cNvPr id="24" name="Flèche : droite 23">
            <a:extLst>
              <a:ext uri="{FF2B5EF4-FFF2-40B4-BE49-F238E27FC236}">
                <a16:creationId xmlns:a16="http://schemas.microsoft.com/office/drawing/2014/main" id="{3297DCD3-136C-46C0-8D6F-5E732E1DA629}"/>
              </a:ext>
            </a:extLst>
          </p:cNvPr>
          <p:cNvSpPr/>
          <p:nvPr/>
        </p:nvSpPr>
        <p:spPr>
          <a:xfrm>
            <a:off x="6291481" y="5300521"/>
            <a:ext cx="710399" cy="496822"/>
          </a:xfrm>
          <a:prstGeom prst="rightArrow">
            <a:avLst/>
          </a:prstGeom>
          <a:solidFill>
            <a:srgbClr val="B177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0" name="Image 9">
            <a:extLst>
              <a:ext uri="{FF2B5EF4-FFF2-40B4-BE49-F238E27FC236}">
                <a16:creationId xmlns:a16="http://schemas.microsoft.com/office/drawing/2014/main" id="{0C7D5C46-B42A-46AA-938D-7592313FAE58}"/>
              </a:ext>
            </a:extLst>
          </p:cNvPr>
          <p:cNvPicPr>
            <a:picLocks noChangeAspect="1"/>
          </p:cNvPicPr>
          <p:nvPr/>
        </p:nvPicPr>
        <p:blipFill>
          <a:blip r:embed="rId3"/>
          <a:stretch>
            <a:fillRect/>
          </a:stretch>
        </p:blipFill>
        <p:spPr>
          <a:xfrm>
            <a:off x="3010751" y="2298999"/>
            <a:ext cx="4145280" cy="1447800"/>
          </a:xfrm>
          <a:prstGeom prst="rect">
            <a:avLst/>
          </a:prstGeom>
        </p:spPr>
      </p:pic>
      <p:sp>
        <p:nvSpPr>
          <p:cNvPr id="14" name="Rectangle 13">
            <a:extLst>
              <a:ext uri="{FF2B5EF4-FFF2-40B4-BE49-F238E27FC236}">
                <a16:creationId xmlns:a16="http://schemas.microsoft.com/office/drawing/2014/main" id="{A43F75F3-ECD2-4D8E-967D-96622EA984C5}"/>
              </a:ext>
            </a:extLst>
          </p:cNvPr>
          <p:cNvSpPr/>
          <p:nvPr/>
        </p:nvSpPr>
        <p:spPr>
          <a:xfrm>
            <a:off x="3118029" y="2807337"/>
            <a:ext cx="1805038" cy="405256"/>
          </a:xfrm>
          <a:prstGeom prst="rect">
            <a:avLst/>
          </a:prstGeom>
          <a:noFill/>
          <a:ln>
            <a:solidFill>
              <a:srgbClr val="FA409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Rectangle 14">
            <a:extLst>
              <a:ext uri="{FF2B5EF4-FFF2-40B4-BE49-F238E27FC236}">
                <a16:creationId xmlns:a16="http://schemas.microsoft.com/office/drawing/2014/main" id="{D9B93089-6601-404C-BFCF-4CCC9423E875}"/>
              </a:ext>
            </a:extLst>
          </p:cNvPr>
          <p:cNvSpPr/>
          <p:nvPr/>
        </p:nvSpPr>
        <p:spPr>
          <a:xfrm>
            <a:off x="5234098" y="2788203"/>
            <a:ext cx="1825077" cy="436581"/>
          </a:xfrm>
          <a:prstGeom prst="rect">
            <a:avLst/>
          </a:prstGeom>
          <a:noFill/>
          <a:ln>
            <a:solidFill>
              <a:srgbClr val="FA409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6" name="Image 15">
            <a:extLst>
              <a:ext uri="{FF2B5EF4-FFF2-40B4-BE49-F238E27FC236}">
                <a16:creationId xmlns:a16="http://schemas.microsoft.com/office/drawing/2014/main" id="{8B87B954-512E-4100-88BC-6CAD0863445A}"/>
              </a:ext>
            </a:extLst>
          </p:cNvPr>
          <p:cNvPicPr>
            <a:picLocks noChangeAspect="1"/>
          </p:cNvPicPr>
          <p:nvPr/>
        </p:nvPicPr>
        <p:blipFill>
          <a:blip r:embed="rId4"/>
          <a:stretch>
            <a:fillRect/>
          </a:stretch>
        </p:blipFill>
        <p:spPr>
          <a:xfrm>
            <a:off x="4127336" y="5094710"/>
            <a:ext cx="2019300" cy="1013460"/>
          </a:xfrm>
          <a:prstGeom prst="rect">
            <a:avLst/>
          </a:prstGeom>
        </p:spPr>
      </p:pic>
    </p:spTree>
    <p:extLst>
      <p:ext uri="{BB962C8B-B14F-4D97-AF65-F5344CB8AC3E}">
        <p14:creationId xmlns:p14="http://schemas.microsoft.com/office/powerpoint/2010/main" val="175358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9B569D9-FA0F-44F5-BFA0-A9F90A659234}"/>
              </a:ext>
            </a:extLst>
          </p:cNvPr>
          <p:cNvSpPr>
            <a:spLocks noGrp="1"/>
          </p:cNvSpPr>
          <p:nvPr>
            <p:ph idx="1"/>
          </p:nvPr>
        </p:nvSpPr>
        <p:spPr/>
        <p:txBody>
          <a:bodyPr>
            <a:normAutofit/>
          </a:bodyPr>
          <a:lstStyle/>
          <a:p>
            <a:r>
              <a:rPr lang="fr-CA" sz="2400" dirty="0"/>
              <a:t> Généralisation ou spécialisation ?</a:t>
            </a:r>
          </a:p>
          <a:p>
            <a:pPr lvl="1"/>
            <a:r>
              <a:rPr lang="fr-CA" sz="2000" dirty="0"/>
              <a:t> Un instant... la généralisation et la spécialisation... c’est la même chose ?</a:t>
            </a:r>
          </a:p>
          <a:p>
            <a:pPr lvl="2"/>
            <a:r>
              <a:rPr lang="fr-CA" sz="1600" dirty="0"/>
              <a:t> Oui ! Le résultat est « le même », c’est seulement le </a:t>
            </a:r>
            <a:r>
              <a:rPr lang="fr-CA" sz="1600" u="sng" dirty="0"/>
              <a:t>processus</a:t>
            </a:r>
            <a:r>
              <a:rPr lang="fr-CA" sz="1600" dirty="0"/>
              <a:t> qui est différent.</a:t>
            </a:r>
          </a:p>
          <a:p>
            <a:pPr lvl="2"/>
            <a:endParaRPr lang="fr-CA" sz="1600" dirty="0"/>
          </a:p>
          <a:p>
            <a:pPr lvl="1"/>
            <a:r>
              <a:rPr lang="fr-CA" sz="2000" dirty="0"/>
              <a:t> Petite exception : c’est </a:t>
            </a:r>
            <a:r>
              <a:rPr lang="fr-CA" sz="2000" u="sng" dirty="0"/>
              <a:t>forcément</a:t>
            </a:r>
            <a:r>
              <a:rPr lang="fr-CA" sz="2000" dirty="0"/>
              <a:t> de la </a:t>
            </a:r>
            <a:r>
              <a:rPr lang="fr-CA" sz="2000" dirty="0">
                <a:solidFill>
                  <a:srgbClr val="FA4098"/>
                </a:solidFill>
              </a:rPr>
              <a:t>spécialisation</a:t>
            </a:r>
            <a:r>
              <a:rPr lang="fr-CA" sz="2000" dirty="0"/>
              <a:t> s’il n’y a qu’une seule sous-entité.</a:t>
            </a:r>
          </a:p>
        </p:txBody>
      </p:sp>
      <p:sp>
        <p:nvSpPr>
          <p:cNvPr id="3" name="Titre 2">
            <a:extLst>
              <a:ext uri="{FF2B5EF4-FFF2-40B4-BE49-F238E27FC236}">
                <a16:creationId xmlns:a16="http://schemas.microsoft.com/office/drawing/2014/main" id="{8D42BAB2-7CF6-4584-AD29-931D2CB0D60E}"/>
              </a:ext>
            </a:extLst>
          </p:cNvPr>
          <p:cNvSpPr>
            <a:spLocks noGrp="1"/>
          </p:cNvSpPr>
          <p:nvPr>
            <p:ph type="title"/>
          </p:nvPr>
        </p:nvSpPr>
        <p:spPr/>
        <p:txBody>
          <a:bodyPr/>
          <a:lstStyle/>
          <a:p>
            <a:r>
              <a:rPr lang="fr-CA" dirty="0"/>
              <a:t>Généralisation et spécialisation</a:t>
            </a:r>
          </a:p>
        </p:txBody>
      </p:sp>
      <p:sp>
        <p:nvSpPr>
          <p:cNvPr id="19" name="ZoneTexte 18">
            <a:extLst>
              <a:ext uri="{FF2B5EF4-FFF2-40B4-BE49-F238E27FC236}">
                <a16:creationId xmlns:a16="http://schemas.microsoft.com/office/drawing/2014/main" id="{8B1821F7-3202-4791-815F-846C6C904091}"/>
              </a:ext>
            </a:extLst>
          </p:cNvPr>
          <p:cNvSpPr txBox="1"/>
          <p:nvPr/>
        </p:nvSpPr>
        <p:spPr>
          <a:xfrm>
            <a:off x="2619165" y="3600415"/>
            <a:ext cx="2102188" cy="400110"/>
          </a:xfrm>
          <a:prstGeom prst="rect">
            <a:avLst/>
          </a:prstGeom>
          <a:noFill/>
        </p:spPr>
        <p:txBody>
          <a:bodyPr wrap="square" rtlCol="0">
            <a:spAutoFit/>
          </a:bodyPr>
          <a:lstStyle/>
          <a:p>
            <a:pPr algn="ctr"/>
            <a:r>
              <a:rPr lang="fr-CA" sz="2000" dirty="0">
                <a:solidFill>
                  <a:srgbClr val="FA4098"/>
                </a:solidFill>
              </a:rPr>
              <a:t>Spécialisation</a:t>
            </a:r>
          </a:p>
        </p:txBody>
      </p:sp>
      <p:sp>
        <p:nvSpPr>
          <p:cNvPr id="21" name="ZoneTexte 20">
            <a:extLst>
              <a:ext uri="{FF2B5EF4-FFF2-40B4-BE49-F238E27FC236}">
                <a16:creationId xmlns:a16="http://schemas.microsoft.com/office/drawing/2014/main" id="{DADE8806-759C-48F0-9477-D29623D61366}"/>
              </a:ext>
            </a:extLst>
          </p:cNvPr>
          <p:cNvSpPr txBox="1"/>
          <p:nvPr/>
        </p:nvSpPr>
        <p:spPr>
          <a:xfrm>
            <a:off x="335280" y="4114862"/>
            <a:ext cx="7004304" cy="2062103"/>
          </a:xfrm>
          <a:prstGeom prst="rect">
            <a:avLst/>
          </a:prstGeom>
          <a:noFill/>
        </p:spPr>
        <p:txBody>
          <a:bodyPr wrap="square" rtlCol="0">
            <a:spAutoFit/>
          </a:bodyPr>
          <a:lstStyle/>
          <a:p>
            <a:r>
              <a:rPr lang="fr-CA" sz="1600" dirty="0">
                <a:solidFill>
                  <a:srgbClr val="B177BF"/>
                </a:solidFill>
              </a:rPr>
              <a:t>• J’ai déjà l’entité </a:t>
            </a:r>
            <a:r>
              <a:rPr lang="fr-CA" sz="1600" dirty="0">
                <a:solidFill>
                  <a:srgbClr val="FA4098"/>
                </a:solidFill>
              </a:rPr>
              <a:t>Utilisateur</a:t>
            </a:r>
            <a:r>
              <a:rPr lang="fr-CA" sz="1600" dirty="0">
                <a:solidFill>
                  <a:srgbClr val="B177BF"/>
                </a:solidFill>
              </a:rPr>
              <a:t>, qui est auto-suffisante et représente les usagers d’un forum de discussion.</a:t>
            </a:r>
          </a:p>
          <a:p>
            <a:endParaRPr lang="fr-CA" sz="1600" dirty="0">
              <a:solidFill>
                <a:srgbClr val="B177BF"/>
              </a:solidFill>
            </a:endParaRPr>
          </a:p>
          <a:p>
            <a:r>
              <a:rPr lang="fr-CA" sz="1600" dirty="0">
                <a:solidFill>
                  <a:srgbClr val="B177BF"/>
                </a:solidFill>
              </a:rPr>
              <a:t>• J’aimerais créé un seul nouveau type d’utilisateur avec des propriétés supplémentaires : je </a:t>
            </a:r>
            <a:r>
              <a:rPr lang="fr-CA" sz="1600" dirty="0">
                <a:solidFill>
                  <a:srgbClr val="FA4098"/>
                </a:solidFill>
              </a:rPr>
              <a:t>spécialise</a:t>
            </a:r>
            <a:r>
              <a:rPr lang="fr-CA" sz="1600" dirty="0">
                <a:solidFill>
                  <a:srgbClr val="B177BF"/>
                </a:solidFill>
              </a:rPr>
              <a:t> en créant la sous-entité </a:t>
            </a:r>
            <a:r>
              <a:rPr lang="fr-CA" sz="1600" dirty="0">
                <a:solidFill>
                  <a:srgbClr val="FA4098"/>
                </a:solidFill>
              </a:rPr>
              <a:t>Modérateur</a:t>
            </a:r>
            <a:r>
              <a:rPr lang="fr-CA" sz="1600" dirty="0">
                <a:solidFill>
                  <a:srgbClr val="B177BF"/>
                </a:solidFill>
              </a:rPr>
              <a:t>.</a:t>
            </a:r>
          </a:p>
          <a:p>
            <a:endParaRPr lang="fr-CA" sz="1600" dirty="0">
              <a:solidFill>
                <a:srgbClr val="B177BF"/>
              </a:solidFill>
            </a:endParaRPr>
          </a:p>
          <a:p>
            <a:r>
              <a:rPr lang="fr-CA" sz="1600" dirty="0">
                <a:solidFill>
                  <a:srgbClr val="B177BF"/>
                </a:solidFill>
              </a:rPr>
              <a:t>• C’est impossible de prétendre qu’il s’agit d’une </a:t>
            </a:r>
            <a:r>
              <a:rPr lang="fr-CA" sz="1600" dirty="0">
                <a:solidFill>
                  <a:srgbClr val="FA4098"/>
                </a:solidFill>
              </a:rPr>
              <a:t>généralisation</a:t>
            </a:r>
            <a:r>
              <a:rPr lang="fr-CA" sz="1600" dirty="0">
                <a:solidFill>
                  <a:srgbClr val="B177BF"/>
                </a:solidFill>
              </a:rPr>
              <a:t> </a:t>
            </a:r>
            <a:r>
              <a:rPr lang="fr-CA" sz="1600" u="sng" dirty="0">
                <a:solidFill>
                  <a:srgbClr val="B177BF"/>
                </a:solidFill>
              </a:rPr>
              <a:t>si Modérateur est le seul sous-type</a:t>
            </a:r>
            <a:r>
              <a:rPr lang="fr-CA" sz="1600" dirty="0">
                <a:solidFill>
                  <a:srgbClr val="B177BF"/>
                </a:solidFill>
              </a:rPr>
              <a:t>, parce que ça n’aurait éliminé aucune </a:t>
            </a:r>
            <a:r>
              <a:rPr lang="fr-CA" sz="1600" b="1" dirty="0">
                <a:solidFill>
                  <a:srgbClr val="B177BF"/>
                </a:solidFill>
              </a:rPr>
              <a:t>redondance</a:t>
            </a:r>
            <a:r>
              <a:rPr lang="fr-CA" sz="1600" dirty="0">
                <a:solidFill>
                  <a:srgbClr val="B177BF"/>
                </a:solidFill>
              </a:rPr>
              <a:t> de </a:t>
            </a:r>
            <a:r>
              <a:rPr lang="fr-CA" sz="1600" dirty="0">
                <a:solidFill>
                  <a:srgbClr val="FA4098"/>
                </a:solidFill>
              </a:rPr>
              <a:t>généraliser</a:t>
            </a:r>
            <a:r>
              <a:rPr lang="fr-CA" sz="1600" dirty="0">
                <a:solidFill>
                  <a:srgbClr val="B177BF"/>
                </a:solidFill>
              </a:rPr>
              <a:t>.</a:t>
            </a:r>
          </a:p>
        </p:txBody>
      </p:sp>
      <p:pic>
        <p:nvPicPr>
          <p:cNvPr id="5" name="Image 4">
            <a:extLst>
              <a:ext uri="{FF2B5EF4-FFF2-40B4-BE49-F238E27FC236}">
                <a16:creationId xmlns:a16="http://schemas.microsoft.com/office/drawing/2014/main" id="{860DBC2C-1F7E-4F96-B45D-D5B8B3D59BCE}"/>
              </a:ext>
            </a:extLst>
          </p:cNvPr>
          <p:cNvPicPr>
            <a:picLocks noChangeAspect="1"/>
          </p:cNvPicPr>
          <p:nvPr/>
        </p:nvPicPr>
        <p:blipFill>
          <a:blip r:embed="rId2"/>
          <a:stretch>
            <a:fillRect/>
          </a:stretch>
        </p:blipFill>
        <p:spPr>
          <a:xfrm>
            <a:off x="8445246" y="3234690"/>
            <a:ext cx="2019300" cy="3253740"/>
          </a:xfrm>
          <a:prstGeom prst="rect">
            <a:avLst/>
          </a:prstGeom>
        </p:spPr>
      </p:pic>
    </p:spTree>
    <p:extLst>
      <p:ext uri="{BB962C8B-B14F-4D97-AF65-F5344CB8AC3E}">
        <p14:creationId xmlns:p14="http://schemas.microsoft.com/office/powerpoint/2010/main" val="3818804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A4D551D-2DDD-439A-98E8-E0EC00307388}"/>
              </a:ext>
            </a:extLst>
          </p:cNvPr>
          <p:cNvSpPr>
            <a:spLocks noGrp="1"/>
          </p:cNvSpPr>
          <p:nvPr>
            <p:ph idx="1"/>
          </p:nvPr>
        </p:nvSpPr>
        <p:spPr>
          <a:xfrm>
            <a:off x="838200" y="1150572"/>
            <a:ext cx="10512000" cy="5469684"/>
          </a:xfrm>
        </p:spPr>
        <p:txBody>
          <a:bodyPr/>
          <a:lstStyle/>
          <a:p>
            <a:r>
              <a:rPr lang="fr-CA" dirty="0"/>
              <a:t> En résumé</a:t>
            </a:r>
          </a:p>
          <a:p>
            <a:pPr lvl="1"/>
            <a:r>
              <a:rPr lang="fr-CA" dirty="0"/>
              <a:t> Entités</a:t>
            </a:r>
          </a:p>
          <a:p>
            <a:pPr lvl="1"/>
            <a:r>
              <a:rPr lang="fr-CA" dirty="0"/>
              <a:t> Attributs</a:t>
            </a:r>
          </a:p>
          <a:p>
            <a:pPr lvl="2"/>
            <a:r>
              <a:rPr lang="fr-CA" dirty="0"/>
              <a:t> Atomique, à valeurs multiples, composite, dérivé, optionnel</a:t>
            </a:r>
          </a:p>
          <a:p>
            <a:pPr lvl="1"/>
            <a:r>
              <a:rPr lang="fr-CA" dirty="0"/>
              <a:t> Relations</a:t>
            </a:r>
          </a:p>
          <a:p>
            <a:pPr lvl="2"/>
            <a:r>
              <a:rPr lang="fr-CA" dirty="0"/>
              <a:t> Cardinalité, Degré</a:t>
            </a:r>
          </a:p>
          <a:p>
            <a:pPr lvl="1"/>
            <a:r>
              <a:rPr lang="fr-CA" dirty="0"/>
              <a:t> Composition et agrégation</a:t>
            </a:r>
          </a:p>
          <a:p>
            <a:pPr lvl="1"/>
            <a:r>
              <a:rPr lang="fr-CA" dirty="0"/>
              <a:t> Généralisation et spécialisation</a:t>
            </a:r>
          </a:p>
          <a:p>
            <a:pPr marL="457200" lvl="1" indent="0">
              <a:buNone/>
            </a:pPr>
            <a:endParaRPr lang="fr-CA" dirty="0"/>
          </a:p>
          <a:p>
            <a:pPr marL="457200" lvl="1" indent="0">
              <a:buNone/>
            </a:pPr>
            <a:endParaRPr lang="fr-CA" dirty="0"/>
          </a:p>
          <a:p>
            <a:pPr lvl="1"/>
            <a:r>
              <a:rPr lang="fr-CA" dirty="0"/>
              <a:t> Et maintenant ?</a:t>
            </a:r>
          </a:p>
          <a:p>
            <a:pPr lvl="2"/>
            <a:r>
              <a:rPr lang="fr-CA" dirty="0"/>
              <a:t> Il faut être capable de lire un énoncé de besoins et le transformer en diagramme conceptuel à l’aide de tous ces outils de schématisation ! </a:t>
            </a:r>
            <a:r>
              <a:rPr lang="en-CA" dirty="0"/>
              <a:t>😵😨🎨</a:t>
            </a:r>
            <a:endParaRPr lang="fr-CA" dirty="0"/>
          </a:p>
        </p:txBody>
      </p:sp>
      <p:sp>
        <p:nvSpPr>
          <p:cNvPr id="3" name="Titre 2">
            <a:extLst>
              <a:ext uri="{FF2B5EF4-FFF2-40B4-BE49-F238E27FC236}">
                <a16:creationId xmlns:a16="http://schemas.microsoft.com/office/drawing/2014/main" id="{E19A8B4D-ABBF-4ADA-811A-98962F3F9DCA}"/>
              </a:ext>
            </a:extLst>
          </p:cNvPr>
          <p:cNvSpPr>
            <a:spLocks noGrp="1"/>
          </p:cNvSpPr>
          <p:nvPr>
            <p:ph type="title"/>
          </p:nvPr>
        </p:nvSpPr>
        <p:spPr/>
        <p:txBody>
          <a:bodyPr/>
          <a:lstStyle/>
          <a:p>
            <a:r>
              <a:rPr lang="fr-CA" dirty="0"/>
              <a:t>Résumé</a:t>
            </a:r>
          </a:p>
        </p:txBody>
      </p:sp>
      <p:pic>
        <p:nvPicPr>
          <p:cNvPr id="6" name="Image 5">
            <a:extLst>
              <a:ext uri="{FF2B5EF4-FFF2-40B4-BE49-F238E27FC236}">
                <a16:creationId xmlns:a16="http://schemas.microsoft.com/office/drawing/2014/main" id="{EA34106D-58E7-436C-9BCA-E10EC09F18DB}"/>
              </a:ext>
            </a:extLst>
          </p:cNvPr>
          <p:cNvPicPr>
            <a:picLocks noChangeAspect="1"/>
          </p:cNvPicPr>
          <p:nvPr/>
        </p:nvPicPr>
        <p:blipFill>
          <a:blip r:embed="rId2"/>
          <a:stretch>
            <a:fillRect/>
          </a:stretch>
        </p:blipFill>
        <p:spPr>
          <a:xfrm>
            <a:off x="9312333" y="1032821"/>
            <a:ext cx="2415540" cy="2293620"/>
          </a:xfrm>
          <a:prstGeom prst="rect">
            <a:avLst/>
          </a:prstGeom>
        </p:spPr>
      </p:pic>
      <p:pic>
        <p:nvPicPr>
          <p:cNvPr id="9" name="Image 8">
            <a:extLst>
              <a:ext uri="{FF2B5EF4-FFF2-40B4-BE49-F238E27FC236}">
                <a16:creationId xmlns:a16="http://schemas.microsoft.com/office/drawing/2014/main" id="{70370518-A061-4F57-A43B-C4FBE3548668}"/>
              </a:ext>
            </a:extLst>
          </p:cNvPr>
          <p:cNvPicPr>
            <a:picLocks noChangeAspect="1"/>
          </p:cNvPicPr>
          <p:nvPr/>
        </p:nvPicPr>
        <p:blipFill>
          <a:blip r:embed="rId3"/>
          <a:stretch>
            <a:fillRect/>
          </a:stretch>
        </p:blipFill>
        <p:spPr>
          <a:xfrm>
            <a:off x="3622065" y="2677433"/>
            <a:ext cx="2385060" cy="601980"/>
          </a:xfrm>
          <a:prstGeom prst="rect">
            <a:avLst/>
          </a:prstGeom>
        </p:spPr>
      </p:pic>
      <p:pic>
        <p:nvPicPr>
          <p:cNvPr id="14" name="Image 13">
            <a:extLst>
              <a:ext uri="{FF2B5EF4-FFF2-40B4-BE49-F238E27FC236}">
                <a16:creationId xmlns:a16="http://schemas.microsoft.com/office/drawing/2014/main" id="{2873295E-2F2F-49F8-AD7F-987674811F97}"/>
              </a:ext>
            </a:extLst>
          </p:cNvPr>
          <p:cNvPicPr>
            <a:picLocks noChangeAspect="1"/>
          </p:cNvPicPr>
          <p:nvPr/>
        </p:nvPicPr>
        <p:blipFill>
          <a:blip r:embed="rId4"/>
          <a:stretch>
            <a:fillRect/>
          </a:stretch>
        </p:blipFill>
        <p:spPr>
          <a:xfrm>
            <a:off x="5192268" y="3279413"/>
            <a:ext cx="2026920" cy="640080"/>
          </a:xfrm>
          <a:prstGeom prst="rect">
            <a:avLst/>
          </a:prstGeom>
        </p:spPr>
      </p:pic>
      <p:pic>
        <p:nvPicPr>
          <p:cNvPr id="18" name="Image 17">
            <a:extLst>
              <a:ext uri="{FF2B5EF4-FFF2-40B4-BE49-F238E27FC236}">
                <a16:creationId xmlns:a16="http://schemas.microsoft.com/office/drawing/2014/main" id="{AE942526-D36E-4693-9C26-86F4822A3F08}"/>
              </a:ext>
            </a:extLst>
          </p:cNvPr>
          <p:cNvPicPr>
            <a:picLocks noChangeAspect="1"/>
          </p:cNvPicPr>
          <p:nvPr/>
        </p:nvPicPr>
        <p:blipFill>
          <a:blip r:embed="rId5"/>
          <a:stretch>
            <a:fillRect/>
          </a:stretch>
        </p:blipFill>
        <p:spPr>
          <a:xfrm>
            <a:off x="7577328" y="3279413"/>
            <a:ext cx="2049780" cy="640080"/>
          </a:xfrm>
          <a:prstGeom prst="rect">
            <a:avLst/>
          </a:prstGeom>
        </p:spPr>
      </p:pic>
      <p:pic>
        <p:nvPicPr>
          <p:cNvPr id="22" name="Image 21">
            <a:extLst>
              <a:ext uri="{FF2B5EF4-FFF2-40B4-BE49-F238E27FC236}">
                <a16:creationId xmlns:a16="http://schemas.microsoft.com/office/drawing/2014/main" id="{DBB5581E-773A-4407-9E33-4B324A53AFF6}"/>
              </a:ext>
            </a:extLst>
          </p:cNvPr>
          <p:cNvPicPr>
            <a:picLocks noChangeAspect="1"/>
          </p:cNvPicPr>
          <p:nvPr/>
        </p:nvPicPr>
        <p:blipFill>
          <a:blip r:embed="rId6"/>
          <a:stretch>
            <a:fillRect/>
          </a:stretch>
        </p:blipFill>
        <p:spPr>
          <a:xfrm>
            <a:off x="5670804" y="4035269"/>
            <a:ext cx="167640" cy="571500"/>
          </a:xfrm>
          <a:prstGeom prst="rect">
            <a:avLst/>
          </a:prstGeom>
        </p:spPr>
      </p:pic>
    </p:spTree>
    <p:extLst>
      <p:ext uri="{BB962C8B-B14F-4D97-AF65-F5344CB8AC3E}">
        <p14:creationId xmlns:p14="http://schemas.microsoft.com/office/powerpoint/2010/main" val="376028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A4D551D-2DDD-439A-98E8-E0EC00307388}"/>
              </a:ext>
            </a:extLst>
          </p:cNvPr>
          <p:cNvSpPr>
            <a:spLocks noGrp="1"/>
          </p:cNvSpPr>
          <p:nvPr>
            <p:ph idx="1"/>
          </p:nvPr>
        </p:nvSpPr>
        <p:spPr>
          <a:xfrm>
            <a:off x="840000" y="1168860"/>
            <a:ext cx="10512000" cy="5026393"/>
          </a:xfrm>
        </p:spPr>
        <p:txBody>
          <a:bodyPr/>
          <a:lstStyle/>
          <a:p>
            <a:r>
              <a:rPr lang="fr-CA" dirty="0"/>
              <a:t> Pour illustrer le processus complet de schématisation, voici un gros exemple </a:t>
            </a:r>
            <a:r>
              <a:rPr lang="en-CA" dirty="0"/>
              <a:t>🤓🔍</a:t>
            </a:r>
            <a:endParaRPr lang="fr-CA" dirty="0"/>
          </a:p>
        </p:txBody>
      </p:sp>
      <p:sp>
        <p:nvSpPr>
          <p:cNvPr id="3" name="Titre 2">
            <a:extLst>
              <a:ext uri="{FF2B5EF4-FFF2-40B4-BE49-F238E27FC236}">
                <a16:creationId xmlns:a16="http://schemas.microsoft.com/office/drawing/2014/main" id="{E19A8B4D-ABBF-4ADA-811A-98962F3F9DCA}"/>
              </a:ext>
            </a:extLst>
          </p:cNvPr>
          <p:cNvSpPr>
            <a:spLocks noGrp="1"/>
          </p:cNvSpPr>
          <p:nvPr>
            <p:ph type="title"/>
          </p:nvPr>
        </p:nvSpPr>
        <p:spPr/>
        <p:txBody>
          <a:bodyPr/>
          <a:lstStyle/>
          <a:p>
            <a:r>
              <a:rPr lang="fr-CA" dirty="0"/>
              <a:t>Gros exemple </a:t>
            </a:r>
            <a:r>
              <a:rPr lang="en-CA" dirty="0"/>
              <a:t>😵🧠</a:t>
            </a:r>
            <a:endParaRPr lang="fr-CA" dirty="0"/>
          </a:p>
        </p:txBody>
      </p:sp>
      <p:pic>
        <p:nvPicPr>
          <p:cNvPr id="5" name="Image 4">
            <a:extLst>
              <a:ext uri="{FF2B5EF4-FFF2-40B4-BE49-F238E27FC236}">
                <a16:creationId xmlns:a16="http://schemas.microsoft.com/office/drawing/2014/main" id="{BFD8E963-AD34-4EA9-B12E-A5E85F7C1255}"/>
              </a:ext>
            </a:extLst>
          </p:cNvPr>
          <p:cNvPicPr>
            <a:picLocks noChangeAspect="1"/>
          </p:cNvPicPr>
          <p:nvPr/>
        </p:nvPicPr>
        <p:blipFill>
          <a:blip r:embed="rId2"/>
          <a:stretch>
            <a:fillRect/>
          </a:stretch>
        </p:blipFill>
        <p:spPr>
          <a:xfrm>
            <a:off x="11204053" y="4020756"/>
            <a:ext cx="946502" cy="1473373"/>
          </a:xfrm>
          <a:prstGeom prst="rect">
            <a:avLst/>
          </a:prstGeom>
        </p:spPr>
      </p:pic>
      <p:pic>
        <p:nvPicPr>
          <p:cNvPr id="7" name="Image 6">
            <a:extLst>
              <a:ext uri="{FF2B5EF4-FFF2-40B4-BE49-F238E27FC236}">
                <a16:creationId xmlns:a16="http://schemas.microsoft.com/office/drawing/2014/main" id="{FF469A51-4F5B-4E46-B229-F7ABA2F13344}"/>
              </a:ext>
            </a:extLst>
          </p:cNvPr>
          <p:cNvPicPr>
            <a:picLocks noChangeAspect="1"/>
          </p:cNvPicPr>
          <p:nvPr/>
        </p:nvPicPr>
        <p:blipFill>
          <a:blip r:embed="rId3"/>
          <a:stretch>
            <a:fillRect/>
          </a:stretch>
        </p:blipFill>
        <p:spPr>
          <a:xfrm>
            <a:off x="11217807" y="822799"/>
            <a:ext cx="918994" cy="1534720"/>
          </a:xfrm>
          <a:prstGeom prst="rect">
            <a:avLst/>
          </a:prstGeom>
        </p:spPr>
      </p:pic>
      <p:pic>
        <p:nvPicPr>
          <p:cNvPr id="9" name="Image 8">
            <a:extLst>
              <a:ext uri="{FF2B5EF4-FFF2-40B4-BE49-F238E27FC236}">
                <a16:creationId xmlns:a16="http://schemas.microsoft.com/office/drawing/2014/main" id="{9528968B-FE56-4186-A5D6-781EE570E692}"/>
              </a:ext>
            </a:extLst>
          </p:cNvPr>
          <p:cNvPicPr>
            <a:picLocks noChangeAspect="1"/>
          </p:cNvPicPr>
          <p:nvPr/>
        </p:nvPicPr>
        <p:blipFill>
          <a:blip r:embed="rId4"/>
          <a:stretch>
            <a:fillRect/>
          </a:stretch>
        </p:blipFill>
        <p:spPr>
          <a:xfrm>
            <a:off x="11228437" y="2452451"/>
            <a:ext cx="955123" cy="1473373"/>
          </a:xfrm>
          <a:prstGeom prst="rect">
            <a:avLst/>
          </a:prstGeom>
        </p:spPr>
      </p:pic>
      <p:sp>
        <p:nvSpPr>
          <p:cNvPr id="11" name="ZoneTexte 10">
            <a:extLst>
              <a:ext uri="{FF2B5EF4-FFF2-40B4-BE49-F238E27FC236}">
                <a16:creationId xmlns:a16="http://schemas.microsoft.com/office/drawing/2014/main" id="{4C827338-14CD-4F23-A06A-23A854DB026F}"/>
              </a:ext>
            </a:extLst>
          </p:cNvPr>
          <p:cNvSpPr txBox="1"/>
          <p:nvPr/>
        </p:nvSpPr>
        <p:spPr>
          <a:xfrm>
            <a:off x="304541" y="2165132"/>
            <a:ext cx="10511999" cy="4524315"/>
          </a:xfrm>
          <a:prstGeom prst="rect">
            <a:avLst/>
          </a:prstGeom>
          <a:noFill/>
        </p:spPr>
        <p:txBody>
          <a:bodyPr wrap="square">
            <a:spAutoFit/>
          </a:bodyPr>
          <a:lstStyle/>
          <a:p>
            <a:r>
              <a:rPr lang="fr-CA" dirty="0">
                <a:solidFill>
                  <a:srgbClr val="BD7ABF"/>
                </a:solidFill>
              </a:rPr>
              <a:t> « Une boutique d’abat-jours souhaite tenir une base de données pour stocker des informations sur leurs </a:t>
            </a:r>
            <a:r>
              <a:rPr lang="fr-CA" dirty="0">
                <a:solidFill>
                  <a:srgbClr val="BD7ABF"/>
                </a:solidFill>
                <a:highlight>
                  <a:srgbClr val="FFFF00"/>
                </a:highlight>
              </a:rPr>
              <a:t>clients</a:t>
            </a:r>
            <a:r>
              <a:rPr lang="fr-CA" dirty="0">
                <a:solidFill>
                  <a:srgbClr val="BD7ABF"/>
                </a:solidFill>
              </a:rPr>
              <a:t> et leurs </a:t>
            </a:r>
            <a:r>
              <a:rPr lang="fr-CA" dirty="0">
                <a:solidFill>
                  <a:srgbClr val="BD7ABF"/>
                </a:solidFill>
                <a:highlight>
                  <a:srgbClr val="FFFF00"/>
                </a:highlight>
              </a:rPr>
              <a:t>achats</a:t>
            </a:r>
            <a:r>
              <a:rPr lang="fr-CA" dirty="0">
                <a:solidFill>
                  <a:srgbClr val="BD7ABF"/>
                </a:solidFill>
              </a:rPr>
              <a:t>. Le but est d’identifier le </a:t>
            </a:r>
            <a:r>
              <a:rPr lang="fr-CA" dirty="0">
                <a:solidFill>
                  <a:srgbClr val="BD7ABF"/>
                </a:solidFill>
                <a:highlight>
                  <a:srgbClr val="FFFF00"/>
                </a:highlight>
              </a:rPr>
              <a:t>profil et les préférences d’un client </a:t>
            </a:r>
            <a:r>
              <a:rPr lang="fr-CA" dirty="0">
                <a:solidFill>
                  <a:srgbClr val="BD7ABF"/>
                </a:solidFill>
              </a:rPr>
              <a:t>pour ensuite lui envoyer des courriels et des dépliants publicitaires adaptés à ses préférences. </a:t>
            </a:r>
          </a:p>
          <a:p>
            <a:endParaRPr lang="fr-CA" dirty="0">
              <a:solidFill>
                <a:srgbClr val="BD7ABF"/>
              </a:solidFill>
            </a:endParaRPr>
          </a:p>
          <a:p>
            <a:r>
              <a:rPr lang="fr-CA" dirty="0">
                <a:solidFill>
                  <a:srgbClr val="BD7ABF"/>
                </a:solidFill>
              </a:rPr>
              <a:t>Lorsqu’un compte client est créé, on a absolument besoin des infos suivantes : </a:t>
            </a:r>
            <a:r>
              <a:rPr lang="fr-CA" dirty="0">
                <a:solidFill>
                  <a:srgbClr val="BD7ABF"/>
                </a:solidFill>
                <a:highlight>
                  <a:srgbClr val="00FFFF"/>
                </a:highlight>
              </a:rPr>
              <a:t>courriel</a:t>
            </a:r>
            <a:r>
              <a:rPr lang="fr-CA" dirty="0">
                <a:solidFill>
                  <a:srgbClr val="BD7ABF"/>
                </a:solidFill>
              </a:rPr>
              <a:t> (unique pour le client), </a:t>
            </a:r>
            <a:r>
              <a:rPr lang="fr-CA" dirty="0">
                <a:solidFill>
                  <a:srgbClr val="BD7ABF"/>
                </a:solidFill>
                <a:highlight>
                  <a:srgbClr val="00FFFF"/>
                </a:highlight>
              </a:rPr>
              <a:t>prénom</a:t>
            </a:r>
            <a:r>
              <a:rPr lang="fr-CA" dirty="0">
                <a:solidFill>
                  <a:srgbClr val="BD7ABF"/>
                </a:solidFill>
              </a:rPr>
              <a:t>, </a:t>
            </a:r>
            <a:r>
              <a:rPr lang="fr-CA" dirty="0">
                <a:solidFill>
                  <a:srgbClr val="BD7ABF"/>
                </a:solidFill>
                <a:highlight>
                  <a:srgbClr val="00FFFF"/>
                </a:highlight>
              </a:rPr>
              <a:t>nom</a:t>
            </a:r>
            <a:r>
              <a:rPr lang="fr-CA" dirty="0">
                <a:solidFill>
                  <a:srgbClr val="BD7ABF"/>
                </a:solidFill>
              </a:rPr>
              <a:t>, </a:t>
            </a:r>
            <a:r>
              <a:rPr lang="fr-CA" dirty="0">
                <a:solidFill>
                  <a:srgbClr val="BD7ABF"/>
                </a:solidFill>
                <a:highlight>
                  <a:srgbClr val="00FFFF"/>
                </a:highlight>
              </a:rPr>
              <a:t>nom</a:t>
            </a:r>
            <a:r>
              <a:rPr lang="fr-CA" dirty="0">
                <a:solidFill>
                  <a:srgbClr val="BD7ABF"/>
                </a:solidFill>
              </a:rPr>
              <a:t> </a:t>
            </a:r>
            <a:r>
              <a:rPr lang="fr-CA" dirty="0">
                <a:solidFill>
                  <a:srgbClr val="BD7ABF"/>
                </a:solidFill>
                <a:highlight>
                  <a:srgbClr val="00FFFF"/>
                </a:highlight>
              </a:rPr>
              <a:t>complet</a:t>
            </a:r>
            <a:r>
              <a:rPr lang="fr-CA" dirty="0">
                <a:solidFill>
                  <a:srgbClr val="BD7ABF"/>
                </a:solidFill>
              </a:rPr>
              <a:t>, </a:t>
            </a:r>
            <a:r>
              <a:rPr lang="fr-CA" dirty="0">
                <a:solidFill>
                  <a:srgbClr val="BD7ABF"/>
                </a:solidFill>
                <a:highlight>
                  <a:srgbClr val="00FFFF"/>
                </a:highlight>
              </a:rPr>
              <a:t>téléphone</a:t>
            </a:r>
            <a:r>
              <a:rPr lang="fr-CA" dirty="0">
                <a:solidFill>
                  <a:srgbClr val="BD7ABF"/>
                </a:solidFill>
              </a:rPr>
              <a:t>(s) et </a:t>
            </a:r>
            <a:r>
              <a:rPr lang="fr-CA" dirty="0">
                <a:solidFill>
                  <a:srgbClr val="BD7ABF"/>
                </a:solidFill>
                <a:highlight>
                  <a:srgbClr val="00FFFF"/>
                </a:highlight>
              </a:rPr>
              <a:t>date de naissance</a:t>
            </a:r>
            <a:r>
              <a:rPr lang="fr-CA" dirty="0">
                <a:solidFill>
                  <a:srgbClr val="BD7ABF"/>
                </a:solidFill>
              </a:rPr>
              <a:t>. Si le client accepte, on peut aussi noter son </a:t>
            </a:r>
            <a:r>
              <a:rPr lang="fr-CA" u="sng" dirty="0">
                <a:solidFill>
                  <a:srgbClr val="BD7ABF"/>
                </a:solidFill>
                <a:highlight>
                  <a:srgbClr val="00FFFF"/>
                </a:highlight>
              </a:rPr>
              <a:t>adresse</a:t>
            </a:r>
            <a:r>
              <a:rPr lang="fr-CA" dirty="0">
                <a:solidFill>
                  <a:srgbClr val="BD7ABF"/>
                </a:solidFill>
              </a:rPr>
              <a:t>, mais ce n’est pas </a:t>
            </a:r>
            <a:r>
              <a:rPr lang="fr-CA" u="sng" dirty="0">
                <a:solidFill>
                  <a:srgbClr val="BD7ABF"/>
                </a:solidFill>
              </a:rPr>
              <a:t>obligatoire</a:t>
            </a:r>
            <a:r>
              <a:rPr lang="fr-CA" dirty="0">
                <a:solidFill>
                  <a:srgbClr val="BD7ABF"/>
                </a:solidFill>
              </a:rPr>
              <a:t>. </a:t>
            </a:r>
          </a:p>
          <a:p>
            <a:endParaRPr lang="fr-CA" dirty="0">
              <a:solidFill>
                <a:srgbClr val="BD7ABF"/>
              </a:solidFill>
            </a:endParaRPr>
          </a:p>
          <a:p>
            <a:r>
              <a:rPr lang="fr-CA" dirty="0">
                <a:solidFill>
                  <a:srgbClr val="BD7ABF"/>
                </a:solidFill>
              </a:rPr>
              <a:t>Les clients peuvent acheter des abat-jours style rond, de style empire et de style carré. Dans tous les cas, on doit noter la hauteur, la couleur et le prix de l’abat-jour pour cerner les préférences du client. De plus, pour les trois types d’abat-jours, on note des infos supplémentaires : style rond -&gt; rayon, style empire -&gt; rayon supérieur et rayon inférieur et style carré -&gt; taille du côté. </a:t>
            </a:r>
          </a:p>
          <a:p>
            <a:endParaRPr lang="fr-CA" dirty="0">
              <a:solidFill>
                <a:srgbClr val="BD7ABF"/>
              </a:solidFill>
            </a:endParaRPr>
          </a:p>
          <a:p>
            <a:r>
              <a:rPr lang="fr-CA" dirty="0">
                <a:solidFill>
                  <a:srgbClr val="BD7ABF"/>
                </a:solidFill>
              </a:rPr>
              <a:t>Enfin, les clients peuvent avoir une carte de membre (de type or, diamant ou platine) sur laquelle on note les points bonis accumulés. Si jamais on doit supprimer un compte client, inutile de conserver les données de sa carte de membre. »</a:t>
            </a:r>
          </a:p>
        </p:txBody>
      </p:sp>
    </p:spTree>
    <p:extLst>
      <p:ext uri="{BB962C8B-B14F-4D97-AF65-F5344CB8AC3E}">
        <p14:creationId xmlns:p14="http://schemas.microsoft.com/office/powerpoint/2010/main" val="20568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19A8B4D-ABBF-4ADA-811A-98962F3F9DCA}"/>
              </a:ext>
            </a:extLst>
          </p:cNvPr>
          <p:cNvSpPr>
            <a:spLocks noGrp="1"/>
          </p:cNvSpPr>
          <p:nvPr>
            <p:ph type="title"/>
          </p:nvPr>
        </p:nvSpPr>
        <p:spPr/>
        <p:txBody>
          <a:bodyPr/>
          <a:lstStyle/>
          <a:p>
            <a:r>
              <a:rPr lang="fr-CA" dirty="0"/>
              <a:t>Gros exemple</a:t>
            </a:r>
          </a:p>
        </p:txBody>
      </p:sp>
      <p:sp>
        <p:nvSpPr>
          <p:cNvPr id="7" name="ZoneTexte 6">
            <a:extLst>
              <a:ext uri="{FF2B5EF4-FFF2-40B4-BE49-F238E27FC236}">
                <a16:creationId xmlns:a16="http://schemas.microsoft.com/office/drawing/2014/main" id="{78738A47-C567-4942-80C3-19ADAB992986}"/>
              </a:ext>
            </a:extLst>
          </p:cNvPr>
          <p:cNvSpPr txBox="1"/>
          <p:nvPr/>
        </p:nvSpPr>
        <p:spPr>
          <a:xfrm>
            <a:off x="248412" y="1221200"/>
            <a:ext cx="11522964" cy="1569660"/>
          </a:xfrm>
          <a:prstGeom prst="rect">
            <a:avLst/>
          </a:prstGeom>
          <a:noFill/>
          <a:ln w="19050">
            <a:solidFill>
              <a:srgbClr val="BD7ABF"/>
            </a:solidFill>
          </a:ln>
        </p:spPr>
        <p:txBody>
          <a:bodyPr wrap="square">
            <a:spAutoFit/>
          </a:bodyPr>
          <a:lstStyle/>
          <a:p>
            <a:r>
              <a:rPr lang="fr-CA" sz="2400" dirty="0">
                <a:solidFill>
                  <a:srgbClr val="BD7ABF"/>
                </a:solidFill>
              </a:rPr>
              <a:t> « Une boutique d’</a:t>
            </a:r>
            <a:r>
              <a:rPr lang="fr-CA" sz="2400" dirty="0">
                <a:solidFill>
                  <a:srgbClr val="FA4098"/>
                </a:solidFill>
              </a:rPr>
              <a:t>abat-jours</a:t>
            </a:r>
            <a:r>
              <a:rPr lang="fr-CA" sz="2400" dirty="0">
                <a:solidFill>
                  <a:srgbClr val="BD7ABF"/>
                </a:solidFill>
              </a:rPr>
              <a:t> souhaite tenir une base de données pour stocker des informations sur leurs </a:t>
            </a:r>
            <a:r>
              <a:rPr lang="fr-CA" sz="2400" dirty="0">
                <a:solidFill>
                  <a:srgbClr val="FA4098"/>
                </a:solidFill>
              </a:rPr>
              <a:t>clients</a:t>
            </a:r>
            <a:r>
              <a:rPr lang="fr-CA" sz="2400" dirty="0">
                <a:solidFill>
                  <a:srgbClr val="BD7ABF"/>
                </a:solidFill>
              </a:rPr>
              <a:t> et leurs </a:t>
            </a:r>
            <a:r>
              <a:rPr lang="fr-CA" sz="2400" dirty="0">
                <a:solidFill>
                  <a:srgbClr val="FA4098"/>
                </a:solidFill>
              </a:rPr>
              <a:t>achats</a:t>
            </a:r>
            <a:r>
              <a:rPr lang="fr-CA" sz="2400" dirty="0">
                <a:solidFill>
                  <a:srgbClr val="BD7ABF"/>
                </a:solidFill>
              </a:rPr>
              <a:t>. Le but est d’identifier le </a:t>
            </a:r>
            <a:r>
              <a:rPr lang="fr-CA" sz="2400" dirty="0">
                <a:solidFill>
                  <a:srgbClr val="FA4098"/>
                </a:solidFill>
              </a:rPr>
              <a:t>profil</a:t>
            </a:r>
            <a:r>
              <a:rPr lang="fr-CA" sz="2400" dirty="0">
                <a:solidFill>
                  <a:srgbClr val="BD7ABF"/>
                </a:solidFill>
              </a:rPr>
              <a:t> et les </a:t>
            </a:r>
            <a:r>
              <a:rPr lang="fr-CA" sz="2400" dirty="0">
                <a:solidFill>
                  <a:srgbClr val="FA4098"/>
                </a:solidFill>
              </a:rPr>
              <a:t>préférences</a:t>
            </a:r>
            <a:r>
              <a:rPr lang="fr-CA" sz="2400" dirty="0">
                <a:solidFill>
                  <a:srgbClr val="BD7ABF"/>
                </a:solidFill>
              </a:rPr>
              <a:t> d’un client pour ensuite lui envoyer des </a:t>
            </a:r>
            <a:r>
              <a:rPr lang="fr-CA" sz="2400" dirty="0">
                <a:solidFill>
                  <a:srgbClr val="FA4098"/>
                </a:solidFill>
              </a:rPr>
              <a:t>courriels</a:t>
            </a:r>
            <a:r>
              <a:rPr lang="fr-CA" sz="2400" dirty="0">
                <a:solidFill>
                  <a:srgbClr val="BD7ABF"/>
                </a:solidFill>
              </a:rPr>
              <a:t> et des </a:t>
            </a:r>
            <a:r>
              <a:rPr lang="fr-CA" sz="2400" dirty="0">
                <a:solidFill>
                  <a:srgbClr val="FA4098"/>
                </a:solidFill>
              </a:rPr>
              <a:t>dépliants publicitaires</a:t>
            </a:r>
            <a:r>
              <a:rPr lang="fr-CA" sz="2400" dirty="0">
                <a:solidFill>
                  <a:srgbClr val="BD7ABF"/>
                </a:solidFill>
              </a:rPr>
              <a:t> adaptés à ses préférences. [...] »</a:t>
            </a:r>
          </a:p>
        </p:txBody>
      </p:sp>
      <p:sp>
        <p:nvSpPr>
          <p:cNvPr id="8" name="ZoneTexte 7">
            <a:extLst>
              <a:ext uri="{FF2B5EF4-FFF2-40B4-BE49-F238E27FC236}">
                <a16:creationId xmlns:a16="http://schemas.microsoft.com/office/drawing/2014/main" id="{440A395A-62BB-4D30-BA54-399A4955942F}"/>
              </a:ext>
            </a:extLst>
          </p:cNvPr>
          <p:cNvSpPr txBox="1"/>
          <p:nvPr/>
        </p:nvSpPr>
        <p:spPr>
          <a:xfrm>
            <a:off x="248412" y="3068288"/>
            <a:ext cx="11522964" cy="2677656"/>
          </a:xfrm>
          <a:prstGeom prst="rect">
            <a:avLst/>
          </a:prstGeom>
          <a:noFill/>
        </p:spPr>
        <p:txBody>
          <a:bodyPr wrap="square">
            <a:spAutoFit/>
          </a:bodyPr>
          <a:lstStyle/>
          <a:p>
            <a:r>
              <a:rPr lang="fr-CA" sz="2400" dirty="0">
                <a:solidFill>
                  <a:srgbClr val="FA4098"/>
                </a:solidFill>
              </a:rPr>
              <a:t>Premier paragraphe</a:t>
            </a:r>
            <a:br>
              <a:rPr lang="fr-CA" sz="2400" dirty="0">
                <a:solidFill>
                  <a:srgbClr val="FA4098"/>
                </a:solidFill>
              </a:rPr>
            </a:br>
            <a:endParaRPr lang="fr-CA" sz="2400" dirty="0">
              <a:solidFill>
                <a:srgbClr val="FA4098"/>
              </a:solidFill>
            </a:endParaRPr>
          </a:p>
          <a:p>
            <a:r>
              <a:rPr lang="fr-CA" sz="2400" dirty="0">
                <a:solidFill>
                  <a:srgbClr val="BD7ABF"/>
                </a:solidFill>
              </a:rPr>
              <a:t>• Pour le moment on voit quelques </a:t>
            </a:r>
            <a:r>
              <a:rPr lang="fr-CA" sz="2400" b="1" dirty="0">
                <a:solidFill>
                  <a:srgbClr val="FA4098"/>
                </a:solidFill>
              </a:rPr>
              <a:t>entités</a:t>
            </a:r>
            <a:r>
              <a:rPr lang="fr-CA" sz="2400" dirty="0">
                <a:solidFill>
                  <a:srgbClr val="BD7ABF"/>
                </a:solidFill>
              </a:rPr>
              <a:t> potentielles, mais on ne voit pas vraiment d’</a:t>
            </a:r>
            <a:r>
              <a:rPr lang="fr-CA" sz="2400" b="1" dirty="0">
                <a:solidFill>
                  <a:srgbClr val="FA4098"/>
                </a:solidFill>
              </a:rPr>
              <a:t>attributs</a:t>
            </a:r>
            <a:r>
              <a:rPr lang="fr-CA" sz="2400" dirty="0">
                <a:solidFill>
                  <a:srgbClr val="BD7ABF"/>
                </a:solidFill>
              </a:rPr>
              <a:t>... (On voit des objectifs / fonctionnalités) Si on n’est pas capable d’associer une entité à des attributs, c’est parce qu’on n’en a pas besoin dans la base de données.</a:t>
            </a:r>
          </a:p>
          <a:p>
            <a:endParaRPr lang="fr-CA" sz="2400" dirty="0">
              <a:solidFill>
                <a:srgbClr val="BD7ABF"/>
              </a:solidFill>
            </a:endParaRPr>
          </a:p>
          <a:p>
            <a:r>
              <a:rPr lang="fr-CA" sz="2400" dirty="0">
                <a:solidFill>
                  <a:srgbClr val="BD7ABF"/>
                </a:solidFill>
              </a:rPr>
              <a:t>• Attendons la suite du texte pour se décider sur les entités.</a:t>
            </a:r>
          </a:p>
        </p:txBody>
      </p:sp>
    </p:spTree>
    <p:extLst>
      <p:ext uri="{BB962C8B-B14F-4D97-AF65-F5344CB8AC3E}">
        <p14:creationId xmlns:p14="http://schemas.microsoft.com/office/powerpoint/2010/main" val="102499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19A8B4D-ABBF-4ADA-811A-98962F3F9DCA}"/>
              </a:ext>
            </a:extLst>
          </p:cNvPr>
          <p:cNvSpPr>
            <a:spLocks noGrp="1"/>
          </p:cNvSpPr>
          <p:nvPr>
            <p:ph type="title"/>
          </p:nvPr>
        </p:nvSpPr>
        <p:spPr/>
        <p:txBody>
          <a:bodyPr/>
          <a:lstStyle/>
          <a:p>
            <a:r>
              <a:rPr lang="fr-CA" dirty="0"/>
              <a:t>Gros exemple</a:t>
            </a:r>
          </a:p>
        </p:txBody>
      </p:sp>
      <p:pic>
        <p:nvPicPr>
          <p:cNvPr id="5" name="Image 4">
            <a:extLst>
              <a:ext uri="{FF2B5EF4-FFF2-40B4-BE49-F238E27FC236}">
                <a16:creationId xmlns:a16="http://schemas.microsoft.com/office/drawing/2014/main" id="{DD7A0ACD-B974-BECD-3E63-359B44B34665}"/>
              </a:ext>
            </a:extLst>
          </p:cNvPr>
          <p:cNvPicPr>
            <a:picLocks noChangeAspect="1"/>
          </p:cNvPicPr>
          <p:nvPr/>
        </p:nvPicPr>
        <p:blipFill>
          <a:blip r:embed="rId2"/>
          <a:stretch>
            <a:fillRect/>
          </a:stretch>
        </p:blipFill>
        <p:spPr>
          <a:xfrm>
            <a:off x="4172710" y="3688462"/>
            <a:ext cx="2911671" cy="2750628"/>
          </a:xfrm>
          <a:prstGeom prst="rect">
            <a:avLst/>
          </a:prstGeom>
        </p:spPr>
      </p:pic>
      <p:sp>
        <p:nvSpPr>
          <p:cNvPr id="8" name="ZoneTexte 7">
            <a:extLst>
              <a:ext uri="{FF2B5EF4-FFF2-40B4-BE49-F238E27FC236}">
                <a16:creationId xmlns:a16="http://schemas.microsoft.com/office/drawing/2014/main" id="{298E1D7F-8B9C-4B61-8937-17C844968189}"/>
              </a:ext>
            </a:extLst>
          </p:cNvPr>
          <p:cNvSpPr txBox="1"/>
          <p:nvPr/>
        </p:nvSpPr>
        <p:spPr>
          <a:xfrm>
            <a:off x="232040" y="1027372"/>
            <a:ext cx="11727919" cy="1569660"/>
          </a:xfrm>
          <a:prstGeom prst="rect">
            <a:avLst/>
          </a:prstGeom>
          <a:noFill/>
          <a:ln w="19050">
            <a:solidFill>
              <a:srgbClr val="BD7ABF"/>
            </a:solidFill>
          </a:ln>
        </p:spPr>
        <p:txBody>
          <a:bodyPr wrap="square">
            <a:spAutoFit/>
          </a:bodyPr>
          <a:lstStyle/>
          <a:p>
            <a:r>
              <a:rPr lang="fr-CA" sz="2400" dirty="0">
                <a:solidFill>
                  <a:srgbClr val="BD7ABF"/>
                </a:solidFill>
              </a:rPr>
              <a:t>« [...] Lorsqu’un </a:t>
            </a:r>
            <a:r>
              <a:rPr lang="fr-CA" sz="2400" dirty="0">
                <a:solidFill>
                  <a:srgbClr val="FA4098"/>
                </a:solidFill>
              </a:rPr>
              <a:t>compte client</a:t>
            </a:r>
            <a:r>
              <a:rPr lang="fr-CA" sz="2400" dirty="0">
                <a:solidFill>
                  <a:srgbClr val="BD7ABF"/>
                </a:solidFill>
              </a:rPr>
              <a:t> est créé, on a absolument besoin des infos suivantes : </a:t>
            </a:r>
            <a:r>
              <a:rPr lang="fr-CA" sz="2400" dirty="0">
                <a:solidFill>
                  <a:srgbClr val="FA4098"/>
                </a:solidFill>
              </a:rPr>
              <a:t>courriel</a:t>
            </a:r>
            <a:r>
              <a:rPr lang="fr-CA" sz="2400" dirty="0">
                <a:solidFill>
                  <a:srgbClr val="BD7ABF"/>
                </a:solidFill>
              </a:rPr>
              <a:t> (</a:t>
            </a:r>
            <a:r>
              <a:rPr lang="fr-CA" sz="2400" u="sng" dirty="0">
                <a:solidFill>
                  <a:srgbClr val="BD7ABF"/>
                </a:solidFill>
              </a:rPr>
              <a:t>unique</a:t>
            </a:r>
            <a:r>
              <a:rPr lang="fr-CA" sz="2400" dirty="0">
                <a:solidFill>
                  <a:srgbClr val="BD7ABF"/>
                </a:solidFill>
              </a:rPr>
              <a:t> pour le client), </a:t>
            </a:r>
            <a:r>
              <a:rPr lang="fr-CA" sz="2400" dirty="0">
                <a:solidFill>
                  <a:srgbClr val="FA4098"/>
                </a:solidFill>
              </a:rPr>
              <a:t>prénom</a:t>
            </a:r>
            <a:r>
              <a:rPr lang="fr-CA" sz="2400" dirty="0">
                <a:solidFill>
                  <a:srgbClr val="BD7ABF"/>
                </a:solidFill>
              </a:rPr>
              <a:t>, </a:t>
            </a:r>
            <a:r>
              <a:rPr lang="fr-CA" sz="2400" dirty="0">
                <a:solidFill>
                  <a:srgbClr val="FA4098"/>
                </a:solidFill>
              </a:rPr>
              <a:t>nom</a:t>
            </a:r>
            <a:r>
              <a:rPr lang="fr-CA" sz="2400" dirty="0">
                <a:solidFill>
                  <a:srgbClr val="BD7ABF"/>
                </a:solidFill>
              </a:rPr>
              <a:t>, </a:t>
            </a:r>
            <a:r>
              <a:rPr lang="fr-CA" sz="2400" dirty="0">
                <a:solidFill>
                  <a:srgbClr val="FA4098"/>
                </a:solidFill>
              </a:rPr>
              <a:t>nom complet</a:t>
            </a:r>
            <a:r>
              <a:rPr lang="fr-CA" sz="2400" dirty="0">
                <a:solidFill>
                  <a:srgbClr val="BD7ABF"/>
                </a:solidFill>
              </a:rPr>
              <a:t>, </a:t>
            </a:r>
            <a:r>
              <a:rPr lang="fr-CA" sz="2400" dirty="0">
                <a:solidFill>
                  <a:srgbClr val="FA4098"/>
                </a:solidFill>
              </a:rPr>
              <a:t>téléphone</a:t>
            </a:r>
            <a:r>
              <a:rPr lang="fr-CA" sz="2400" u="sng" dirty="0">
                <a:solidFill>
                  <a:srgbClr val="FA4098"/>
                </a:solidFill>
              </a:rPr>
              <a:t>(s)</a:t>
            </a:r>
            <a:r>
              <a:rPr lang="fr-CA" sz="2400" dirty="0">
                <a:solidFill>
                  <a:srgbClr val="BD7ABF"/>
                </a:solidFill>
              </a:rPr>
              <a:t> et </a:t>
            </a:r>
            <a:r>
              <a:rPr lang="fr-CA" sz="2400" dirty="0">
                <a:solidFill>
                  <a:srgbClr val="FA4098"/>
                </a:solidFill>
              </a:rPr>
              <a:t>date de naissance </a:t>
            </a:r>
            <a:r>
              <a:rPr lang="fr-CA" sz="2400" dirty="0">
                <a:solidFill>
                  <a:srgbClr val="BD7ABF"/>
                </a:solidFill>
              </a:rPr>
              <a:t>(</a:t>
            </a:r>
            <a:r>
              <a:rPr lang="fr-CA" sz="2400" dirty="0">
                <a:solidFill>
                  <a:srgbClr val="FA4098"/>
                </a:solidFill>
              </a:rPr>
              <a:t>jour</a:t>
            </a:r>
            <a:r>
              <a:rPr lang="fr-CA" sz="2400" dirty="0">
                <a:solidFill>
                  <a:srgbClr val="BD7ABF"/>
                </a:solidFill>
              </a:rPr>
              <a:t>,</a:t>
            </a:r>
            <a:r>
              <a:rPr lang="fr-CA" sz="2400" dirty="0">
                <a:solidFill>
                  <a:srgbClr val="FA4098"/>
                </a:solidFill>
              </a:rPr>
              <a:t> mois </a:t>
            </a:r>
            <a:r>
              <a:rPr lang="fr-CA" sz="2400" dirty="0">
                <a:solidFill>
                  <a:srgbClr val="BD7ABF"/>
                </a:solidFill>
              </a:rPr>
              <a:t>et</a:t>
            </a:r>
            <a:r>
              <a:rPr lang="fr-CA" sz="2400" dirty="0">
                <a:solidFill>
                  <a:srgbClr val="FA4098"/>
                </a:solidFill>
              </a:rPr>
              <a:t> année</a:t>
            </a:r>
            <a:r>
              <a:rPr lang="fr-CA" sz="2400" dirty="0">
                <a:solidFill>
                  <a:srgbClr val="BD7ABF"/>
                </a:solidFill>
              </a:rPr>
              <a:t>). Si le client accepte, on peut aussi noter son </a:t>
            </a:r>
            <a:r>
              <a:rPr lang="fr-CA" sz="2400" dirty="0">
                <a:solidFill>
                  <a:srgbClr val="FA4098"/>
                </a:solidFill>
              </a:rPr>
              <a:t>adresse</a:t>
            </a:r>
            <a:r>
              <a:rPr lang="fr-CA" sz="2400" dirty="0">
                <a:solidFill>
                  <a:srgbClr val="BD7ABF"/>
                </a:solidFill>
              </a:rPr>
              <a:t>, mais ce n’est </a:t>
            </a:r>
            <a:r>
              <a:rPr lang="fr-CA" sz="2400" u="sng" dirty="0">
                <a:solidFill>
                  <a:srgbClr val="BD7ABF"/>
                </a:solidFill>
              </a:rPr>
              <a:t>pas obligatoire</a:t>
            </a:r>
            <a:r>
              <a:rPr lang="fr-CA" sz="2400" dirty="0">
                <a:solidFill>
                  <a:srgbClr val="BD7ABF"/>
                </a:solidFill>
              </a:rPr>
              <a:t>. [...] »</a:t>
            </a:r>
          </a:p>
        </p:txBody>
      </p:sp>
      <p:sp>
        <p:nvSpPr>
          <p:cNvPr id="9" name="ZoneTexte 8">
            <a:extLst>
              <a:ext uri="{FF2B5EF4-FFF2-40B4-BE49-F238E27FC236}">
                <a16:creationId xmlns:a16="http://schemas.microsoft.com/office/drawing/2014/main" id="{601DCC4F-E930-4871-9E8A-8AAEB03D2C3D}"/>
              </a:ext>
            </a:extLst>
          </p:cNvPr>
          <p:cNvSpPr txBox="1"/>
          <p:nvPr/>
        </p:nvSpPr>
        <p:spPr>
          <a:xfrm>
            <a:off x="232040" y="2555708"/>
            <a:ext cx="11522964" cy="1569660"/>
          </a:xfrm>
          <a:prstGeom prst="rect">
            <a:avLst/>
          </a:prstGeom>
          <a:noFill/>
        </p:spPr>
        <p:txBody>
          <a:bodyPr wrap="square">
            <a:spAutoFit/>
          </a:bodyPr>
          <a:lstStyle/>
          <a:p>
            <a:r>
              <a:rPr lang="fr-CA" sz="2400" dirty="0">
                <a:solidFill>
                  <a:srgbClr val="FA4098"/>
                </a:solidFill>
              </a:rPr>
              <a:t>Deuxième paragraphe</a:t>
            </a:r>
            <a:br>
              <a:rPr lang="fr-CA" sz="2400" dirty="0">
                <a:solidFill>
                  <a:srgbClr val="FA4098"/>
                </a:solidFill>
              </a:rPr>
            </a:br>
            <a:endParaRPr lang="fr-CA" sz="2400" dirty="0">
              <a:solidFill>
                <a:srgbClr val="FA4098"/>
              </a:solidFill>
            </a:endParaRPr>
          </a:p>
          <a:p>
            <a:r>
              <a:rPr lang="fr-CA" sz="2400" dirty="0">
                <a:solidFill>
                  <a:srgbClr val="BD7ABF"/>
                </a:solidFill>
              </a:rPr>
              <a:t>• Ah ! Ici c’est clair que </a:t>
            </a:r>
            <a:r>
              <a:rPr lang="fr-CA" sz="2400" dirty="0">
                <a:solidFill>
                  <a:srgbClr val="FA4098"/>
                </a:solidFill>
              </a:rPr>
              <a:t>client</a:t>
            </a:r>
            <a:r>
              <a:rPr lang="fr-CA" sz="2400" dirty="0">
                <a:solidFill>
                  <a:srgbClr val="BD7ABF"/>
                </a:solidFill>
              </a:rPr>
              <a:t> (ou compte client) est une entité à laquelle on peut associer de nombreux attributs.</a:t>
            </a:r>
          </a:p>
        </p:txBody>
      </p:sp>
      <p:sp>
        <p:nvSpPr>
          <p:cNvPr id="12" name="ZoneTexte 11">
            <a:extLst>
              <a:ext uri="{FF2B5EF4-FFF2-40B4-BE49-F238E27FC236}">
                <a16:creationId xmlns:a16="http://schemas.microsoft.com/office/drawing/2014/main" id="{E32D3DBD-CFF1-4DA6-A54B-E72E5D779004}"/>
              </a:ext>
            </a:extLst>
          </p:cNvPr>
          <p:cNvSpPr txBox="1"/>
          <p:nvPr/>
        </p:nvSpPr>
        <p:spPr>
          <a:xfrm>
            <a:off x="7676247" y="5461296"/>
            <a:ext cx="1998954" cy="369332"/>
          </a:xfrm>
          <a:prstGeom prst="rect">
            <a:avLst/>
          </a:prstGeom>
          <a:noFill/>
        </p:spPr>
        <p:txBody>
          <a:bodyPr wrap="square" rtlCol="0">
            <a:spAutoFit/>
          </a:bodyPr>
          <a:lstStyle/>
          <a:p>
            <a:r>
              <a:rPr lang="fr-CA" dirty="0">
                <a:solidFill>
                  <a:srgbClr val="BD7ABF"/>
                </a:solidFill>
              </a:rPr>
              <a:t>Valeurs multiples</a:t>
            </a:r>
          </a:p>
        </p:txBody>
      </p:sp>
      <p:sp>
        <p:nvSpPr>
          <p:cNvPr id="14" name="ZoneTexte 13">
            <a:extLst>
              <a:ext uri="{FF2B5EF4-FFF2-40B4-BE49-F238E27FC236}">
                <a16:creationId xmlns:a16="http://schemas.microsoft.com/office/drawing/2014/main" id="{644C5ADF-1295-496B-881C-8443CC73C5D2}"/>
              </a:ext>
            </a:extLst>
          </p:cNvPr>
          <p:cNvSpPr txBox="1"/>
          <p:nvPr/>
        </p:nvSpPr>
        <p:spPr>
          <a:xfrm>
            <a:off x="2257696" y="5551732"/>
            <a:ext cx="1462118" cy="369332"/>
          </a:xfrm>
          <a:prstGeom prst="rect">
            <a:avLst/>
          </a:prstGeom>
          <a:noFill/>
        </p:spPr>
        <p:txBody>
          <a:bodyPr wrap="square" rtlCol="0">
            <a:spAutoFit/>
          </a:bodyPr>
          <a:lstStyle/>
          <a:p>
            <a:r>
              <a:rPr lang="fr-CA" dirty="0">
                <a:solidFill>
                  <a:srgbClr val="BD7ABF"/>
                </a:solidFill>
              </a:rPr>
              <a:t>Optionnel</a:t>
            </a:r>
          </a:p>
        </p:txBody>
      </p:sp>
      <p:sp>
        <p:nvSpPr>
          <p:cNvPr id="15" name="ZoneTexte 14">
            <a:extLst>
              <a:ext uri="{FF2B5EF4-FFF2-40B4-BE49-F238E27FC236}">
                <a16:creationId xmlns:a16="http://schemas.microsoft.com/office/drawing/2014/main" id="{3A5FCFBD-BA60-43AC-A082-FD1C0129C943}"/>
              </a:ext>
            </a:extLst>
          </p:cNvPr>
          <p:cNvSpPr txBox="1"/>
          <p:nvPr/>
        </p:nvSpPr>
        <p:spPr>
          <a:xfrm>
            <a:off x="2933884" y="4851491"/>
            <a:ext cx="1462118" cy="369332"/>
          </a:xfrm>
          <a:prstGeom prst="rect">
            <a:avLst/>
          </a:prstGeom>
          <a:noFill/>
        </p:spPr>
        <p:txBody>
          <a:bodyPr wrap="square" rtlCol="0">
            <a:spAutoFit/>
          </a:bodyPr>
          <a:lstStyle/>
          <a:p>
            <a:r>
              <a:rPr lang="fr-CA" dirty="0">
                <a:solidFill>
                  <a:srgbClr val="BD7ABF"/>
                </a:solidFill>
              </a:rPr>
              <a:t>Dérivé</a:t>
            </a:r>
          </a:p>
        </p:txBody>
      </p:sp>
      <p:cxnSp>
        <p:nvCxnSpPr>
          <p:cNvPr id="22" name="Connecteur droit avec flèche 21">
            <a:extLst>
              <a:ext uri="{FF2B5EF4-FFF2-40B4-BE49-F238E27FC236}">
                <a16:creationId xmlns:a16="http://schemas.microsoft.com/office/drawing/2014/main" id="{12F17388-655F-4925-A2C1-4A565A4A6EC0}"/>
              </a:ext>
            </a:extLst>
          </p:cNvPr>
          <p:cNvCxnSpPr>
            <a:cxnSpLocks/>
          </p:cNvCxnSpPr>
          <p:nvPr/>
        </p:nvCxnSpPr>
        <p:spPr>
          <a:xfrm flipV="1">
            <a:off x="3836610" y="5032927"/>
            <a:ext cx="598011" cy="646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74D5A9C9-05A1-4A1F-B3F2-CEBC47D0315D}"/>
              </a:ext>
            </a:extLst>
          </p:cNvPr>
          <p:cNvCxnSpPr>
            <a:cxnSpLocks/>
          </p:cNvCxnSpPr>
          <p:nvPr/>
        </p:nvCxnSpPr>
        <p:spPr>
          <a:xfrm flipV="1">
            <a:off x="3344890" y="5281971"/>
            <a:ext cx="1089731" cy="45442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C6F18001-F62E-470B-8F22-9E3FC00A015F}"/>
              </a:ext>
            </a:extLst>
          </p:cNvPr>
          <p:cNvCxnSpPr>
            <a:cxnSpLocks/>
            <a:stCxn id="12" idx="1"/>
          </p:cNvCxnSpPr>
          <p:nvPr/>
        </p:nvCxnSpPr>
        <p:spPr>
          <a:xfrm flipH="1">
            <a:off x="6797635" y="5645962"/>
            <a:ext cx="878612" cy="774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55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19A8B4D-ABBF-4ADA-811A-98962F3F9DCA}"/>
              </a:ext>
            </a:extLst>
          </p:cNvPr>
          <p:cNvSpPr>
            <a:spLocks noGrp="1"/>
          </p:cNvSpPr>
          <p:nvPr>
            <p:ph type="title"/>
          </p:nvPr>
        </p:nvSpPr>
        <p:spPr/>
        <p:txBody>
          <a:bodyPr/>
          <a:lstStyle/>
          <a:p>
            <a:r>
              <a:rPr lang="fr-CA" dirty="0"/>
              <a:t>Gros exemple</a:t>
            </a:r>
          </a:p>
        </p:txBody>
      </p:sp>
      <p:sp>
        <p:nvSpPr>
          <p:cNvPr id="8" name="ZoneTexte 7">
            <a:extLst>
              <a:ext uri="{FF2B5EF4-FFF2-40B4-BE49-F238E27FC236}">
                <a16:creationId xmlns:a16="http://schemas.microsoft.com/office/drawing/2014/main" id="{02FA5D0A-44DD-46B6-A252-A49705BBF54A}"/>
              </a:ext>
            </a:extLst>
          </p:cNvPr>
          <p:cNvSpPr txBox="1"/>
          <p:nvPr/>
        </p:nvSpPr>
        <p:spPr>
          <a:xfrm>
            <a:off x="232040" y="1027372"/>
            <a:ext cx="11727919" cy="1938992"/>
          </a:xfrm>
          <a:prstGeom prst="rect">
            <a:avLst/>
          </a:prstGeom>
          <a:noFill/>
          <a:ln w="19050">
            <a:solidFill>
              <a:srgbClr val="BD7ABF"/>
            </a:solidFill>
          </a:ln>
        </p:spPr>
        <p:txBody>
          <a:bodyPr wrap="square">
            <a:spAutoFit/>
          </a:bodyPr>
          <a:lstStyle/>
          <a:p>
            <a:r>
              <a:rPr lang="fr-CA" sz="2400" dirty="0">
                <a:solidFill>
                  <a:srgbClr val="BD7ABF"/>
                </a:solidFill>
              </a:rPr>
              <a:t>Les </a:t>
            </a:r>
            <a:r>
              <a:rPr lang="fr-CA" sz="2400" dirty="0">
                <a:solidFill>
                  <a:srgbClr val="FA4098"/>
                </a:solidFill>
              </a:rPr>
              <a:t>clients</a:t>
            </a:r>
            <a:r>
              <a:rPr lang="fr-CA" sz="2400" dirty="0">
                <a:solidFill>
                  <a:srgbClr val="BD7ABF"/>
                </a:solidFill>
              </a:rPr>
              <a:t> peuvent acheter des </a:t>
            </a:r>
            <a:r>
              <a:rPr lang="fr-CA" sz="2400" dirty="0">
                <a:solidFill>
                  <a:srgbClr val="FA4098"/>
                </a:solidFill>
              </a:rPr>
              <a:t>abat-jours</a:t>
            </a:r>
            <a:r>
              <a:rPr lang="fr-CA" sz="2400" dirty="0">
                <a:solidFill>
                  <a:srgbClr val="BD7ABF"/>
                </a:solidFill>
              </a:rPr>
              <a:t> style </a:t>
            </a:r>
            <a:r>
              <a:rPr lang="fr-CA" sz="2400" dirty="0">
                <a:solidFill>
                  <a:srgbClr val="FA4098"/>
                </a:solidFill>
              </a:rPr>
              <a:t>rond</a:t>
            </a:r>
            <a:r>
              <a:rPr lang="fr-CA" sz="2400" dirty="0">
                <a:solidFill>
                  <a:srgbClr val="BD7ABF"/>
                </a:solidFill>
              </a:rPr>
              <a:t>, de style </a:t>
            </a:r>
            <a:r>
              <a:rPr lang="fr-CA" sz="2400" dirty="0">
                <a:solidFill>
                  <a:srgbClr val="FA4098"/>
                </a:solidFill>
              </a:rPr>
              <a:t>empire</a:t>
            </a:r>
            <a:r>
              <a:rPr lang="fr-CA" sz="2400" dirty="0">
                <a:solidFill>
                  <a:srgbClr val="BD7ABF"/>
                </a:solidFill>
              </a:rPr>
              <a:t> et de style </a:t>
            </a:r>
            <a:r>
              <a:rPr lang="fr-CA" sz="2400" dirty="0">
                <a:solidFill>
                  <a:srgbClr val="FA4098"/>
                </a:solidFill>
              </a:rPr>
              <a:t>carré</a:t>
            </a:r>
            <a:r>
              <a:rPr lang="fr-CA" sz="2400" dirty="0">
                <a:solidFill>
                  <a:srgbClr val="BD7ABF"/>
                </a:solidFill>
              </a:rPr>
              <a:t>. Dans tous les cas, on doit noter la </a:t>
            </a:r>
            <a:r>
              <a:rPr lang="fr-CA" sz="2400" dirty="0">
                <a:solidFill>
                  <a:srgbClr val="FA4098"/>
                </a:solidFill>
              </a:rPr>
              <a:t>hauteur</a:t>
            </a:r>
            <a:r>
              <a:rPr lang="fr-CA" sz="2400" dirty="0">
                <a:solidFill>
                  <a:srgbClr val="BD7ABF"/>
                </a:solidFill>
              </a:rPr>
              <a:t>, la </a:t>
            </a:r>
            <a:r>
              <a:rPr lang="fr-CA" sz="2400" dirty="0">
                <a:solidFill>
                  <a:srgbClr val="FA4098"/>
                </a:solidFill>
              </a:rPr>
              <a:t>couleur</a:t>
            </a:r>
            <a:r>
              <a:rPr lang="fr-CA" sz="2400" dirty="0">
                <a:solidFill>
                  <a:srgbClr val="BD7ABF"/>
                </a:solidFill>
              </a:rPr>
              <a:t> et le </a:t>
            </a:r>
            <a:r>
              <a:rPr lang="fr-CA" sz="2400" dirty="0">
                <a:solidFill>
                  <a:srgbClr val="FA4098"/>
                </a:solidFill>
              </a:rPr>
              <a:t>prix</a:t>
            </a:r>
            <a:r>
              <a:rPr lang="fr-CA" sz="2400" dirty="0">
                <a:solidFill>
                  <a:srgbClr val="BD7ABF"/>
                </a:solidFill>
              </a:rPr>
              <a:t> de l’abat-jour pour cerner les </a:t>
            </a:r>
            <a:r>
              <a:rPr lang="fr-CA" sz="2400" dirty="0">
                <a:solidFill>
                  <a:srgbClr val="FA4098"/>
                </a:solidFill>
              </a:rPr>
              <a:t>préférences</a:t>
            </a:r>
            <a:r>
              <a:rPr lang="fr-CA" sz="2400" dirty="0">
                <a:solidFill>
                  <a:srgbClr val="BD7ABF"/>
                </a:solidFill>
              </a:rPr>
              <a:t> du client. De plus, pour les trois types d’abat-jours, on note des infos supplémentaires : style rond -&gt; </a:t>
            </a:r>
            <a:r>
              <a:rPr lang="fr-CA" sz="2400" dirty="0">
                <a:solidFill>
                  <a:srgbClr val="FA4098"/>
                </a:solidFill>
              </a:rPr>
              <a:t>rayon</a:t>
            </a:r>
            <a:r>
              <a:rPr lang="fr-CA" sz="2400" dirty="0">
                <a:solidFill>
                  <a:srgbClr val="BD7ABF"/>
                </a:solidFill>
              </a:rPr>
              <a:t>, style empire -&gt; </a:t>
            </a:r>
            <a:r>
              <a:rPr lang="fr-CA" sz="2400" dirty="0">
                <a:solidFill>
                  <a:srgbClr val="FA4098"/>
                </a:solidFill>
              </a:rPr>
              <a:t>rayon supérieur</a:t>
            </a:r>
            <a:r>
              <a:rPr lang="fr-CA" sz="2400" dirty="0">
                <a:solidFill>
                  <a:srgbClr val="BD7ABF"/>
                </a:solidFill>
              </a:rPr>
              <a:t> et </a:t>
            </a:r>
            <a:r>
              <a:rPr lang="fr-CA" sz="2400" dirty="0">
                <a:solidFill>
                  <a:srgbClr val="FA4098"/>
                </a:solidFill>
              </a:rPr>
              <a:t>rayon inférieur</a:t>
            </a:r>
            <a:r>
              <a:rPr lang="fr-CA" sz="2400" dirty="0">
                <a:solidFill>
                  <a:srgbClr val="BD7ABF"/>
                </a:solidFill>
              </a:rPr>
              <a:t> et style carré -&gt; </a:t>
            </a:r>
            <a:r>
              <a:rPr lang="fr-CA" sz="2400" dirty="0">
                <a:solidFill>
                  <a:srgbClr val="FA4098"/>
                </a:solidFill>
              </a:rPr>
              <a:t>taille du côté</a:t>
            </a:r>
            <a:r>
              <a:rPr lang="fr-CA" sz="2400" dirty="0">
                <a:solidFill>
                  <a:srgbClr val="BD7ABF"/>
                </a:solidFill>
              </a:rPr>
              <a:t>.</a:t>
            </a:r>
          </a:p>
        </p:txBody>
      </p:sp>
      <p:sp>
        <p:nvSpPr>
          <p:cNvPr id="9" name="ZoneTexte 8">
            <a:extLst>
              <a:ext uri="{FF2B5EF4-FFF2-40B4-BE49-F238E27FC236}">
                <a16:creationId xmlns:a16="http://schemas.microsoft.com/office/drawing/2014/main" id="{B070B7CD-645F-4C19-880C-F28EE57A492D}"/>
              </a:ext>
            </a:extLst>
          </p:cNvPr>
          <p:cNvSpPr txBox="1"/>
          <p:nvPr/>
        </p:nvSpPr>
        <p:spPr>
          <a:xfrm>
            <a:off x="207362" y="2991429"/>
            <a:ext cx="6949048" cy="3785652"/>
          </a:xfrm>
          <a:prstGeom prst="rect">
            <a:avLst/>
          </a:prstGeom>
          <a:noFill/>
        </p:spPr>
        <p:txBody>
          <a:bodyPr wrap="square">
            <a:spAutoFit/>
          </a:bodyPr>
          <a:lstStyle/>
          <a:p>
            <a:r>
              <a:rPr lang="fr-CA" sz="2000" dirty="0">
                <a:solidFill>
                  <a:srgbClr val="FA4098"/>
                </a:solidFill>
              </a:rPr>
              <a:t>Troisième paragraphe</a:t>
            </a:r>
            <a:br>
              <a:rPr lang="fr-CA" sz="2000" dirty="0">
                <a:solidFill>
                  <a:srgbClr val="FA4098"/>
                </a:solidFill>
              </a:rPr>
            </a:br>
            <a:endParaRPr lang="fr-CA" sz="2000" dirty="0">
              <a:solidFill>
                <a:srgbClr val="FA4098"/>
              </a:solidFill>
            </a:endParaRPr>
          </a:p>
          <a:p>
            <a:r>
              <a:rPr lang="fr-CA" sz="2000" dirty="0">
                <a:solidFill>
                  <a:srgbClr val="BD7ABF"/>
                </a:solidFill>
              </a:rPr>
              <a:t>• Ici on remarque clairement des attributs pour des entités de type </a:t>
            </a:r>
            <a:r>
              <a:rPr lang="fr-CA" sz="2000" dirty="0">
                <a:solidFill>
                  <a:srgbClr val="FA4098"/>
                </a:solidFill>
              </a:rPr>
              <a:t>Abat-jour</a:t>
            </a:r>
            <a:r>
              <a:rPr lang="fr-CA" sz="2000" dirty="0">
                <a:solidFill>
                  <a:srgbClr val="BD7ABF"/>
                </a:solidFill>
              </a:rPr>
              <a:t>, dont certains attributs sont communs aux trois styles d’abat-jours. Pour éviter la redondance, la </a:t>
            </a:r>
            <a:r>
              <a:rPr lang="fr-CA" sz="2000" dirty="0">
                <a:solidFill>
                  <a:srgbClr val="FA4098"/>
                </a:solidFill>
              </a:rPr>
              <a:t>généralisation</a:t>
            </a:r>
            <a:r>
              <a:rPr lang="fr-CA" sz="2000" dirty="0">
                <a:solidFill>
                  <a:srgbClr val="BD7ABF"/>
                </a:solidFill>
              </a:rPr>
              <a:t> / </a:t>
            </a:r>
            <a:r>
              <a:rPr lang="fr-CA" sz="2000" dirty="0">
                <a:solidFill>
                  <a:srgbClr val="FA4098"/>
                </a:solidFill>
              </a:rPr>
              <a:t>spécialisation</a:t>
            </a:r>
            <a:r>
              <a:rPr lang="fr-CA" sz="2000" dirty="0">
                <a:solidFill>
                  <a:srgbClr val="BD7ABF"/>
                </a:solidFill>
              </a:rPr>
              <a:t> est de mise.</a:t>
            </a:r>
          </a:p>
          <a:p>
            <a:endParaRPr lang="fr-CA" sz="2000" dirty="0">
              <a:solidFill>
                <a:srgbClr val="BD7ABF"/>
              </a:solidFill>
            </a:endParaRPr>
          </a:p>
          <a:p>
            <a:r>
              <a:rPr lang="fr-CA" sz="2000" dirty="0">
                <a:solidFill>
                  <a:srgbClr val="BD7ABF"/>
                </a:solidFill>
              </a:rPr>
              <a:t>• De mon côté, je vois plutôt </a:t>
            </a:r>
            <a:r>
              <a:rPr lang="fr-CA" sz="2000" dirty="0">
                <a:solidFill>
                  <a:srgbClr val="FA4098"/>
                </a:solidFill>
              </a:rPr>
              <a:t>Abat-jour</a:t>
            </a:r>
            <a:r>
              <a:rPr lang="fr-CA" sz="2000" dirty="0">
                <a:solidFill>
                  <a:srgbClr val="BD7ABF"/>
                </a:solidFill>
              </a:rPr>
              <a:t> comme une </a:t>
            </a:r>
            <a:r>
              <a:rPr lang="fr-CA" sz="2000" dirty="0">
                <a:solidFill>
                  <a:srgbClr val="FA4098"/>
                </a:solidFill>
              </a:rPr>
              <a:t>généralisation</a:t>
            </a:r>
            <a:r>
              <a:rPr lang="fr-CA" sz="2000" dirty="0">
                <a:solidFill>
                  <a:srgbClr val="BD7ABF"/>
                </a:solidFill>
              </a:rPr>
              <a:t>, car l’entité </a:t>
            </a:r>
            <a:r>
              <a:rPr lang="fr-CA" sz="2000" dirty="0">
                <a:solidFill>
                  <a:srgbClr val="FA4098"/>
                </a:solidFill>
              </a:rPr>
              <a:t>Abat-jour</a:t>
            </a:r>
            <a:r>
              <a:rPr lang="fr-CA" sz="2000" dirty="0">
                <a:solidFill>
                  <a:srgbClr val="BD7ABF"/>
                </a:solidFill>
              </a:rPr>
              <a:t> n’est pas auto-suffisante (un abat-jour appartient forcément à un des trois styles, on n’a pas d’abat jour sans style spécifique) Ultimement, une </a:t>
            </a:r>
            <a:r>
              <a:rPr lang="fr-CA" sz="2000" dirty="0">
                <a:solidFill>
                  <a:srgbClr val="FA4098"/>
                </a:solidFill>
              </a:rPr>
              <a:t>spécialisation</a:t>
            </a:r>
            <a:r>
              <a:rPr lang="fr-CA" sz="2000" dirty="0">
                <a:solidFill>
                  <a:srgbClr val="BD7ABF"/>
                </a:solidFill>
              </a:rPr>
              <a:t> n’aurait pas été incorrecte de toute façon.</a:t>
            </a:r>
          </a:p>
        </p:txBody>
      </p:sp>
      <p:pic>
        <p:nvPicPr>
          <p:cNvPr id="4" name="Image 3">
            <a:extLst>
              <a:ext uri="{FF2B5EF4-FFF2-40B4-BE49-F238E27FC236}">
                <a16:creationId xmlns:a16="http://schemas.microsoft.com/office/drawing/2014/main" id="{13086870-B215-4830-8CDE-BAB83DA202DD}"/>
              </a:ext>
            </a:extLst>
          </p:cNvPr>
          <p:cNvPicPr>
            <a:picLocks noChangeAspect="1"/>
          </p:cNvPicPr>
          <p:nvPr/>
        </p:nvPicPr>
        <p:blipFill>
          <a:blip r:embed="rId2"/>
          <a:stretch>
            <a:fillRect/>
          </a:stretch>
        </p:blipFill>
        <p:spPr>
          <a:xfrm>
            <a:off x="7206234" y="3429000"/>
            <a:ext cx="4899660" cy="2834640"/>
          </a:xfrm>
          <a:prstGeom prst="rect">
            <a:avLst/>
          </a:prstGeom>
        </p:spPr>
      </p:pic>
    </p:spTree>
    <p:extLst>
      <p:ext uri="{BB962C8B-B14F-4D97-AF65-F5344CB8AC3E}">
        <p14:creationId xmlns:p14="http://schemas.microsoft.com/office/powerpoint/2010/main" val="3659292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19A8B4D-ABBF-4ADA-811A-98962F3F9DCA}"/>
              </a:ext>
            </a:extLst>
          </p:cNvPr>
          <p:cNvSpPr>
            <a:spLocks noGrp="1"/>
          </p:cNvSpPr>
          <p:nvPr>
            <p:ph type="title"/>
          </p:nvPr>
        </p:nvSpPr>
        <p:spPr/>
        <p:txBody>
          <a:bodyPr/>
          <a:lstStyle/>
          <a:p>
            <a:r>
              <a:rPr lang="fr-CA" dirty="0"/>
              <a:t>Gros exemple</a:t>
            </a:r>
          </a:p>
        </p:txBody>
      </p:sp>
      <p:sp>
        <p:nvSpPr>
          <p:cNvPr id="4" name="ZoneTexte 3">
            <a:extLst>
              <a:ext uri="{FF2B5EF4-FFF2-40B4-BE49-F238E27FC236}">
                <a16:creationId xmlns:a16="http://schemas.microsoft.com/office/drawing/2014/main" id="{FCD704F8-29B6-482F-B53D-AE6EF70CC06C}"/>
              </a:ext>
            </a:extLst>
          </p:cNvPr>
          <p:cNvSpPr txBox="1"/>
          <p:nvPr/>
        </p:nvSpPr>
        <p:spPr>
          <a:xfrm>
            <a:off x="232040" y="1027372"/>
            <a:ext cx="11727919" cy="1200329"/>
          </a:xfrm>
          <a:prstGeom prst="rect">
            <a:avLst/>
          </a:prstGeom>
          <a:noFill/>
          <a:ln w="19050">
            <a:solidFill>
              <a:srgbClr val="BD7ABF"/>
            </a:solidFill>
          </a:ln>
        </p:spPr>
        <p:txBody>
          <a:bodyPr wrap="square">
            <a:spAutoFit/>
          </a:bodyPr>
          <a:lstStyle/>
          <a:p>
            <a:r>
              <a:rPr lang="fr-CA" sz="2400" dirty="0">
                <a:solidFill>
                  <a:srgbClr val="BD7ABF"/>
                </a:solidFill>
              </a:rPr>
              <a:t>Enfin, les </a:t>
            </a:r>
            <a:r>
              <a:rPr lang="fr-CA" sz="2400" dirty="0">
                <a:solidFill>
                  <a:srgbClr val="FA4098"/>
                </a:solidFill>
              </a:rPr>
              <a:t>clients</a:t>
            </a:r>
            <a:r>
              <a:rPr lang="fr-CA" sz="2400" dirty="0">
                <a:solidFill>
                  <a:srgbClr val="BD7ABF"/>
                </a:solidFill>
              </a:rPr>
              <a:t> peuvent avoir une </a:t>
            </a:r>
            <a:r>
              <a:rPr lang="fr-CA" sz="2400" dirty="0">
                <a:solidFill>
                  <a:srgbClr val="FA4098"/>
                </a:solidFill>
              </a:rPr>
              <a:t>carte de membre</a:t>
            </a:r>
            <a:r>
              <a:rPr lang="fr-CA" sz="2400" dirty="0">
                <a:solidFill>
                  <a:srgbClr val="BD7ABF"/>
                </a:solidFill>
              </a:rPr>
              <a:t> (de </a:t>
            </a:r>
            <a:r>
              <a:rPr lang="fr-CA" sz="2400" dirty="0">
                <a:solidFill>
                  <a:srgbClr val="FA4098"/>
                </a:solidFill>
              </a:rPr>
              <a:t>type</a:t>
            </a:r>
            <a:r>
              <a:rPr lang="fr-CA" sz="2400" dirty="0">
                <a:solidFill>
                  <a:srgbClr val="BD7ABF"/>
                </a:solidFill>
              </a:rPr>
              <a:t> or, diamant ou platine) sur laquelle on note les </a:t>
            </a:r>
            <a:r>
              <a:rPr lang="fr-CA" sz="2400" dirty="0">
                <a:solidFill>
                  <a:srgbClr val="FA4098"/>
                </a:solidFill>
              </a:rPr>
              <a:t>points bonis</a:t>
            </a:r>
            <a:r>
              <a:rPr lang="fr-CA" sz="2400" dirty="0">
                <a:solidFill>
                  <a:srgbClr val="BD7ABF"/>
                </a:solidFill>
              </a:rPr>
              <a:t> accumulés. Si jamais on doit supprimer un compte client, </a:t>
            </a:r>
            <a:r>
              <a:rPr lang="fr-CA" sz="2400" u="sng" dirty="0">
                <a:solidFill>
                  <a:srgbClr val="BD7ABF"/>
                </a:solidFill>
              </a:rPr>
              <a:t>inutile de conserver les données de sa carte de membre</a:t>
            </a:r>
            <a:r>
              <a:rPr lang="fr-CA" sz="2400" dirty="0">
                <a:solidFill>
                  <a:srgbClr val="BD7ABF"/>
                </a:solidFill>
              </a:rPr>
              <a:t>.</a:t>
            </a:r>
          </a:p>
        </p:txBody>
      </p:sp>
      <p:sp>
        <p:nvSpPr>
          <p:cNvPr id="5" name="ZoneTexte 4">
            <a:extLst>
              <a:ext uri="{FF2B5EF4-FFF2-40B4-BE49-F238E27FC236}">
                <a16:creationId xmlns:a16="http://schemas.microsoft.com/office/drawing/2014/main" id="{878716FF-E611-4726-ACDE-58B16E82C0B4}"/>
              </a:ext>
            </a:extLst>
          </p:cNvPr>
          <p:cNvSpPr txBox="1"/>
          <p:nvPr/>
        </p:nvSpPr>
        <p:spPr>
          <a:xfrm>
            <a:off x="152497" y="2308676"/>
            <a:ext cx="7309007" cy="4093428"/>
          </a:xfrm>
          <a:prstGeom prst="rect">
            <a:avLst/>
          </a:prstGeom>
          <a:noFill/>
        </p:spPr>
        <p:txBody>
          <a:bodyPr wrap="square">
            <a:spAutoFit/>
          </a:bodyPr>
          <a:lstStyle/>
          <a:p>
            <a:r>
              <a:rPr lang="fr-CA" sz="2000" dirty="0">
                <a:solidFill>
                  <a:srgbClr val="FA4098"/>
                </a:solidFill>
              </a:rPr>
              <a:t>Quatrième paragraphe</a:t>
            </a:r>
            <a:br>
              <a:rPr lang="fr-CA" sz="2000" dirty="0">
                <a:solidFill>
                  <a:srgbClr val="FA4098"/>
                </a:solidFill>
              </a:rPr>
            </a:br>
            <a:endParaRPr lang="fr-CA" sz="2000" dirty="0">
              <a:solidFill>
                <a:srgbClr val="FA4098"/>
              </a:solidFill>
            </a:endParaRPr>
          </a:p>
          <a:p>
            <a:r>
              <a:rPr lang="fr-CA" sz="2000" dirty="0">
                <a:solidFill>
                  <a:srgbClr val="BD7ABF"/>
                </a:solidFill>
              </a:rPr>
              <a:t>• Ici il est surtout question de l’entité </a:t>
            </a:r>
            <a:r>
              <a:rPr lang="fr-CA" sz="2000" dirty="0">
                <a:solidFill>
                  <a:srgbClr val="FA4098"/>
                </a:solidFill>
              </a:rPr>
              <a:t>Carte de membre</a:t>
            </a:r>
            <a:r>
              <a:rPr lang="fr-CA" sz="2000" dirty="0">
                <a:solidFill>
                  <a:srgbClr val="BD7ABF"/>
                </a:solidFill>
              </a:rPr>
              <a:t>. Une carte de membre semble avoir une relation spéciale avec un </a:t>
            </a:r>
            <a:r>
              <a:rPr lang="fr-CA" sz="2000" dirty="0">
                <a:solidFill>
                  <a:srgbClr val="FA4098"/>
                </a:solidFill>
              </a:rPr>
              <a:t>client</a:t>
            </a:r>
            <a:r>
              <a:rPr lang="fr-CA" sz="2000" dirty="0">
                <a:solidFill>
                  <a:srgbClr val="BD7ABF"/>
                </a:solidFill>
              </a:rPr>
              <a:t> : elle lui appartient. (mais elle est optionnelle) D’ailleurs, on doit supprimer les données de la carte de membre si le client est supprimé : ça ressemble à une </a:t>
            </a:r>
            <a:r>
              <a:rPr lang="fr-CA" sz="2000" dirty="0">
                <a:solidFill>
                  <a:srgbClr val="FA4098"/>
                </a:solidFill>
              </a:rPr>
              <a:t>composition</a:t>
            </a:r>
            <a:r>
              <a:rPr lang="fr-CA" sz="2000" dirty="0">
                <a:solidFill>
                  <a:srgbClr val="BD7ABF"/>
                </a:solidFill>
              </a:rPr>
              <a:t>.</a:t>
            </a:r>
          </a:p>
          <a:p>
            <a:endParaRPr lang="fr-CA" sz="2000" dirty="0">
              <a:solidFill>
                <a:srgbClr val="BD7ABF"/>
              </a:solidFill>
            </a:endParaRPr>
          </a:p>
          <a:p>
            <a:r>
              <a:rPr lang="fr-CA" sz="2000" dirty="0">
                <a:solidFill>
                  <a:srgbClr val="BD7ABF"/>
                </a:solidFill>
              </a:rPr>
              <a:t>• J’en profite pour mettre la cardinalité </a:t>
            </a:r>
            <a:r>
              <a:rPr lang="fr-CA" sz="2000" b="1" dirty="0">
                <a:solidFill>
                  <a:srgbClr val="BD7ABF"/>
                </a:solidFill>
              </a:rPr>
              <a:t>1</a:t>
            </a:r>
            <a:r>
              <a:rPr lang="fr-CA" sz="2000" dirty="0">
                <a:solidFill>
                  <a:srgbClr val="BD7ABF"/>
                </a:solidFill>
              </a:rPr>
              <a:t> ainsi qu’une </a:t>
            </a:r>
            <a:r>
              <a:rPr lang="fr-CA" sz="2000" b="1" dirty="0">
                <a:solidFill>
                  <a:srgbClr val="BD7ABF"/>
                </a:solidFill>
              </a:rPr>
              <a:t>ligne pointillée </a:t>
            </a:r>
            <a:r>
              <a:rPr lang="fr-CA" sz="2000" dirty="0">
                <a:solidFill>
                  <a:srgbClr val="BD7ABF"/>
                </a:solidFill>
              </a:rPr>
              <a:t>pour la relation de </a:t>
            </a:r>
            <a:r>
              <a:rPr lang="fr-CA" sz="2000" dirty="0">
                <a:solidFill>
                  <a:srgbClr val="FA4098"/>
                </a:solidFill>
              </a:rPr>
              <a:t>composition</a:t>
            </a:r>
            <a:r>
              <a:rPr lang="fr-CA" sz="2000" dirty="0">
                <a:solidFill>
                  <a:srgbClr val="BD7ABF"/>
                </a:solidFill>
              </a:rPr>
              <a:t> pour garder à l’esprit qu’une </a:t>
            </a:r>
            <a:r>
              <a:rPr lang="fr-CA" sz="2000" dirty="0">
                <a:solidFill>
                  <a:srgbClr val="FA4098"/>
                </a:solidFill>
              </a:rPr>
              <a:t>carte de membre </a:t>
            </a:r>
            <a:r>
              <a:rPr lang="fr-CA" sz="2000" dirty="0">
                <a:solidFill>
                  <a:srgbClr val="BD7ABF"/>
                </a:solidFill>
              </a:rPr>
              <a:t>est </a:t>
            </a:r>
            <a:r>
              <a:rPr lang="fr-CA" sz="2000" b="1" dirty="0">
                <a:solidFill>
                  <a:srgbClr val="BD7ABF"/>
                </a:solidFill>
              </a:rPr>
              <a:t>optionnelle</a:t>
            </a:r>
            <a:r>
              <a:rPr lang="fr-CA" sz="2000" dirty="0">
                <a:solidFill>
                  <a:srgbClr val="BD7ABF"/>
                </a:solidFill>
              </a:rPr>
              <a:t> et qu’un </a:t>
            </a:r>
            <a:r>
              <a:rPr lang="fr-CA" sz="2000" dirty="0">
                <a:solidFill>
                  <a:srgbClr val="FA4098"/>
                </a:solidFill>
              </a:rPr>
              <a:t>client</a:t>
            </a:r>
            <a:r>
              <a:rPr lang="fr-CA" sz="2000" dirty="0">
                <a:solidFill>
                  <a:srgbClr val="BD7ABF"/>
                </a:solidFill>
              </a:rPr>
              <a:t> ne peut en avoir </a:t>
            </a:r>
            <a:r>
              <a:rPr lang="fr-CA" sz="2000" b="1" dirty="0">
                <a:solidFill>
                  <a:srgbClr val="BD7ABF"/>
                </a:solidFill>
              </a:rPr>
              <a:t>qu’une seule</a:t>
            </a:r>
            <a:r>
              <a:rPr lang="fr-CA" sz="2000" dirty="0">
                <a:solidFill>
                  <a:srgbClr val="BD7ABF"/>
                </a:solidFill>
              </a:rPr>
              <a:t>. (Si je n’avais pas mis ces 2 indices, ça n’aurait pas été dramatique)</a:t>
            </a:r>
          </a:p>
        </p:txBody>
      </p:sp>
      <p:pic>
        <p:nvPicPr>
          <p:cNvPr id="7" name="Image 6">
            <a:extLst>
              <a:ext uri="{FF2B5EF4-FFF2-40B4-BE49-F238E27FC236}">
                <a16:creationId xmlns:a16="http://schemas.microsoft.com/office/drawing/2014/main" id="{5FDDADBC-19F3-1DCF-717B-26C9F979E06E}"/>
              </a:ext>
            </a:extLst>
          </p:cNvPr>
          <p:cNvPicPr>
            <a:picLocks noChangeAspect="1"/>
          </p:cNvPicPr>
          <p:nvPr/>
        </p:nvPicPr>
        <p:blipFill>
          <a:blip r:embed="rId2"/>
          <a:stretch>
            <a:fillRect/>
          </a:stretch>
        </p:blipFill>
        <p:spPr>
          <a:xfrm>
            <a:off x="7379914" y="2794200"/>
            <a:ext cx="3877216" cy="2257740"/>
          </a:xfrm>
          <a:prstGeom prst="rect">
            <a:avLst/>
          </a:prstGeom>
        </p:spPr>
      </p:pic>
    </p:spTree>
    <p:extLst>
      <p:ext uri="{BB962C8B-B14F-4D97-AF65-F5344CB8AC3E}">
        <p14:creationId xmlns:p14="http://schemas.microsoft.com/office/powerpoint/2010/main" val="1055251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19A8B4D-ABBF-4ADA-811A-98962F3F9DCA}"/>
              </a:ext>
            </a:extLst>
          </p:cNvPr>
          <p:cNvSpPr>
            <a:spLocks noGrp="1"/>
          </p:cNvSpPr>
          <p:nvPr>
            <p:ph type="title"/>
          </p:nvPr>
        </p:nvSpPr>
        <p:spPr/>
        <p:txBody>
          <a:bodyPr/>
          <a:lstStyle/>
          <a:p>
            <a:r>
              <a:rPr lang="fr-CA" dirty="0"/>
              <a:t>Gros exemple</a:t>
            </a:r>
          </a:p>
        </p:txBody>
      </p:sp>
      <p:sp>
        <p:nvSpPr>
          <p:cNvPr id="4" name="ZoneTexte 3">
            <a:extLst>
              <a:ext uri="{FF2B5EF4-FFF2-40B4-BE49-F238E27FC236}">
                <a16:creationId xmlns:a16="http://schemas.microsoft.com/office/drawing/2014/main" id="{45CBA552-DF76-4D50-A46C-7A2D4DF91C61}"/>
              </a:ext>
            </a:extLst>
          </p:cNvPr>
          <p:cNvSpPr txBox="1"/>
          <p:nvPr/>
        </p:nvSpPr>
        <p:spPr>
          <a:xfrm>
            <a:off x="134209" y="1168724"/>
            <a:ext cx="11777375" cy="1938992"/>
          </a:xfrm>
          <a:prstGeom prst="rect">
            <a:avLst/>
          </a:prstGeom>
          <a:noFill/>
        </p:spPr>
        <p:txBody>
          <a:bodyPr wrap="square">
            <a:spAutoFit/>
          </a:bodyPr>
          <a:lstStyle/>
          <a:p>
            <a:r>
              <a:rPr lang="fr-CA" sz="2000" dirty="0">
                <a:solidFill>
                  <a:srgbClr val="FA4098"/>
                </a:solidFill>
              </a:rPr>
              <a:t>Prendre un peu de recul et relire les besoins si nécessaire</a:t>
            </a:r>
          </a:p>
          <a:p>
            <a:endParaRPr lang="fr-CA" sz="2000" dirty="0">
              <a:solidFill>
                <a:srgbClr val="FA4098"/>
              </a:solidFill>
            </a:endParaRPr>
          </a:p>
          <a:p>
            <a:r>
              <a:rPr lang="fr-CA" sz="2000" dirty="0">
                <a:solidFill>
                  <a:srgbClr val="BD7ABF"/>
                </a:solidFill>
              </a:rPr>
              <a:t>• Je remarque que mon schéma est « </a:t>
            </a:r>
            <a:r>
              <a:rPr lang="fr-CA" sz="2000" i="1" dirty="0">
                <a:solidFill>
                  <a:srgbClr val="BD7ABF"/>
                </a:solidFill>
              </a:rPr>
              <a:t>détaché</a:t>
            </a:r>
            <a:r>
              <a:rPr lang="fr-CA" sz="2000" dirty="0">
                <a:solidFill>
                  <a:srgbClr val="BD7ABF"/>
                </a:solidFill>
              </a:rPr>
              <a:t> ». C’est généralement suspect : il manque peut-être des </a:t>
            </a:r>
            <a:r>
              <a:rPr lang="fr-CA" sz="2000" dirty="0">
                <a:solidFill>
                  <a:srgbClr val="FA4098"/>
                </a:solidFill>
              </a:rPr>
              <a:t>relations</a:t>
            </a:r>
            <a:r>
              <a:rPr lang="fr-CA" sz="2000" dirty="0">
                <a:solidFill>
                  <a:srgbClr val="BD7ABF"/>
                </a:solidFill>
              </a:rPr>
              <a:t>.</a:t>
            </a:r>
          </a:p>
          <a:p>
            <a:endParaRPr lang="fr-CA" sz="2000" dirty="0">
              <a:solidFill>
                <a:srgbClr val="BD7ABF"/>
              </a:solidFill>
            </a:endParaRPr>
          </a:p>
          <a:p>
            <a:r>
              <a:rPr lang="fr-CA" sz="2000" dirty="0">
                <a:solidFill>
                  <a:srgbClr val="BD7ABF"/>
                </a:solidFill>
              </a:rPr>
              <a:t>• En relisant le texte, je me souviens que le but est d’identifier le profil d’acheteur des clients en notant les abat-jours qu’ils achètent. Cela signifie qu’</a:t>
            </a:r>
            <a:r>
              <a:rPr lang="fr-CA" sz="2000" b="1" dirty="0">
                <a:solidFill>
                  <a:srgbClr val="BD7ABF"/>
                </a:solidFill>
              </a:rPr>
              <a:t>un lien doit exister </a:t>
            </a:r>
            <a:r>
              <a:rPr lang="fr-CA" sz="2000" dirty="0">
                <a:solidFill>
                  <a:srgbClr val="BD7ABF"/>
                </a:solidFill>
              </a:rPr>
              <a:t>entre </a:t>
            </a:r>
            <a:r>
              <a:rPr lang="fr-CA" sz="2000" dirty="0">
                <a:solidFill>
                  <a:srgbClr val="FA4098"/>
                </a:solidFill>
              </a:rPr>
              <a:t>client</a:t>
            </a:r>
            <a:r>
              <a:rPr lang="fr-CA" sz="2000" dirty="0">
                <a:solidFill>
                  <a:srgbClr val="BD7ABF"/>
                </a:solidFill>
              </a:rPr>
              <a:t> et </a:t>
            </a:r>
            <a:r>
              <a:rPr lang="fr-CA" sz="2000" dirty="0">
                <a:solidFill>
                  <a:srgbClr val="FA4098"/>
                </a:solidFill>
              </a:rPr>
              <a:t>abat-jour</a:t>
            </a:r>
            <a:r>
              <a:rPr lang="fr-CA" sz="2000" dirty="0">
                <a:solidFill>
                  <a:srgbClr val="BD7ABF"/>
                </a:solidFill>
              </a:rPr>
              <a:t>.</a:t>
            </a:r>
          </a:p>
        </p:txBody>
      </p:sp>
      <p:pic>
        <p:nvPicPr>
          <p:cNvPr id="5" name="Image 4">
            <a:extLst>
              <a:ext uri="{FF2B5EF4-FFF2-40B4-BE49-F238E27FC236}">
                <a16:creationId xmlns:a16="http://schemas.microsoft.com/office/drawing/2014/main" id="{48754DBA-60D5-B9BA-ECDA-3E988D9C3AEE}"/>
              </a:ext>
            </a:extLst>
          </p:cNvPr>
          <p:cNvPicPr>
            <a:picLocks noChangeAspect="1"/>
          </p:cNvPicPr>
          <p:nvPr/>
        </p:nvPicPr>
        <p:blipFill>
          <a:blip r:embed="rId2"/>
          <a:stretch>
            <a:fillRect/>
          </a:stretch>
        </p:blipFill>
        <p:spPr>
          <a:xfrm>
            <a:off x="694944" y="3517622"/>
            <a:ext cx="4750255" cy="2925573"/>
          </a:xfrm>
          <a:prstGeom prst="rect">
            <a:avLst/>
          </a:prstGeom>
        </p:spPr>
      </p:pic>
      <p:pic>
        <p:nvPicPr>
          <p:cNvPr id="7" name="Image 6">
            <a:extLst>
              <a:ext uri="{FF2B5EF4-FFF2-40B4-BE49-F238E27FC236}">
                <a16:creationId xmlns:a16="http://schemas.microsoft.com/office/drawing/2014/main" id="{F029B7A1-D96D-741F-1DBA-A482D061E217}"/>
              </a:ext>
            </a:extLst>
          </p:cNvPr>
          <p:cNvPicPr>
            <a:picLocks noChangeAspect="1"/>
          </p:cNvPicPr>
          <p:nvPr/>
        </p:nvPicPr>
        <p:blipFill>
          <a:blip r:embed="rId3"/>
          <a:stretch>
            <a:fillRect/>
          </a:stretch>
        </p:blipFill>
        <p:spPr>
          <a:xfrm>
            <a:off x="6867906" y="3429000"/>
            <a:ext cx="4899660" cy="2834640"/>
          </a:xfrm>
          <a:prstGeom prst="rect">
            <a:avLst/>
          </a:prstGeom>
        </p:spPr>
      </p:pic>
    </p:spTree>
    <p:extLst>
      <p:ext uri="{BB962C8B-B14F-4D97-AF65-F5344CB8AC3E}">
        <p14:creationId xmlns:p14="http://schemas.microsoft.com/office/powerpoint/2010/main" val="277982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5B957A-9052-4DC1-9DCC-B3F0165FB514}"/>
              </a:ext>
            </a:extLst>
          </p:cNvPr>
          <p:cNvSpPr>
            <a:spLocks noGrp="1"/>
          </p:cNvSpPr>
          <p:nvPr>
            <p:ph idx="1"/>
          </p:nvPr>
        </p:nvSpPr>
        <p:spPr/>
        <p:txBody>
          <a:bodyPr/>
          <a:lstStyle/>
          <a:p>
            <a:r>
              <a:rPr lang="fr-CA" dirty="0">
                <a:solidFill>
                  <a:srgbClr val="9073D1"/>
                </a:solidFill>
              </a:rPr>
              <a:t>Composition et agrégation </a:t>
            </a:r>
            <a:r>
              <a:rPr lang="en-CA" dirty="0">
                <a:solidFill>
                  <a:srgbClr val="B177BF"/>
                </a:solidFill>
              </a:rPr>
              <a:t>🌳🍎</a:t>
            </a:r>
            <a:endParaRPr lang="fr-CA" dirty="0">
              <a:solidFill>
                <a:srgbClr val="9073D1"/>
              </a:solidFill>
            </a:endParaRPr>
          </a:p>
          <a:p>
            <a:r>
              <a:rPr lang="fr-CA" dirty="0">
                <a:solidFill>
                  <a:srgbClr val="B177BF"/>
                </a:solidFill>
              </a:rPr>
              <a:t> Généralisation et spécialisation </a:t>
            </a:r>
            <a:r>
              <a:rPr lang="en-CA" dirty="0">
                <a:solidFill>
                  <a:srgbClr val="BD7ABF"/>
                </a:solidFill>
              </a:rPr>
              <a:t>🐈🐕</a:t>
            </a:r>
          </a:p>
          <a:p>
            <a:r>
              <a:rPr lang="fr-CA" dirty="0">
                <a:solidFill>
                  <a:srgbClr val="BD7ABF"/>
                </a:solidFill>
              </a:rPr>
              <a:t> Gros exemple</a:t>
            </a:r>
          </a:p>
        </p:txBody>
      </p:sp>
      <p:sp>
        <p:nvSpPr>
          <p:cNvPr id="3" name="Titre 2">
            <a:extLst>
              <a:ext uri="{FF2B5EF4-FFF2-40B4-BE49-F238E27FC236}">
                <a16:creationId xmlns:a16="http://schemas.microsoft.com/office/drawing/2014/main" id="{36B6614C-72E4-4109-BCB2-8A7C94B43A06}"/>
              </a:ext>
            </a:extLst>
          </p:cNvPr>
          <p:cNvSpPr>
            <a:spLocks noGrp="1"/>
          </p:cNvSpPr>
          <p:nvPr>
            <p:ph type="title"/>
          </p:nvPr>
        </p:nvSpPr>
        <p:spPr/>
        <p:txBody>
          <a:bodyPr/>
          <a:lstStyle/>
          <a:p>
            <a:r>
              <a:rPr lang="fr-CA" dirty="0"/>
              <a:t>Sommaire </a:t>
            </a:r>
            <a:r>
              <a:rPr lang="en-CA" dirty="0"/>
              <a:t>📃</a:t>
            </a:r>
            <a:endParaRPr lang="fr-CA" dirty="0"/>
          </a:p>
        </p:txBody>
      </p:sp>
    </p:spTree>
    <p:extLst>
      <p:ext uri="{BB962C8B-B14F-4D97-AF65-F5344CB8AC3E}">
        <p14:creationId xmlns:p14="http://schemas.microsoft.com/office/powerpoint/2010/main" val="362497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19A8B4D-ABBF-4ADA-811A-98962F3F9DCA}"/>
              </a:ext>
            </a:extLst>
          </p:cNvPr>
          <p:cNvSpPr>
            <a:spLocks noGrp="1"/>
          </p:cNvSpPr>
          <p:nvPr>
            <p:ph type="title"/>
          </p:nvPr>
        </p:nvSpPr>
        <p:spPr/>
        <p:txBody>
          <a:bodyPr/>
          <a:lstStyle/>
          <a:p>
            <a:r>
              <a:rPr lang="fr-CA" dirty="0"/>
              <a:t>Gros exemple</a:t>
            </a:r>
          </a:p>
        </p:txBody>
      </p:sp>
      <p:sp>
        <p:nvSpPr>
          <p:cNvPr id="5" name="ZoneTexte 4">
            <a:extLst>
              <a:ext uri="{FF2B5EF4-FFF2-40B4-BE49-F238E27FC236}">
                <a16:creationId xmlns:a16="http://schemas.microsoft.com/office/drawing/2014/main" id="{40DE0749-867B-4022-9D40-DBC26F6E8C3E}"/>
              </a:ext>
            </a:extLst>
          </p:cNvPr>
          <p:cNvSpPr txBox="1"/>
          <p:nvPr/>
        </p:nvSpPr>
        <p:spPr>
          <a:xfrm>
            <a:off x="134209" y="1168724"/>
            <a:ext cx="11777375" cy="4093428"/>
          </a:xfrm>
          <a:prstGeom prst="rect">
            <a:avLst/>
          </a:prstGeom>
          <a:noFill/>
        </p:spPr>
        <p:txBody>
          <a:bodyPr wrap="square">
            <a:spAutoFit/>
          </a:bodyPr>
          <a:lstStyle/>
          <a:p>
            <a:r>
              <a:rPr lang="fr-CA" sz="2000" dirty="0">
                <a:solidFill>
                  <a:srgbClr val="FA4098"/>
                </a:solidFill>
              </a:rPr>
              <a:t>Prendre un peu de recul et relire les besoins si nécessaire</a:t>
            </a:r>
          </a:p>
          <a:p>
            <a:endParaRPr lang="fr-CA" sz="2000" dirty="0">
              <a:solidFill>
                <a:srgbClr val="FA4098"/>
              </a:solidFill>
            </a:endParaRPr>
          </a:p>
          <a:p>
            <a:r>
              <a:rPr lang="fr-CA" sz="2000" dirty="0">
                <a:solidFill>
                  <a:srgbClr val="BD7ABF"/>
                </a:solidFill>
              </a:rPr>
              <a:t>• Cela semble plus complet maintenant ! Les fonctionnalités / besoins énoncés semblent mieux adressés.</a:t>
            </a:r>
          </a:p>
          <a:p>
            <a:r>
              <a:rPr lang="fr-CA" sz="2000" dirty="0">
                <a:solidFill>
                  <a:srgbClr val="BD7ABF"/>
                </a:solidFill>
              </a:rPr>
              <a:t>• Il ne faut pas hésiter à relire l’énoncé des besoins et si on a l’impression qu’un aspect n’est pas représenté dans notre diagramme, y faire des changements.</a:t>
            </a:r>
          </a:p>
          <a:p>
            <a:endParaRPr lang="fr-CA" sz="2000" dirty="0">
              <a:solidFill>
                <a:srgbClr val="BD7ABF"/>
              </a:solidFill>
            </a:endParaRPr>
          </a:p>
          <a:p>
            <a:r>
              <a:rPr lang="fr-CA" sz="2000" b="1" dirty="0">
                <a:solidFill>
                  <a:srgbClr val="BD7ABF"/>
                </a:solidFill>
              </a:rPr>
              <a:t>Ainsi, on ne voit pas les préférences d’achat de nos clients!!!</a:t>
            </a:r>
          </a:p>
          <a:p>
            <a:r>
              <a:rPr lang="fr-CA" sz="2000" b="1" dirty="0">
                <a:solidFill>
                  <a:srgbClr val="BD7ABF"/>
                </a:solidFill>
              </a:rPr>
              <a:t>          </a:t>
            </a:r>
          </a:p>
          <a:p>
            <a:r>
              <a:rPr lang="fr-CA" sz="2000" b="1" dirty="0">
                <a:solidFill>
                  <a:srgbClr val="BD7ABF"/>
                </a:solidFill>
              </a:rPr>
              <a:t>	On va ajouter 1 entité Achat entre Client et Abat-jour.</a:t>
            </a:r>
          </a:p>
          <a:p>
            <a:endParaRPr lang="fr-CA" sz="2000" b="1" dirty="0">
              <a:solidFill>
                <a:srgbClr val="BD7ABF"/>
              </a:solidFill>
            </a:endParaRPr>
          </a:p>
          <a:p>
            <a:r>
              <a:rPr lang="fr-CA" sz="2000" b="1" dirty="0">
                <a:solidFill>
                  <a:srgbClr val="BD7ABF"/>
                </a:solidFill>
              </a:rPr>
              <a:t>	</a:t>
            </a:r>
            <a:r>
              <a:rPr lang="fr-CA" sz="2000" dirty="0">
                <a:solidFill>
                  <a:srgbClr val="BD7ABF"/>
                </a:solidFill>
              </a:rPr>
              <a:t> On peut penser à des attributs pour cette table, comme Date Achat, Prix facturé,…</a:t>
            </a:r>
          </a:p>
          <a:p>
            <a:r>
              <a:rPr lang="fr-CA" sz="2000" b="1" dirty="0">
                <a:solidFill>
                  <a:srgbClr val="BD7ABF"/>
                </a:solidFill>
              </a:rPr>
              <a:t>	Comme ces attributs n’ont pas été mentionnés dans l’énoncé, il faudra dans notre modèle ajouter une note pour vérifier tout cela avec notre client.	</a:t>
            </a:r>
          </a:p>
        </p:txBody>
      </p:sp>
    </p:spTree>
    <p:extLst>
      <p:ext uri="{BB962C8B-B14F-4D97-AF65-F5344CB8AC3E}">
        <p14:creationId xmlns:p14="http://schemas.microsoft.com/office/powerpoint/2010/main" val="3470179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19A8B4D-ABBF-4ADA-811A-98962F3F9DCA}"/>
              </a:ext>
            </a:extLst>
          </p:cNvPr>
          <p:cNvSpPr>
            <a:spLocks noGrp="1"/>
          </p:cNvSpPr>
          <p:nvPr>
            <p:ph type="title"/>
          </p:nvPr>
        </p:nvSpPr>
        <p:spPr/>
        <p:txBody>
          <a:bodyPr/>
          <a:lstStyle/>
          <a:p>
            <a:r>
              <a:rPr lang="fr-CA" dirty="0"/>
              <a:t>Gros exemple</a:t>
            </a:r>
          </a:p>
        </p:txBody>
      </p:sp>
      <p:sp>
        <p:nvSpPr>
          <p:cNvPr id="5" name="ZoneTexte 4">
            <a:extLst>
              <a:ext uri="{FF2B5EF4-FFF2-40B4-BE49-F238E27FC236}">
                <a16:creationId xmlns:a16="http://schemas.microsoft.com/office/drawing/2014/main" id="{40DE0749-867B-4022-9D40-DBC26F6E8C3E}"/>
              </a:ext>
            </a:extLst>
          </p:cNvPr>
          <p:cNvSpPr txBox="1"/>
          <p:nvPr/>
        </p:nvSpPr>
        <p:spPr>
          <a:xfrm>
            <a:off x="134209" y="1168724"/>
            <a:ext cx="11777375" cy="1323439"/>
          </a:xfrm>
          <a:prstGeom prst="rect">
            <a:avLst/>
          </a:prstGeom>
          <a:noFill/>
        </p:spPr>
        <p:txBody>
          <a:bodyPr wrap="square">
            <a:spAutoFit/>
          </a:bodyPr>
          <a:lstStyle/>
          <a:p>
            <a:r>
              <a:rPr lang="fr-CA" sz="2000" dirty="0">
                <a:solidFill>
                  <a:srgbClr val="FA4098"/>
                </a:solidFill>
              </a:rPr>
              <a:t>Prendre un peu de recul et relire les besoins si nécessaire</a:t>
            </a:r>
          </a:p>
          <a:p>
            <a:endParaRPr lang="fr-CA" sz="2000" dirty="0">
              <a:solidFill>
                <a:srgbClr val="FA4098"/>
              </a:solidFill>
            </a:endParaRPr>
          </a:p>
          <a:p>
            <a:r>
              <a:rPr lang="fr-CA" sz="2000" dirty="0">
                <a:solidFill>
                  <a:srgbClr val="BD7ABF"/>
                </a:solidFill>
              </a:rPr>
              <a:t>• Cela semble plus complet maintenant ! Les fonctionnalités / besoins énoncés semblent mieux adressés:</a:t>
            </a:r>
          </a:p>
          <a:p>
            <a:r>
              <a:rPr lang="fr-CA" sz="2000" dirty="0">
                <a:solidFill>
                  <a:srgbClr val="BD7ABF"/>
                </a:solidFill>
              </a:rPr>
              <a:t>• </a:t>
            </a:r>
            <a:r>
              <a:rPr lang="fr-CA" sz="2000" b="1" dirty="0">
                <a:solidFill>
                  <a:srgbClr val="BD7ABF"/>
                </a:solidFill>
              </a:rPr>
              <a:t>Les préférences d’un client proviendront de son dernier achat</a:t>
            </a:r>
          </a:p>
        </p:txBody>
      </p:sp>
      <p:pic>
        <p:nvPicPr>
          <p:cNvPr id="4" name="Image 3">
            <a:extLst>
              <a:ext uri="{FF2B5EF4-FFF2-40B4-BE49-F238E27FC236}">
                <a16:creationId xmlns:a16="http://schemas.microsoft.com/office/drawing/2014/main" id="{D3C3BD55-0497-03BA-D810-80CC949AC19E}"/>
              </a:ext>
            </a:extLst>
          </p:cNvPr>
          <p:cNvPicPr>
            <a:picLocks noChangeAspect="1"/>
          </p:cNvPicPr>
          <p:nvPr/>
        </p:nvPicPr>
        <p:blipFill>
          <a:blip r:embed="rId2"/>
          <a:stretch>
            <a:fillRect/>
          </a:stretch>
        </p:blipFill>
        <p:spPr>
          <a:xfrm>
            <a:off x="512064" y="3101374"/>
            <a:ext cx="10561320" cy="2829488"/>
          </a:xfrm>
          <a:prstGeom prst="rect">
            <a:avLst/>
          </a:prstGeom>
        </p:spPr>
      </p:pic>
    </p:spTree>
    <p:extLst>
      <p:ext uri="{BB962C8B-B14F-4D97-AF65-F5344CB8AC3E}">
        <p14:creationId xmlns:p14="http://schemas.microsoft.com/office/powerpoint/2010/main" val="3205255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7EB5A41-E90C-4469-816F-4B4A79451539}"/>
              </a:ext>
            </a:extLst>
          </p:cNvPr>
          <p:cNvSpPr>
            <a:spLocks noGrp="1"/>
          </p:cNvSpPr>
          <p:nvPr>
            <p:ph idx="1"/>
          </p:nvPr>
        </p:nvSpPr>
        <p:spPr/>
        <p:txBody>
          <a:bodyPr/>
          <a:lstStyle/>
          <a:p>
            <a:r>
              <a:rPr lang="fr-CA" dirty="0"/>
              <a:t> Alternatives</a:t>
            </a:r>
          </a:p>
          <a:p>
            <a:pPr lvl="1"/>
            <a:r>
              <a:rPr lang="fr-CA" dirty="0"/>
              <a:t> Rappel : il y a toujours « plusieurs solutions possibles » à un problème.</a:t>
            </a:r>
          </a:p>
          <a:p>
            <a:pPr lvl="2"/>
            <a:r>
              <a:rPr lang="fr-CA" dirty="0"/>
              <a:t> Voyons quelques alternatives</a:t>
            </a:r>
          </a:p>
        </p:txBody>
      </p:sp>
      <p:sp>
        <p:nvSpPr>
          <p:cNvPr id="3" name="Titre 2">
            <a:extLst>
              <a:ext uri="{FF2B5EF4-FFF2-40B4-BE49-F238E27FC236}">
                <a16:creationId xmlns:a16="http://schemas.microsoft.com/office/drawing/2014/main" id="{E19A8B4D-ABBF-4ADA-811A-98962F3F9DCA}"/>
              </a:ext>
            </a:extLst>
          </p:cNvPr>
          <p:cNvSpPr>
            <a:spLocks noGrp="1"/>
          </p:cNvSpPr>
          <p:nvPr>
            <p:ph type="title"/>
          </p:nvPr>
        </p:nvSpPr>
        <p:spPr/>
        <p:txBody>
          <a:bodyPr/>
          <a:lstStyle/>
          <a:p>
            <a:r>
              <a:rPr lang="fr-CA" dirty="0"/>
              <a:t>Gros exemple</a:t>
            </a:r>
          </a:p>
        </p:txBody>
      </p:sp>
      <p:sp>
        <p:nvSpPr>
          <p:cNvPr id="6" name="ZoneTexte 5">
            <a:extLst>
              <a:ext uri="{FF2B5EF4-FFF2-40B4-BE49-F238E27FC236}">
                <a16:creationId xmlns:a16="http://schemas.microsoft.com/office/drawing/2014/main" id="{6D474F1D-D3BE-4BB7-9CC3-C1B6AACF924E}"/>
              </a:ext>
            </a:extLst>
          </p:cNvPr>
          <p:cNvSpPr txBox="1"/>
          <p:nvPr/>
        </p:nvSpPr>
        <p:spPr>
          <a:xfrm>
            <a:off x="310896" y="2686627"/>
            <a:ext cx="6827519" cy="3785652"/>
          </a:xfrm>
          <a:prstGeom prst="rect">
            <a:avLst/>
          </a:prstGeom>
          <a:noFill/>
        </p:spPr>
        <p:txBody>
          <a:bodyPr wrap="square">
            <a:spAutoFit/>
          </a:bodyPr>
          <a:lstStyle/>
          <a:p>
            <a:r>
              <a:rPr lang="fr-CA" sz="2000" dirty="0">
                <a:solidFill>
                  <a:srgbClr val="FA4098"/>
                </a:solidFill>
              </a:rPr>
              <a:t>Utiliser une </a:t>
            </a:r>
            <a:r>
              <a:rPr lang="fr-CA" sz="2000" u="sng" dirty="0">
                <a:solidFill>
                  <a:srgbClr val="FA4098"/>
                </a:solidFill>
              </a:rPr>
              <a:t>simple relation</a:t>
            </a:r>
            <a:r>
              <a:rPr lang="fr-CA" sz="2000" dirty="0">
                <a:solidFill>
                  <a:srgbClr val="FA4098"/>
                </a:solidFill>
              </a:rPr>
              <a:t> entre le client et sa carte de membre à la place de la </a:t>
            </a:r>
            <a:r>
              <a:rPr lang="fr-CA" sz="2000" u="sng" dirty="0">
                <a:solidFill>
                  <a:srgbClr val="FA4098"/>
                </a:solidFill>
              </a:rPr>
              <a:t>composition</a:t>
            </a:r>
          </a:p>
          <a:p>
            <a:endParaRPr lang="fr-CA" sz="2000" dirty="0">
              <a:solidFill>
                <a:srgbClr val="FA4098"/>
              </a:solidFill>
            </a:endParaRPr>
          </a:p>
          <a:p>
            <a:r>
              <a:rPr lang="fr-CA" sz="2000" dirty="0">
                <a:solidFill>
                  <a:srgbClr val="BD7ABF"/>
                </a:solidFill>
              </a:rPr>
              <a:t>• Ce n’est pas </a:t>
            </a:r>
            <a:r>
              <a:rPr lang="fr-CA" sz="2000" i="1" dirty="0">
                <a:solidFill>
                  <a:srgbClr val="BD7ABF"/>
                </a:solidFill>
              </a:rPr>
              <a:t>mauvais</a:t>
            </a:r>
            <a:r>
              <a:rPr lang="fr-CA" sz="2000" dirty="0">
                <a:solidFill>
                  <a:srgbClr val="BD7ABF"/>
                </a:solidFill>
              </a:rPr>
              <a:t> ou </a:t>
            </a:r>
            <a:r>
              <a:rPr lang="fr-CA" sz="2000" i="1" dirty="0">
                <a:solidFill>
                  <a:srgbClr val="BD7ABF"/>
                </a:solidFill>
              </a:rPr>
              <a:t>faux</a:t>
            </a:r>
            <a:r>
              <a:rPr lang="fr-CA" sz="2000" dirty="0">
                <a:solidFill>
                  <a:srgbClr val="BD7ABF"/>
                </a:solidFill>
              </a:rPr>
              <a:t>. C’est simplement </a:t>
            </a:r>
            <a:r>
              <a:rPr lang="fr-CA" sz="2000" u="sng" dirty="0">
                <a:solidFill>
                  <a:srgbClr val="BD7ABF"/>
                </a:solidFill>
              </a:rPr>
              <a:t>moins précis</a:t>
            </a:r>
            <a:r>
              <a:rPr lang="fr-CA" sz="2000" dirty="0">
                <a:solidFill>
                  <a:srgbClr val="BD7ABF"/>
                </a:solidFill>
              </a:rPr>
              <a:t>.</a:t>
            </a:r>
          </a:p>
          <a:p>
            <a:endParaRPr lang="fr-CA" sz="2000" dirty="0">
              <a:solidFill>
                <a:srgbClr val="BD7ABF"/>
              </a:solidFill>
            </a:endParaRPr>
          </a:p>
          <a:p>
            <a:r>
              <a:rPr lang="fr-CA" sz="2000" dirty="0">
                <a:solidFill>
                  <a:srgbClr val="BD7ABF"/>
                </a:solidFill>
              </a:rPr>
              <a:t>• Il devient plus facile d’oublier l’aspect « si un client est supprimé, on doit aussi supprimer sa carte de membre ».</a:t>
            </a:r>
          </a:p>
          <a:p>
            <a:endParaRPr lang="fr-CA" sz="2000" dirty="0">
              <a:solidFill>
                <a:srgbClr val="BD7ABF"/>
              </a:solidFill>
            </a:endParaRPr>
          </a:p>
          <a:p>
            <a:r>
              <a:rPr lang="fr-CA" sz="2000" dirty="0">
                <a:solidFill>
                  <a:srgbClr val="BD7ABF"/>
                </a:solidFill>
              </a:rPr>
              <a:t>• Si l’aspect de </a:t>
            </a:r>
            <a:r>
              <a:rPr lang="fr-CA" sz="2000" i="1" dirty="0">
                <a:solidFill>
                  <a:srgbClr val="BD7ABF"/>
                </a:solidFill>
              </a:rPr>
              <a:t>suppression en cascade</a:t>
            </a:r>
            <a:r>
              <a:rPr lang="fr-CA" sz="2000" dirty="0">
                <a:solidFill>
                  <a:srgbClr val="BD7ABF"/>
                </a:solidFill>
              </a:rPr>
              <a:t> n’avait pas été mentionné dans l’énoncé, la </a:t>
            </a:r>
            <a:r>
              <a:rPr lang="fr-CA" sz="2000" dirty="0">
                <a:solidFill>
                  <a:srgbClr val="FA4098"/>
                </a:solidFill>
              </a:rPr>
              <a:t>composition</a:t>
            </a:r>
            <a:r>
              <a:rPr lang="fr-CA" sz="2000" dirty="0">
                <a:solidFill>
                  <a:srgbClr val="BD7ABF"/>
                </a:solidFill>
              </a:rPr>
              <a:t> deviendrait encore moins nécessaire. (L’</a:t>
            </a:r>
            <a:r>
              <a:rPr lang="fr-CA" sz="2000" dirty="0">
                <a:solidFill>
                  <a:srgbClr val="FA4098"/>
                </a:solidFill>
              </a:rPr>
              <a:t>agrégation</a:t>
            </a:r>
            <a:r>
              <a:rPr lang="fr-CA" sz="2000" dirty="0">
                <a:solidFill>
                  <a:srgbClr val="BD7ABF"/>
                </a:solidFill>
              </a:rPr>
              <a:t> et une </a:t>
            </a:r>
            <a:r>
              <a:rPr lang="fr-CA" sz="2000" dirty="0">
                <a:solidFill>
                  <a:srgbClr val="FA4098"/>
                </a:solidFill>
              </a:rPr>
              <a:t>relation</a:t>
            </a:r>
            <a:r>
              <a:rPr lang="fr-CA" sz="2000" dirty="0">
                <a:solidFill>
                  <a:srgbClr val="BD7ABF"/>
                </a:solidFill>
              </a:rPr>
              <a:t> ordinaire deviendraient une option)</a:t>
            </a:r>
          </a:p>
        </p:txBody>
      </p:sp>
      <p:pic>
        <p:nvPicPr>
          <p:cNvPr id="7" name="Image 6">
            <a:extLst>
              <a:ext uri="{FF2B5EF4-FFF2-40B4-BE49-F238E27FC236}">
                <a16:creationId xmlns:a16="http://schemas.microsoft.com/office/drawing/2014/main" id="{A99F8E7B-8F85-471F-B693-A957BE237E60}"/>
              </a:ext>
            </a:extLst>
          </p:cNvPr>
          <p:cNvPicPr>
            <a:picLocks noChangeAspect="1"/>
          </p:cNvPicPr>
          <p:nvPr/>
        </p:nvPicPr>
        <p:blipFill>
          <a:blip r:embed="rId2"/>
          <a:stretch>
            <a:fillRect/>
          </a:stretch>
        </p:blipFill>
        <p:spPr>
          <a:xfrm>
            <a:off x="7428947" y="3080766"/>
            <a:ext cx="4411980" cy="2720340"/>
          </a:xfrm>
          <a:prstGeom prst="rect">
            <a:avLst/>
          </a:prstGeom>
        </p:spPr>
      </p:pic>
    </p:spTree>
    <p:extLst>
      <p:ext uri="{BB962C8B-B14F-4D97-AF65-F5344CB8AC3E}">
        <p14:creationId xmlns:p14="http://schemas.microsoft.com/office/powerpoint/2010/main" val="4206754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B79C270-A6C3-4AF3-A077-0BC443ED5FEF}"/>
              </a:ext>
            </a:extLst>
          </p:cNvPr>
          <p:cNvSpPr>
            <a:spLocks noGrp="1"/>
          </p:cNvSpPr>
          <p:nvPr>
            <p:ph idx="1"/>
          </p:nvPr>
        </p:nvSpPr>
        <p:spPr/>
        <p:txBody>
          <a:bodyPr/>
          <a:lstStyle/>
          <a:p>
            <a:r>
              <a:rPr lang="fr-CA" dirty="0"/>
              <a:t> Alternatives</a:t>
            </a:r>
          </a:p>
        </p:txBody>
      </p:sp>
      <p:sp>
        <p:nvSpPr>
          <p:cNvPr id="3" name="Titre 2">
            <a:extLst>
              <a:ext uri="{FF2B5EF4-FFF2-40B4-BE49-F238E27FC236}">
                <a16:creationId xmlns:a16="http://schemas.microsoft.com/office/drawing/2014/main" id="{F516F2FE-39B4-4DC4-99C5-4D9D8A8598CE}"/>
              </a:ext>
            </a:extLst>
          </p:cNvPr>
          <p:cNvSpPr>
            <a:spLocks noGrp="1"/>
          </p:cNvSpPr>
          <p:nvPr>
            <p:ph type="title"/>
          </p:nvPr>
        </p:nvSpPr>
        <p:spPr/>
        <p:txBody>
          <a:bodyPr/>
          <a:lstStyle/>
          <a:p>
            <a:r>
              <a:rPr lang="fr-CA" dirty="0"/>
              <a:t>Gros exemple</a:t>
            </a:r>
          </a:p>
        </p:txBody>
      </p:sp>
      <p:sp>
        <p:nvSpPr>
          <p:cNvPr id="4" name="ZoneTexte 3">
            <a:extLst>
              <a:ext uri="{FF2B5EF4-FFF2-40B4-BE49-F238E27FC236}">
                <a16:creationId xmlns:a16="http://schemas.microsoft.com/office/drawing/2014/main" id="{B90FD4B7-A779-4326-A4FB-E93D23759DB9}"/>
              </a:ext>
            </a:extLst>
          </p:cNvPr>
          <p:cNvSpPr txBox="1"/>
          <p:nvPr/>
        </p:nvSpPr>
        <p:spPr>
          <a:xfrm>
            <a:off x="115969" y="1669521"/>
            <a:ext cx="7540752" cy="5078313"/>
          </a:xfrm>
          <a:prstGeom prst="rect">
            <a:avLst/>
          </a:prstGeom>
          <a:noFill/>
        </p:spPr>
        <p:txBody>
          <a:bodyPr wrap="square">
            <a:spAutoFit/>
          </a:bodyPr>
          <a:lstStyle/>
          <a:p>
            <a:r>
              <a:rPr lang="fr-CA" dirty="0">
                <a:solidFill>
                  <a:srgbClr val="FA4098"/>
                </a:solidFill>
              </a:rPr>
              <a:t>Plusieurs clients peuvent acheter le même abat-jour ?</a:t>
            </a:r>
            <a:endParaRPr lang="fr-CA" u="sng" dirty="0">
              <a:solidFill>
                <a:srgbClr val="FA4098"/>
              </a:solidFill>
            </a:endParaRPr>
          </a:p>
          <a:p>
            <a:endParaRPr lang="fr-CA" dirty="0">
              <a:solidFill>
                <a:srgbClr val="FA4098"/>
              </a:solidFill>
            </a:endParaRPr>
          </a:p>
          <a:p>
            <a:r>
              <a:rPr lang="fr-CA" dirty="0">
                <a:solidFill>
                  <a:srgbClr val="BD7ABF"/>
                </a:solidFill>
              </a:rPr>
              <a:t>• Pour les entités </a:t>
            </a:r>
            <a:r>
              <a:rPr lang="fr-CA" dirty="0">
                <a:solidFill>
                  <a:srgbClr val="FA4098"/>
                </a:solidFill>
              </a:rPr>
              <a:t>Abat-jour</a:t>
            </a:r>
            <a:r>
              <a:rPr lang="fr-CA" dirty="0">
                <a:solidFill>
                  <a:srgbClr val="BD7ABF"/>
                </a:solidFill>
              </a:rPr>
              <a:t>, il n’y a pas de numéro de série ou d’attribut clé… Techniquement, deux clients pourraient acheter un abat-jour dont tous les attributs sont identiques. (Donc deux clients achètent le même abat-jour) Il est donc légitime de mettre la cardinalité </a:t>
            </a:r>
            <a:r>
              <a:rPr lang="fr-CA" dirty="0">
                <a:solidFill>
                  <a:srgbClr val="FA4098"/>
                </a:solidFill>
              </a:rPr>
              <a:t>N-M</a:t>
            </a:r>
            <a:r>
              <a:rPr lang="fr-CA" dirty="0">
                <a:solidFill>
                  <a:srgbClr val="BD7ABF"/>
                </a:solidFill>
              </a:rPr>
              <a:t>. </a:t>
            </a:r>
            <a:r>
              <a:rPr lang="en-CA" dirty="0">
                <a:solidFill>
                  <a:srgbClr val="BD7ABF"/>
                </a:solidFill>
              </a:rPr>
              <a:t>✅</a:t>
            </a:r>
            <a:endParaRPr lang="fr-CA" dirty="0">
              <a:solidFill>
                <a:srgbClr val="BD7ABF"/>
              </a:solidFill>
            </a:endParaRPr>
          </a:p>
          <a:p>
            <a:endParaRPr lang="fr-CA" dirty="0">
              <a:solidFill>
                <a:srgbClr val="BD7ABF"/>
              </a:solidFill>
            </a:endParaRPr>
          </a:p>
          <a:p>
            <a:r>
              <a:rPr lang="fr-CA" dirty="0">
                <a:solidFill>
                  <a:srgbClr val="BD7ABF"/>
                </a:solidFill>
              </a:rPr>
              <a:t>• Intuitivement, on peut être amené à mettre </a:t>
            </a:r>
            <a:r>
              <a:rPr lang="fr-CA" dirty="0">
                <a:solidFill>
                  <a:srgbClr val="FA4098"/>
                </a:solidFill>
              </a:rPr>
              <a:t>1-N,</a:t>
            </a:r>
            <a:r>
              <a:rPr lang="fr-CA" dirty="0">
                <a:solidFill>
                  <a:srgbClr val="BD7ABF"/>
                </a:solidFill>
              </a:rPr>
              <a:t> car un client peut acheter plusieurs abat-jours, mais un abat-jour n’est acheté qu’une seule fois, par un seul client.</a:t>
            </a:r>
          </a:p>
          <a:p>
            <a:endParaRPr lang="fr-CA" dirty="0">
              <a:solidFill>
                <a:srgbClr val="BD7ABF"/>
              </a:solidFill>
            </a:endParaRPr>
          </a:p>
          <a:p>
            <a:r>
              <a:rPr lang="fr-CA" dirty="0">
                <a:solidFill>
                  <a:srgbClr val="BD7ABF"/>
                </a:solidFill>
              </a:rPr>
              <a:t>• Faute de plus de détails, les deux options précédentes sont possibles. Par contre, les cardinalités </a:t>
            </a:r>
            <a:r>
              <a:rPr lang="fr-CA" dirty="0">
                <a:solidFill>
                  <a:srgbClr val="FA4098"/>
                </a:solidFill>
              </a:rPr>
              <a:t>1-1</a:t>
            </a:r>
            <a:r>
              <a:rPr lang="fr-CA" dirty="0">
                <a:solidFill>
                  <a:srgbClr val="BD7ABF"/>
                </a:solidFill>
              </a:rPr>
              <a:t> et </a:t>
            </a:r>
            <a:r>
              <a:rPr lang="fr-CA" dirty="0">
                <a:solidFill>
                  <a:srgbClr val="FA4098"/>
                </a:solidFill>
              </a:rPr>
              <a:t>N-1</a:t>
            </a:r>
            <a:r>
              <a:rPr lang="fr-CA" dirty="0">
                <a:solidFill>
                  <a:srgbClr val="BD7ABF"/>
                </a:solidFill>
              </a:rPr>
              <a:t> sont impossibles : il est clair qu’un client peut acheter plusieurs abat-jours. </a:t>
            </a:r>
            <a:r>
              <a:rPr lang="en-CA" dirty="0">
                <a:solidFill>
                  <a:srgbClr val="BD7ABF"/>
                </a:solidFill>
              </a:rPr>
              <a:t>⛔</a:t>
            </a:r>
            <a:endParaRPr lang="fr-CA" dirty="0">
              <a:solidFill>
                <a:srgbClr val="BD7ABF"/>
              </a:solidFill>
            </a:endParaRPr>
          </a:p>
          <a:p>
            <a:endParaRPr lang="fr-CA" dirty="0">
              <a:solidFill>
                <a:srgbClr val="BD7ABF"/>
              </a:solidFill>
            </a:endParaRPr>
          </a:p>
          <a:p>
            <a:r>
              <a:rPr lang="fr-CA" dirty="0">
                <a:solidFill>
                  <a:srgbClr val="BD7ABF"/>
                </a:solidFill>
              </a:rPr>
              <a:t>• Si l’énoncé avait précisé : « on juge que garder seulement en mémoire le dernier abat-jour acheté par un client permet d’établir ses préférences. », il aurait fallu mettre les cardinalités </a:t>
            </a:r>
            <a:r>
              <a:rPr lang="fr-CA" dirty="0">
                <a:solidFill>
                  <a:srgbClr val="FA4098"/>
                </a:solidFill>
              </a:rPr>
              <a:t>1-1</a:t>
            </a:r>
            <a:r>
              <a:rPr lang="fr-CA" dirty="0">
                <a:solidFill>
                  <a:srgbClr val="BD7ABF"/>
                </a:solidFill>
              </a:rPr>
              <a:t> à la place de </a:t>
            </a:r>
            <a:r>
              <a:rPr lang="fr-CA" dirty="0">
                <a:solidFill>
                  <a:srgbClr val="FA4098"/>
                </a:solidFill>
              </a:rPr>
              <a:t>1-N</a:t>
            </a:r>
            <a:r>
              <a:rPr lang="fr-CA" dirty="0">
                <a:solidFill>
                  <a:srgbClr val="BD7ABF"/>
                </a:solidFill>
              </a:rPr>
              <a:t>.</a:t>
            </a:r>
          </a:p>
        </p:txBody>
      </p:sp>
      <p:pic>
        <p:nvPicPr>
          <p:cNvPr id="6" name="Image 5">
            <a:extLst>
              <a:ext uri="{FF2B5EF4-FFF2-40B4-BE49-F238E27FC236}">
                <a16:creationId xmlns:a16="http://schemas.microsoft.com/office/drawing/2014/main" id="{5EE71FD7-53D5-4807-938B-D08A420D0DE9}"/>
              </a:ext>
            </a:extLst>
          </p:cNvPr>
          <p:cNvPicPr>
            <a:picLocks noChangeAspect="1"/>
          </p:cNvPicPr>
          <p:nvPr/>
        </p:nvPicPr>
        <p:blipFill>
          <a:blip r:embed="rId2"/>
          <a:stretch>
            <a:fillRect/>
          </a:stretch>
        </p:blipFill>
        <p:spPr>
          <a:xfrm>
            <a:off x="7836697" y="2367701"/>
            <a:ext cx="4129752" cy="682923"/>
          </a:xfrm>
          <a:prstGeom prst="rect">
            <a:avLst/>
          </a:prstGeom>
        </p:spPr>
      </p:pic>
      <p:pic>
        <p:nvPicPr>
          <p:cNvPr id="8" name="Image 7">
            <a:extLst>
              <a:ext uri="{FF2B5EF4-FFF2-40B4-BE49-F238E27FC236}">
                <a16:creationId xmlns:a16="http://schemas.microsoft.com/office/drawing/2014/main" id="{D6F325D0-72F9-492E-9016-3D90D513E531}"/>
              </a:ext>
            </a:extLst>
          </p:cNvPr>
          <p:cNvPicPr>
            <a:picLocks noChangeAspect="1"/>
          </p:cNvPicPr>
          <p:nvPr/>
        </p:nvPicPr>
        <p:blipFill>
          <a:blip r:embed="rId3"/>
          <a:stretch>
            <a:fillRect/>
          </a:stretch>
        </p:blipFill>
        <p:spPr>
          <a:xfrm>
            <a:off x="7836697" y="3433951"/>
            <a:ext cx="4108974" cy="679487"/>
          </a:xfrm>
          <a:prstGeom prst="rect">
            <a:avLst/>
          </a:prstGeom>
        </p:spPr>
      </p:pic>
      <p:pic>
        <p:nvPicPr>
          <p:cNvPr id="12" name="Image 11">
            <a:extLst>
              <a:ext uri="{FF2B5EF4-FFF2-40B4-BE49-F238E27FC236}">
                <a16:creationId xmlns:a16="http://schemas.microsoft.com/office/drawing/2014/main" id="{604EE13C-5749-48A4-9359-F89FFB6EBC93}"/>
              </a:ext>
            </a:extLst>
          </p:cNvPr>
          <p:cNvPicPr>
            <a:picLocks noChangeAspect="1"/>
          </p:cNvPicPr>
          <p:nvPr/>
        </p:nvPicPr>
        <p:blipFill>
          <a:blip r:embed="rId4"/>
          <a:stretch>
            <a:fillRect/>
          </a:stretch>
        </p:blipFill>
        <p:spPr>
          <a:xfrm>
            <a:off x="7918703" y="4533545"/>
            <a:ext cx="4026967" cy="665926"/>
          </a:xfrm>
          <a:prstGeom prst="rect">
            <a:avLst/>
          </a:prstGeom>
        </p:spPr>
      </p:pic>
      <p:sp>
        <p:nvSpPr>
          <p:cNvPr id="11" name="Interdiction 10">
            <a:extLst>
              <a:ext uri="{FF2B5EF4-FFF2-40B4-BE49-F238E27FC236}">
                <a16:creationId xmlns:a16="http://schemas.microsoft.com/office/drawing/2014/main" id="{A6833292-419F-4AC8-BC2A-06C0B95DD6B5}"/>
              </a:ext>
            </a:extLst>
          </p:cNvPr>
          <p:cNvSpPr/>
          <p:nvPr/>
        </p:nvSpPr>
        <p:spPr>
          <a:xfrm>
            <a:off x="10192512" y="4866508"/>
            <a:ext cx="431239" cy="415937"/>
          </a:xfrm>
          <a:prstGeom prst="noSmoking">
            <a:avLst/>
          </a:prstGeom>
          <a:solidFill>
            <a:srgbClr val="B177BF">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tx1"/>
              </a:solidFill>
            </a:endParaRPr>
          </a:p>
        </p:txBody>
      </p:sp>
    </p:spTree>
    <p:extLst>
      <p:ext uri="{BB962C8B-B14F-4D97-AF65-F5344CB8AC3E}">
        <p14:creationId xmlns:p14="http://schemas.microsoft.com/office/powerpoint/2010/main" val="879724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141EAE4-FE22-44D7-BFF7-DFEF909BA518}"/>
              </a:ext>
            </a:extLst>
          </p:cNvPr>
          <p:cNvSpPr>
            <a:spLocks noGrp="1"/>
          </p:cNvSpPr>
          <p:nvPr>
            <p:ph idx="1"/>
          </p:nvPr>
        </p:nvSpPr>
        <p:spPr/>
        <p:txBody>
          <a:bodyPr/>
          <a:lstStyle/>
          <a:p>
            <a:r>
              <a:rPr lang="fr-CA" dirty="0"/>
              <a:t> </a:t>
            </a:r>
            <a:r>
              <a:rPr lang="fr-CA" dirty="0">
                <a:solidFill>
                  <a:srgbClr val="FA4098"/>
                </a:solidFill>
              </a:rPr>
              <a:t>Composition</a:t>
            </a:r>
          </a:p>
          <a:p>
            <a:pPr lvl="1"/>
            <a:r>
              <a:rPr lang="fr-CA" dirty="0"/>
              <a:t> Relation forte qui sert à décrire une entité parent composée d’une ou plusieurs autres entités composites.</a:t>
            </a:r>
          </a:p>
          <a:p>
            <a:pPr lvl="2"/>
            <a:r>
              <a:rPr lang="fr-CA" dirty="0"/>
              <a:t> Représentée par un lien avec un losange noirci à l’extrémité parent.</a:t>
            </a:r>
          </a:p>
          <a:p>
            <a:pPr lvl="1"/>
            <a:r>
              <a:rPr lang="fr-CA" dirty="0"/>
              <a:t> Dans une relation de composition, si l’entité parent est supprimée, les entités composites ne peuvent pas exister et </a:t>
            </a:r>
            <a:r>
              <a:rPr lang="fr-CA" u="sng" dirty="0"/>
              <a:t>sont supprimées aussi</a:t>
            </a:r>
            <a:r>
              <a:rPr lang="fr-CA" dirty="0"/>
              <a:t>.</a:t>
            </a:r>
          </a:p>
        </p:txBody>
      </p:sp>
      <p:sp>
        <p:nvSpPr>
          <p:cNvPr id="3" name="Titre 2">
            <a:extLst>
              <a:ext uri="{FF2B5EF4-FFF2-40B4-BE49-F238E27FC236}">
                <a16:creationId xmlns:a16="http://schemas.microsoft.com/office/drawing/2014/main" id="{3A8C251F-98B5-4CC4-B343-5427C3CDFE3B}"/>
              </a:ext>
            </a:extLst>
          </p:cNvPr>
          <p:cNvSpPr>
            <a:spLocks noGrp="1"/>
          </p:cNvSpPr>
          <p:nvPr>
            <p:ph type="title"/>
          </p:nvPr>
        </p:nvSpPr>
        <p:spPr/>
        <p:txBody>
          <a:bodyPr/>
          <a:lstStyle/>
          <a:p>
            <a:r>
              <a:rPr lang="fr-CA" dirty="0"/>
              <a:t>Composition et agrégation</a:t>
            </a:r>
          </a:p>
        </p:txBody>
      </p:sp>
      <p:sp>
        <p:nvSpPr>
          <p:cNvPr id="4" name="ZoneTexte 3">
            <a:extLst>
              <a:ext uri="{FF2B5EF4-FFF2-40B4-BE49-F238E27FC236}">
                <a16:creationId xmlns:a16="http://schemas.microsoft.com/office/drawing/2014/main" id="{74E2950B-2ADE-4E65-8B21-302EF265BB34}"/>
              </a:ext>
            </a:extLst>
          </p:cNvPr>
          <p:cNvSpPr txBox="1"/>
          <p:nvPr/>
        </p:nvSpPr>
        <p:spPr>
          <a:xfrm>
            <a:off x="162792" y="3798637"/>
            <a:ext cx="11862816" cy="646331"/>
          </a:xfrm>
          <a:prstGeom prst="rect">
            <a:avLst/>
          </a:prstGeom>
          <a:noFill/>
        </p:spPr>
        <p:txBody>
          <a:bodyPr wrap="square" rtlCol="0">
            <a:spAutoFit/>
          </a:bodyPr>
          <a:lstStyle/>
          <a:p>
            <a:r>
              <a:rPr lang="fr-CA" dirty="0">
                <a:solidFill>
                  <a:srgbClr val="9073D1"/>
                </a:solidFill>
              </a:rPr>
              <a:t>Exemple : « Un </a:t>
            </a:r>
            <a:r>
              <a:rPr lang="fr-CA" dirty="0">
                <a:solidFill>
                  <a:srgbClr val="FA4098"/>
                </a:solidFill>
              </a:rPr>
              <a:t>livre</a:t>
            </a:r>
            <a:r>
              <a:rPr lang="fr-CA" dirty="0">
                <a:solidFill>
                  <a:srgbClr val="9073D1"/>
                </a:solidFill>
              </a:rPr>
              <a:t> est décrit par son </a:t>
            </a:r>
            <a:r>
              <a:rPr lang="fr-CA" dirty="0">
                <a:solidFill>
                  <a:srgbClr val="FA4098"/>
                </a:solidFill>
              </a:rPr>
              <a:t>auteur</a:t>
            </a:r>
            <a:r>
              <a:rPr lang="fr-CA" dirty="0">
                <a:solidFill>
                  <a:srgbClr val="9073D1"/>
                </a:solidFill>
              </a:rPr>
              <a:t>, son </a:t>
            </a:r>
            <a:r>
              <a:rPr lang="fr-CA" dirty="0">
                <a:solidFill>
                  <a:srgbClr val="FA4098"/>
                </a:solidFill>
              </a:rPr>
              <a:t>titre</a:t>
            </a:r>
            <a:r>
              <a:rPr lang="fr-CA" dirty="0">
                <a:solidFill>
                  <a:srgbClr val="9073D1"/>
                </a:solidFill>
              </a:rPr>
              <a:t> et son </a:t>
            </a:r>
            <a:r>
              <a:rPr lang="fr-CA" dirty="0">
                <a:solidFill>
                  <a:srgbClr val="FA4098"/>
                </a:solidFill>
              </a:rPr>
              <a:t>nombre de pages</a:t>
            </a:r>
            <a:r>
              <a:rPr lang="fr-CA" dirty="0">
                <a:solidFill>
                  <a:srgbClr val="9073D1"/>
                </a:solidFill>
              </a:rPr>
              <a:t>. De plus, un livre contient plusieurs </a:t>
            </a:r>
            <a:r>
              <a:rPr lang="fr-CA" dirty="0">
                <a:solidFill>
                  <a:srgbClr val="FA4098"/>
                </a:solidFill>
              </a:rPr>
              <a:t>pages</a:t>
            </a:r>
            <a:r>
              <a:rPr lang="fr-CA" dirty="0">
                <a:solidFill>
                  <a:srgbClr val="9073D1"/>
                </a:solidFill>
              </a:rPr>
              <a:t>, avec chacune du </a:t>
            </a:r>
            <a:r>
              <a:rPr lang="fr-CA" dirty="0">
                <a:solidFill>
                  <a:srgbClr val="FA4098"/>
                </a:solidFill>
              </a:rPr>
              <a:t>texte</a:t>
            </a:r>
            <a:r>
              <a:rPr lang="fr-CA" dirty="0">
                <a:solidFill>
                  <a:srgbClr val="9073D1"/>
                </a:solidFill>
              </a:rPr>
              <a:t> et un </a:t>
            </a:r>
            <a:r>
              <a:rPr lang="fr-CA" dirty="0">
                <a:solidFill>
                  <a:srgbClr val="FA4098"/>
                </a:solidFill>
              </a:rPr>
              <a:t>numéro de page</a:t>
            </a:r>
            <a:r>
              <a:rPr lang="fr-CA" dirty="0">
                <a:solidFill>
                  <a:srgbClr val="9073D1"/>
                </a:solidFill>
              </a:rPr>
              <a:t>. </a:t>
            </a:r>
            <a:r>
              <a:rPr lang="fr-CA" b="1" u="sng" dirty="0">
                <a:solidFill>
                  <a:srgbClr val="9073D1"/>
                </a:solidFill>
              </a:rPr>
              <a:t>Si on supprime un livre, ses pages n’existent plus.</a:t>
            </a:r>
            <a:r>
              <a:rPr lang="fr-CA" b="1" dirty="0">
                <a:solidFill>
                  <a:srgbClr val="9073D1"/>
                </a:solidFill>
              </a:rPr>
              <a:t> </a:t>
            </a:r>
            <a:r>
              <a:rPr lang="fr-CA" dirty="0">
                <a:solidFill>
                  <a:srgbClr val="9073D1"/>
                </a:solidFill>
              </a:rPr>
              <a:t>»</a:t>
            </a:r>
          </a:p>
        </p:txBody>
      </p:sp>
      <p:sp>
        <p:nvSpPr>
          <p:cNvPr id="11" name="ZoneTexte 10">
            <a:extLst>
              <a:ext uri="{FF2B5EF4-FFF2-40B4-BE49-F238E27FC236}">
                <a16:creationId xmlns:a16="http://schemas.microsoft.com/office/drawing/2014/main" id="{85FCF01B-0E43-4D1A-B239-B26EEC8C17CA}"/>
              </a:ext>
            </a:extLst>
          </p:cNvPr>
          <p:cNvSpPr txBox="1"/>
          <p:nvPr/>
        </p:nvSpPr>
        <p:spPr>
          <a:xfrm>
            <a:off x="4876800" y="6222373"/>
            <a:ext cx="6199632" cy="523220"/>
          </a:xfrm>
          <a:prstGeom prst="rect">
            <a:avLst/>
          </a:prstGeom>
          <a:noFill/>
        </p:spPr>
        <p:txBody>
          <a:bodyPr wrap="square" rtlCol="0">
            <a:spAutoFit/>
          </a:bodyPr>
          <a:lstStyle/>
          <a:p>
            <a:r>
              <a:rPr lang="fr-CA" sz="1400" dirty="0">
                <a:solidFill>
                  <a:srgbClr val="9073D1"/>
                </a:solidFill>
              </a:rPr>
              <a:t>Si possible, on peut mettre les </a:t>
            </a:r>
            <a:r>
              <a:rPr lang="fr-CA" sz="1400" dirty="0">
                <a:solidFill>
                  <a:srgbClr val="FA4098"/>
                </a:solidFill>
              </a:rPr>
              <a:t>cardinalités</a:t>
            </a:r>
            <a:r>
              <a:rPr lang="fr-CA" sz="1400" dirty="0">
                <a:solidFill>
                  <a:srgbClr val="9073D1"/>
                </a:solidFill>
              </a:rPr>
              <a:t> qui décrit combien de pages font partie de combien livres. Dans ce cas, c’est </a:t>
            </a:r>
            <a:r>
              <a:rPr lang="fr-CA" sz="1400" dirty="0">
                <a:solidFill>
                  <a:srgbClr val="FA4098"/>
                </a:solidFill>
              </a:rPr>
              <a:t>1</a:t>
            </a:r>
            <a:r>
              <a:rPr lang="fr-CA" sz="1400" dirty="0">
                <a:solidFill>
                  <a:srgbClr val="9073D1"/>
                </a:solidFill>
              </a:rPr>
              <a:t> livre pour plusieurs pages, donc </a:t>
            </a:r>
            <a:r>
              <a:rPr lang="fr-CA" sz="1400" dirty="0">
                <a:solidFill>
                  <a:srgbClr val="FA4098"/>
                </a:solidFill>
              </a:rPr>
              <a:t>1..N</a:t>
            </a:r>
            <a:r>
              <a:rPr lang="fr-CA" sz="1400" dirty="0">
                <a:solidFill>
                  <a:srgbClr val="9073D1"/>
                </a:solidFill>
              </a:rPr>
              <a:t>.</a:t>
            </a:r>
          </a:p>
        </p:txBody>
      </p:sp>
      <p:cxnSp>
        <p:nvCxnSpPr>
          <p:cNvPr id="12" name="Connecteur droit avec flèche 11">
            <a:extLst>
              <a:ext uri="{FF2B5EF4-FFF2-40B4-BE49-F238E27FC236}">
                <a16:creationId xmlns:a16="http://schemas.microsoft.com/office/drawing/2014/main" id="{AAB96C3E-D928-4EA6-816A-537ECC203BA5}"/>
              </a:ext>
            </a:extLst>
          </p:cNvPr>
          <p:cNvCxnSpPr>
            <a:cxnSpLocks/>
          </p:cNvCxnSpPr>
          <p:nvPr/>
        </p:nvCxnSpPr>
        <p:spPr>
          <a:xfrm flipH="1" flipV="1">
            <a:off x="6419088" y="5460443"/>
            <a:ext cx="396240" cy="74062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7EFFE030-EEEE-4B63-A9A6-460B80F3F9A2}"/>
              </a:ext>
            </a:extLst>
          </p:cNvPr>
          <p:cNvPicPr>
            <a:picLocks noChangeAspect="1"/>
          </p:cNvPicPr>
          <p:nvPr/>
        </p:nvPicPr>
        <p:blipFill>
          <a:blip r:embed="rId2"/>
          <a:stretch>
            <a:fillRect/>
          </a:stretch>
        </p:blipFill>
        <p:spPr>
          <a:xfrm>
            <a:off x="2904744" y="4817297"/>
            <a:ext cx="6736080" cy="1013460"/>
          </a:xfrm>
          <a:prstGeom prst="rect">
            <a:avLst/>
          </a:prstGeom>
        </p:spPr>
      </p:pic>
      <p:pic>
        <p:nvPicPr>
          <p:cNvPr id="8" name="Image 7">
            <a:extLst>
              <a:ext uri="{FF2B5EF4-FFF2-40B4-BE49-F238E27FC236}">
                <a16:creationId xmlns:a16="http://schemas.microsoft.com/office/drawing/2014/main" id="{764DA172-DB26-48D4-8B6A-DC9A14B05E7D}"/>
              </a:ext>
            </a:extLst>
          </p:cNvPr>
          <p:cNvPicPr>
            <a:picLocks noChangeAspect="1"/>
          </p:cNvPicPr>
          <p:nvPr/>
        </p:nvPicPr>
        <p:blipFill>
          <a:blip r:embed="rId3"/>
          <a:stretch>
            <a:fillRect/>
          </a:stretch>
        </p:blipFill>
        <p:spPr>
          <a:xfrm>
            <a:off x="619020" y="5078690"/>
            <a:ext cx="1505160" cy="628738"/>
          </a:xfrm>
          <a:prstGeom prst="rect">
            <a:avLst/>
          </a:prstGeom>
        </p:spPr>
      </p:pic>
    </p:spTree>
    <p:extLst>
      <p:ext uri="{BB962C8B-B14F-4D97-AF65-F5344CB8AC3E}">
        <p14:creationId xmlns:p14="http://schemas.microsoft.com/office/powerpoint/2010/main" val="4118452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141EAE4-FE22-44D7-BFF7-DFEF909BA518}"/>
              </a:ext>
            </a:extLst>
          </p:cNvPr>
          <p:cNvSpPr>
            <a:spLocks noGrp="1"/>
          </p:cNvSpPr>
          <p:nvPr>
            <p:ph idx="1"/>
          </p:nvPr>
        </p:nvSpPr>
        <p:spPr>
          <a:xfrm>
            <a:off x="840000" y="1150572"/>
            <a:ext cx="10512000" cy="5026393"/>
          </a:xfrm>
        </p:spPr>
        <p:txBody>
          <a:bodyPr/>
          <a:lstStyle/>
          <a:p>
            <a:r>
              <a:rPr lang="fr-CA" dirty="0"/>
              <a:t> </a:t>
            </a:r>
            <a:r>
              <a:rPr lang="fr-CA" dirty="0">
                <a:solidFill>
                  <a:srgbClr val="FA4098"/>
                </a:solidFill>
              </a:rPr>
              <a:t>Agrégation</a:t>
            </a:r>
          </a:p>
          <a:p>
            <a:pPr lvl="1"/>
            <a:r>
              <a:rPr lang="fr-CA" dirty="0"/>
              <a:t> Relation forte similaire à une composition. La différence, c’est qu’une entité enfant (composite) </a:t>
            </a:r>
            <a:r>
              <a:rPr lang="fr-CA" u="sng" dirty="0"/>
              <a:t>peut continuer d’exister même sans son entité parent</a:t>
            </a:r>
            <a:r>
              <a:rPr lang="fr-CA" dirty="0"/>
              <a:t>. (Composée)</a:t>
            </a:r>
          </a:p>
          <a:p>
            <a:pPr lvl="2"/>
            <a:r>
              <a:rPr lang="fr-CA" dirty="0"/>
              <a:t> Représentée par un lien avec un losange vide à l’extrémité parent.</a:t>
            </a:r>
          </a:p>
        </p:txBody>
      </p:sp>
      <p:sp>
        <p:nvSpPr>
          <p:cNvPr id="3" name="Titre 2">
            <a:extLst>
              <a:ext uri="{FF2B5EF4-FFF2-40B4-BE49-F238E27FC236}">
                <a16:creationId xmlns:a16="http://schemas.microsoft.com/office/drawing/2014/main" id="{3A8C251F-98B5-4CC4-B343-5427C3CDFE3B}"/>
              </a:ext>
            </a:extLst>
          </p:cNvPr>
          <p:cNvSpPr>
            <a:spLocks noGrp="1"/>
          </p:cNvSpPr>
          <p:nvPr>
            <p:ph type="title"/>
          </p:nvPr>
        </p:nvSpPr>
        <p:spPr/>
        <p:txBody>
          <a:bodyPr/>
          <a:lstStyle/>
          <a:p>
            <a:r>
              <a:rPr lang="fr-CA" dirty="0"/>
              <a:t>Composition et agrégation</a:t>
            </a:r>
          </a:p>
        </p:txBody>
      </p:sp>
      <p:sp>
        <p:nvSpPr>
          <p:cNvPr id="6" name="ZoneTexte 5">
            <a:extLst>
              <a:ext uri="{FF2B5EF4-FFF2-40B4-BE49-F238E27FC236}">
                <a16:creationId xmlns:a16="http://schemas.microsoft.com/office/drawing/2014/main" id="{FB64C66C-CD77-4403-8746-3D055274D819}"/>
              </a:ext>
            </a:extLst>
          </p:cNvPr>
          <p:cNvSpPr txBox="1"/>
          <p:nvPr/>
        </p:nvSpPr>
        <p:spPr>
          <a:xfrm>
            <a:off x="164592" y="5979818"/>
            <a:ext cx="11862816" cy="646331"/>
          </a:xfrm>
          <a:prstGeom prst="rect">
            <a:avLst/>
          </a:prstGeom>
          <a:noFill/>
        </p:spPr>
        <p:txBody>
          <a:bodyPr wrap="square" rtlCol="0">
            <a:spAutoFit/>
          </a:bodyPr>
          <a:lstStyle/>
          <a:p>
            <a:r>
              <a:rPr lang="fr-CA" dirty="0">
                <a:solidFill>
                  <a:srgbClr val="9073D1"/>
                </a:solidFill>
              </a:rPr>
              <a:t>Exemple : « Une </a:t>
            </a:r>
            <a:r>
              <a:rPr lang="fr-CA" dirty="0">
                <a:solidFill>
                  <a:srgbClr val="FA4098"/>
                </a:solidFill>
              </a:rPr>
              <a:t>équipe de sport</a:t>
            </a:r>
            <a:r>
              <a:rPr lang="fr-CA" dirty="0">
                <a:solidFill>
                  <a:srgbClr val="9073D1"/>
                </a:solidFill>
              </a:rPr>
              <a:t> (Nom, ligue) est composée d’un </a:t>
            </a:r>
            <a:r>
              <a:rPr lang="fr-CA" dirty="0">
                <a:solidFill>
                  <a:srgbClr val="FA4098"/>
                </a:solidFill>
              </a:rPr>
              <a:t>coach</a:t>
            </a:r>
            <a:r>
              <a:rPr lang="fr-CA" dirty="0">
                <a:solidFill>
                  <a:srgbClr val="9073D1"/>
                </a:solidFill>
              </a:rPr>
              <a:t> (nom) et de plusieurs </a:t>
            </a:r>
            <a:r>
              <a:rPr lang="fr-CA" dirty="0">
                <a:solidFill>
                  <a:srgbClr val="FA4098"/>
                </a:solidFill>
              </a:rPr>
              <a:t>joueurs</a:t>
            </a:r>
            <a:r>
              <a:rPr lang="fr-CA" dirty="0">
                <a:solidFill>
                  <a:srgbClr val="9073D1"/>
                </a:solidFill>
              </a:rPr>
              <a:t>. (Nom, numéro) Si une équipe de sport est supprimée, on souhaiterait pouvoir assigner le coach et les joueurs à une autre équipe. »</a:t>
            </a:r>
          </a:p>
        </p:txBody>
      </p:sp>
      <p:pic>
        <p:nvPicPr>
          <p:cNvPr id="8" name="Image 7">
            <a:extLst>
              <a:ext uri="{FF2B5EF4-FFF2-40B4-BE49-F238E27FC236}">
                <a16:creationId xmlns:a16="http://schemas.microsoft.com/office/drawing/2014/main" id="{214209DE-2753-4EE7-B61A-EFDFCAA3E6E7}"/>
              </a:ext>
            </a:extLst>
          </p:cNvPr>
          <p:cNvPicPr>
            <a:picLocks noChangeAspect="1"/>
          </p:cNvPicPr>
          <p:nvPr/>
        </p:nvPicPr>
        <p:blipFill>
          <a:blip r:embed="rId2"/>
          <a:stretch>
            <a:fillRect/>
          </a:stretch>
        </p:blipFill>
        <p:spPr>
          <a:xfrm>
            <a:off x="2727960" y="3129938"/>
            <a:ext cx="6736080" cy="2849880"/>
          </a:xfrm>
          <a:prstGeom prst="rect">
            <a:avLst/>
          </a:prstGeom>
        </p:spPr>
      </p:pic>
      <p:cxnSp>
        <p:nvCxnSpPr>
          <p:cNvPr id="7" name="Connecteur droit avec flèche 6">
            <a:extLst>
              <a:ext uri="{FF2B5EF4-FFF2-40B4-BE49-F238E27FC236}">
                <a16:creationId xmlns:a16="http://schemas.microsoft.com/office/drawing/2014/main" id="{C4059B39-61CF-448A-A047-D3317741381B}"/>
              </a:ext>
            </a:extLst>
          </p:cNvPr>
          <p:cNvCxnSpPr>
            <a:cxnSpLocks/>
          </p:cNvCxnSpPr>
          <p:nvPr/>
        </p:nvCxnSpPr>
        <p:spPr>
          <a:xfrm flipH="1">
            <a:off x="5462016" y="2942665"/>
            <a:ext cx="420624" cy="56863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6DC42C44-936C-4D30-BF32-91F85792E89A}"/>
              </a:ext>
            </a:extLst>
          </p:cNvPr>
          <p:cNvPicPr>
            <a:picLocks noChangeAspect="1"/>
          </p:cNvPicPr>
          <p:nvPr/>
        </p:nvPicPr>
        <p:blipFill>
          <a:blip r:embed="rId3"/>
          <a:stretch>
            <a:fillRect/>
          </a:stretch>
        </p:blipFill>
        <p:spPr>
          <a:xfrm>
            <a:off x="413786" y="3401794"/>
            <a:ext cx="1486107" cy="523948"/>
          </a:xfrm>
          <a:prstGeom prst="rect">
            <a:avLst/>
          </a:prstGeom>
        </p:spPr>
      </p:pic>
    </p:spTree>
    <p:extLst>
      <p:ext uri="{BB962C8B-B14F-4D97-AF65-F5344CB8AC3E}">
        <p14:creationId xmlns:p14="http://schemas.microsoft.com/office/powerpoint/2010/main" val="843994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9B569D9-FA0F-44F5-BFA0-A9F90A659234}"/>
              </a:ext>
            </a:extLst>
          </p:cNvPr>
          <p:cNvSpPr>
            <a:spLocks noGrp="1"/>
          </p:cNvSpPr>
          <p:nvPr>
            <p:ph idx="1"/>
          </p:nvPr>
        </p:nvSpPr>
        <p:spPr>
          <a:xfrm>
            <a:off x="838200" y="1150572"/>
            <a:ext cx="10756392" cy="5026393"/>
          </a:xfrm>
        </p:spPr>
        <p:txBody>
          <a:bodyPr/>
          <a:lstStyle/>
          <a:p>
            <a:r>
              <a:rPr lang="fr-CA" dirty="0"/>
              <a:t> </a:t>
            </a:r>
            <a:r>
              <a:rPr lang="fr-CA" dirty="0">
                <a:solidFill>
                  <a:srgbClr val="FA4098"/>
                </a:solidFill>
              </a:rPr>
              <a:t>Généralisation </a:t>
            </a:r>
            <a:r>
              <a:rPr lang="en-CA" dirty="0">
                <a:solidFill>
                  <a:srgbClr val="FA4098"/>
                </a:solidFill>
              </a:rPr>
              <a:t>🐟🐕</a:t>
            </a:r>
            <a:endParaRPr lang="fr-CA" dirty="0">
              <a:solidFill>
                <a:srgbClr val="FA4098"/>
              </a:solidFill>
            </a:endParaRPr>
          </a:p>
          <a:p>
            <a:pPr lvl="1"/>
            <a:r>
              <a:rPr lang="fr-CA" dirty="0"/>
              <a:t> Lorsqu’on remarque que 2+ entités ont plusieurs </a:t>
            </a:r>
            <a:r>
              <a:rPr lang="fr-CA" i="1" dirty="0"/>
              <a:t>propriétés communes</a:t>
            </a:r>
            <a:r>
              <a:rPr lang="fr-CA" dirty="0"/>
              <a:t>, on peut créer une « super-entité » plus générale pour éviter la redondance. </a:t>
            </a:r>
            <a:r>
              <a:rPr lang="en-CA" dirty="0"/>
              <a:t>📦📦</a:t>
            </a:r>
            <a:endParaRPr lang="fr-CA" dirty="0"/>
          </a:p>
        </p:txBody>
      </p:sp>
      <p:sp>
        <p:nvSpPr>
          <p:cNvPr id="3" name="Titre 2">
            <a:extLst>
              <a:ext uri="{FF2B5EF4-FFF2-40B4-BE49-F238E27FC236}">
                <a16:creationId xmlns:a16="http://schemas.microsoft.com/office/drawing/2014/main" id="{8D42BAB2-7CF6-4584-AD29-931D2CB0D60E}"/>
              </a:ext>
            </a:extLst>
          </p:cNvPr>
          <p:cNvSpPr>
            <a:spLocks noGrp="1"/>
          </p:cNvSpPr>
          <p:nvPr>
            <p:ph type="title"/>
          </p:nvPr>
        </p:nvSpPr>
        <p:spPr/>
        <p:txBody>
          <a:bodyPr/>
          <a:lstStyle/>
          <a:p>
            <a:r>
              <a:rPr lang="fr-CA" dirty="0"/>
              <a:t>Généralisation et spécialisation</a:t>
            </a:r>
          </a:p>
        </p:txBody>
      </p:sp>
      <p:sp>
        <p:nvSpPr>
          <p:cNvPr id="17" name="ZoneTexte 16">
            <a:extLst>
              <a:ext uri="{FF2B5EF4-FFF2-40B4-BE49-F238E27FC236}">
                <a16:creationId xmlns:a16="http://schemas.microsoft.com/office/drawing/2014/main" id="{898FABEA-B79A-4B79-8A91-9D4A4D952FC2}"/>
              </a:ext>
            </a:extLst>
          </p:cNvPr>
          <p:cNvSpPr txBox="1"/>
          <p:nvPr/>
        </p:nvSpPr>
        <p:spPr>
          <a:xfrm>
            <a:off x="71635" y="5612833"/>
            <a:ext cx="6131492" cy="1200329"/>
          </a:xfrm>
          <a:prstGeom prst="rect">
            <a:avLst/>
          </a:prstGeom>
          <a:noFill/>
        </p:spPr>
        <p:txBody>
          <a:bodyPr wrap="square" rtlCol="0">
            <a:spAutoFit/>
          </a:bodyPr>
          <a:lstStyle/>
          <a:p>
            <a:r>
              <a:rPr lang="fr-CA" dirty="0">
                <a:solidFill>
                  <a:srgbClr val="B177BF"/>
                </a:solidFill>
              </a:rPr>
              <a:t>Notez que la généralisation peut très bien être utilisée sur </a:t>
            </a:r>
            <a:r>
              <a:rPr lang="fr-CA" b="1" dirty="0">
                <a:solidFill>
                  <a:srgbClr val="B177BF"/>
                </a:solidFill>
              </a:rPr>
              <a:t>plusieurs couches</a:t>
            </a:r>
            <a:r>
              <a:rPr lang="fr-CA" dirty="0">
                <a:solidFill>
                  <a:srgbClr val="B177BF"/>
                </a:solidFill>
              </a:rPr>
              <a:t>. (Avec modération sinon cela complexifie l’interaction avec les données) Ex. un </a:t>
            </a:r>
            <a:r>
              <a:rPr lang="fr-CA" dirty="0">
                <a:solidFill>
                  <a:srgbClr val="FA4098"/>
                </a:solidFill>
              </a:rPr>
              <a:t>chien</a:t>
            </a:r>
            <a:r>
              <a:rPr lang="fr-CA" dirty="0">
                <a:solidFill>
                  <a:srgbClr val="B177BF"/>
                </a:solidFill>
              </a:rPr>
              <a:t> est un </a:t>
            </a:r>
            <a:r>
              <a:rPr lang="fr-CA" dirty="0">
                <a:solidFill>
                  <a:srgbClr val="FA4098"/>
                </a:solidFill>
              </a:rPr>
              <a:t>mammifère</a:t>
            </a:r>
            <a:r>
              <a:rPr lang="fr-CA" dirty="0">
                <a:solidFill>
                  <a:srgbClr val="B177BF"/>
                </a:solidFill>
              </a:rPr>
              <a:t> et un mammifère est un </a:t>
            </a:r>
            <a:r>
              <a:rPr lang="fr-CA" dirty="0">
                <a:solidFill>
                  <a:srgbClr val="FA4098"/>
                </a:solidFill>
              </a:rPr>
              <a:t>animal</a:t>
            </a:r>
            <a:r>
              <a:rPr lang="fr-CA" dirty="0">
                <a:solidFill>
                  <a:srgbClr val="B177BF"/>
                </a:solidFill>
              </a:rPr>
              <a:t>.</a:t>
            </a:r>
          </a:p>
        </p:txBody>
      </p:sp>
      <p:sp>
        <p:nvSpPr>
          <p:cNvPr id="6" name="ZoneTexte 5">
            <a:extLst>
              <a:ext uri="{FF2B5EF4-FFF2-40B4-BE49-F238E27FC236}">
                <a16:creationId xmlns:a16="http://schemas.microsoft.com/office/drawing/2014/main" id="{23C325E0-C443-407D-9F9A-14BD25122C11}"/>
              </a:ext>
            </a:extLst>
          </p:cNvPr>
          <p:cNvSpPr txBox="1"/>
          <p:nvPr/>
        </p:nvSpPr>
        <p:spPr>
          <a:xfrm>
            <a:off x="1614442" y="4095097"/>
            <a:ext cx="5158214" cy="707886"/>
          </a:xfrm>
          <a:prstGeom prst="rect">
            <a:avLst/>
          </a:prstGeom>
          <a:noFill/>
        </p:spPr>
        <p:txBody>
          <a:bodyPr wrap="square" rtlCol="0">
            <a:spAutoFit/>
          </a:bodyPr>
          <a:lstStyle/>
          <a:p>
            <a:r>
              <a:rPr lang="fr-CA" sz="2000" dirty="0">
                <a:solidFill>
                  <a:srgbClr val="B177BF"/>
                </a:solidFill>
              </a:rPr>
              <a:t>La généralisation est une relation représentée à l’aide de l’héritage. (Flèche vide)</a:t>
            </a:r>
          </a:p>
        </p:txBody>
      </p:sp>
      <p:sp>
        <p:nvSpPr>
          <p:cNvPr id="7" name="ZoneTexte 6">
            <a:extLst>
              <a:ext uri="{FF2B5EF4-FFF2-40B4-BE49-F238E27FC236}">
                <a16:creationId xmlns:a16="http://schemas.microsoft.com/office/drawing/2014/main" id="{8540D6E4-AC02-4988-B7FB-C14201C427E2}"/>
              </a:ext>
            </a:extLst>
          </p:cNvPr>
          <p:cNvSpPr txBox="1"/>
          <p:nvPr/>
        </p:nvSpPr>
        <p:spPr>
          <a:xfrm>
            <a:off x="1046453" y="3131627"/>
            <a:ext cx="4514088" cy="707886"/>
          </a:xfrm>
          <a:prstGeom prst="rect">
            <a:avLst/>
          </a:prstGeom>
          <a:noFill/>
        </p:spPr>
        <p:txBody>
          <a:bodyPr wrap="square" rtlCol="0">
            <a:spAutoFit/>
          </a:bodyPr>
          <a:lstStyle/>
          <a:p>
            <a:r>
              <a:rPr lang="fr-CA" sz="2000" dirty="0">
                <a:solidFill>
                  <a:srgbClr val="B177BF"/>
                </a:solidFill>
              </a:rPr>
              <a:t>Les </a:t>
            </a:r>
            <a:r>
              <a:rPr lang="fr-CA" sz="2000" b="1" dirty="0">
                <a:solidFill>
                  <a:srgbClr val="B177BF"/>
                </a:solidFill>
              </a:rPr>
              <a:t>propriétés communes </a:t>
            </a:r>
            <a:r>
              <a:rPr lang="fr-CA" sz="2000" dirty="0">
                <a:solidFill>
                  <a:srgbClr val="B177BF"/>
                </a:solidFill>
              </a:rPr>
              <a:t>des </a:t>
            </a:r>
            <a:r>
              <a:rPr lang="fr-CA" sz="2000" dirty="0">
                <a:solidFill>
                  <a:srgbClr val="FA4098"/>
                </a:solidFill>
              </a:rPr>
              <a:t>sous-entités</a:t>
            </a:r>
            <a:r>
              <a:rPr lang="fr-CA" sz="2000" dirty="0">
                <a:solidFill>
                  <a:srgbClr val="B177BF"/>
                </a:solidFill>
              </a:rPr>
              <a:t> sont attribuées à la </a:t>
            </a:r>
            <a:r>
              <a:rPr lang="fr-CA" sz="2000" dirty="0">
                <a:solidFill>
                  <a:srgbClr val="FA4098"/>
                </a:solidFill>
              </a:rPr>
              <a:t>super-entité</a:t>
            </a:r>
            <a:r>
              <a:rPr lang="fr-CA" sz="2000" dirty="0">
                <a:solidFill>
                  <a:srgbClr val="B177BF"/>
                </a:solidFill>
              </a:rPr>
              <a:t>.</a:t>
            </a:r>
          </a:p>
        </p:txBody>
      </p:sp>
      <p:pic>
        <p:nvPicPr>
          <p:cNvPr id="5" name="Image 4">
            <a:extLst>
              <a:ext uri="{FF2B5EF4-FFF2-40B4-BE49-F238E27FC236}">
                <a16:creationId xmlns:a16="http://schemas.microsoft.com/office/drawing/2014/main" id="{6CC2F09B-7E00-4C11-987F-6B0B94D8BA8E}"/>
              </a:ext>
            </a:extLst>
          </p:cNvPr>
          <p:cNvPicPr>
            <a:picLocks noChangeAspect="1"/>
          </p:cNvPicPr>
          <p:nvPr/>
        </p:nvPicPr>
        <p:blipFill>
          <a:blip r:embed="rId2"/>
          <a:stretch>
            <a:fillRect/>
          </a:stretch>
        </p:blipFill>
        <p:spPr>
          <a:xfrm>
            <a:off x="446059" y="2503785"/>
            <a:ext cx="1314633" cy="466790"/>
          </a:xfrm>
          <a:prstGeom prst="rect">
            <a:avLst/>
          </a:prstGeom>
        </p:spPr>
      </p:pic>
      <p:pic>
        <p:nvPicPr>
          <p:cNvPr id="11" name="Image 10">
            <a:extLst>
              <a:ext uri="{FF2B5EF4-FFF2-40B4-BE49-F238E27FC236}">
                <a16:creationId xmlns:a16="http://schemas.microsoft.com/office/drawing/2014/main" id="{4277CD03-B866-44D1-884A-7CD41E39BB42}"/>
              </a:ext>
            </a:extLst>
          </p:cNvPr>
          <p:cNvPicPr>
            <a:picLocks noChangeAspect="1"/>
          </p:cNvPicPr>
          <p:nvPr/>
        </p:nvPicPr>
        <p:blipFill>
          <a:blip r:embed="rId3"/>
          <a:stretch>
            <a:fillRect/>
          </a:stretch>
        </p:blipFill>
        <p:spPr>
          <a:xfrm>
            <a:off x="6993142" y="2853153"/>
            <a:ext cx="4899660" cy="2796540"/>
          </a:xfrm>
          <a:prstGeom prst="rect">
            <a:avLst/>
          </a:prstGeom>
        </p:spPr>
      </p:pic>
      <p:cxnSp>
        <p:nvCxnSpPr>
          <p:cNvPr id="10" name="Connecteur droit avec flèche 9">
            <a:extLst>
              <a:ext uri="{FF2B5EF4-FFF2-40B4-BE49-F238E27FC236}">
                <a16:creationId xmlns:a16="http://schemas.microsoft.com/office/drawing/2014/main" id="{F86CE2D7-4402-48C7-A180-E5904A64B6E6}"/>
              </a:ext>
            </a:extLst>
          </p:cNvPr>
          <p:cNvCxnSpPr>
            <a:cxnSpLocks/>
          </p:cNvCxnSpPr>
          <p:nvPr/>
        </p:nvCxnSpPr>
        <p:spPr>
          <a:xfrm>
            <a:off x="5425440" y="3429000"/>
            <a:ext cx="2694432"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2905BB38-2770-4411-95CA-47879FEFC9F0}"/>
              </a:ext>
            </a:extLst>
          </p:cNvPr>
          <p:cNvCxnSpPr>
            <a:cxnSpLocks/>
          </p:cNvCxnSpPr>
          <p:nvPr/>
        </p:nvCxnSpPr>
        <p:spPr>
          <a:xfrm flipV="1">
            <a:off x="6772656" y="4157472"/>
            <a:ext cx="2139696" cy="11994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16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9B569D9-FA0F-44F5-BFA0-A9F90A659234}"/>
              </a:ext>
            </a:extLst>
          </p:cNvPr>
          <p:cNvSpPr>
            <a:spLocks noGrp="1"/>
          </p:cNvSpPr>
          <p:nvPr>
            <p:ph idx="1"/>
          </p:nvPr>
        </p:nvSpPr>
        <p:spPr/>
        <p:txBody>
          <a:bodyPr/>
          <a:lstStyle/>
          <a:p>
            <a:r>
              <a:rPr lang="fr-CA" dirty="0"/>
              <a:t> Généralisation</a:t>
            </a:r>
          </a:p>
          <a:p>
            <a:pPr lvl="1"/>
            <a:r>
              <a:rPr lang="fr-CA" dirty="0"/>
              <a:t> Processus : </a:t>
            </a:r>
          </a:p>
          <a:p>
            <a:pPr lvl="2"/>
            <a:r>
              <a:rPr lang="fr-CA" dirty="0"/>
              <a:t> Je remarque que j’ai 2+ entités qui ont quelques attributs communs et qui pourraient appartenir à une famille plus générale. </a:t>
            </a:r>
            <a:r>
              <a:rPr lang="en-CA" dirty="0"/>
              <a:t>👪</a:t>
            </a:r>
            <a:endParaRPr lang="fr-CA" dirty="0"/>
          </a:p>
          <a:p>
            <a:pPr lvl="2"/>
            <a:r>
              <a:rPr lang="fr-CA" dirty="0"/>
              <a:t> Je rassemble les attributs communs dans une </a:t>
            </a:r>
            <a:r>
              <a:rPr lang="fr-CA" dirty="0">
                <a:solidFill>
                  <a:srgbClr val="FA4098"/>
                </a:solidFill>
              </a:rPr>
              <a:t>super-entité</a:t>
            </a:r>
            <a:r>
              <a:rPr lang="fr-CA" dirty="0"/>
              <a:t> et je la relie aux </a:t>
            </a:r>
            <a:r>
              <a:rPr lang="fr-CA" dirty="0">
                <a:solidFill>
                  <a:srgbClr val="FA4098"/>
                </a:solidFill>
              </a:rPr>
              <a:t>sous-entités</a:t>
            </a:r>
            <a:r>
              <a:rPr lang="fr-CA" dirty="0"/>
              <a:t>.</a:t>
            </a:r>
          </a:p>
        </p:txBody>
      </p:sp>
      <p:sp>
        <p:nvSpPr>
          <p:cNvPr id="3" name="Titre 2">
            <a:extLst>
              <a:ext uri="{FF2B5EF4-FFF2-40B4-BE49-F238E27FC236}">
                <a16:creationId xmlns:a16="http://schemas.microsoft.com/office/drawing/2014/main" id="{8D42BAB2-7CF6-4584-AD29-931D2CB0D60E}"/>
              </a:ext>
            </a:extLst>
          </p:cNvPr>
          <p:cNvSpPr>
            <a:spLocks noGrp="1"/>
          </p:cNvSpPr>
          <p:nvPr>
            <p:ph type="title"/>
          </p:nvPr>
        </p:nvSpPr>
        <p:spPr/>
        <p:txBody>
          <a:bodyPr/>
          <a:lstStyle/>
          <a:p>
            <a:r>
              <a:rPr lang="fr-CA" dirty="0"/>
              <a:t>Généralisation et spécialisation</a:t>
            </a:r>
          </a:p>
        </p:txBody>
      </p:sp>
      <p:sp>
        <p:nvSpPr>
          <p:cNvPr id="14" name="Flèche : droite 13">
            <a:extLst>
              <a:ext uri="{FF2B5EF4-FFF2-40B4-BE49-F238E27FC236}">
                <a16:creationId xmlns:a16="http://schemas.microsoft.com/office/drawing/2014/main" id="{72D68BCB-96F0-4A49-B531-5DE5CFE29108}"/>
              </a:ext>
            </a:extLst>
          </p:cNvPr>
          <p:cNvSpPr/>
          <p:nvPr/>
        </p:nvSpPr>
        <p:spPr>
          <a:xfrm>
            <a:off x="6521709" y="3608292"/>
            <a:ext cx="682669" cy="782877"/>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ZoneTexte 14">
            <a:extLst>
              <a:ext uri="{FF2B5EF4-FFF2-40B4-BE49-F238E27FC236}">
                <a16:creationId xmlns:a16="http://schemas.microsoft.com/office/drawing/2014/main" id="{77457719-3284-4583-9BE2-1EDA0D41B1E0}"/>
              </a:ext>
            </a:extLst>
          </p:cNvPr>
          <p:cNvSpPr txBox="1"/>
          <p:nvPr/>
        </p:nvSpPr>
        <p:spPr>
          <a:xfrm>
            <a:off x="33559" y="4761539"/>
            <a:ext cx="7238910" cy="2062103"/>
          </a:xfrm>
          <a:prstGeom prst="rect">
            <a:avLst/>
          </a:prstGeom>
          <a:noFill/>
        </p:spPr>
        <p:txBody>
          <a:bodyPr wrap="square" rtlCol="0">
            <a:spAutoFit/>
          </a:bodyPr>
          <a:lstStyle/>
          <a:p>
            <a:r>
              <a:rPr lang="fr-CA" sz="1600" dirty="0">
                <a:solidFill>
                  <a:srgbClr val="B177BF"/>
                </a:solidFill>
              </a:rPr>
              <a:t>Un instant ! </a:t>
            </a:r>
            <a:r>
              <a:rPr lang="en-CA" sz="1600" dirty="0">
                <a:solidFill>
                  <a:srgbClr val="B177BF"/>
                </a:solidFill>
              </a:rPr>
              <a:t>😠</a:t>
            </a:r>
            <a:r>
              <a:rPr lang="fr-CA" sz="1600" dirty="0">
                <a:solidFill>
                  <a:srgbClr val="B177BF"/>
                </a:solidFill>
              </a:rPr>
              <a:t> Pourquoi </a:t>
            </a:r>
            <a:r>
              <a:rPr lang="fr-CA" sz="1600" b="1" dirty="0">
                <a:solidFill>
                  <a:srgbClr val="FA4098"/>
                </a:solidFill>
              </a:rPr>
              <a:t>couleur </a:t>
            </a:r>
            <a:r>
              <a:rPr lang="fr-CA" sz="1600" dirty="0">
                <a:solidFill>
                  <a:srgbClr val="B177BF"/>
                </a:solidFill>
              </a:rPr>
              <a:t>n’a pas été rangé dans la </a:t>
            </a:r>
            <a:r>
              <a:rPr lang="fr-CA" sz="1600" dirty="0">
                <a:solidFill>
                  <a:srgbClr val="FA4098"/>
                </a:solidFill>
              </a:rPr>
              <a:t>super-entité</a:t>
            </a:r>
            <a:r>
              <a:rPr lang="fr-CA" sz="1600" dirty="0">
                <a:solidFill>
                  <a:srgbClr val="B177BF"/>
                </a:solidFill>
              </a:rPr>
              <a:t> ? C’est un choix volontaire. Par exemple, on prévoit ajouter d’autres sous-entités animales dans le futur et on anticipe le fait que, pour certains animaux, on ne veut pas noter la couleur. (ex. </a:t>
            </a:r>
            <a:r>
              <a:rPr lang="fr-CA" sz="1600" b="1" dirty="0">
                <a:solidFill>
                  <a:srgbClr val="B177BF"/>
                </a:solidFill>
              </a:rPr>
              <a:t>Zèbre</a:t>
            </a:r>
            <a:r>
              <a:rPr lang="fr-CA" sz="1600" dirty="0">
                <a:solidFill>
                  <a:srgbClr val="B177BF"/>
                </a:solidFill>
              </a:rPr>
              <a:t> </a:t>
            </a:r>
            <a:r>
              <a:rPr lang="en-CA" sz="1600" dirty="0">
                <a:solidFill>
                  <a:srgbClr val="B177BF"/>
                </a:solidFill>
              </a:rPr>
              <a:t>🦓</a:t>
            </a:r>
            <a:r>
              <a:rPr lang="fr-CA" sz="1600" dirty="0">
                <a:solidFill>
                  <a:srgbClr val="B177BF"/>
                </a:solidFill>
              </a:rPr>
              <a:t>) Ainsi, ce genre de décision peut dépendre des besoins (actuels et futurs) de la base de données. </a:t>
            </a:r>
          </a:p>
          <a:p>
            <a:endParaRPr lang="fr-CA" sz="1600" dirty="0">
              <a:solidFill>
                <a:srgbClr val="B177BF"/>
              </a:solidFill>
            </a:endParaRPr>
          </a:p>
          <a:p>
            <a:r>
              <a:rPr lang="fr-CA" sz="1600" dirty="0">
                <a:solidFill>
                  <a:srgbClr val="B177BF"/>
                </a:solidFill>
              </a:rPr>
              <a:t>Nous pourrions avoir une réflexion similaire pour l’attribut </a:t>
            </a:r>
            <a:r>
              <a:rPr lang="fr-CA" sz="1600" b="1" dirty="0">
                <a:solidFill>
                  <a:srgbClr val="FA4098"/>
                </a:solidFill>
              </a:rPr>
              <a:t>sexe</a:t>
            </a:r>
            <a:r>
              <a:rPr lang="fr-CA" sz="1600" dirty="0">
                <a:solidFill>
                  <a:srgbClr val="B177BF"/>
                </a:solidFill>
              </a:rPr>
              <a:t> si on songe à stocker des données sur des </a:t>
            </a:r>
            <a:r>
              <a:rPr lang="fr-CA" sz="1600" b="1" dirty="0">
                <a:solidFill>
                  <a:srgbClr val="B177BF"/>
                </a:solidFill>
              </a:rPr>
              <a:t>vers de terre</a:t>
            </a:r>
            <a:r>
              <a:rPr lang="fr-CA" sz="1600" dirty="0">
                <a:solidFill>
                  <a:srgbClr val="B177BF"/>
                </a:solidFill>
              </a:rPr>
              <a:t> et des </a:t>
            </a:r>
            <a:r>
              <a:rPr lang="fr-CA" sz="1600" b="1" dirty="0">
                <a:solidFill>
                  <a:srgbClr val="B177BF"/>
                </a:solidFill>
              </a:rPr>
              <a:t>méduses</a:t>
            </a:r>
            <a:r>
              <a:rPr lang="fr-CA" sz="1600" dirty="0">
                <a:solidFill>
                  <a:srgbClr val="B177BF"/>
                </a:solidFill>
              </a:rPr>
              <a:t>, qui sont hermaphrodites.</a:t>
            </a:r>
          </a:p>
        </p:txBody>
      </p:sp>
      <p:pic>
        <p:nvPicPr>
          <p:cNvPr id="5" name="Image 4">
            <a:extLst>
              <a:ext uri="{FF2B5EF4-FFF2-40B4-BE49-F238E27FC236}">
                <a16:creationId xmlns:a16="http://schemas.microsoft.com/office/drawing/2014/main" id="{F87DA368-FE78-4512-9C86-947EA2086B5E}"/>
              </a:ext>
            </a:extLst>
          </p:cNvPr>
          <p:cNvPicPr>
            <a:picLocks noChangeAspect="1"/>
          </p:cNvPicPr>
          <p:nvPr/>
        </p:nvPicPr>
        <p:blipFill>
          <a:blip r:embed="rId2"/>
          <a:stretch>
            <a:fillRect/>
          </a:stretch>
        </p:blipFill>
        <p:spPr>
          <a:xfrm>
            <a:off x="1266788" y="3022854"/>
            <a:ext cx="4396740" cy="1653540"/>
          </a:xfrm>
          <a:prstGeom prst="rect">
            <a:avLst/>
          </a:prstGeom>
        </p:spPr>
      </p:pic>
      <p:pic>
        <p:nvPicPr>
          <p:cNvPr id="11" name="Image 10">
            <a:extLst>
              <a:ext uri="{FF2B5EF4-FFF2-40B4-BE49-F238E27FC236}">
                <a16:creationId xmlns:a16="http://schemas.microsoft.com/office/drawing/2014/main" id="{74756B24-09C8-4423-A9F3-377E1E9F0DCB}"/>
              </a:ext>
            </a:extLst>
          </p:cNvPr>
          <p:cNvPicPr>
            <a:picLocks noChangeAspect="1"/>
          </p:cNvPicPr>
          <p:nvPr/>
        </p:nvPicPr>
        <p:blipFill>
          <a:blip r:embed="rId3"/>
          <a:stretch>
            <a:fillRect/>
          </a:stretch>
        </p:blipFill>
        <p:spPr>
          <a:xfrm>
            <a:off x="7204378" y="3133569"/>
            <a:ext cx="4899660" cy="2796540"/>
          </a:xfrm>
          <a:prstGeom prst="rect">
            <a:avLst/>
          </a:prstGeom>
        </p:spPr>
      </p:pic>
    </p:spTree>
    <p:extLst>
      <p:ext uri="{BB962C8B-B14F-4D97-AF65-F5344CB8AC3E}">
        <p14:creationId xmlns:p14="http://schemas.microsoft.com/office/powerpoint/2010/main" val="3271339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9B569D9-FA0F-44F5-BFA0-A9F90A659234}"/>
              </a:ext>
            </a:extLst>
          </p:cNvPr>
          <p:cNvSpPr>
            <a:spLocks noGrp="1"/>
          </p:cNvSpPr>
          <p:nvPr>
            <p:ph idx="1"/>
          </p:nvPr>
        </p:nvSpPr>
        <p:spPr/>
        <p:txBody>
          <a:bodyPr/>
          <a:lstStyle/>
          <a:p>
            <a:r>
              <a:rPr lang="fr-CA" dirty="0"/>
              <a:t> </a:t>
            </a:r>
            <a:r>
              <a:rPr lang="fr-CA" dirty="0">
                <a:solidFill>
                  <a:srgbClr val="FA4098"/>
                </a:solidFill>
              </a:rPr>
              <a:t>Spécialisation </a:t>
            </a:r>
            <a:r>
              <a:rPr lang="en-CA" dirty="0">
                <a:solidFill>
                  <a:srgbClr val="FA4098"/>
                </a:solidFill>
              </a:rPr>
              <a:t>👤👨‍🎓</a:t>
            </a:r>
            <a:endParaRPr lang="fr-CA" dirty="0">
              <a:solidFill>
                <a:srgbClr val="FA4098"/>
              </a:solidFill>
            </a:endParaRPr>
          </a:p>
          <a:p>
            <a:pPr lvl="1"/>
            <a:r>
              <a:rPr lang="fr-CA" dirty="0"/>
              <a:t> Presque exactement l’inverse de la généralisation. Lorsqu’on a une entité et qu’on souhaite créer une nouvelle entité similaire, mais avec certaines propriétés supplémentaires, on </a:t>
            </a:r>
            <a:r>
              <a:rPr lang="fr-CA" dirty="0">
                <a:solidFill>
                  <a:srgbClr val="FA4098"/>
                </a:solidFill>
              </a:rPr>
              <a:t>spécialise</a:t>
            </a:r>
            <a:r>
              <a:rPr lang="fr-CA" dirty="0"/>
              <a:t>. </a:t>
            </a:r>
            <a:r>
              <a:rPr lang="en-CA" dirty="0"/>
              <a:t>📌</a:t>
            </a:r>
            <a:endParaRPr lang="fr-CA" dirty="0"/>
          </a:p>
        </p:txBody>
      </p:sp>
      <p:sp>
        <p:nvSpPr>
          <p:cNvPr id="3" name="Titre 2">
            <a:extLst>
              <a:ext uri="{FF2B5EF4-FFF2-40B4-BE49-F238E27FC236}">
                <a16:creationId xmlns:a16="http://schemas.microsoft.com/office/drawing/2014/main" id="{8D42BAB2-7CF6-4584-AD29-931D2CB0D60E}"/>
              </a:ext>
            </a:extLst>
          </p:cNvPr>
          <p:cNvSpPr>
            <a:spLocks noGrp="1"/>
          </p:cNvSpPr>
          <p:nvPr>
            <p:ph type="title"/>
          </p:nvPr>
        </p:nvSpPr>
        <p:spPr/>
        <p:txBody>
          <a:bodyPr/>
          <a:lstStyle/>
          <a:p>
            <a:r>
              <a:rPr lang="fr-CA" dirty="0"/>
              <a:t>Généralisation et spécialisation</a:t>
            </a:r>
          </a:p>
        </p:txBody>
      </p:sp>
      <p:sp>
        <p:nvSpPr>
          <p:cNvPr id="6" name="ZoneTexte 5">
            <a:extLst>
              <a:ext uri="{FF2B5EF4-FFF2-40B4-BE49-F238E27FC236}">
                <a16:creationId xmlns:a16="http://schemas.microsoft.com/office/drawing/2014/main" id="{065AA66B-4C32-4B62-8BA3-EDB6FAF38D9C}"/>
              </a:ext>
            </a:extLst>
          </p:cNvPr>
          <p:cNvSpPr txBox="1"/>
          <p:nvPr/>
        </p:nvSpPr>
        <p:spPr>
          <a:xfrm>
            <a:off x="524256" y="3202354"/>
            <a:ext cx="6205728" cy="3139321"/>
          </a:xfrm>
          <a:prstGeom prst="rect">
            <a:avLst/>
          </a:prstGeom>
          <a:noFill/>
        </p:spPr>
        <p:txBody>
          <a:bodyPr wrap="square" rtlCol="0">
            <a:spAutoFit/>
          </a:bodyPr>
          <a:lstStyle/>
          <a:p>
            <a:r>
              <a:rPr lang="fr-CA" dirty="0">
                <a:solidFill>
                  <a:srgbClr val="B177BF"/>
                </a:solidFill>
              </a:rPr>
              <a:t>Exemple : Sur un forum, on a des </a:t>
            </a:r>
            <a:r>
              <a:rPr lang="fr-CA" b="1" dirty="0">
                <a:solidFill>
                  <a:srgbClr val="FA4098"/>
                </a:solidFill>
              </a:rPr>
              <a:t>utilisateurs</a:t>
            </a:r>
            <a:r>
              <a:rPr lang="fr-CA" dirty="0">
                <a:solidFill>
                  <a:srgbClr val="B177BF"/>
                </a:solidFill>
              </a:rPr>
              <a:t>. (Pseudonyme, avatar, courriel et nombre de messages postés.</a:t>
            </a:r>
          </a:p>
          <a:p>
            <a:endParaRPr lang="fr-CA" dirty="0">
              <a:solidFill>
                <a:srgbClr val="B177BF"/>
              </a:solidFill>
            </a:endParaRPr>
          </a:p>
          <a:p>
            <a:r>
              <a:rPr lang="fr-CA" dirty="0">
                <a:solidFill>
                  <a:srgbClr val="B177BF"/>
                </a:solidFill>
              </a:rPr>
              <a:t>Cela dit, on aimerait également avoir des </a:t>
            </a:r>
            <a:r>
              <a:rPr lang="fr-CA" b="1" dirty="0">
                <a:solidFill>
                  <a:srgbClr val="FA4098"/>
                </a:solidFill>
              </a:rPr>
              <a:t>modérateurs</a:t>
            </a:r>
            <a:r>
              <a:rPr lang="fr-CA" dirty="0">
                <a:solidFill>
                  <a:srgbClr val="B177BF"/>
                </a:solidFill>
              </a:rPr>
              <a:t>. Imaginons que ces modérateurs sont réénumérés : on a alors besoin d’informations comme le nom, le NAS et l’adresse du modérateur puisque c’est un employé.</a:t>
            </a:r>
          </a:p>
          <a:p>
            <a:endParaRPr lang="fr-CA" dirty="0">
              <a:solidFill>
                <a:srgbClr val="B177BF"/>
              </a:solidFill>
            </a:endParaRPr>
          </a:p>
          <a:p>
            <a:r>
              <a:rPr lang="fr-CA" dirty="0">
                <a:solidFill>
                  <a:srgbClr val="B177BF"/>
                </a:solidFill>
              </a:rPr>
              <a:t>Étant donné qu’un modérateur partage beaucoup d’attributs avec un utilisateur, on </a:t>
            </a:r>
            <a:r>
              <a:rPr lang="fr-CA" b="1" dirty="0">
                <a:solidFill>
                  <a:srgbClr val="FA4098"/>
                </a:solidFill>
              </a:rPr>
              <a:t>spécialise</a:t>
            </a:r>
            <a:r>
              <a:rPr lang="fr-CA" dirty="0">
                <a:solidFill>
                  <a:srgbClr val="B177BF"/>
                </a:solidFill>
              </a:rPr>
              <a:t> l’utilisateur en créant la nouvelle entité nommée Modérateur.</a:t>
            </a:r>
          </a:p>
        </p:txBody>
      </p:sp>
      <p:sp>
        <p:nvSpPr>
          <p:cNvPr id="7" name="ZoneTexte 6">
            <a:extLst>
              <a:ext uri="{FF2B5EF4-FFF2-40B4-BE49-F238E27FC236}">
                <a16:creationId xmlns:a16="http://schemas.microsoft.com/office/drawing/2014/main" id="{CD5ADEDD-F02C-420F-B710-B8DB510B0A7E}"/>
              </a:ext>
            </a:extLst>
          </p:cNvPr>
          <p:cNvSpPr txBox="1"/>
          <p:nvPr/>
        </p:nvSpPr>
        <p:spPr>
          <a:xfrm>
            <a:off x="7000737" y="4541444"/>
            <a:ext cx="2097024" cy="584775"/>
          </a:xfrm>
          <a:prstGeom prst="rect">
            <a:avLst/>
          </a:prstGeom>
          <a:noFill/>
        </p:spPr>
        <p:txBody>
          <a:bodyPr wrap="square" rtlCol="0">
            <a:spAutoFit/>
          </a:bodyPr>
          <a:lstStyle/>
          <a:p>
            <a:r>
              <a:rPr lang="fr-CA" sz="1600" dirty="0">
                <a:solidFill>
                  <a:srgbClr val="B177BF"/>
                </a:solidFill>
              </a:rPr>
              <a:t>Représenté avec l’héritage également.</a:t>
            </a:r>
          </a:p>
        </p:txBody>
      </p:sp>
      <p:cxnSp>
        <p:nvCxnSpPr>
          <p:cNvPr id="8" name="Connecteur droit avec flèche 7">
            <a:extLst>
              <a:ext uri="{FF2B5EF4-FFF2-40B4-BE49-F238E27FC236}">
                <a16:creationId xmlns:a16="http://schemas.microsoft.com/office/drawing/2014/main" id="{F8E09918-DDA1-4CDD-BF3E-8A020CF717C6}"/>
              </a:ext>
            </a:extLst>
          </p:cNvPr>
          <p:cNvCxnSpPr>
            <a:cxnSpLocks/>
          </p:cNvCxnSpPr>
          <p:nvPr/>
        </p:nvCxnSpPr>
        <p:spPr>
          <a:xfrm flipV="1">
            <a:off x="8900160" y="4456176"/>
            <a:ext cx="1054608" cy="24993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0B569412-CD41-445E-AB74-A66C9B04B429}"/>
              </a:ext>
            </a:extLst>
          </p:cNvPr>
          <p:cNvPicPr>
            <a:picLocks noChangeAspect="1"/>
          </p:cNvPicPr>
          <p:nvPr/>
        </p:nvPicPr>
        <p:blipFill>
          <a:blip r:embed="rId2"/>
          <a:stretch>
            <a:fillRect/>
          </a:stretch>
        </p:blipFill>
        <p:spPr>
          <a:xfrm>
            <a:off x="9259062" y="3079242"/>
            <a:ext cx="2019300" cy="3253740"/>
          </a:xfrm>
          <a:prstGeom prst="rect">
            <a:avLst/>
          </a:prstGeom>
        </p:spPr>
      </p:pic>
    </p:spTree>
    <p:extLst>
      <p:ext uri="{BB962C8B-B14F-4D97-AF65-F5344CB8AC3E}">
        <p14:creationId xmlns:p14="http://schemas.microsoft.com/office/powerpoint/2010/main" val="14042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9B569D9-FA0F-44F5-BFA0-A9F90A659234}"/>
              </a:ext>
            </a:extLst>
          </p:cNvPr>
          <p:cNvSpPr>
            <a:spLocks noGrp="1"/>
          </p:cNvSpPr>
          <p:nvPr>
            <p:ph idx="1"/>
          </p:nvPr>
        </p:nvSpPr>
        <p:spPr/>
        <p:txBody>
          <a:bodyPr/>
          <a:lstStyle/>
          <a:p>
            <a:r>
              <a:rPr lang="fr-CA" dirty="0"/>
              <a:t> Spécialisation et Généralisation</a:t>
            </a:r>
          </a:p>
          <a:p>
            <a:pPr lvl="1"/>
            <a:r>
              <a:rPr lang="fr-CA" dirty="0"/>
              <a:t> Partage de relations : Puisqu’un modérateur EST un utilisateur, il partage les relations que l’utilisateur possède.</a:t>
            </a:r>
          </a:p>
        </p:txBody>
      </p:sp>
      <p:sp>
        <p:nvSpPr>
          <p:cNvPr id="3" name="Titre 2">
            <a:extLst>
              <a:ext uri="{FF2B5EF4-FFF2-40B4-BE49-F238E27FC236}">
                <a16:creationId xmlns:a16="http://schemas.microsoft.com/office/drawing/2014/main" id="{8D42BAB2-7CF6-4584-AD29-931D2CB0D60E}"/>
              </a:ext>
            </a:extLst>
          </p:cNvPr>
          <p:cNvSpPr>
            <a:spLocks noGrp="1"/>
          </p:cNvSpPr>
          <p:nvPr>
            <p:ph type="title"/>
          </p:nvPr>
        </p:nvSpPr>
        <p:spPr/>
        <p:txBody>
          <a:bodyPr/>
          <a:lstStyle/>
          <a:p>
            <a:r>
              <a:rPr lang="fr-CA" dirty="0"/>
              <a:t>Généralisation et spécialisation</a:t>
            </a:r>
          </a:p>
        </p:txBody>
      </p:sp>
      <p:sp>
        <p:nvSpPr>
          <p:cNvPr id="6" name="ZoneTexte 5">
            <a:extLst>
              <a:ext uri="{FF2B5EF4-FFF2-40B4-BE49-F238E27FC236}">
                <a16:creationId xmlns:a16="http://schemas.microsoft.com/office/drawing/2014/main" id="{B2339AC3-6A58-45FD-A7E7-F440C261AD01}"/>
              </a:ext>
            </a:extLst>
          </p:cNvPr>
          <p:cNvSpPr txBox="1"/>
          <p:nvPr/>
        </p:nvSpPr>
        <p:spPr>
          <a:xfrm>
            <a:off x="140207" y="3314643"/>
            <a:ext cx="5681395" cy="2585323"/>
          </a:xfrm>
          <a:prstGeom prst="rect">
            <a:avLst/>
          </a:prstGeom>
          <a:noFill/>
        </p:spPr>
        <p:txBody>
          <a:bodyPr wrap="square" rtlCol="0">
            <a:spAutoFit/>
          </a:bodyPr>
          <a:lstStyle/>
          <a:p>
            <a:r>
              <a:rPr lang="fr-CA" dirty="0">
                <a:solidFill>
                  <a:srgbClr val="B177BF"/>
                </a:solidFill>
              </a:rPr>
              <a:t>Exemple : </a:t>
            </a:r>
          </a:p>
          <a:p>
            <a:r>
              <a:rPr lang="fr-CA" dirty="0">
                <a:solidFill>
                  <a:srgbClr val="B177BF"/>
                </a:solidFill>
              </a:rPr>
              <a:t>• Un utilisateur peut poster un message. </a:t>
            </a:r>
            <a:r>
              <a:rPr lang="fr-CA" dirty="0">
                <a:solidFill>
                  <a:srgbClr val="FA4098"/>
                </a:solidFill>
              </a:rPr>
              <a:t>Message</a:t>
            </a:r>
            <a:r>
              <a:rPr lang="fr-CA" dirty="0">
                <a:solidFill>
                  <a:srgbClr val="B177BF"/>
                </a:solidFill>
              </a:rPr>
              <a:t> et </a:t>
            </a:r>
            <a:r>
              <a:rPr lang="fr-CA" dirty="0">
                <a:solidFill>
                  <a:srgbClr val="FA4098"/>
                </a:solidFill>
              </a:rPr>
              <a:t>Utilisateur</a:t>
            </a:r>
            <a:r>
              <a:rPr lang="fr-CA" dirty="0">
                <a:solidFill>
                  <a:srgbClr val="B177BF"/>
                </a:solidFill>
              </a:rPr>
              <a:t> sont reliés parce qu’on voudra pouvoir les associer dans la base de données. (Ex. Pour récupérer la liste des messages d’un utilisateur)</a:t>
            </a:r>
          </a:p>
          <a:p>
            <a:endParaRPr lang="fr-CA" dirty="0">
              <a:solidFill>
                <a:srgbClr val="B177BF"/>
              </a:solidFill>
            </a:endParaRPr>
          </a:p>
          <a:p>
            <a:r>
              <a:rPr lang="fr-CA" dirty="0">
                <a:solidFill>
                  <a:srgbClr val="B177BF"/>
                </a:solidFill>
              </a:rPr>
              <a:t>• Puisqu’un </a:t>
            </a:r>
            <a:r>
              <a:rPr lang="fr-CA" dirty="0">
                <a:solidFill>
                  <a:srgbClr val="FA4098"/>
                </a:solidFill>
              </a:rPr>
              <a:t>modérateur</a:t>
            </a:r>
            <a:r>
              <a:rPr lang="fr-CA" dirty="0">
                <a:solidFill>
                  <a:srgbClr val="B177BF"/>
                </a:solidFill>
              </a:rPr>
              <a:t> EST un </a:t>
            </a:r>
            <a:r>
              <a:rPr lang="fr-CA" dirty="0">
                <a:solidFill>
                  <a:srgbClr val="FA4098"/>
                </a:solidFill>
              </a:rPr>
              <a:t>utilisateur</a:t>
            </a:r>
            <a:r>
              <a:rPr lang="fr-CA" dirty="0">
                <a:solidFill>
                  <a:srgbClr val="B177BF"/>
                </a:solidFill>
              </a:rPr>
              <a:t>, il peut lui aussi </a:t>
            </a:r>
            <a:r>
              <a:rPr lang="fr-CA" b="1" dirty="0">
                <a:solidFill>
                  <a:srgbClr val="B177BF"/>
                </a:solidFill>
              </a:rPr>
              <a:t>poster des messages</a:t>
            </a:r>
            <a:r>
              <a:rPr lang="fr-CA" dirty="0">
                <a:solidFill>
                  <a:srgbClr val="B177BF"/>
                </a:solidFill>
              </a:rPr>
              <a:t>. (C’est comme si la relation </a:t>
            </a:r>
            <a:r>
              <a:rPr lang="fr-CA" dirty="0">
                <a:solidFill>
                  <a:srgbClr val="FA4098"/>
                </a:solidFill>
              </a:rPr>
              <a:t>&lt;poste&gt;</a:t>
            </a:r>
            <a:r>
              <a:rPr lang="fr-CA" dirty="0">
                <a:solidFill>
                  <a:srgbClr val="B177BF"/>
                </a:solidFill>
              </a:rPr>
              <a:t> était à la fois reliée à Utilisateur et à Modérateur)</a:t>
            </a:r>
          </a:p>
        </p:txBody>
      </p:sp>
      <p:pic>
        <p:nvPicPr>
          <p:cNvPr id="9" name="Image 8">
            <a:extLst>
              <a:ext uri="{FF2B5EF4-FFF2-40B4-BE49-F238E27FC236}">
                <a16:creationId xmlns:a16="http://schemas.microsoft.com/office/drawing/2014/main" id="{E566FFD6-1630-49DD-B6CD-3C51A7524EEC}"/>
              </a:ext>
            </a:extLst>
          </p:cNvPr>
          <p:cNvPicPr>
            <a:picLocks noChangeAspect="1"/>
          </p:cNvPicPr>
          <p:nvPr/>
        </p:nvPicPr>
        <p:blipFill>
          <a:blip r:embed="rId2"/>
          <a:stretch>
            <a:fillRect/>
          </a:stretch>
        </p:blipFill>
        <p:spPr>
          <a:xfrm>
            <a:off x="6094200" y="3031998"/>
            <a:ext cx="5532120" cy="3268980"/>
          </a:xfrm>
          <a:prstGeom prst="rect">
            <a:avLst/>
          </a:prstGeom>
        </p:spPr>
      </p:pic>
    </p:spTree>
    <p:extLst>
      <p:ext uri="{BB962C8B-B14F-4D97-AF65-F5344CB8AC3E}">
        <p14:creationId xmlns:p14="http://schemas.microsoft.com/office/powerpoint/2010/main" val="421533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9B569D9-FA0F-44F5-BFA0-A9F90A659234}"/>
              </a:ext>
            </a:extLst>
          </p:cNvPr>
          <p:cNvSpPr>
            <a:spLocks noGrp="1"/>
          </p:cNvSpPr>
          <p:nvPr>
            <p:ph idx="1"/>
          </p:nvPr>
        </p:nvSpPr>
        <p:spPr/>
        <p:txBody>
          <a:bodyPr/>
          <a:lstStyle/>
          <a:p>
            <a:r>
              <a:rPr lang="fr-CA" dirty="0"/>
              <a:t> Spécialisation et Généralisation</a:t>
            </a:r>
          </a:p>
          <a:p>
            <a:pPr lvl="1"/>
            <a:r>
              <a:rPr lang="fr-CA" dirty="0"/>
              <a:t> Partage de relations : L’inverse n’est pas vrai. Même si le modérateur peut faire un rapport de modération, l’utilisateur n’a pas accès à cette relation.</a:t>
            </a:r>
          </a:p>
        </p:txBody>
      </p:sp>
      <p:sp>
        <p:nvSpPr>
          <p:cNvPr id="3" name="Titre 2">
            <a:extLst>
              <a:ext uri="{FF2B5EF4-FFF2-40B4-BE49-F238E27FC236}">
                <a16:creationId xmlns:a16="http://schemas.microsoft.com/office/drawing/2014/main" id="{8D42BAB2-7CF6-4584-AD29-931D2CB0D60E}"/>
              </a:ext>
            </a:extLst>
          </p:cNvPr>
          <p:cNvSpPr>
            <a:spLocks noGrp="1"/>
          </p:cNvSpPr>
          <p:nvPr>
            <p:ph type="title"/>
          </p:nvPr>
        </p:nvSpPr>
        <p:spPr/>
        <p:txBody>
          <a:bodyPr/>
          <a:lstStyle/>
          <a:p>
            <a:r>
              <a:rPr lang="fr-CA" dirty="0"/>
              <a:t>Généralisation et spécialisation</a:t>
            </a:r>
          </a:p>
        </p:txBody>
      </p:sp>
      <p:sp>
        <p:nvSpPr>
          <p:cNvPr id="6" name="ZoneTexte 5">
            <a:extLst>
              <a:ext uri="{FF2B5EF4-FFF2-40B4-BE49-F238E27FC236}">
                <a16:creationId xmlns:a16="http://schemas.microsoft.com/office/drawing/2014/main" id="{B2339AC3-6A58-45FD-A7E7-F440C261AD01}"/>
              </a:ext>
            </a:extLst>
          </p:cNvPr>
          <p:cNvSpPr txBox="1"/>
          <p:nvPr/>
        </p:nvSpPr>
        <p:spPr>
          <a:xfrm>
            <a:off x="358996" y="3546291"/>
            <a:ext cx="5681395" cy="2031325"/>
          </a:xfrm>
          <a:prstGeom prst="rect">
            <a:avLst/>
          </a:prstGeom>
          <a:noFill/>
        </p:spPr>
        <p:txBody>
          <a:bodyPr wrap="square" rtlCol="0">
            <a:spAutoFit/>
          </a:bodyPr>
          <a:lstStyle/>
          <a:p>
            <a:r>
              <a:rPr lang="fr-CA" dirty="0">
                <a:solidFill>
                  <a:srgbClr val="B177BF"/>
                </a:solidFill>
              </a:rPr>
              <a:t>Exemple : </a:t>
            </a:r>
          </a:p>
          <a:p>
            <a:r>
              <a:rPr lang="fr-CA" dirty="0">
                <a:solidFill>
                  <a:srgbClr val="B177BF"/>
                </a:solidFill>
              </a:rPr>
              <a:t>• Un </a:t>
            </a:r>
            <a:r>
              <a:rPr lang="fr-CA" dirty="0">
                <a:solidFill>
                  <a:srgbClr val="FA4098"/>
                </a:solidFill>
              </a:rPr>
              <a:t>modérateur </a:t>
            </a:r>
            <a:r>
              <a:rPr lang="fr-CA" dirty="0">
                <a:solidFill>
                  <a:srgbClr val="B177BF"/>
                </a:solidFill>
              </a:rPr>
              <a:t>peut faire un </a:t>
            </a:r>
            <a:r>
              <a:rPr lang="fr-CA" dirty="0">
                <a:solidFill>
                  <a:srgbClr val="FA4098"/>
                </a:solidFill>
              </a:rPr>
              <a:t>rapport de modération</a:t>
            </a:r>
            <a:r>
              <a:rPr lang="fr-CA" dirty="0">
                <a:solidFill>
                  <a:srgbClr val="B177BF"/>
                </a:solidFill>
              </a:rPr>
              <a:t>.</a:t>
            </a:r>
          </a:p>
          <a:p>
            <a:endParaRPr lang="fr-CA" dirty="0">
              <a:solidFill>
                <a:srgbClr val="B177BF"/>
              </a:solidFill>
            </a:endParaRPr>
          </a:p>
          <a:p>
            <a:r>
              <a:rPr lang="fr-CA" dirty="0">
                <a:solidFill>
                  <a:srgbClr val="B177BF"/>
                </a:solidFill>
              </a:rPr>
              <a:t>• Toutefois, un </a:t>
            </a:r>
            <a:r>
              <a:rPr lang="fr-CA" dirty="0">
                <a:solidFill>
                  <a:srgbClr val="FA4098"/>
                </a:solidFill>
              </a:rPr>
              <a:t>utilisateur</a:t>
            </a:r>
            <a:r>
              <a:rPr lang="fr-CA" dirty="0">
                <a:solidFill>
                  <a:srgbClr val="B177BF"/>
                </a:solidFill>
              </a:rPr>
              <a:t> </a:t>
            </a:r>
            <a:r>
              <a:rPr lang="fr-CA" b="1" dirty="0">
                <a:solidFill>
                  <a:srgbClr val="B177BF"/>
                </a:solidFill>
              </a:rPr>
              <a:t>ne peut pas</a:t>
            </a:r>
            <a:r>
              <a:rPr lang="fr-CA" dirty="0">
                <a:solidFill>
                  <a:srgbClr val="B177BF"/>
                </a:solidFill>
              </a:rPr>
              <a:t>.</a:t>
            </a:r>
          </a:p>
          <a:p>
            <a:endParaRPr lang="fr-CA" dirty="0">
              <a:solidFill>
                <a:srgbClr val="B177BF"/>
              </a:solidFill>
            </a:endParaRPr>
          </a:p>
          <a:p>
            <a:r>
              <a:rPr lang="fr-CA" dirty="0">
                <a:solidFill>
                  <a:srgbClr val="B177BF"/>
                </a:solidFill>
              </a:rPr>
              <a:t>• La relation </a:t>
            </a:r>
            <a:r>
              <a:rPr lang="fr-CA" dirty="0">
                <a:solidFill>
                  <a:srgbClr val="FA4098"/>
                </a:solidFill>
              </a:rPr>
              <a:t>&lt;Fait&gt; </a:t>
            </a:r>
            <a:r>
              <a:rPr lang="fr-CA" dirty="0">
                <a:solidFill>
                  <a:srgbClr val="B177BF"/>
                </a:solidFill>
              </a:rPr>
              <a:t>est réservée à la spécialisation </a:t>
            </a:r>
            <a:r>
              <a:rPr lang="fr-CA" dirty="0">
                <a:solidFill>
                  <a:srgbClr val="FA4098"/>
                </a:solidFill>
              </a:rPr>
              <a:t>Modérateur</a:t>
            </a:r>
            <a:r>
              <a:rPr lang="fr-CA" dirty="0">
                <a:solidFill>
                  <a:srgbClr val="B177BF"/>
                </a:solidFill>
              </a:rPr>
              <a:t>.</a:t>
            </a:r>
          </a:p>
        </p:txBody>
      </p:sp>
      <p:pic>
        <p:nvPicPr>
          <p:cNvPr id="5" name="Image 4">
            <a:extLst>
              <a:ext uri="{FF2B5EF4-FFF2-40B4-BE49-F238E27FC236}">
                <a16:creationId xmlns:a16="http://schemas.microsoft.com/office/drawing/2014/main" id="{E382CBA8-49D0-4CFE-AF77-4266F0DFD358}"/>
              </a:ext>
            </a:extLst>
          </p:cNvPr>
          <p:cNvPicPr>
            <a:picLocks noChangeAspect="1"/>
          </p:cNvPicPr>
          <p:nvPr/>
        </p:nvPicPr>
        <p:blipFill>
          <a:blip r:embed="rId2"/>
          <a:stretch>
            <a:fillRect/>
          </a:stretch>
        </p:blipFill>
        <p:spPr>
          <a:xfrm>
            <a:off x="6040391" y="2935083"/>
            <a:ext cx="5692140" cy="3253740"/>
          </a:xfrm>
          <a:prstGeom prst="rect">
            <a:avLst/>
          </a:prstGeom>
        </p:spPr>
      </p:pic>
    </p:spTree>
    <p:extLst>
      <p:ext uri="{BB962C8B-B14F-4D97-AF65-F5344CB8AC3E}">
        <p14:creationId xmlns:p14="http://schemas.microsoft.com/office/powerpoint/2010/main" val="217044309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10896</TotalTime>
  <Words>2481</Words>
  <Application>Microsoft Office PowerPoint</Application>
  <PresentationFormat>Grand écran</PresentationFormat>
  <Paragraphs>178</Paragraphs>
  <Slides>23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23</vt:i4>
      </vt:variant>
    </vt:vector>
  </HeadingPairs>
  <TitlesOfParts>
    <vt:vector size="30" baseType="lpstr">
      <vt:lpstr>Arial</vt:lpstr>
      <vt:lpstr>Calibri</vt:lpstr>
      <vt:lpstr>Calibri Light</vt:lpstr>
      <vt:lpstr>Courier New</vt:lpstr>
      <vt:lpstr>Symbol</vt:lpstr>
      <vt:lpstr>Wingdings</vt:lpstr>
      <vt:lpstr>Thème Office</vt:lpstr>
      <vt:lpstr>Semaine 1 – Partie 2</vt:lpstr>
      <vt:lpstr>Sommaire 📃</vt:lpstr>
      <vt:lpstr>Composition et agrégation</vt:lpstr>
      <vt:lpstr>Composition et agrégation</vt:lpstr>
      <vt:lpstr>Généralisation et spécialisation</vt:lpstr>
      <vt:lpstr>Généralisation et spécialisation</vt:lpstr>
      <vt:lpstr>Généralisation et spécialisation</vt:lpstr>
      <vt:lpstr>Généralisation et spécialisation</vt:lpstr>
      <vt:lpstr>Généralisation et spécialisation</vt:lpstr>
      <vt:lpstr>Généralisation et spécialisation</vt:lpstr>
      <vt:lpstr>Généralisation et spécialisation</vt:lpstr>
      <vt:lpstr>Généralisation et spécialisation</vt:lpstr>
      <vt:lpstr>Résumé</vt:lpstr>
      <vt:lpstr>Gros exemple 😵🧠</vt:lpstr>
      <vt:lpstr>Gros exemple</vt:lpstr>
      <vt:lpstr>Gros exemple</vt:lpstr>
      <vt:lpstr>Gros exemple</vt:lpstr>
      <vt:lpstr>Gros exemple</vt:lpstr>
      <vt:lpstr>Gros exemple</vt:lpstr>
      <vt:lpstr>Gros exemple</vt:lpstr>
      <vt:lpstr>Gros exemple</vt:lpstr>
      <vt:lpstr>Gros exemple</vt:lpstr>
      <vt:lpstr>Gros exemple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Chantal</cp:lastModifiedBy>
  <cp:revision>2833</cp:revision>
  <dcterms:created xsi:type="dcterms:W3CDTF">2021-06-05T18:50:42Z</dcterms:created>
  <dcterms:modified xsi:type="dcterms:W3CDTF">2023-01-26T18:47:19Z</dcterms:modified>
</cp:coreProperties>
</file>