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78" r:id="rId5"/>
    <p:sldId id="279" r:id="rId6"/>
    <p:sldId id="280" r:id="rId7"/>
    <p:sldId id="287" r:id="rId8"/>
    <p:sldId id="281"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2C6D8E9-E9D0-470B-BD52-E9338C0936D8}">
          <p14:sldIdLst>
            <p14:sldId id="256"/>
            <p14:sldId id="257"/>
            <p14:sldId id="277"/>
            <p14:sldId id="278"/>
            <p14:sldId id="279"/>
            <p14:sldId id="280"/>
            <p14:sldId id="287"/>
            <p14:sldId id="281"/>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4098"/>
    <a:srgbClr val="9073D1"/>
    <a:srgbClr val="739CD1"/>
    <a:srgbClr val="7385D1"/>
    <a:srgbClr val="73B3D1"/>
    <a:srgbClr val="BD7ABF"/>
    <a:srgbClr val="B177BF"/>
    <a:srgbClr val="BF779D"/>
    <a:srgbClr val="FA4840"/>
    <a:srgbClr val="797C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5956" autoAdjust="0"/>
    <p:restoredTop sz="96453" autoAdjust="0"/>
  </p:normalViewPr>
  <p:slideViewPr>
    <p:cSldViewPr snapToGrid="0">
      <p:cViewPr varScale="1">
        <p:scale>
          <a:sx n="114" d="100"/>
          <a:sy n="114" d="100"/>
        </p:scale>
        <p:origin x="11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472247" y="4086437"/>
            <a:ext cx="3291840" cy="307777"/>
          </a:xfrm>
          <a:prstGeom prst="rect">
            <a:avLst/>
          </a:prstGeom>
          <a:noFill/>
        </p:spPr>
        <p:txBody>
          <a:bodyPr wrap="square" rtlCol="0">
            <a:spAutoFit/>
          </a:bodyPr>
          <a:lstStyle/>
          <a:p>
            <a:pPr algn="ctr"/>
            <a:r>
              <a:rPr lang="fr-CA" sz="1400" b="1" dirty="0">
                <a:solidFill>
                  <a:srgbClr val="73B3D1"/>
                </a:solidFill>
              </a:rPr>
              <a:t>Bases de données et programmation Web</a:t>
            </a:r>
          </a:p>
        </p:txBody>
      </p:sp>
    </p:spTree>
    <p:extLst>
      <p:ext uri="{BB962C8B-B14F-4D97-AF65-F5344CB8AC3E}">
        <p14:creationId xmlns:p14="http://schemas.microsoft.com/office/powerpoint/2010/main" val="3880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7AF3ACB-7C32-4605-9708-6B49F1A6DEE9}"/>
              </a:ext>
            </a:extLst>
          </p:cNvPr>
          <p:cNvPicPr>
            <a:picLocks noChangeAspect="1"/>
          </p:cNvPicPr>
          <p:nvPr userDrawn="1"/>
        </p:nvPicPr>
        <p:blipFill>
          <a:blip r:embed="rId2"/>
          <a:stretch>
            <a:fillRect/>
          </a:stretch>
        </p:blipFill>
        <p:spPr>
          <a:xfrm>
            <a:off x="-1800" y="18781"/>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4B11609-5959-464A-A0B8-13C16A524EE0}"/>
              </a:ext>
            </a:extLst>
          </p:cNvPr>
          <p:cNvPicPr>
            <a:picLocks noChangeAspect="1"/>
          </p:cNvPicPr>
          <p:nvPr userDrawn="1"/>
        </p:nvPicPr>
        <p:blipFill>
          <a:blip r:embed="rId2"/>
          <a:stretch>
            <a:fillRect/>
          </a:stretch>
        </p:blipFill>
        <p:spPr>
          <a:xfrm>
            <a:off x="-1800" y="2365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81DDA586-F506-4D6F-A1DB-920377860232}"/>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0A2B6AA-BEDC-46F8-9B1A-690EBBCFD6C4}"/>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08B7190-DCD0-470D-AE20-691CB5B98655}"/>
              </a:ext>
            </a:extLst>
          </p:cNvPr>
          <p:cNvPicPr>
            <a:picLocks noChangeAspect="1"/>
          </p:cNvPicPr>
          <p:nvPr userDrawn="1"/>
        </p:nvPicPr>
        <p:blipFill>
          <a:blip r:embed="rId2"/>
          <a:stretch>
            <a:fillRect/>
          </a:stretch>
        </p:blipFill>
        <p:spPr>
          <a:xfrm>
            <a:off x="-1800" y="2493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177BF"/>
                </a:solidFill>
              </a:defRPr>
            </a:lvl1pPr>
            <a:lvl2pPr marL="685800" indent="-228600">
              <a:buFont typeface="Symbol" panose="05050102010706020507" pitchFamily="18" charset="2"/>
              <a:buChar char="¨"/>
              <a:defRPr>
                <a:solidFill>
                  <a:srgbClr val="B177BF"/>
                </a:solidFill>
              </a:defRPr>
            </a:lvl2pPr>
            <a:lvl3pPr marL="1143000" indent="-228600">
              <a:buFont typeface="Courier New" panose="02070309020205020404" pitchFamily="49" charset="0"/>
              <a:buChar char="o"/>
              <a:defRPr>
                <a:solidFill>
                  <a:srgbClr val="B177BF"/>
                </a:solidFill>
              </a:defRPr>
            </a:lvl3pPr>
            <a:lvl4pPr>
              <a:defRPr>
                <a:solidFill>
                  <a:srgbClr val="B177BF"/>
                </a:solidFill>
              </a:defRPr>
            </a:lvl4pPr>
            <a:lvl5pPr>
              <a:defRPr>
                <a:solidFill>
                  <a:srgbClr val="B177BF"/>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41E9FEF-F323-4AE8-9CF6-B45BBDC5D45E}"/>
              </a:ext>
            </a:extLst>
          </p:cNvPr>
          <p:cNvPicPr>
            <a:picLocks noChangeAspect="1"/>
          </p:cNvPicPr>
          <p:nvPr userDrawn="1"/>
        </p:nvPicPr>
        <p:blipFill>
          <a:blip r:embed="rId2"/>
          <a:stretch>
            <a:fillRect/>
          </a:stretch>
        </p:blipFill>
        <p:spPr>
          <a:xfrm>
            <a:off x="-1800" y="22795"/>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D7ABF"/>
                </a:solidFill>
              </a:defRPr>
            </a:lvl1pPr>
            <a:lvl2pPr marL="685800" indent="-228600">
              <a:buFont typeface="Symbol" panose="05050102010706020507" pitchFamily="18" charset="2"/>
              <a:buChar char="¨"/>
              <a:defRPr>
                <a:solidFill>
                  <a:srgbClr val="BD7ABF"/>
                </a:solidFill>
              </a:defRPr>
            </a:lvl2pPr>
            <a:lvl3pPr marL="1143000" indent="-228600">
              <a:buFont typeface="Courier New" panose="02070309020205020404" pitchFamily="49" charset="0"/>
              <a:buChar char="o"/>
              <a:defRPr>
                <a:solidFill>
                  <a:srgbClr val="BD7ABF"/>
                </a:solidFill>
              </a:defRPr>
            </a:lvl3pPr>
            <a:lvl4pPr>
              <a:defRPr>
                <a:solidFill>
                  <a:srgbClr val="BD7ABF"/>
                </a:solidFill>
              </a:defRPr>
            </a:lvl4pPr>
            <a:lvl5pPr>
              <a:defRPr>
                <a:solidFill>
                  <a:srgbClr val="BD7ABF"/>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59869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2023-02-02</a:t>
            </a:fld>
            <a:endParaRPr lang="fr-CA" dirty="0"/>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‹N°›</a:t>
            </a:fld>
            <a:endParaRPr lang="fr-CA" dirty="0"/>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emf"/><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dirty="0"/>
              <a:t>Semaine 2</a:t>
            </a:r>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p:txBody>
          <a:bodyPr>
            <a:normAutofit lnSpcReduction="10000"/>
          </a:bodyPr>
          <a:lstStyle/>
          <a:p>
            <a:r>
              <a:rPr lang="fr-CA" dirty="0"/>
              <a:t>Modélisation logique / relationnelle</a:t>
            </a:r>
          </a:p>
        </p:txBody>
      </p:sp>
      <p:pic>
        <p:nvPicPr>
          <p:cNvPr id="9" name="Image 8">
            <a:extLst>
              <a:ext uri="{FF2B5EF4-FFF2-40B4-BE49-F238E27FC236}">
                <a16:creationId xmlns:a16="http://schemas.microsoft.com/office/drawing/2014/main" id="{8E071035-850F-482B-8BFE-067B67074A17}"/>
              </a:ext>
            </a:extLst>
          </p:cNvPr>
          <p:cNvPicPr>
            <a:picLocks noChangeAspect="1"/>
          </p:cNvPicPr>
          <p:nvPr/>
        </p:nvPicPr>
        <p:blipFill>
          <a:blip r:embed="rId2"/>
          <a:stretch>
            <a:fillRect/>
          </a:stretch>
        </p:blipFill>
        <p:spPr>
          <a:xfrm>
            <a:off x="76967" y="4091772"/>
            <a:ext cx="3459774" cy="2717011"/>
          </a:xfrm>
          <a:prstGeom prst="rect">
            <a:avLst/>
          </a:prstGeom>
        </p:spPr>
      </p:pic>
      <p:sp>
        <p:nvSpPr>
          <p:cNvPr id="10" name="ZoneTexte 9">
            <a:extLst>
              <a:ext uri="{FF2B5EF4-FFF2-40B4-BE49-F238E27FC236}">
                <a16:creationId xmlns:a16="http://schemas.microsoft.com/office/drawing/2014/main" id="{131DC7BC-BA6C-4B55-AF25-72A1B2FA9C90}"/>
              </a:ext>
            </a:extLst>
          </p:cNvPr>
          <p:cNvSpPr txBox="1"/>
          <p:nvPr/>
        </p:nvSpPr>
        <p:spPr>
          <a:xfrm>
            <a:off x="2186114" y="6045669"/>
            <a:ext cx="1479875" cy="646331"/>
          </a:xfrm>
          <a:prstGeom prst="rect">
            <a:avLst/>
          </a:prstGeom>
          <a:noFill/>
        </p:spPr>
        <p:txBody>
          <a:bodyPr wrap="square" rtlCol="0">
            <a:spAutoFit/>
          </a:bodyPr>
          <a:lstStyle/>
          <a:p>
            <a:r>
              <a:rPr lang="en-CA" sz="3600" dirty="0"/>
              <a:t>😨🙈</a:t>
            </a:r>
            <a:endParaRPr lang="fr-CA" sz="3600" dirty="0"/>
          </a:p>
        </p:txBody>
      </p:sp>
    </p:spTree>
    <p:extLst>
      <p:ext uri="{BB962C8B-B14F-4D97-AF65-F5344CB8AC3E}">
        <p14:creationId xmlns:p14="http://schemas.microsoft.com/office/powerpoint/2010/main" val="358362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5B957A-9052-4DC1-9DCC-B3F0165FB514}"/>
              </a:ext>
            </a:extLst>
          </p:cNvPr>
          <p:cNvSpPr>
            <a:spLocks noGrp="1"/>
          </p:cNvSpPr>
          <p:nvPr>
            <p:ph idx="1"/>
          </p:nvPr>
        </p:nvSpPr>
        <p:spPr/>
        <p:txBody>
          <a:bodyPr/>
          <a:lstStyle/>
          <a:p>
            <a:r>
              <a:rPr lang="fr-CA" dirty="0">
                <a:solidFill>
                  <a:srgbClr val="7385D1"/>
                </a:solidFill>
              </a:rPr>
              <a:t>Normalisation </a:t>
            </a:r>
            <a:r>
              <a:rPr lang="en-CA" dirty="0">
                <a:solidFill>
                  <a:srgbClr val="7385D1"/>
                </a:solidFill>
              </a:rPr>
              <a:t>📌</a:t>
            </a:r>
            <a:endParaRPr lang="fr-CA" dirty="0">
              <a:solidFill>
                <a:srgbClr val="7385D1"/>
              </a:solidFill>
            </a:endParaRPr>
          </a:p>
          <a:p>
            <a:r>
              <a:rPr lang="fr-CA" dirty="0">
                <a:solidFill>
                  <a:srgbClr val="9073D1"/>
                </a:solidFill>
              </a:rPr>
              <a:t> Dénormalisation</a:t>
            </a:r>
            <a:r>
              <a:rPr lang="en-CA" dirty="0">
                <a:solidFill>
                  <a:srgbClr val="9073D1"/>
                </a:solidFill>
              </a:rPr>
              <a:t> 📈📉</a:t>
            </a:r>
            <a:endParaRPr lang="fr-CA" dirty="0">
              <a:solidFill>
                <a:srgbClr val="9073D1"/>
              </a:solidFill>
            </a:endParaRPr>
          </a:p>
        </p:txBody>
      </p:sp>
      <p:sp>
        <p:nvSpPr>
          <p:cNvPr id="3" name="Titre 2">
            <a:extLst>
              <a:ext uri="{FF2B5EF4-FFF2-40B4-BE49-F238E27FC236}">
                <a16:creationId xmlns:a16="http://schemas.microsoft.com/office/drawing/2014/main" id="{36B6614C-72E4-4109-BCB2-8A7C94B43A06}"/>
              </a:ext>
            </a:extLst>
          </p:cNvPr>
          <p:cNvSpPr>
            <a:spLocks noGrp="1"/>
          </p:cNvSpPr>
          <p:nvPr>
            <p:ph type="title"/>
          </p:nvPr>
        </p:nvSpPr>
        <p:spPr/>
        <p:txBody>
          <a:bodyPr/>
          <a:lstStyle/>
          <a:p>
            <a:r>
              <a:rPr lang="fr-CA" dirty="0"/>
              <a:t>Sommaire </a:t>
            </a:r>
            <a:r>
              <a:rPr lang="en-CA" dirty="0"/>
              <a:t>📃</a:t>
            </a:r>
            <a:endParaRPr lang="fr-CA" dirty="0"/>
          </a:p>
        </p:txBody>
      </p:sp>
    </p:spTree>
    <p:extLst>
      <p:ext uri="{BB962C8B-B14F-4D97-AF65-F5344CB8AC3E}">
        <p14:creationId xmlns:p14="http://schemas.microsoft.com/office/powerpoint/2010/main" val="362497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0FC0ABA-FBA2-4012-9422-D33BBF2B4214}"/>
              </a:ext>
            </a:extLst>
          </p:cNvPr>
          <p:cNvSpPr>
            <a:spLocks noGrp="1"/>
          </p:cNvSpPr>
          <p:nvPr>
            <p:ph idx="1"/>
          </p:nvPr>
        </p:nvSpPr>
        <p:spPr/>
        <p:txBody>
          <a:bodyPr>
            <a:normAutofit fontScale="92500" lnSpcReduction="10000"/>
          </a:bodyPr>
          <a:lstStyle/>
          <a:p>
            <a:r>
              <a:rPr lang="fr-CA" dirty="0"/>
              <a:t> </a:t>
            </a:r>
            <a:r>
              <a:rPr lang="fr-CA" dirty="0">
                <a:solidFill>
                  <a:srgbClr val="FA4098"/>
                </a:solidFill>
              </a:rPr>
              <a:t>Normalisation</a:t>
            </a:r>
          </a:p>
          <a:p>
            <a:pPr lvl="1"/>
            <a:r>
              <a:rPr lang="fr-CA" dirty="0"/>
              <a:t> La normalisation est un processus qui amène à vérifier et modifier la structure des tables dans le modèle logique afin de :</a:t>
            </a:r>
          </a:p>
          <a:p>
            <a:pPr lvl="2"/>
            <a:r>
              <a:rPr lang="fr-CA" dirty="0"/>
              <a:t> Réduire les </a:t>
            </a:r>
            <a:r>
              <a:rPr lang="fr-CA" dirty="0">
                <a:solidFill>
                  <a:srgbClr val="FA4098"/>
                </a:solidFill>
              </a:rPr>
              <a:t>redondances</a:t>
            </a:r>
            <a:r>
              <a:rPr lang="fr-CA" dirty="0"/>
              <a:t> </a:t>
            </a:r>
          </a:p>
          <a:p>
            <a:pPr lvl="2"/>
            <a:r>
              <a:rPr lang="fr-CA" dirty="0"/>
              <a:t> Améliorer l’</a:t>
            </a:r>
            <a:r>
              <a:rPr lang="fr-CA" dirty="0">
                <a:solidFill>
                  <a:srgbClr val="FA4098"/>
                </a:solidFill>
              </a:rPr>
              <a:t>intégrité</a:t>
            </a:r>
            <a:r>
              <a:rPr lang="fr-CA" dirty="0"/>
              <a:t> des données</a:t>
            </a:r>
          </a:p>
          <a:p>
            <a:pPr marL="914400" lvl="2" indent="0">
              <a:buNone/>
            </a:pPr>
            <a:endParaRPr lang="fr-CA" dirty="0"/>
          </a:p>
          <a:p>
            <a:pPr lvl="1"/>
            <a:r>
              <a:rPr lang="fr-CA" dirty="0"/>
              <a:t> S’il y a eu quelques maladresses en passant du modèle conceptuel à logique, cette étape du processus pourrait rétablir un peu d’ordre.</a:t>
            </a:r>
          </a:p>
          <a:p>
            <a:pPr marL="457200" lvl="1" indent="0">
              <a:buNone/>
            </a:pPr>
            <a:endParaRPr lang="fr-CA" dirty="0"/>
          </a:p>
          <a:p>
            <a:pPr lvl="1"/>
            <a:r>
              <a:rPr lang="fr-CA" dirty="0"/>
              <a:t> La normalisation est divisée plusieurs </a:t>
            </a:r>
            <a:r>
              <a:rPr lang="fr-CA" b="1" dirty="0"/>
              <a:t>paliers</a:t>
            </a:r>
            <a:r>
              <a:rPr lang="fr-CA" dirty="0"/>
              <a:t> (Plus on respecte de paliers, mieux on garantie d’éviter la redondance et les pertes d’intégrité)</a:t>
            </a:r>
          </a:p>
          <a:p>
            <a:pPr lvl="2"/>
            <a:r>
              <a:rPr lang="fr-CA" dirty="0"/>
              <a:t> </a:t>
            </a:r>
            <a:r>
              <a:rPr lang="fr-CA" dirty="0">
                <a:solidFill>
                  <a:srgbClr val="FA4098"/>
                </a:solidFill>
              </a:rPr>
              <a:t>1NF</a:t>
            </a:r>
            <a:r>
              <a:rPr lang="fr-CA" dirty="0"/>
              <a:t> (Première forme normale)</a:t>
            </a:r>
          </a:p>
          <a:p>
            <a:pPr lvl="2"/>
            <a:r>
              <a:rPr lang="fr-CA" dirty="0"/>
              <a:t> </a:t>
            </a:r>
            <a:r>
              <a:rPr lang="fr-CA" dirty="0">
                <a:solidFill>
                  <a:srgbClr val="FA4098"/>
                </a:solidFill>
              </a:rPr>
              <a:t>2NF</a:t>
            </a:r>
            <a:r>
              <a:rPr lang="fr-CA" dirty="0"/>
              <a:t> (Deuxième forme normale)</a:t>
            </a:r>
          </a:p>
          <a:p>
            <a:pPr lvl="2"/>
            <a:r>
              <a:rPr lang="fr-CA" dirty="0"/>
              <a:t> </a:t>
            </a:r>
            <a:r>
              <a:rPr lang="fr-CA" dirty="0">
                <a:solidFill>
                  <a:srgbClr val="FA4098"/>
                </a:solidFill>
              </a:rPr>
              <a:t>3NF</a:t>
            </a:r>
            <a:r>
              <a:rPr lang="fr-CA" dirty="0"/>
              <a:t> (Troisième forme normale)</a:t>
            </a:r>
          </a:p>
          <a:p>
            <a:pPr lvl="2"/>
            <a:r>
              <a:rPr lang="fr-CA" dirty="0"/>
              <a:t> </a:t>
            </a:r>
            <a:r>
              <a:rPr lang="fr-CA" dirty="0">
                <a:solidFill>
                  <a:srgbClr val="FA4098"/>
                </a:solidFill>
              </a:rPr>
              <a:t>BCNF</a:t>
            </a:r>
            <a:r>
              <a:rPr lang="fr-CA" dirty="0"/>
              <a:t> (Forme normale de Boyce-Codd)</a:t>
            </a:r>
          </a:p>
          <a:p>
            <a:pPr lvl="2"/>
            <a:r>
              <a:rPr lang="fr-CA" dirty="0"/>
              <a:t> </a:t>
            </a:r>
            <a:r>
              <a:rPr lang="fr-CA" dirty="0">
                <a:solidFill>
                  <a:srgbClr val="FA4098"/>
                </a:solidFill>
              </a:rPr>
              <a:t>4NF</a:t>
            </a:r>
            <a:r>
              <a:rPr lang="fr-CA" dirty="0"/>
              <a:t>, </a:t>
            </a:r>
            <a:r>
              <a:rPr lang="fr-CA" dirty="0">
                <a:solidFill>
                  <a:srgbClr val="FA4098"/>
                </a:solidFill>
              </a:rPr>
              <a:t>5NF</a:t>
            </a:r>
            <a:r>
              <a:rPr lang="fr-CA" dirty="0"/>
              <a:t>, </a:t>
            </a:r>
            <a:r>
              <a:rPr lang="fr-CA" dirty="0">
                <a:solidFill>
                  <a:srgbClr val="FA4098"/>
                </a:solidFill>
              </a:rPr>
              <a:t>6NF</a:t>
            </a:r>
            <a:r>
              <a:rPr lang="fr-CA" dirty="0"/>
              <a:t>, ...</a:t>
            </a:r>
          </a:p>
        </p:txBody>
      </p:sp>
      <p:sp>
        <p:nvSpPr>
          <p:cNvPr id="3" name="Titre 2">
            <a:extLst>
              <a:ext uri="{FF2B5EF4-FFF2-40B4-BE49-F238E27FC236}">
                <a16:creationId xmlns:a16="http://schemas.microsoft.com/office/drawing/2014/main" id="{1483ECF2-F784-4EF6-9F26-2780429C0696}"/>
              </a:ext>
            </a:extLst>
          </p:cNvPr>
          <p:cNvSpPr>
            <a:spLocks noGrp="1"/>
          </p:cNvSpPr>
          <p:nvPr>
            <p:ph type="title"/>
          </p:nvPr>
        </p:nvSpPr>
        <p:spPr/>
        <p:txBody>
          <a:bodyPr/>
          <a:lstStyle/>
          <a:p>
            <a:r>
              <a:rPr lang="fr-CA" dirty="0"/>
              <a:t>Normalisation</a:t>
            </a:r>
          </a:p>
        </p:txBody>
      </p:sp>
    </p:spTree>
    <p:extLst>
      <p:ext uri="{BB962C8B-B14F-4D97-AF65-F5344CB8AC3E}">
        <p14:creationId xmlns:p14="http://schemas.microsoft.com/office/powerpoint/2010/main" val="155618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0FC0ABA-FBA2-4012-9422-D33BBF2B4214}"/>
              </a:ext>
            </a:extLst>
          </p:cNvPr>
          <p:cNvSpPr>
            <a:spLocks noGrp="1"/>
          </p:cNvSpPr>
          <p:nvPr>
            <p:ph idx="1"/>
          </p:nvPr>
        </p:nvSpPr>
        <p:spPr>
          <a:xfrm>
            <a:off x="445008" y="1150572"/>
            <a:ext cx="11161776" cy="5026393"/>
          </a:xfrm>
        </p:spPr>
        <p:txBody>
          <a:bodyPr/>
          <a:lstStyle/>
          <a:p>
            <a:r>
              <a:rPr lang="fr-CA" dirty="0"/>
              <a:t> Première forme normale (1NF)</a:t>
            </a:r>
          </a:p>
          <a:p>
            <a:pPr lvl="1"/>
            <a:r>
              <a:rPr lang="fr-CA" dirty="0"/>
              <a:t> Pour respecter </a:t>
            </a:r>
            <a:r>
              <a:rPr lang="fr-CA" dirty="0">
                <a:solidFill>
                  <a:srgbClr val="FA4098"/>
                </a:solidFill>
              </a:rPr>
              <a:t>1NF</a:t>
            </a:r>
            <a:r>
              <a:rPr lang="fr-CA" dirty="0"/>
              <a:t>, chaque colonne de la table doit contenir des valeurs </a:t>
            </a:r>
            <a:r>
              <a:rPr lang="fr-CA" dirty="0">
                <a:solidFill>
                  <a:srgbClr val="FA4098"/>
                </a:solidFill>
              </a:rPr>
              <a:t>atomiques</a:t>
            </a:r>
            <a:r>
              <a:rPr lang="fr-CA" dirty="0"/>
              <a:t>. (Et non une liste)</a:t>
            </a:r>
          </a:p>
          <a:p>
            <a:pPr lvl="2"/>
            <a:r>
              <a:rPr lang="fr-CA" dirty="0"/>
              <a:t> Si une propriété contient une liste de valeurs, il faut créer une nouvelle table pour l’y isoler.</a:t>
            </a:r>
          </a:p>
          <a:p>
            <a:pPr lvl="2"/>
            <a:r>
              <a:rPr lang="fr-CA" dirty="0"/>
              <a:t> Exception : s’il y avait par exemple précisément 2 numéros de téléphone par personne, on pourrait se contenter de deux colonnes au sein de la table existante.</a:t>
            </a:r>
          </a:p>
        </p:txBody>
      </p:sp>
      <p:sp>
        <p:nvSpPr>
          <p:cNvPr id="3" name="Titre 2">
            <a:extLst>
              <a:ext uri="{FF2B5EF4-FFF2-40B4-BE49-F238E27FC236}">
                <a16:creationId xmlns:a16="http://schemas.microsoft.com/office/drawing/2014/main" id="{1483ECF2-F784-4EF6-9F26-2780429C0696}"/>
              </a:ext>
            </a:extLst>
          </p:cNvPr>
          <p:cNvSpPr>
            <a:spLocks noGrp="1"/>
          </p:cNvSpPr>
          <p:nvPr>
            <p:ph type="title"/>
          </p:nvPr>
        </p:nvSpPr>
        <p:spPr/>
        <p:txBody>
          <a:bodyPr/>
          <a:lstStyle/>
          <a:p>
            <a:r>
              <a:rPr lang="fr-CA" dirty="0"/>
              <a:t>Normalisation</a:t>
            </a:r>
          </a:p>
        </p:txBody>
      </p:sp>
      <p:sp>
        <p:nvSpPr>
          <p:cNvPr id="8" name="Flèche : droite 7">
            <a:extLst>
              <a:ext uri="{FF2B5EF4-FFF2-40B4-BE49-F238E27FC236}">
                <a16:creationId xmlns:a16="http://schemas.microsoft.com/office/drawing/2014/main" id="{679B86D7-4D8F-4688-AB5C-D35513792581}"/>
              </a:ext>
            </a:extLst>
          </p:cNvPr>
          <p:cNvSpPr/>
          <p:nvPr/>
        </p:nvSpPr>
        <p:spPr>
          <a:xfrm>
            <a:off x="5721286" y="4299227"/>
            <a:ext cx="745827" cy="682752"/>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9" name="ZoneTexte 28">
            <a:extLst>
              <a:ext uri="{FF2B5EF4-FFF2-40B4-BE49-F238E27FC236}">
                <a16:creationId xmlns:a16="http://schemas.microsoft.com/office/drawing/2014/main" id="{80FAD874-5CC5-4A7B-AF25-B3279547B8FE}"/>
              </a:ext>
            </a:extLst>
          </p:cNvPr>
          <p:cNvSpPr txBox="1"/>
          <p:nvPr/>
        </p:nvSpPr>
        <p:spPr>
          <a:xfrm>
            <a:off x="117965" y="5620512"/>
            <a:ext cx="7894753" cy="1169551"/>
          </a:xfrm>
          <a:prstGeom prst="rect">
            <a:avLst/>
          </a:prstGeom>
          <a:noFill/>
        </p:spPr>
        <p:txBody>
          <a:bodyPr wrap="square" rtlCol="0">
            <a:spAutoFit/>
          </a:bodyPr>
          <a:lstStyle/>
          <a:p>
            <a:r>
              <a:rPr lang="fr-CA" sz="1400" dirty="0">
                <a:solidFill>
                  <a:srgbClr val="7385D1"/>
                </a:solidFill>
              </a:rPr>
              <a:t>Dans cet exemple, il y a deux champs à valeurs multiples à changer :</a:t>
            </a:r>
          </a:p>
          <a:p>
            <a:r>
              <a:rPr lang="fr-CA" sz="1400" dirty="0">
                <a:solidFill>
                  <a:srgbClr val="7385D1"/>
                </a:solidFill>
              </a:rPr>
              <a:t>• </a:t>
            </a:r>
            <a:r>
              <a:rPr lang="fr-CA" sz="1400" dirty="0">
                <a:solidFill>
                  <a:srgbClr val="FA4098"/>
                </a:solidFill>
              </a:rPr>
              <a:t>Noms</a:t>
            </a:r>
            <a:r>
              <a:rPr lang="fr-CA" sz="1400" dirty="0">
                <a:solidFill>
                  <a:srgbClr val="7385D1"/>
                </a:solidFill>
              </a:rPr>
              <a:t> : Chaque client en a </a:t>
            </a:r>
            <a:r>
              <a:rPr lang="fr-CA" sz="1400" b="1" dirty="0">
                <a:solidFill>
                  <a:srgbClr val="7385D1"/>
                </a:solidFill>
              </a:rPr>
              <a:t>exactement 2</a:t>
            </a:r>
            <a:r>
              <a:rPr lang="fr-CA" sz="1400" dirty="0">
                <a:solidFill>
                  <a:srgbClr val="7385D1"/>
                </a:solidFill>
              </a:rPr>
              <a:t>, alors on peut se contenter de séparer ce champ en deux colonnes: </a:t>
            </a:r>
            <a:r>
              <a:rPr lang="fr-CA" sz="1400" dirty="0" err="1">
                <a:solidFill>
                  <a:srgbClr val="FA4098"/>
                </a:solidFill>
              </a:rPr>
              <a:t>Prenom</a:t>
            </a:r>
            <a:r>
              <a:rPr lang="fr-CA" sz="1400" dirty="0">
                <a:solidFill>
                  <a:srgbClr val="7385D1"/>
                </a:solidFill>
              </a:rPr>
              <a:t> et </a:t>
            </a:r>
            <a:r>
              <a:rPr lang="fr-CA" sz="1400" dirty="0">
                <a:solidFill>
                  <a:srgbClr val="FA4098"/>
                </a:solidFill>
              </a:rPr>
              <a:t>Nom</a:t>
            </a:r>
            <a:r>
              <a:rPr lang="fr-CA" sz="1400" dirty="0">
                <a:solidFill>
                  <a:srgbClr val="7385D1"/>
                </a:solidFill>
              </a:rPr>
              <a:t>.</a:t>
            </a:r>
          </a:p>
          <a:p>
            <a:r>
              <a:rPr lang="fr-CA" sz="1400" dirty="0">
                <a:solidFill>
                  <a:srgbClr val="7385D1"/>
                </a:solidFill>
              </a:rPr>
              <a:t>• </a:t>
            </a:r>
            <a:r>
              <a:rPr lang="fr-CA" sz="1400" dirty="0" err="1">
                <a:solidFill>
                  <a:srgbClr val="FA4098"/>
                </a:solidFill>
              </a:rPr>
              <a:t>NoTels</a:t>
            </a:r>
            <a:r>
              <a:rPr lang="fr-CA" sz="1400" dirty="0">
                <a:solidFill>
                  <a:srgbClr val="7385D1"/>
                </a:solidFill>
              </a:rPr>
              <a:t> : Le nombre de numéros de téléphone par client semble moins </a:t>
            </a:r>
            <a:r>
              <a:rPr lang="fr-CA" sz="1400" b="1" dirty="0">
                <a:solidFill>
                  <a:srgbClr val="7385D1"/>
                </a:solidFill>
              </a:rPr>
              <a:t>fixe</a:t>
            </a:r>
            <a:r>
              <a:rPr lang="fr-CA" sz="1400" dirty="0">
                <a:solidFill>
                  <a:srgbClr val="7385D1"/>
                </a:solidFill>
              </a:rPr>
              <a:t>, alors on crée une nouvelle table qui contient les numéros de téléphone.</a:t>
            </a:r>
          </a:p>
        </p:txBody>
      </p:sp>
      <p:pic>
        <p:nvPicPr>
          <p:cNvPr id="7" name="Image 6">
            <a:extLst>
              <a:ext uri="{FF2B5EF4-FFF2-40B4-BE49-F238E27FC236}">
                <a16:creationId xmlns:a16="http://schemas.microsoft.com/office/drawing/2014/main" id="{C9E02D22-7B7E-4E73-B2C9-D4D5BF61B531}"/>
              </a:ext>
            </a:extLst>
          </p:cNvPr>
          <p:cNvPicPr>
            <a:picLocks noChangeAspect="1"/>
          </p:cNvPicPr>
          <p:nvPr/>
        </p:nvPicPr>
        <p:blipFill>
          <a:blip r:embed="rId2"/>
          <a:stretch>
            <a:fillRect/>
          </a:stretch>
        </p:blipFill>
        <p:spPr>
          <a:xfrm>
            <a:off x="7002513" y="3333291"/>
            <a:ext cx="4931313" cy="1600148"/>
          </a:xfrm>
          <a:prstGeom prst="rect">
            <a:avLst/>
          </a:prstGeom>
        </p:spPr>
      </p:pic>
      <p:pic>
        <p:nvPicPr>
          <p:cNvPr id="10" name="Image 9">
            <a:extLst>
              <a:ext uri="{FF2B5EF4-FFF2-40B4-BE49-F238E27FC236}">
                <a16:creationId xmlns:a16="http://schemas.microsoft.com/office/drawing/2014/main" id="{055FBA89-4784-4ADD-B8D9-3E19868E93C1}"/>
              </a:ext>
            </a:extLst>
          </p:cNvPr>
          <p:cNvPicPr>
            <a:picLocks noChangeAspect="1"/>
          </p:cNvPicPr>
          <p:nvPr/>
        </p:nvPicPr>
        <p:blipFill>
          <a:blip r:embed="rId3"/>
          <a:stretch>
            <a:fillRect/>
          </a:stretch>
        </p:blipFill>
        <p:spPr>
          <a:xfrm>
            <a:off x="8304866" y="5121098"/>
            <a:ext cx="2578398" cy="1712518"/>
          </a:xfrm>
          <a:prstGeom prst="rect">
            <a:avLst/>
          </a:prstGeom>
        </p:spPr>
      </p:pic>
      <p:cxnSp>
        <p:nvCxnSpPr>
          <p:cNvPr id="22" name="Connecteur : en angle 21">
            <a:extLst>
              <a:ext uri="{FF2B5EF4-FFF2-40B4-BE49-F238E27FC236}">
                <a16:creationId xmlns:a16="http://schemas.microsoft.com/office/drawing/2014/main" id="{D1F465A4-89C4-4F52-A348-5122DB8D9DC4}"/>
              </a:ext>
            </a:extLst>
          </p:cNvPr>
          <p:cNvCxnSpPr>
            <a:cxnSpLocks/>
            <a:stCxn id="27" idx="1"/>
            <a:endCxn id="24" idx="1"/>
          </p:cNvCxnSpPr>
          <p:nvPr/>
        </p:nvCxnSpPr>
        <p:spPr>
          <a:xfrm rot="10800000" flipH="1" flipV="1">
            <a:off x="7007137" y="3682024"/>
            <a:ext cx="1301969" cy="1816567"/>
          </a:xfrm>
          <a:prstGeom prst="bentConnector3">
            <a:avLst>
              <a:gd name="adj1" fmla="val -17558"/>
            </a:avLst>
          </a:prstGeom>
          <a:ln w="19050">
            <a:solidFill>
              <a:srgbClr val="FA4098"/>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85D33C6-742D-4E02-BDAB-C8D3BED73B53}"/>
              </a:ext>
            </a:extLst>
          </p:cNvPr>
          <p:cNvSpPr/>
          <p:nvPr/>
        </p:nvSpPr>
        <p:spPr>
          <a:xfrm>
            <a:off x="8309107" y="5376672"/>
            <a:ext cx="1005581" cy="243840"/>
          </a:xfrm>
          <a:prstGeom prst="rect">
            <a:avLst/>
          </a:prstGeom>
          <a:noFill/>
          <a:ln w="19050">
            <a:solidFill>
              <a:srgbClr val="FA409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7" name="Rectangle 26">
            <a:extLst>
              <a:ext uri="{FF2B5EF4-FFF2-40B4-BE49-F238E27FC236}">
                <a16:creationId xmlns:a16="http://schemas.microsoft.com/office/drawing/2014/main" id="{2786E298-2D48-41D9-B4C0-F2E12D492657}"/>
              </a:ext>
            </a:extLst>
          </p:cNvPr>
          <p:cNvSpPr/>
          <p:nvPr/>
        </p:nvSpPr>
        <p:spPr>
          <a:xfrm>
            <a:off x="7007138" y="3560105"/>
            <a:ext cx="1005581" cy="243840"/>
          </a:xfrm>
          <a:prstGeom prst="rect">
            <a:avLst/>
          </a:prstGeom>
          <a:noFill/>
          <a:ln w="19050">
            <a:solidFill>
              <a:srgbClr val="FA409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6" name="Image 5">
            <a:extLst>
              <a:ext uri="{FF2B5EF4-FFF2-40B4-BE49-F238E27FC236}">
                <a16:creationId xmlns:a16="http://schemas.microsoft.com/office/drawing/2014/main" id="{A836DD5D-A8AD-495A-92CB-C18B8E0720A5}"/>
              </a:ext>
            </a:extLst>
          </p:cNvPr>
          <p:cNvPicPr>
            <a:picLocks noChangeAspect="1"/>
          </p:cNvPicPr>
          <p:nvPr/>
        </p:nvPicPr>
        <p:blipFill>
          <a:blip r:embed="rId4"/>
          <a:stretch>
            <a:fillRect/>
          </a:stretch>
        </p:blipFill>
        <p:spPr>
          <a:xfrm>
            <a:off x="221821" y="3803945"/>
            <a:ext cx="5391524" cy="1501548"/>
          </a:xfrm>
          <a:prstGeom prst="rect">
            <a:avLst/>
          </a:prstGeom>
        </p:spPr>
      </p:pic>
    </p:spTree>
    <p:extLst>
      <p:ext uri="{BB962C8B-B14F-4D97-AF65-F5344CB8AC3E}">
        <p14:creationId xmlns:p14="http://schemas.microsoft.com/office/powerpoint/2010/main" val="101929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0FC0ABA-FBA2-4012-9422-D33BBF2B4214}"/>
              </a:ext>
            </a:extLst>
          </p:cNvPr>
          <p:cNvSpPr>
            <a:spLocks noGrp="1"/>
          </p:cNvSpPr>
          <p:nvPr>
            <p:ph idx="1"/>
          </p:nvPr>
        </p:nvSpPr>
        <p:spPr>
          <a:xfrm>
            <a:off x="438912" y="1150572"/>
            <a:ext cx="11308080" cy="5026393"/>
          </a:xfrm>
        </p:spPr>
        <p:txBody>
          <a:bodyPr/>
          <a:lstStyle/>
          <a:p>
            <a:r>
              <a:rPr lang="fr-CA" dirty="0"/>
              <a:t> Deuxième forme normale (2NF)</a:t>
            </a:r>
          </a:p>
          <a:p>
            <a:pPr lvl="1"/>
            <a:r>
              <a:rPr lang="fr-CA" dirty="0"/>
              <a:t> Pour respecter </a:t>
            </a:r>
            <a:r>
              <a:rPr lang="fr-CA" dirty="0">
                <a:solidFill>
                  <a:srgbClr val="FA4098"/>
                </a:solidFill>
              </a:rPr>
              <a:t>2NF</a:t>
            </a:r>
            <a:r>
              <a:rPr lang="fr-CA" dirty="0"/>
              <a:t>, si la clé est </a:t>
            </a:r>
            <a:r>
              <a:rPr lang="fr-CA" dirty="0">
                <a:solidFill>
                  <a:srgbClr val="FA4098"/>
                </a:solidFill>
              </a:rPr>
              <a:t>composée</a:t>
            </a:r>
            <a:r>
              <a:rPr lang="fr-CA" dirty="0"/>
              <a:t>, toutes les propriétés ne faisant pas partie de la clé doivent dépendre de la clé primaire composée </a:t>
            </a:r>
            <a:r>
              <a:rPr lang="fr-CA" b="1" u="sng" dirty="0"/>
              <a:t>en entier</a:t>
            </a:r>
            <a:r>
              <a:rPr lang="fr-CA" dirty="0"/>
              <a:t>.</a:t>
            </a:r>
          </a:p>
          <a:p>
            <a:pPr lvl="2"/>
            <a:r>
              <a:rPr lang="fr-CA" dirty="0"/>
              <a:t> Si une propriété </a:t>
            </a:r>
            <a:r>
              <a:rPr lang="fr-CA" u="sng" dirty="0"/>
              <a:t>non-clé</a:t>
            </a:r>
            <a:r>
              <a:rPr lang="fr-CA" dirty="0"/>
              <a:t> dépend d’une </a:t>
            </a:r>
            <a:r>
              <a:rPr lang="fr-CA" u="sng" dirty="0"/>
              <a:t>portion</a:t>
            </a:r>
            <a:r>
              <a:rPr lang="fr-CA" dirty="0"/>
              <a:t> de la clé composée, on ne respecte pas 2NF !</a:t>
            </a:r>
          </a:p>
        </p:txBody>
      </p:sp>
      <p:sp>
        <p:nvSpPr>
          <p:cNvPr id="3" name="Titre 2">
            <a:extLst>
              <a:ext uri="{FF2B5EF4-FFF2-40B4-BE49-F238E27FC236}">
                <a16:creationId xmlns:a16="http://schemas.microsoft.com/office/drawing/2014/main" id="{1483ECF2-F784-4EF6-9F26-2780429C0696}"/>
              </a:ext>
            </a:extLst>
          </p:cNvPr>
          <p:cNvSpPr>
            <a:spLocks noGrp="1"/>
          </p:cNvSpPr>
          <p:nvPr>
            <p:ph type="title"/>
          </p:nvPr>
        </p:nvSpPr>
        <p:spPr/>
        <p:txBody>
          <a:bodyPr/>
          <a:lstStyle/>
          <a:p>
            <a:r>
              <a:rPr lang="fr-CA" dirty="0"/>
              <a:t>Normalisation</a:t>
            </a:r>
          </a:p>
        </p:txBody>
      </p:sp>
      <p:sp>
        <p:nvSpPr>
          <p:cNvPr id="8" name="ZoneTexte 7">
            <a:extLst>
              <a:ext uri="{FF2B5EF4-FFF2-40B4-BE49-F238E27FC236}">
                <a16:creationId xmlns:a16="http://schemas.microsoft.com/office/drawing/2014/main" id="{7FF93543-2D22-4393-BAF9-4EEDEAEC1A87}"/>
              </a:ext>
            </a:extLst>
          </p:cNvPr>
          <p:cNvSpPr txBox="1"/>
          <p:nvPr/>
        </p:nvSpPr>
        <p:spPr>
          <a:xfrm>
            <a:off x="259080" y="5698670"/>
            <a:ext cx="11673840" cy="1077218"/>
          </a:xfrm>
          <a:prstGeom prst="rect">
            <a:avLst/>
          </a:prstGeom>
          <a:noFill/>
        </p:spPr>
        <p:txBody>
          <a:bodyPr wrap="square" rtlCol="0">
            <a:spAutoFit/>
          </a:bodyPr>
          <a:lstStyle/>
          <a:p>
            <a:r>
              <a:rPr lang="fr-CA" sz="1600" dirty="0">
                <a:solidFill>
                  <a:srgbClr val="7385D1"/>
                </a:solidFill>
              </a:rPr>
              <a:t>Exemple : Ici, nous avons une </a:t>
            </a:r>
            <a:r>
              <a:rPr lang="fr-CA" sz="1600" b="1" dirty="0">
                <a:solidFill>
                  <a:srgbClr val="7385D1"/>
                </a:solidFill>
              </a:rPr>
              <a:t>table de liaison</a:t>
            </a:r>
            <a:r>
              <a:rPr lang="fr-CA" sz="1600" dirty="0">
                <a:solidFill>
                  <a:srgbClr val="7385D1"/>
                </a:solidFill>
              </a:rPr>
              <a:t> pour noter les </a:t>
            </a:r>
            <a:r>
              <a:rPr lang="fr-CA" sz="1600" dirty="0">
                <a:solidFill>
                  <a:srgbClr val="FA4098"/>
                </a:solidFill>
              </a:rPr>
              <a:t>inscriptions</a:t>
            </a:r>
            <a:r>
              <a:rPr lang="fr-CA" sz="1600" dirty="0">
                <a:solidFill>
                  <a:srgbClr val="7385D1"/>
                </a:solidFill>
              </a:rPr>
              <a:t> des </a:t>
            </a:r>
            <a:r>
              <a:rPr lang="fr-CA" sz="1600" dirty="0">
                <a:solidFill>
                  <a:srgbClr val="FA4098"/>
                </a:solidFill>
              </a:rPr>
              <a:t>étudiants</a:t>
            </a:r>
            <a:r>
              <a:rPr lang="fr-CA" sz="1600" dirty="0">
                <a:solidFill>
                  <a:srgbClr val="7385D1"/>
                </a:solidFill>
              </a:rPr>
              <a:t> aux </a:t>
            </a:r>
            <a:r>
              <a:rPr lang="fr-CA" sz="1600" dirty="0">
                <a:solidFill>
                  <a:srgbClr val="FA4098"/>
                </a:solidFill>
              </a:rPr>
              <a:t>cours</a:t>
            </a:r>
            <a:r>
              <a:rPr lang="fr-CA" sz="1600" dirty="0">
                <a:solidFill>
                  <a:srgbClr val="7385D1"/>
                </a:solidFill>
              </a:rPr>
              <a:t>. La clé est composée de </a:t>
            </a:r>
            <a:r>
              <a:rPr lang="fr-CA" sz="1600" dirty="0" err="1">
                <a:solidFill>
                  <a:srgbClr val="FA4098"/>
                </a:solidFill>
              </a:rPr>
              <a:t>MatriculeEtudiant</a:t>
            </a:r>
            <a:r>
              <a:rPr lang="fr-CA" sz="1600" dirty="0">
                <a:solidFill>
                  <a:srgbClr val="7385D1"/>
                </a:solidFill>
              </a:rPr>
              <a:t> et </a:t>
            </a:r>
            <a:r>
              <a:rPr lang="fr-CA" sz="1600" dirty="0" err="1">
                <a:solidFill>
                  <a:srgbClr val="FA4098"/>
                </a:solidFill>
              </a:rPr>
              <a:t>CoursID</a:t>
            </a:r>
            <a:r>
              <a:rPr lang="fr-CA" sz="1600" dirty="0">
                <a:solidFill>
                  <a:srgbClr val="7385D1"/>
                </a:solidFill>
              </a:rPr>
              <a:t>, qui sont deux clés étrangères. Le problème est que le nom de l’enseignant(e) dépend uniquement de </a:t>
            </a:r>
            <a:r>
              <a:rPr lang="fr-CA" sz="1600" dirty="0" err="1">
                <a:solidFill>
                  <a:srgbClr val="FA4098"/>
                </a:solidFill>
              </a:rPr>
              <a:t>CoursID</a:t>
            </a:r>
            <a:r>
              <a:rPr lang="fr-CA" sz="1600" dirty="0">
                <a:solidFill>
                  <a:srgbClr val="7385D1"/>
                </a:solidFill>
              </a:rPr>
              <a:t>. (</a:t>
            </a:r>
            <a:r>
              <a:rPr lang="fr-CA" sz="1600" b="1" dirty="0">
                <a:solidFill>
                  <a:srgbClr val="7385D1"/>
                </a:solidFill>
              </a:rPr>
              <a:t>Donc d’une partie de la clé composée</a:t>
            </a:r>
            <a:r>
              <a:rPr lang="fr-CA" sz="1600" dirty="0">
                <a:solidFill>
                  <a:srgbClr val="7385D1"/>
                </a:solidFill>
              </a:rPr>
              <a:t>) Le nom de l’enseignant doit être rapatrié dans la table </a:t>
            </a:r>
            <a:r>
              <a:rPr lang="fr-CA" sz="1600" dirty="0">
                <a:solidFill>
                  <a:srgbClr val="FA4098"/>
                </a:solidFill>
              </a:rPr>
              <a:t>Cours</a:t>
            </a:r>
            <a:r>
              <a:rPr lang="fr-CA" sz="1600" dirty="0">
                <a:solidFill>
                  <a:srgbClr val="7385D1"/>
                </a:solidFill>
              </a:rPr>
              <a:t>. On voit bien qu’à chaque fois que </a:t>
            </a:r>
            <a:r>
              <a:rPr lang="fr-CA" sz="1600" dirty="0" err="1">
                <a:solidFill>
                  <a:srgbClr val="FA4098"/>
                </a:solidFill>
              </a:rPr>
              <a:t>CoursID</a:t>
            </a:r>
            <a:r>
              <a:rPr lang="fr-CA" sz="1600" dirty="0">
                <a:solidFill>
                  <a:srgbClr val="7385D1"/>
                </a:solidFill>
              </a:rPr>
              <a:t> vaut 4204D5EM-1010, </a:t>
            </a:r>
            <a:r>
              <a:rPr lang="fr-CA" sz="1600" dirty="0">
                <a:solidFill>
                  <a:srgbClr val="FA4098"/>
                </a:solidFill>
              </a:rPr>
              <a:t>Enseignant</a:t>
            </a:r>
            <a:r>
              <a:rPr lang="fr-CA" sz="1600" dirty="0">
                <a:solidFill>
                  <a:srgbClr val="7385D1"/>
                </a:solidFill>
              </a:rPr>
              <a:t> vaut Chantal Vallières. Il y a donc une redondance.</a:t>
            </a:r>
          </a:p>
        </p:txBody>
      </p:sp>
      <p:sp>
        <p:nvSpPr>
          <p:cNvPr id="9" name="Flèche : droite 8">
            <a:extLst>
              <a:ext uri="{FF2B5EF4-FFF2-40B4-BE49-F238E27FC236}">
                <a16:creationId xmlns:a16="http://schemas.microsoft.com/office/drawing/2014/main" id="{B305C5FF-E489-49CC-9F2B-C5078E9B72C0}"/>
              </a:ext>
            </a:extLst>
          </p:cNvPr>
          <p:cNvSpPr/>
          <p:nvPr/>
        </p:nvSpPr>
        <p:spPr>
          <a:xfrm>
            <a:off x="5032438" y="3871162"/>
            <a:ext cx="745827" cy="682752"/>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5" name="Image 4">
            <a:extLst>
              <a:ext uri="{FF2B5EF4-FFF2-40B4-BE49-F238E27FC236}">
                <a16:creationId xmlns:a16="http://schemas.microsoft.com/office/drawing/2014/main" id="{4CA0B440-D33E-4303-92E6-ABA5484798FD}"/>
              </a:ext>
            </a:extLst>
          </p:cNvPr>
          <p:cNvPicPr>
            <a:picLocks noChangeAspect="1"/>
          </p:cNvPicPr>
          <p:nvPr/>
        </p:nvPicPr>
        <p:blipFill>
          <a:blip r:embed="rId2"/>
          <a:stretch>
            <a:fillRect/>
          </a:stretch>
        </p:blipFill>
        <p:spPr>
          <a:xfrm>
            <a:off x="1351929" y="2807401"/>
            <a:ext cx="2407920" cy="1234440"/>
          </a:xfrm>
          <a:prstGeom prst="rect">
            <a:avLst/>
          </a:prstGeom>
        </p:spPr>
      </p:pic>
      <p:pic>
        <p:nvPicPr>
          <p:cNvPr id="7" name="Image 6">
            <a:extLst>
              <a:ext uri="{FF2B5EF4-FFF2-40B4-BE49-F238E27FC236}">
                <a16:creationId xmlns:a16="http://schemas.microsoft.com/office/drawing/2014/main" id="{376F11C7-AC47-4EF3-A47A-066E0B510E67}"/>
              </a:ext>
            </a:extLst>
          </p:cNvPr>
          <p:cNvPicPr>
            <a:picLocks noChangeAspect="1"/>
          </p:cNvPicPr>
          <p:nvPr/>
        </p:nvPicPr>
        <p:blipFill>
          <a:blip r:embed="rId3"/>
          <a:stretch>
            <a:fillRect/>
          </a:stretch>
        </p:blipFill>
        <p:spPr>
          <a:xfrm>
            <a:off x="432840" y="4057843"/>
            <a:ext cx="4231772" cy="1612389"/>
          </a:xfrm>
          <a:prstGeom prst="rect">
            <a:avLst/>
          </a:prstGeom>
        </p:spPr>
      </p:pic>
      <p:pic>
        <p:nvPicPr>
          <p:cNvPr id="11" name="Image 10">
            <a:extLst>
              <a:ext uri="{FF2B5EF4-FFF2-40B4-BE49-F238E27FC236}">
                <a16:creationId xmlns:a16="http://schemas.microsoft.com/office/drawing/2014/main" id="{E4F9BC54-81F7-4933-90C5-EBF98A87513B}"/>
              </a:ext>
            </a:extLst>
          </p:cNvPr>
          <p:cNvPicPr>
            <a:picLocks noChangeAspect="1"/>
          </p:cNvPicPr>
          <p:nvPr/>
        </p:nvPicPr>
        <p:blipFill>
          <a:blip r:embed="rId4"/>
          <a:stretch>
            <a:fillRect/>
          </a:stretch>
        </p:blipFill>
        <p:spPr>
          <a:xfrm>
            <a:off x="6336922" y="2698750"/>
            <a:ext cx="2843654" cy="1637994"/>
          </a:xfrm>
          <a:prstGeom prst="rect">
            <a:avLst/>
          </a:prstGeom>
        </p:spPr>
      </p:pic>
      <p:pic>
        <p:nvPicPr>
          <p:cNvPr id="13" name="Image 12">
            <a:extLst>
              <a:ext uri="{FF2B5EF4-FFF2-40B4-BE49-F238E27FC236}">
                <a16:creationId xmlns:a16="http://schemas.microsoft.com/office/drawing/2014/main" id="{561F277F-635C-4BDA-9A20-4DD009D8032B}"/>
              </a:ext>
            </a:extLst>
          </p:cNvPr>
          <p:cNvPicPr>
            <a:picLocks noChangeAspect="1"/>
          </p:cNvPicPr>
          <p:nvPr/>
        </p:nvPicPr>
        <p:blipFill>
          <a:blip r:embed="rId5"/>
          <a:stretch>
            <a:fillRect/>
          </a:stretch>
        </p:blipFill>
        <p:spPr>
          <a:xfrm>
            <a:off x="7902795" y="4542058"/>
            <a:ext cx="2708451" cy="983161"/>
          </a:xfrm>
          <a:prstGeom prst="rect">
            <a:avLst/>
          </a:prstGeom>
        </p:spPr>
      </p:pic>
      <p:sp>
        <p:nvSpPr>
          <p:cNvPr id="14" name="Rectangle 13">
            <a:extLst>
              <a:ext uri="{FF2B5EF4-FFF2-40B4-BE49-F238E27FC236}">
                <a16:creationId xmlns:a16="http://schemas.microsoft.com/office/drawing/2014/main" id="{18F61551-231D-4242-9B81-84F28DF5C7DA}"/>
              </a:ext>
            </a:extLst>
          </p:cNvPr>
          <p:cNvSpPr/>
          <p:nvPr/>
        </p:nvSpPr>
        <p:spPr>
          <a:xfrm>
            <a:off x="7787426" y="2968751"/>
            <a:ext cx="1348228" cy="201209"/>
          </a:xfrm>
          <a:prstGeom prst="rect">
            <a:avLst/>
          </a:prstGeom>
          <a:noFill/>
          <a:ln w="19050">
            <a:solidFill>
              <a:srgbClr val="FA409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5" name="Rectangle 14">
            <a:extLst>
              <a:ext uri="{FF2B5EF4-FFF2-40B4-BE49-F238E27FC236}">
                <a16:creationId xmlns:a16="http://schemas.microsoft.com/office/drawing/2014/main" id="{245831A3-13D3-4D7D-A163-9795F66F1733}"/>
              </a:ext>
            </a:extLst>
          </p:cNvPr>
          <p:cNvSpPr/>
          <p:nvPr/>
        </p:nvSpPr>
        <p:spPr>
          <a:xfrm>
            <a:off x="7924684" y="4826334"/>
            <a:ext cx="1348228" cy="201209"/>
          </a:xfrm>
          <a:prstGeom prst="rect">
            <a:avLst/>
          </a:prstGeom>
          <a:noFill/>
          <a:ln w="19050">
            <a:solidFill>
              <a:srgbClr val="FA409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16" name="Connecteur : en angle 15">
            <a:extLst>
              <a:ext uri="{FF2B5EF4-FFF2-40B4-BE49-F238E27FC236}">
                <a16:creationId xmlns:a16="http://schemas.microsoft.com/office/drawing/2014/main" id="{5166FCA4-D1C3-48FA-92E1-464FEE74DD72}"/>
              </a:ext>
            </a:extLst>
          </p:cNvPr>
          <p:cNvCxnSpPr>
            <a:cxnSpLocks/>
            <a:stCxn id="14" idx="3"/>
            <a:endCxn id="15" idx="1"/>
          </p:cNvCxnSpPr>
          <p:nvPr/>
        </p:nvCxnSpPr>
        <p:spPr>
          <a:xfrm flipH="1">
            <a:off x="7924684" y="3069356"/>
            <a:ext cx="1210970" cy="1857583"/>
          </a:xfrm>
          <a:prstGeom prst="bentConnector5">
            <a:avLst>
              <a:gd name="adj1" fmla="val -18877"/>
              <a:gd name="adj2" fmla="val 74613"/>
              <a:gd name="adj3" fmla="val 118877"/>
            </a:avLst>
          </a:prstGeom>
          <a:ln w="19050">
            <a:solidFill>
              <a:srgbClr val="FA409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26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0FC0ABA-FBA2-4012-9422-D33BBF2B4214}"/>
              </a:ext>
            </a:extLst>
          </p:cNvPr>
          <p:cNvSpPr>
            <a:spLocks noGrp="1"/>
          </p:cNvSpPr>
          <p:nvPr>
            <p:ph idx="1"/>
          </p:nvPr>
        </p:nvSpPr>
        <p:spPr>
          <a:xfrm>
            <a:off x="445008" y="1150572"/>
            <a:ext cx="11289792" cy="5026393"/>
          </a:xfrm>
        </p:spPr>
        <p:txBody>
          <a:bodyPr/>
          <a:lstStyle/>
          <a:p>
            <a:r>
              <a:rPr lang="fr-CA" dirty="0"/>
              <a:t> Troisième forme normale (3NF)</a:t>
            </a:r>
          </a:p>
          <a:p>
            <a:pPr lvl="1"/>
            <a:r>
              <a:rPr lang="fr-CA" dirty="0"/>
              <a:t> Pour respecter </a:t>
            </a:r>
            <a:r>
              <a:rPr lang="fr-CA" dirty="0">
                <a:solidFill>
                  <a:srgbClr val="FA4098"/>
                </a:solidFill>
              </a:rPr>
              <a:t>3NF</a:t>
            </a:r>
            <a:r>
              <a:rPr lang="fr-CA" dirty="0"/>
              <a:t>, toutes les propriétés doivent </a:t>
            </a:r>
            <a:r>
              <a:rPr lang="fr-CA" u="sng" dirty="0"/>
              <a:t>dépendre directement de la clé</a:t>
            </a:r>
            <a:r>
              <a:rPr lang="fr-CA" dirty="0"/>
              <a:t>.</a:t>
            </a:r>
          </a:p>
          <a:p>
            <a:pPr lvl="2"/>
            <a:r>
              <a:rPr lang="fr-CA" dirty="0"/>
              <a:t> Si une propriété dépend d’une autre propriété qui n’est pas la </a:t>
            </a:r>
            <a:r>
              <a:rPr lang="fr-CA" dirty="0">
                <a:solidFill>
                  <a:srgbClr val="FA4098"/>
                </a:solidFill>
              </a:rPr>
              <a:t>clé</a:t>
            </a:r>
            <a:r>
              <a:rPr lang="fr-CA" dirty="0"/>
              <a:t>, ça ne respecte pas 3NF !</a:t>
            </a:r>
          </a:p>
        </p:txBody>
      </p:sp>
      <p:sp>
        <p:nvSpPr>
          <p:cNvPr id="3" name="Titre 2">
            <a:extLst>
              <a:ext uri="{FF2B5EF4-FFF2-40B4-BE49-F238E27FC236}">
                <a16:creationId xmlns:a16="http://schemas.microsoft.com/office/drawing/2014/main" id="{1483ECF2-F784-4EF6-9F26-2780429C0696}"/>
              </a:ext>
            </a:extLst>
          </p:cNvPr>
          <p:cNvSpPr>
            <a:spLocks noGrp="1"/>
          </p:cNvSpPr>
          <p:nvPr>
            <p:ph type="title"/>
          </p:nvPr>
        </p:nvSpPr>
        <p:spPr/>
        <p:txBody>
          <a:bodyPr/>
          <a:lstStyle/>
          <a:p>
            <a:r>
              <a:rPr lang="fr-CA" dirty="0"/>
              <a:t>Normalisation</a:t>
            </a:r>
          </a:p>
        </p:txBody>
      </p:sp>
      <p:sp>
        <p:nvSpPr>
          <p:cNvPr id="6" name="Flèche : droite 5">
            <a:extLst>
              <a:ext uri="{FF2B5EF4-FFF2-40B4-BE49-F238E27FC236}">
                <a16:creationId xmlns:a16="http://schemas.microsoft.com/office/drawing/2014/main" id="{E5EFD5DE-F50B-4B63-ADDE-328A7174037B}"/>
              </a:ext>
            </a:extLst>
          </p:cNvPr>
          <p:cNvSpPr/>
          <p:nvPr/>
        </p:nvSpPr>
        <p:spPr>
          <a:xfrm>
            <a:off x="6696217" y="4064804"/>
            <a:ext cx="745827" cy="682752"/>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8" name="ZoneTexte 17">
            <a:extLst>
              <a:ext uri="{FF2B5EF4-FFF2-40B4-BE49-F238E27FC236}">
                <a16:creationId xmlns:a16="http://schemas.microsoft.com/office/drawing/2014/main" id="{933E832C-6E7A-4E65-A889-2E0294D79A41}"/>
              </a:ext>
            </a:extLst>
          </p:cNvPr>
          <p:cNvSpPr txBox="1"/>
          <p:nvPr/>
        </p:nvSpPr>
        <p:spPr>
          <a:xfrm>
            <a:off x="252984" y="5985607"/>
            <a:ext cx="11673840" cy="830997"/>
          </a:xfrm>
          <a:prstGeom prst="rect">
            <a:avLst/>
          </a:prstGeom>
          <a:noFill/>
        </p:spPr>
        <p:txBody>
          <a:bodyPr wrap="square" rtlCol="0">
            <a:spAutoFit/>
          </a:bodyPr>
          <a:lstStyle/>
          <a:p>
            <a:r>
              <a:rPr lang="fr-CA" sz="1600" dirty="0">
                <a:solidFill>
                  <a:srgbClr val="7385D1"/>
                </a:solidFill>
              </a:rPr>
              <a:t>Exemple : Ici, on voit clairement que </a:t>
            </a:r>
            <a:r>
              <a:rPr lang="fr-CA" sz="1600" dirty="0" err="1">
                <a:solidFill>
                  <a:srgbClr val="FA4098"/>
                </a:solidFill>
              </a:rPr>
              <a:t>NomDept</a:t>
            </a:r>
            <a:r>
              <a:rPr lang="fr-CA" sz="1600" dirty="0">
                <a:solidFill>
                  <a:srgbClr val="7385D1"/>
                </a:solidFill>
              </a:rPr>
              <a:t> et </a:t>
            </a:r>
            <a:r>
              <a:rPr lang="fr-CA" sz="1600" dirty="0">
                <a:solidFill>
                  <a:srgbClr val="FA4098"/>
                </a:solidFill>
              </a:rPr>
              <a:t>Superviseur</a:t>
            </a:r>
            <a:r>
              <a:rPr lang="fr-CA" sz="1600" dirty="0">
                <a:solidFill>
                  <a:srgbClr val="7385D1"/>
                </a:solidFill>
              </a:rPr>
              <a:t> dépendent seulement de </a:t>
            </a:r>
            <a:r>
              <a:rPr lang="fr-CA" sz="1600" dirty="0" err="1">
                <a:solidFill>
                  <a:srgbClr val="FA4098"/>
                </a:solidFill>
              </a:rPr>
              <a:t>DeptID</a:t>
            </a:r>
            <a:r>
              <a:rPr lang="fr-CA" sz="1600" dirty="0">
                <a:solidFill>
                  <a:srgbClr val="7385D1"/>
                </a:solidFill>
              </a:rPr>
              <a:t> et qu’il y a de la redondance. La clé est </a:t>
            </a:r>
            <a:r>
              <a:rPr lang="fr-CA" sz="1600" dirty="0" err="1">
                <a:solidFill>
                  <a:srgbClr val="FA4098"/>
                </a:solidFill>
              </a:rPr>
              <a:t>EmployeID</a:t>
            </a:r>
            <a:r>
              <a:rPr lang="fr-CA" sz="1600" dirty="0">
                <a:solidFill>
                  <a:srgbClr val="7385D1"/>
                </a:solidFill>
              </a:rPr>
              <a:t>, donc la table </a:t>
            </a:r>
            <a:r>
              <a:rPr lang="fr-CA" sz="1600" dirty="0">
                <a:solidFill>
                  <a:srgbClr val="FA4098"/>
                </a:solidFill>
              </a:rPr>
              <a:t>Employe</a:t>
            </a:r>
            <a:r>
              <a:rPr lang="fr-CA" sz="1600" dirty="0">
                <a:solidFill>
                  <a:srgbClr val="7385D1"/>
                </a:solidFill>
              </a:rPr>
              <a:t> ne peut pas contenir les données des colonnes </a:t>
            </a:r>
            <a:r>
              <a:rPr lang="fr-CA" sz="1600" dirty="0" err="1">
                <a:solidFill>
                  <a:srgbClr val="FA4098"/>
                </a:solidFill>
              </a:rPr>
              <a:t>NomDept</a:t>
            </a:r>
            <a:r>
              <a:rPr lang="fr-CA" sz="1600" dirty="0">
                <a:solidFill>
                  <a:srgbClr val="7385D1"/>
                </a:solidFill>
              </a:rPr>
              <a:t> et </a:t>
            </a:r>
            <a:r>
              <a:rPr lang="fr-CA" sz="1600" dirty="0">
                <a:solidFill>
                  <a:srgbClr val="FA4098"/>
                </a:solidFill>
              </a:rPr>
              <a:t>Superviseur</a:t>
            </a:r>
            <a:r>
              <a:rPr lang="fr-CA" sz="1600" dirty="0">
                <a:solidFill>
                  <a:srgbClr val="7385D1"/>
                </a:solidFill>
              </a:rPr>
              <a:t>. Rapatrions ces deux propriétés dans la table </a:t>
            </a:r>
            <a:r>
              <a:rPr lang="fr-CA" sz="1600" dirty="0">
                <a:solidFill>
                  <a:srgbClr val="FA4098"/>
                </a:solidFill>
              </a:rPr>
              <a:t>Departement</a:t>
            </a:r>
            <a:r>
              <a:rPr lang="fr-CA" sz="1600" dirty="0">
                <a:solidFill>
                  <a:srgbClr val="7385D1"/>
                </a:solidFill>
              </a:rPr>
              <a:t>.</a:t>
            </a:r>
          </a:p>
        </p:txBody>
      </p:sp>
      <p:pic>
        <p:nvPicPr>
          <p:cNvPr id="9" name="Image 8">
            <a:extLst>
              <a:ext uri="{FF2B5EF4-FFF2-40B4-BE49-F238E27FC236}">
                <a16:creationId xmlns:a16="http://schemas.microsoft.com/office/drawing/2014/main" id="{D6078400-8633-44AC-AAEC-B4119B362A41}"/>
              </a:ext>
            </a:extLst>
          </p:cNvPr>
          <p:cNvPicPr>
            <a:picLocks noChangeAspect="1"/>
          </p:cNvPicPr>
          <p:nvPr/>
        </p:nvPicPr>
        <p:blipFill>
          <a:blip r:embed="rId2"/>
          <a:stretch>
            <a:fillRect/>
          </a:stretch>
        </p:blipFill>
        <p:spPr>
          <a:xfrm>
            <a:off x="175282" y="4143483"/>
            <a:ext cx="6404653" cy="1734323"/>
          </a:xfrm>
          <a:prstGeom prst="rect">
            <a:avLst/>
          </a:prstGeom>
        </p:spPr>
      </p:pic>
      <p:pic>
        <p:nvPicPr>
          <p:cNvPr id="16" name="Image 15">
            <a:extLst>
              <a:ext uri="{FF2B5EF4-FFF2-40B4-BE49-F238E27FC236}">
                <a16:creationId xmlns:a16="http://schemas.microsoft.com/office/drawing/2014/main" id="{A53991B9-68B2-4C37-B862-CD5DF62E306C}"/>
              </a:ext>
            </a:extLst>
          </p:cNvPr>
          <p:cNvPicPr>
            <a:picLocks noChangeAspect="1"/>
          </p:cNvPicPr>
          <p:nvPr/>
        </p:nvPicPr>
        <p:blipFill>
          <a:blip r:embed="rId3"/>
          <a:stretch>
            <a:fillRect/>
          </a:stretch>
        </p:blipFill>
        <p:spPr>
          <a:xfrm>
            <a:off x="7894320" y="2722040"/>
            <a:ext cx="3342959" cy="1558109"/>
          </a:xfrm>
          <a:prstGeom prst="rect">
            <a:avLst/>
          </a:prstGeom>
        </p:spPr>
      </p:pic>
      <p:pic>
        <p:nvPicPr>
          <p:cNvPr id="19" name="Image 18">
            <a:extLst>
              <a:ext uri="{FF2B5EF4-FFF2-40B4-BE49-F238E27FC236}">
                <a16:creationId xmlns:a16="http://schemas.microsoft.com/office/drawing/2014/main" id="{798BB6D1-826A-4A4B-831C-EEE003D43BC2}"/>
              </a:ext>
            </a:extLst>
          </p:cNvPr>
          <p:cNvPicPr>
            <a:picLocks noChangeAspect="1"/>
          </p:cNvPicPr>
          <p:nvPr/>
        </p:nvPicPr>
        <p:blipFill>
          <a:blip r:embed="rId4"/>
          <a:stretch>
            <a:fillRect/>
          </a:stretch>
        </p:blipFill>
        <p:spPr>
          <a:xfrm>
            <a:off x="8470385" y="4531899"/>
            <a:ext cx="3456439" cy="974087"/>
          </a:xfrm>
          <a:prstGeom prst="rect">
            <a:avLst/>
          </a:prstGeom>
        </p:spPr>
      </p:pic>
      <p:sp>
        <p:nvSpPr>
          <p:cNvPr id="13" name="Rectangle 12">
            <a:extLst>
              <a:ext uri="{FF2B5EF4-FFF2-40B4-BE49-F238E27FC236}">
                <a16:creationId xmlns:a16="http://schemas.microsoft.com/office/drawing/2014/main" id="{B824863F-0EE7-4BCE-BE1C-EEE0DDED37E3}"/>
              </a:ext>
            </a:extLst>
          </p:cNvPr>
          <p:cNvSpPr/>
          <p:nvPr/>
        </p:nvSpPr>
        <p:spPr>
          <a:xfrm>
            <a:off x="10261506" y="2951675"/>
            <a:ext cx="949038" cy="224341"/>
          </a:xfrm>
          <a:prstGeom prst="rect">
            <a:avLst/>
          </a:prstGeom>
          <a:noFill/>
          <a:ln w="19050">
            <a:solidFill>
              <a:srgbClr val="FA409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4" name="Rectangle 13">
            <a:extLst>
              <a:ext uri="{FF2B5EF4-FFF2-40B4-BE49-F238E27FC236}">
                <a16:creationId xmlns:a16="http://schemas.microsoft.com/office/drawing/2014/main" id="{6ED5DA6D-BEF4-46E0-B02F-86D5D6AF818B}"/>
              </a:ext>
            </a:extLst>
          </p:cNvPr>
          <p:cNvSpPr/>
          <p:nvPr/>
        </p:nvSpPr>
        <p:spPr>
          <a:xfrm>
            <a:off x="8497814" y="4786304"/>
            <a:ext cx="949038" cy="224341"/>
          </a:xfrm>
          <a:prstGeom prst="rect">
            <a:avLst/>
          </a:prstGeom>
          <a:noFill/>
          <a:ln w="19050">
            <a:solidFill>
              <a:srgbClr val="FA409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15" name="Connecteur : en angle 14">
            <a:extLst>
              <a:ext uri="{FF2B5EF4-FFF2-40B4-BE49-F238E27FC236}">
                <a16:creationId xmlns:a16="http://schemas.microsoft.com/office/drawing/2014/main" id="{5B5202C4-756B-4631-8CFD-6EF0DA2BC9CF}"/>
              </a:ext>
            </a:extLst>
          </p:cNvPr>
          <p:cNvCxnSpPr>
            <a:cxnSpLocks/>
            <a:stCxn id="13" idx="3"/>
            <a:endCxn id="14" idx="1"/>
          </p:cNvCxnSpPr>
          <p:nvPr/>
        </p:nvCxnSpPr>
        <p:spPr>
          <a:xfrm flipH="1">
            <a:off x="8497814" y="3063846"/>
            <a:ext cx="2712730" cy="1834629"/>
          </a:xfrm>
          <a:prstGeom prst="bentConnector5">
            <a:avLst>
              <a:gd name="adj1" fmla="val -8427"/>
              <a:gd name="adj2" fmla="val 75917"/>
              <a:gd name="adj3" fmla="val 108427"/>
            </a:avLst>
          </a:prstGeom>
          <a:ln w="19050">
            <a:solidFill>
              <a:srgbClr val="FA4098"/>
            </a:solidFill>
          </a:ln>
        </p:spPr>
        <p:style>
          <a:lnRef idx="1">
            <a:schemeClr val="accent1"/>
          </a:lnRef>
          <a:fillRef idx="0">
            <a:schemeClr val="accent1"/>
          </a:fillRef>
          <a:effectRef idx="0">
            <a:schemeClr val="accent1"/>
          </a:effectRef>
          <a:fontRef idx="minor">
            <a:schemeClr val="tx1"/>
          </a:fontRef>
        </p:style>
      </p:cxnSp>
      <p:pic>
        <p:nvPicPr>
          <p:cNvPr id="21" name="Image 20">
            <a:extLst>
              <a:ext uri="{FF2B5EF4-FFF2-40B4-BE49-F238E27FC236}">
                <a16:creationId xmlns:a16="http://schemas.microsoft.com/office/drawing/2014/main" id="{15F775F2-C201-431D-8F26-AB5EDB2DD41C}"/>
              </a:ext>
            </a:extLst>
          </p:cNvPr>
          <p:cNvPicPr>
            <a:picLocks noChangeAspect="1"/>
          </p:cNvPicPr>
          <p:nvPr/>
        </p:nvPicPr>
        <p:blipFill>
          <a:blip r:embed="rId5"/>
          <a:stretch>
            <a:fillRect/>
          </a:stretch>
        </p:blipFill>
        <p:spPr>
          <a:xfrm>
            <a:off x="2556452" y="2403644"/>
            <a:ext cx="2407920" cy="1661160"/>
          </a:xfrm>
          <a:prstGeom prst="rect">
            <a:avLst/>
          </a:prstGeom>
        </p:spPr>
      </p:pic>
    </p:spTree>
    <p:extLst>
      <p:ext uri="{BB962C8B-B14F-4D97-AF65-F5344CB8AC3E}">
        <p14:creationId xmlns:p14="http://schemas.microsoft.com/office/powerpoint/2010/main" val="82137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0FC0ABA-FBA2-4012-9422-D33BBF2B4214}"/>
              </a:ext>
            </a:extLst>
          </p:cNvPr>
          <p:cNvSpPr>
            <a:spLocks noGrp="1"/>
          </p:cNvSpPr>
          <p:nvPr>
            <p:ph idx="1"/>
          </p:nvPr>
        </p:nvSpPr>
        <p:spPr>
          <a:xfrm>
            <a:off x="445008" y="1150572"/>
            <a:ext cx="11289792" cy="5026393"/>
          </a:xfrm>
        </p:spPr>
        <p:txBody>
          <a:bodyPr/>
          <a:lstStyle/>
          <a:p>
            <a:r>
              <a:rPr lang="fr-CA" dirty="0"/>
              <a:t> Quatrième forme normale (4NF)</a:t>
            </a:r>
          </a:p>
          <a:p>
            <a:pPr lvl="1"/>
            <a:r>
              <a:rPr lang="fr-CA" dirty="0"/>
              <a:t> Pour respecter </a:t>
            </a:r>
            <a:r>
              <a:rPr lang="fr-CA" dirty="0">
                <a:solidFill>
                  <a:srgbClr val="FA4098"/>
                </a:solidFill>
              </a:rPr>
              <a:t>4NF</a:t>
            </a:r>
            <a:r>
              <a:rPr lang="fr-CA" dirty="0"/>
              <a:t>, des propriétés non liées ne doivent pas dépendre de la même clé primaire. (« Dépendance à valeurs multiples »)</a:t>
            </a:r>
          </a:p>
          <a:p>
            <a:pPr lvl="2"/>
            <a:r>
              <a:rPr lang="fr-CA" dirty="0"/>
              <a:t> Ça peut sembler moins intuitif, mais quand on voit une table qui n’est pas 4NF, on « sent » que quelque chose cloche.</a:t>
            </a:r>
          </a:p>
        </p:txBody>
      </p:sp>
      <p:sp>
        <p:nvSpPr>
          <p:cNvPr id="3" name="Titre 2">
            <a:extLst>
              <a:ext uri="{FF2B5EF4-FFF2-40B4-BE49-F238E27FC236}">
                <a16:creationId xmlns:a16="http://schemas.microsoft.com/office/drawing/2014/main" id="{1483ECF2-F784-4EF6-9F26-2780429C0696}"/>
              </a:ext>
            </a:extLst>
          </p:cNvPr>
          <p:cNvSpPr>
            <a:spLocks noGrp="1"/>
          </p:cNvSpPr>
          <p:nvPr>
            <p:ph type="title"/>
          </p:nvPr>
        </p:nvSpPr>
        <p:spPr/>
        <p:txBody>
          <a:bodyPr/>
          <a:lstStyle/>
          <a:p>
            <a:r>
              <a:rPr lang="fr-CA" dirty="0"/>
              <a:t>Normalisation</a:t>
            </a:r>
          </a:p>
        </p:txBody>
      </p:sp>
      <p:sp>
        <p:nvSpPr>
          <p:cNvPr id="18" name="ZoneTexte 17">
            <a:extLst>
              <a:ext uri="{FF2B5EF4-FFF2-40B4-BE49-F238E27FC236}">
                <a16:creationId xmlns:a16="http://schemas.microsoft.com/office/drawing/2014/main" id="{933E832C-6E7A-4E65-A889-2E0294D79A41}"/>
              </a:ext>
            </a:extLst>
          </p:cNvPr>
          <p:cNvSpPr txBox="1"/>
          <p:nvPr/>
        </p:nvSpPr>
        <p:spPr>
          <a:xfrm>
            <a:off x="252984" y="5368874"/>
            <a:ext cx="11673840" cy="1077218"/>
          </a:xfrm>
          <a:prstGeom prst="rect">
            <a:avLst/>
          </a:prstGeom>
          <a:noFill/>
        </p:spPr>
        <p:txBody>
          <a:bodyPr wrap="square" rtlCol="0">
            <a:spAutoFit/>
          </a:bodyPr>
          <a:lstStyle/>
          <a:p>
            <a:r>
              <a:rPr lang="fr-CA" sz="1600" dirty="0">
                <a:solidFill>
                  <a:srgbClr val="7385D1"/>
                </a:solidFill>
              </a:rPr>
              <a:t>Exemple : </a:t>
            </a:r>
            <a:r>
              <a:rPr lang="fr-CA" sz="1600" dirty="0" err="1">
                <a:solidFill>
                  <a:srgbClr val="FA4098"/>
                </a:solidFill>
              </a:rPr>
              <a:t>NomCours</a:t>
            </a:r>
            <a:r>
              <a:rPr lang="fr-CA" sz="1600" dirty="0">
                <a:solidFill>
                  <a:srgbClr val="7385D1"/>
                </a:solidFill>
              </a:rPr>
              <a:t> et </a:t>
            </a:r>
            <a:r>
              <a:rPr lang="fr-CA" sz="1600" dirty="0">
                <a:solidFill>
                  <a:srgbClr val="FA4098"/>
                </a:solidFill>
              </a:rPr>
              <a:t>Hobby</a:t>
            </a:r>
            <a:r>
              <a:rPr lang="fr-CA" sz="1600" dirty="0">
                <a:solidFill>
                  <a:srgbClr val="7385D1"/>
                </a:solidFill>
              </a:rPr>
              <a:t> dépendent tous les deux clairement de </a:t>
            </a:r>
            <a:r>
              <a:rPr lang="fr-CA" sz="1600" dirty="0" err="1">
                <a:solidFill>
                  <a:srgbClr val="FA4098"/>
                </a:solidFill>
              </a:rPr>
              <a:t>EtudiantID</a:t>
            </a:r>
            <a:r>
              <a:rPr lang="fr-CA" sz="1600" dirty="0">
                <a:solidFill>
                  <a:srgbClr val="7385D1"/>
                </a:solidFill>
              </a:rPr>
              <a:t>. L’étudiant </a:t>
            </a:r>
            <a:r>
              <a:rPr lang="fr-CA" sz="1600" dirty="0">
                <a:solidFill>
                  <a:srgbClr val="FA4098"/>
                </a:solidFill>
              </a:rPr>
              <a:t>1</a:t>
            </a:r>
            <a:r>
              <a:rPr lang="fr-CA" sz="1600" dirty="0">
                <a:solidFill>
                  <a:srgbClr val="7385D1"/>
                </a:solidFill>
              </a:rPr>
              <a:t> est inscrit à </a:t>
            </a:r>
            <a:r>
              <a:rPr lang="fr-CA" sz="1600" dirty="0">
                <a:solidFill>
                  <a:srgbClr val="FA4098"/>
                </a:solidFill>
              </a:rPr>
              <a:t>Calcul intégral</a:t>
            </a:r>
            <a:r>
              <a:rPr lang="fr-CA" sz="1600" dirty="0">
                <a:solidFill>
                  <a:srgbClr val="7385D1"/>
                </a:solidFill>
              </a:rPr>
              <a:t> et un de ses hobbys est le </a:t>
            </a:r>
            <a:r>
              <a:rPr lang="fr-CA" sz="1600" dirty="0">
                <a:solidFill>
                  <a:srgbClr val="FA4098"/>
                </a:solidFill>
              </a:rPr>
              <a:t>Basketball</a:t>
            </a:r>
            <a:r>
              <a:rPr lang="fr-CA" sz="1600" dirty="0">
                <a:solidFill>
                  <a:srgbClr val="7385D1"/>
                </a:solidFill>
              </a:rPr>
              <a:t>. Cela dit, il n’existe pas vraiment de lien entre </a:t>
            </a:r>
            <a:r>
              <a:rPr lang="fr-CA" sz="1600" dirty="0" err="1">
                <a:solidFill>
                  <a:srgbClr val="FA4098"/>
                </a:solidFill>
              </a:rPr>
              <a:t>NomCours</a:t>
            </a:r>
            <a:r>
              <a:rPr lang="fr-CA" sz="1600" dirty="0">
                <a:solidFill>
                  <a:srgbClr val="7385D1"/>
                </a:solidFill>
              </a:rPr>
              <a:t> et </a:t>
            </a:r>
            <a:r>
              <a:rPr lang="fr-CA" sz="1600" dirty="0">
                <a:solidFill>
                  <a:srgbClr val="FA4098"/>
                </a:solidFill>
              </a:rPr>
              <a:t>Hobby</a:t>
            </a:r>
            <a:r>
              <a:rPr lang="fr-CA" sz="1600" dirty="0">
                <a:solidFill>
                  <a:srgbClr val="7385D1"/>
                </a:solidFill>
              </a:rPr>
              <a:t> : ils ne devraient pas être dans la même table. On ne voit pas de redondances actuellement, mais dès que le nombre de cours et de hobbys sera différent, des problèmes apparaîtront. Il suffit alors de séparer les hobbys et les cours dans deux tables différentes.</a:t>
            </a:r>
          </a:p>
        </p:txBody>
      </p:sp>
      <p:pic>
        <p:nvPicPr>
          <p:cNvPr id="5" name="Image 4">
            <a:extLst>
              <a:ext uri="{FF2B5EF4-FFF2-40B4-BE49-F238E27FC236}">
                <a16:creationId xmlns:a16="http://schemas.microsoft.com/office/drawing/2014/main" id="{209A260B-B7E8-4356-A1B6-7451C93F627A}"/>
              </a:ext>
            </a:extLst>
          </p:cNvPr>
          <p:cNvPicPr>
            <a:picLocks noChangeAspect="1"/>
          </p:cNvPicPr>
          <p:nvPr/>
        </p:nvPicPr>
        <p:blipFill>
          <a:blip r:embed="rId2"/>
          <a:stretch>
            <a:fillRect/>
          </a:stretch>
        </p:blipFill>
        <p:spPr>
          <a:xfrm>
            <a:off x="1038162" y="3434209"/>
            <a:ext cx="3629532" cy="1629002"/>
          </a:xfrm>
          <a:prstGeom prst="rect">
            <a:avLst/>
          </a:prstGeom>
        </p:spPr>
      </p:pic>
      <p:pic>
        <p:nvPicPr>
          <p:cNvPr id="8" name="Image 7">
            <a:extLst>
              <a:ext uri="{FF2B5EF4-FFF2-40B4-BE49-F238E27FC236}">
                <a16:creationId xmlns:a16="http://schemas.microsoft.com/office/drawing/2014/main" id="{866E9544-ED1F-4369-8B15-2566B7EF3DCB}"/>
              </a:ext>
            </a:extLst>
          </p:cNvPr>
          <p:cNvPicPr>
            <a:picLocks noChangeAspect="1"/>
          </p:cNvPicPr>
          <p:nvPr/>
        </p:nvPicPr>
        <p:blipFill>
          <a:blip r:embed="rId3"/>
          <a:stretch>
            <a:fillRect/>
          </a:stretch>
        </p:blipFill>
        <p:spPr>
          <a:xfrm>
            <a:off x="6324577" y="3429000"/>
            <a:ext cx="2448267" cy="1629002"/>
          </a:xfrm>
          <a:prstGeom prst="rect">
            <a:avLst/>
          </a:prstGeom>
        </p:spPr>
      </p:pic>
      <p:pic>
        <p:nvPicPr>
          <p:cNvPr id="11" name="Image 10">
            <a:extLst>
              <a:ext uri="{FF2B5EF4-FFF2-40B4-BE49-F238E27FC236}">
                <a16:creationId xmlns:a16="http://schemas.microsoft.com/office/drawing/2014/main" id="{6A46688E-3F07-439A-B355-1D23F26BAC9C}"/>
              </a:ext>
            </a:extLst>
          </p:cNvPr>
          <p:cNvPicPr>
            <a:picLocks noChangeAspect="1"/>
          </p:cNvPicPr>
          <p:nvPr/>
        </p:nvPicPr>
        <p:blipFill>
          <a:blip r:embed="rId4"/>
          <a:stretch>
            <a:fillRect/>
          </a:stretch>
        </p:blipFill>
        <p:spPr>
          <a:xfrm>
            <a:off x="9074596" y="3429000"/>
            <a:ext cx="2000529" cy="1629002"/>
          </a:xfrm>
          <a:prstGeom prst="rect">
            <a:avLst/>
          </a:prstGeom>
        </p:spPr>
      </p:pic>
      <p:sp>
        <p:nvSpPr>
          <p:cNvPr id="20" name="Flèche : droite 19">
            <a:extLst>
              <a:ext uri="{FF2B5EF4-FFF2-40B4-BE49-F238E27FC236}">
                <a16:creationId xmlns:a16="http://schemas.microsoft.com/office/drawing/2014/main" id="{96C493A6-0849-4D97-BD46-47D5ADCEFECF}"/>
              </a:ext>
            </a:extLst>
          </p:cNvPr>
          <p:cNvSpPr/>
          <p:nvPr/>
        </p:nvSpPr>
        <p:spPr>
          <a:xfrm>
            <a:off x="5123222" y="3902125"/>
            <a:ext cx="745827" cy="682752"/>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2102501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0FC0ABA-FBA2-4012-9422-D33BBF2B4214}"/>
              </a:ext>
            </a:extLst>
          </p:cNvPr>
          <p:cNvSpPr>
            <a:spLocks noGrp="1"/>
          </p:cNvSpPr>
          <p:nvPr>
            <p:ph idx="1"/>
          </p:nvPr>
        </p:nvSpPr>
        <p:spPr/>
        <p:txBody>
          <a:bodyPr/>
          <a:lstStyle/>
          <a:p>
            <a:r>
              <a:rPr lang="fr-CA" dirty="0"/>
              <a:t> </a:t>
            </a:r>
            <a:r>
              <a:rPr lang="fr-CA" dirty="0">
                <a:solidFill>
                  <a:srgbClr val="FA4098"/>
                </a:solidFill>
              </a:rPr>
              <a:t>BCNF</a:t>
            </a:r>
            <a:r>
              <a:rPr lang="fr-CA" dirty="0"/>
              <a:t>, </a:t>
            </a:r>
            <a:r>
              <a:rPr lang="fr-CA" dirty="0">
                <a:solidFill>
                  <a:srgbClr val="FA4098"/>
                </a:solidFill>
              </a:rPr>
              <a:t>5NF</a:t>
            </a:r>
            <a:r>
              <a:rPr lang="fr-CA" dirty="0"/>
              <a:t>, </a:t>
            </a:r>
            <a:r>
              <a:rPr lang="fr-CA" dirty="0">
                <a:solidFill>
                  <a:srgbClr val="FA4098"/>
                </a:solidFill>
              </a:rPr>
              <a:t>6NF</a:t>
            </a:r>
            <a:r>
              <a:rPr lang="fr-CA" dirty="0"/>
              <a:t>, etc.</a:t>
            </a:r>
          </a:p>
          <a:p>
            <a:pPr lvl="1"/>
            <a:r>
              <a:rPr lang="fr-CA" dirty="0"/>
              <a:t> Il existe de nombreux autres paliers de normalisation, mais ils concernent généralement des cas très pointus et moins communs, alors nous ne les aborderons pas dans ce cours.</a:t>
            </a:r>
          </a:p>
        </p:txBody>
      </p:sp>
      <p:sp>
        <p:nvSpPr>
          <p:cNvPr id="3" name="Titre 2">
            <a:extLst>
              <a:ext uri="{FF2B5EF4-FFF2-40B4-BE49-F238E27FC236}">
                <a16:creationId xmlns:a16="http://schemas.microsoft.com/office/drawing/2014/main" id="{1483ECF2-F784-4EF6-9F26-2780429C0696}"/>
              </a:ext>
            </a:extLst>
          </p:cNvPr>
          <p:cNvSpPr>
            <a:spLocks noGrp="1"/>
          </p:cNvSpPr>
          <p:nvPr>
            <p:ph type="title"/>
          </p:nvPr>
        </p:nvSpPr>
        <p:spPr/>
        <p:txBody>
          <a:bodyPr/>
          <a:lstStyle/>
          <a:p>
            <a:r>
              <a:rPr lang="fr-CA" dirty="0"/>
              <a:t>Normalisation</a:t>
            </a:r>
          </a:p>
        </p:txBody>
      </p:sp>
    </p:spTree>
    <p:extLst>
      <p:ext uri="{BB962C8B-B14F-4D97-AF65-F5344CB8AC3E}">
        <p14:creationId xmlns:p14="http://schemas.microsoft.com/office/powerpoint/2010/main" val="3090987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50D6171-E65E-48D1-9D0E-1C4D859AEBD7}"/>
              </a:ext>
            </a:extLst>
          </p:cNvPr>
          <p:cNvSpPr>
            <a:spLocks noGrp="1"/>
          </p:cNvSpPr>
          <p:nvPr>
            <p:ph idx="1"/>
          </p:nvPr>
        </p:nvSpPr>
        <p:spPr/>
        <p:txBody>
          <a:bodyPr>
            <a:normAutofit/>
          </a:bodyPr>
          <a:lstStyle/>
          <a:p>
            <a:r>
              <a:rPr lang="fr-CA" sz="2400" dirty="0"/>
              <a:t> </a:t>
            </a:r>
            <a:r>
              <a:rPr lang="fr-CA" sz="2400" dirty="0">
                <a:solidFill>
                  <a:srgbClr val="FA4098"/>
                </a:solidFill>
              </a:rPr>
              <a:t>Dénormalisation</a:t>
            </a:r>
          </a:p>
          <a:p>
            <a:pPr lvl="1"/>
            <a:r>
              <a:rPr lang="fr-CA" sz="2000" dirty="0"/>
              <a:t> Processus qui vise à intentionnellement </a:t>
            </a:r>
            <a:r>
              <a:rPr lang="fr-CA" sz="2000" b="1" dirty="0"/>
              <a:t>ajouter de la redondance</a:t>
            </a:r>
            <a:r>
              <a:rPr lang="fr-CA" sz="2000" dirty="0"/>
              <a:t> dans le modèle logique afin d’améliorer les </a:t>
            </a:r>
            <a:r>
              <a:rPr lang="fr-CA" sz="2000" dirty="0">
                <a:solidFill>
                  <a:srgbClr val="FA4098"/>
                </a:solidFill>
              </a:rPr>
              <a:t>performances</a:t>
            </a:r>
            <a:r>
              <a:rPr lang="fr-CA" sz="2000" dirty="0"/>
              <a:t> ou </a:t>
            </a:r>
            <a:r>
              <a:rPr lang="fr-CA" sz="2000" dirty="0">
                <a:solidFill>
                  <a:srgbClr val="FA4098"/>
                </a:solidFill>
              </a:rPr>
              <a:t>simplifier une fonctionnalité</a:t>
            </a:r>
            <a:r>
              <a:rPr lang="fr-CA" sz="2000" dirty="0"/>
              <a:t>.</a:t>
            </a:r>
          </a:p>
          <a:p>
            <a:pPr lvl="1"/>
            <a:r>
              <a:rPr lang="fr-CA" sz="2000" dirty="0"/>
              <a:t> À utiliser stratégiquement et parcimonieusement.</a:t>
            </a:r>
          </a:p>
        </p:txBody>
      </p:sp>
      <p:sp>
        <p:nvSpPr>
          <p:cNvPr id="3" name="Titre 2">
            <a:extLst>
              <a:ext uri="{FF2B5EF4-FFF2-40B4-BE49-F238E27FC236}">
                <a16:creationId xmlns:a16="http://schemas.microsoft.com/office/drawing/2014/main" id="{0590D5CC-AF8B-4EB8-9835-51EC4642898C}"/>
              </a:ext>
            </a:extLst>
          </p:cNvPr>
          <p:cNvSpPr>
            <a:spLocks noGrp="1"/>
          </p:cNvSpPr>
          <p:nvPr>
            <p:ph type="title"/>
          </p:nvPr>
        </p:nvSpPr>
        <p:spPr/>
        <p:txBody>
          <a:bodyPr/>
          <a:lstStyle/>
          <a:p>
            <a:r>
              <a:rPr lang="fr-CA" dirty="0"/>
              <a:t>Dénormalisation</a:t>
            </a:r>
          </a:p>
        </p:txBody>
      </p:sp>
      <p:sp>
        <p:nvSpPr>
          <p:cNvPr id="6" name="ZoneTexte 5">
            <a:extLst>
              <a:ext uri="{FF2B5EF4-FFF2-40B4-BE49-F238E27FC236}">
                <a16:creationId xmlns:a16="http://schemas.microsoft.com/office/drawing/2014/main" id="{F852C7AB-4480-46C2-8123-060E45F21EE1}"/>
              </a:ext>
            </a:extLst>
          </p:cNvPr>
          <p:cNvSpPr txBox="1"/>
          <p:nvPr/>
        </p:nvSpPr>
        <p:spPr>
          <a:xfrm>
            <a:off x="257280" y="2734858"/>
            <a:ext cx="11673840" cy="1200329"/>
          </a:xfrm>
          <a:prstGeom prst="rect">
            <a:avLst/>
          </a:prstGeom>
          <a:noFill/>
        </p:spPr>
        <p:txBody>
          <a:bodyPr wrap="square" rtlCol="0">
            <a:spAutoFit/>
          </a:bodyPr>
          <a:lstStyle/>
          <a:p>
            <a:r>
              <a:rPr lang="fr-CA" b="1" dirty="0">
                <a:solidFill>
                  <a:srgbClr val="9073D1"/>
                </a:solidFill>
              </a:rPr>
              <a:t>Exemple</a:t>
            </a:r>
            <a:r>
              <a:rPr lang="fr-CA" dirty="0">
                <a:solidFill>
                  <a:srgbClr val="9073D1"/>
                </a:solidFill>
              </a:rPr>
              <a:t> : Fréquemment, on doit utiliser le </a:t>
            </a:r>
            <a:r>
              <a:rPr lang="fr-CA" b="1" dirty="0">
                <a:solidFill>
                  <a:srgbClr val="9073D1"/>
                </a:solidFill>
              </a:rPr>
              <a:t>nom complet </a:t>
            </a:r>
            <a:r>
              <a:rPr lang="fr-CA" dirty="0">
                <a:solidFill>
                  <a:srgbClr val="9073D1"/>
                </a:solidFill>
              </a:rPr>
              <a:t>d’un </a:t>
            </a:r>
            <a:r>
              <a:rPr lang="fr-CA" dirty="0">
                <a:solidFill>
                  <a:srgbClr val="FA4098"/>
                </a:solidFill>
              </a:rPr>
              <a:t>client </a:t>
            </a:r>
            <a:r>
              <a:rPr lang="fr-CA" dirty="0">
                <a:solidFill>
                  <a:srgbClr val="9073D1"/>
                </a:solidFill>
              </a:rPr>
              <a:t>avec un certain formatage (ex : Tremblay, Félix) dans une application. À chaque fois que nous avons besoin du </a:t>
            </a:r>
            <a:r>
              <a:rPr lang="fr-CA" b="1" dirty="0">
                <a:solidFill>
                  <a:srgbClr val="9073D1"/>
                </a:solidFill>
              </a:rPr>
              <a:t>nom complet</a:t>
            </a:r>
            <a:r>
              <a:rPr lang="fr-CA" dirty="0">
                <a:solidFill>
                  <a:srgbClr val="9073D1"/>
                </a:solidFill>
              </a:rPr>
              <a:t>, on doit donc récupérer le </a:t>
            </a:r>
            <a:r>
              <a:rPr lang="fr-CA" dirty="0">
                <a:solidFill>
                  <a:srgbClr val="FA4098"/>
                </a:solidFill>
              </a:rPr>
              <a:t>prénom</a:t>
            </a:r>
            <a:r>
              <a:rPr lang="fr-CA" dirty="0">
                <a:solidFill>
                  <a:srgbClr val="9073D1"/>
                </a:solidFill>
              </a:rPr>
              <a:t> et le </a:t>
            </a:r>
            <a:r>
              <a:rPr lang="fr-CA" dirty="0">
                <a:solidFill>
                  <a:srgbClr val="FA4098"/>
                </a:solidFill>
              </a:rPr>
              <a:t>nom</a:t>
            </a:r>
            <a:r>
              <a:rPr lang="fr-CA" dirty="0">
                <a:solidFill>
                  <a:srgbClr val="9073D1"/>
                </a:solidFill>
              </a:rPr>
              <a:t> et les concaténer en ajoutant une virgule après le nom. Pour éviter cette transformation répétitive, on pourrait ajouter un champ redondant (</a:t>
            </a:r>
            <a:r>
              <a:rPr lang="fr-CA" dirty="0" err="1">
                <a:solidFill>
                  <a:srgbClr val="FA4098"/>
                </a:solidFill>
              </a:rPr>
              <a:t>NomComplet</a:t>
            </a:r>
            <a:r>
              <a:rPr lang="fr-CA" dirty="0">
                <a:solidFill>
                  <a:srgbClr val="9073D1"/>
                </a:solidFill>
              </a:rPr>
              <a:t>) qui contient déjà le nom complet formaté. </a:t>
            </a:r>
          </a:p>
        </p:txBody>
      </p:sp>
      <p:pic>
        <p:nvPicPr>
          <p:cNvPr id="5" name="Image 4">
            <a:extLst>
              <a:ext uri="{FF2B5EF4-FFF2-40B4-BE49-F238E27FC236}">
                <a16:creationId xmlns:a16="http://schemas.microsoft.com/office/drawing/2014/main" id="{813B2D76-E6A9-414B-83DC-3F8438A3D001}"/>
              </a:ext>
            </a:extLst>
          </p:cNvPr>
          <p:cNvPicPr>
            <a:picLocks noChangeAspect="1"/>
          </p:cNvPicPr>
          <p:nvPr/>
        </p:nvPicPr>
        <p:blipFill>
          <a:blip r:embed="rId2"/>
          <a:stretch>
            <a:fillRect/>
          </a:stretch>
        </p:blipFill>
        <p:spPr>
          <a:xfrm>
            <a:off x="7195031" y="4429470"/>
            <a:ext cx="1694236" cy="1942931"/>
          </a:xfrm>
          <a:prstGeom prst="rect">
            <a:avLst/>
          </a:prstGeom>
        </p:spPr>
      </p:pic>
      <p:pic>
        <p:nvPicPr>
          <p:cNvPr id="8" name="Image 7">
            <a:extLst>
              <a:ext uri="{FF2B5EF4-FFF2-40B4-BE49-F238E27FC236}">
                <a16:creationId xmlns:a16="http://schemas.microsoft.com/office/drawing/2014/main" id="{B896F624-2E2B-438A-8842-3D5CE6FE6C36}"/>
              </a:ext>
            </a:extLst>
          </p:cNvPr>
          <p:cNvPicPr>
            <a:picLocks noChangeAspect="1"/>
          </p:cNvPicPr>
          <p:nvPr/>
        </p:nvPicPr>
        <p:blipFill>
          <a:blip r:embed="rId3"/>
          <a:stretch>
            <a:fillRect/>
          </a:stretch>
        </p:blipFill>
        <p:spPr>
          <a:xfrm>
            <a:off x="9928860" y="4341756"/>
            <a:ext cx="1661160" cy="2118360"/>
          </a:xfrm>
          <a:prstGeom prst="rect">
            <a:avLst/>
          </a:prstGeom>
        </p:spPr>
      </p:pic>
      <p:sp>
        <p:nvSpPr>
          <p:cNvPr id="10" name="Flèche : droite 9">
            <a:extLst>
              <a:ext uri="{FF2B5EF4-FFF2-40B4-BE49-F238E27FC236}">
                <a16:creationId xmlns:a16="http://schemas.microsoft.com/office/drawing/2014/main" id="{34993416-3B82-4EB6-B469-81C557E040A2}"/>
              </a:ext>
            </a:extLst>
          </p:cNvPr>
          <p:cNvSpPr/>
          <p:nvPr/>
        </p:nvSpPr>
        <p:spPr>
          <a:xfrm>
            <a:off x="9071400" y="5073444"/>
            <a:ext cx="745827" cy="682752"/>
          </a:xfrm>
          <a:prstGeom prst="rightArrow">
            <a:avLst/>
          </a:prstGeom>
          <a:solidFill>
            <a:srgbClr val="907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11" name="Connecteur droit avec flèche 10">
            <a:extLst>
              <a:ext uri="{FF2B5EF4-FFF2-40B4-BE49-F238E27FC236}">
                <a16:creationId xmlns:a16="http://schemas.microsoft.com/office/drawing/2014/main" id="{9B379051-C2E8-4EFA-BDF5-DF41E6EDF519}"/>
              </a:ext>
            </a:extLst>
          </p:cNvPr>
          <p:cNvCxnSpPr>
            <a:cxnSpLocks/>
          </p:cNvCxnSpPr>
          <p:nvPr/>
        </p:nvCxnSpPr>
        <p:spPr>
          <a:xfrm flipH="1">
            <a:off x="11198352" y="5611162"/>
            <a:ext cx="786870" cy="0"/>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1BF761E7-AF6B-4349-ACD1-794913A52A14}"/>
              </a:ext>
            </a:extLst>
          </p:cNvPr>
          <p:cNvSpPr txBox="1"/>
          <p:nvPr/>
        </p:nvSpPr>
        <p:spPr>
          <a:xfrm>
            <a:off x="110607" y="4325687"/>
            <a:ext cx="6968666" cy="2046714"/>
          </a:xfrm>
          <a:prstGeom prst="rect">
            <a:avLst/>
          </a:prstGeom>
          <a:noFill/>
        </p:spPr>
        <p:txBody>
          <a:bodyPr wrap="square" rtlCol="0">
            <a:spAutoFit/>
          </a:bodyPr>
          <a:lstStyle/>
          <a:p>
            <a:pPr>
              <a:spcAft>
                <a:spcPts val="600"/>
              </a:spcAft>
            </a:pPr>
            <a:r>
              <a:rPr lang="fr-CA" sz="1600" b="1" dirty="0">
                <a:solidFill>
                  <a:srgbClr val="9073D1"/>
                </a:solidFill>
              </a:rPr>
              <a:t>Considérations :</a:t>
            </a:r>
          </a:p>
          <a:p>
            <a:pPr>
              <a:spcAft>
                <a:spcPts val="600"/>
              </a:spcAft>
            </a:pPr>
            <a:r>
              <a:rPr lang="fr-CA" sz="1600" dirty="0">
                <a:solidFill>
                  <a:srgbClr val="9073D1"/>
                </a:solidFill>
              </a:rPr>
              <a:t>• On a donc une table </a:t>
            </a:r>
            <a:r>
              <a:rPr lang="fr-CA" sz="1600" b="1" dirty="0">
                <a:solidFill>
                  <a:srgbClr val="9073D1"/>
                </a:solidFill>
              </a:rPr>
              <a:t>plus grande</a:t>
            </a:r>
            <a:r>
              <a:rPr lang="fr-CA" sz="1600" dirty="0">
                <a:solidFill>
                  <a:srgbClr val="9073D1"/>
                </a:solidFill>
              </a:rPr>
              <a:t>, qui prend </a:t>
            </a:r>
            <a:r>
              <a:rPr lang="fr-CA" sz="1600" b="1" dirty="0">
                <a:solidFill>
                  <a:srgbClr val="9073D1"/>
                </a:solidFill>
              </a:rPr>
              <a:t>plus d’espace disque</a:t>
            </a:r>
            <a:r>
              <a:rPr lang="fr-CA" sz="1600" dirty="0">
                <a:solidFill>
                  <a:srgbClr val="9073D1"/>
                </a:solidFill>
              </a:rPr>
              <a:t>.</a:t>
            </a:r>
          </a:p>
          <a:p>
            <a:pPr>
              <a:spcAft>
                <a:spcPts val="600"/>
              </a:spcAft>
            </a:pPr>
            <a:r>
              <a:rPr lang="fr-CA" sz="1600" dirty="0">
                <a:solidFill>
                  <a:srgbClr val="9073D1"/>
                </a:solidFill>
              </a:rPr>
              <a:t>• Si jamais le </a:t>
            </a:r>
            <a:r>
              <a:rPr lang="fr-CA" sz="1600" dirty="0">
                <a:solidFill>
                  <a:srgbClr val="FA4098"/>
                </a:solidFill>
              </a:rPr>
              <a:t>prénom</a:t>
            </a:r>
            <a:r>
              <a:rPr lang="fr-CA" sz="1600" dirty="0">
                <a:solidFill>
                  <a:srgbClr val="9073D1"/>
                </a:solidFill>
              </a:rPr>
              <a:t> ou le </a:t>
            </a:r>
            <a:r>
              <a:rPr lang="fr-CA" sz="1600" dirty="0">
                <a:solidFill>
                  <a:srgbClr val="FA4098"/>
                </a:solidFill>
              </a:rPr>
              <a:t>nom</a:t>
            </a:r>
            <a:r>
              <a:rPr lang="fr-CA" sz="1600" dirty="0">
                <a:solidFill>
                  <a:srgbClr val="9073D1"/>
                </a:solidFill>
              </a:rPr>
              <a:t> </a:t>
            </a:r>
            <a:r>
              <a:rPr lang="fr-CA" sz="1600" b="1" dirty="0">
                <a:solidFill>
                  <a:srgbClr val="9073D1"/>
                </a:solidFill>
              </a:rPr>
              <a:t>changent</a:t>
            </a:r>
            <a:r>
              <a:rPr lang="fr-CA" sz="1600" dirty="0">
                <a:solidFill>
                  <a:srgbClr val="9073D1"/>
                </a:solidFill>
              </a:rPr>
              <a:t>, le </a:t>
            </a:r>
            <a:r>
              <a:rPr lang="fr-CA" sz="1600" dirty="0">
                <a:solidFill>
                  <a:srgbClr val="FA4098"/>
                </a:solidFill>
              </a:rPr>
              <a:t>nom complet</a:t>
            </a:r>
            <a:r>
              <a:rPr lang="fr-CA" sz="1600" dirty="0">
                <a:solidFill>
                  <a:srgbClr val="9073D1"/>
                </a:solidFill>
              </a:rPr>
              <a:t> doit automatiquement être modifié également. (Heureusement, pour cet exemple, c’est rare)</a:t>
            </a:r>
          </a:p>
          <a:p>
            <a:pPr>
              <a:spcAft>
                <a:spcPts val="600"/>
              </a:spcAft>
            </a:pPr>
            <a:r>
              <a:rPr lang="fr-CA" sz="1600" dirty="0">
                <a:solidFill>
                  <a:srgbClr val="9073D1"/>
                </a:solidFill>
              </a:rPr>
              <a:t>• Étant donné que « formater et concaténer le nom » est plus lourd que « modifier le nom complet si jamais le prénom ou le nom changent », on est gagnant, </a:t>
            </a:r>
            <a:r>
              <a:rPr lang="fr-CA" sz="1600" b="1" dirty="0">
                <a:solidFill>
                  <a:srgbClr val="9073D1"/>
                </a:solidFill>
              </a:rPr>
              <a:t>tant que l’espace disque n’est pas un enjeu</a:t>
            </a:r>
            <a:r>
              <a:rPr lang="fr-CA" sz="1600" dirty="0">
                <a:solidFill>
                  <a:srgbClr val="9073D1"/>
                </a:solidFill>
              </a:rPr>
              <a:t>. </a:t>
            </a:r>
          </a:p>
        </p:txBody>
      </p:sp>
    </p:spTree>
    <p:extLst>
      <p:ext uri="{BB962C8B-B14F-4D97-AF65-F5344CB8AC3E}">
        <p14:creationId xmlns:p14="http://schemas.microsoft.com/office/powerpoint/2010/main" val="182508052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12761</TotalTime>
  <Words>931</Words>
  <Application>Microsoft Office PowerPoint</Application>
  <PresentationFormat>Grand écran</PresentationFormat>
  <Paragraphs>55</Paragraphs>
  <Slides>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Arial</vt:lpstr>
      <vt:lpstr>Calibri</vt:lpstr>
      <vt:lpstr>Calibri Light</vt:lpstr>
      <vt:lpstr>Courier New</vt:lpstr>
      <vt:lpstr>Symbol</vt:lpstr>
      <vt:lpstr>Wingdings</vt:lpstr>
      <vt:lpstr>Thème Office</vt:lpstr>
      <vt:lpstr>Semaine 2</vt:lpstr>
      <vt:lpstr>Sommaire 📃</vt:lpstr>
      <vt:lpstr>Normalisation</vt:lpstr>
      <vt:lpstr>Normalisation</vt:lpstr>
      <vt:lpstr>Normalisation</vt:lpstr>
      <vt:lpstr>Normalisation</vt:lpstr>
      <vt:lpstr>Normalisation</vt:lpstr>
      <vt:lpstr>Normalisation</vt:lpstr>
      <vt:lpstr>Dénormalisation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Vallières Chantal</cp:lastModifiedBy>
  <cp:revision>3190</cp:revision>
  <dcterms:created xsi:type="dcterms:W3CDTF">2021-06-05T18:50:42Z</dcterms:created>
  <dcterms:modified xsi:type="dcterms:W3CDTF">2023-02-02T15:19:10Z</dcterms:modified>
</cp:coreProperties>
</file>