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sldIdLst>
    <p:sldId id="256" r:id="rId3"/>
    <p:sldId id="257" r:id="rId4"/>
    <p:sldId id="258" r:id="rId5"/>
    <p:sldId id="272" r:id="rId6"/>
    <p:sldId id="260" r:id="rId7"/>
    <p:sldId id="261" r:id="rId8"/>
    <p:sldId id="273" r:id="rId9"/>
    <p:sldId id="259" r:id="rId10"/>
    <p:sldId id="262" r:id="rId11"/>
    <p:sldId id="294" r:id="rId12"/>
    <p:sldId id="274" r:id="rId13"/>
    <p:sldId id="289" r:id="rId14"/>
    <p:sldId id="290" r:id="rId15"/>
    <p:sldId id="292" r:id="rId16"/>
    <p:sldId id="291" r:id="rId17"/>
    <p:sldId id="293" r:id="rId18"/>
    <p:sldId id="263" r:id="rId19"/>
    <p:sldId id="265" r:id="rId20"/>
    <p:sldId id="266" r:id="rId21"/>
    <p:sldId id="267" r:id="rId22"/>
    <p:sldId id="275" r:id="rId23"/>
    <p:sldId id="280" r:id="rId24"/>
    <p:sldId id="264"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098"/>
    <a:srgbClr val="797CDE"/>
    <a:srgbClr val="B177BF"/>
    <a:srgbClr val="9073D1"/>
    <a:srgbClr val="739CD1"/>
    <a:srgbClr val="73B3D1"/>
    <a:srgbClr val="BF779D"/>
    <a:srgbClr val="7385D1"/>
    <a:srgbClr val="CDE4EF"/>
    <a:srgbClr val="FA4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19" autoAdjust="0"/>
    <p:restoredTop sz="94660"/>
  </p:normalViewPr>
  <p:slideViewPr>
    <p:cSldViewPr snapToGrid="0">
      <p:cViewPr varScale="1">
        <p:scale>
          <a:sx n="114" d="100"/>
          <a:sy n="114" d="100"/>
        </p:scale>
        <p:origin x="11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950800" y="1742800"/>
            <a:ext cx="10290400" cy="3372400"/>
          </a:xfrm>
          <a:prstGeom prst="rect">
            <a:avLst/>
          </a:prstGeom>
        </p:spPr>
        <p:txBody>
          <a:bodyPr spcFirstLastPara="1" wrap="square" lIns="0" tIns="91425" rIns="91425" bIns="91425" anchor="ctr" anchorCtr="0">
            <a:noAutofit/>
          </a:bodyPr>
          <a:lstStyle>
            <a:lvl1pPr lvl="0" algn="ctr">
              <a:lnSpc>
                <a:spcPct val="80000"/>
              </a:lnSpc>
              <a:spcBef>
                <a:spcPts val="0"/>
              </a:spcBef>
              <a:spcAft>
                <a:spcPts val="0"/>
              </a:spcAft>
              <a:buSzPts val="4800"/>
              <a:buNone/>
              <a:defRPr sz="7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fr-FR"/>
              <a:t>Modifiez le style du titre</a:t>
            </a:r>
            <a:endParaRPr/>
          </a:p>
        </p:txBody>
      </p:sp>
      <p:sp>
        <p:nvSpPr>
          <p:cNvPr id="74" name="Google Shape;74;p8"/>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8"/>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6" name="Google Shape;76;p8"/>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77" name="Google Shape;77;p8"/>
          <p:cNvSpPr/>
          <p:nvPr/>
        </p:nvSpPr>
        <p:spPr>
          <a:xfrm>
            <a:off x="11729587" y="6395203"/>
            <a:ext cx="462400" cy="4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8" name="Google Shape;78;p8"/>
          <p:cNvCxnSpPr/>
          <p:nvPr/>
        </p:nvCxnSpPr>
        <p:spPr>
          <a:xfrm>
            <a:off x="11959273" y="6474572"/>
            <a:ext cx="3200" cy="304400"/>
          </a:xfrm>
          <a:prstGeom prst="straightConnector1">
            <a:avLst/>
          </a:prstGeom>
          <a:noFill/>
          <a:ln w="9525"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29930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207676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20"/>
        <p:cNvGrpSpPr/>
        <p:nvPr/>
      </p:nvGrpSpPr>
      <p:grpSpPr>
        <a:xfrm>
          <a:off x="0" y="0"/>
          <a:ext cx="0" cy="0"/>
          <a:chOff x="0" y="0"/>
          <a:chExt cx="0" cy="0"/>
        </a:xfrm>
      </p:grpSpPr>
      <p:sp>
        <p:nvSpPr>
          <p:cNvPr id="121" name="Google Shape;121;p15"/>
          <p:cNvSpPr/>
          <p:nvPr/>
        </p:nvSpPr>
        <p:spPr>
          <a:xfrm>
            <a:off x="133" y="767"/>
            <a:ext cx="12192000" cy="421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5"/>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5"/>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24" name="Google Shape;124;p15"/>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125" name="Google Shape;125;p15"/>
          <p:cNvSpPr txBox="1">
            <a:spLocks noGrp="1"/>
          </p:cNvSpPr>
          <p:nvPr>
            <p:ph type="title"/>
          </p:nvPr>
        </p:nvSpPr>
        <p:spPr>
          <a:xfrm>
            <a:off x="950800" y="2816901"/>
            <a:ext cx="5036800" cy="1122400"/>
          </a:xfrm>
          <a:prstGeom prst="rect">
            <a:avLst/>
          </a:prstGeom>
        </p:spPr>
        <p:txBody>
          <a:bodyPr spcFirstLastPara="1" wrap="square" lIns="0" tIns="91425" rIns="91425" bIns="91425" anchor="ctr" anchorCtr="0">
            <a:noAutofit/>
          </a:bodyPr>
          <a:lstStyle>
            <a:lvl1pPr lvl="0" rtl="0">
              <a:spcBef>
                <a:spcPts val="0"/>
              </a:spcBef>
              <a:spcAft>
                <a:spcPts val="0"/>
              </a:spcAft>
              <a:buSzPts val="3600"/>
              <a:buNone/>
              <a:defRPr sz="4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fr-FR"/>
              <a:t>Modifiez le style du titre</a:t>
            </a:r>
            <a:endParaRPr/>
          </a:p>
        </p:txBody>
      </p:sp>
      <p:sp>
        <p:nvSpPr>
          <p:cNvPr id="126" name="Google Shape;126;p15"/>
          <p:cNvSpPr txBox="1">
            <a:spLocks noGrp="1"/>
          </p:cNvSpPr>
          <p:nvPr>
            <p:ph type="title" idx="2" hasCustomPrompt="1"/>
          </p:nvPr>
        </p:nvSpPr>
        <p:spPr>
          <a:xfrm>
            <a:off x="950800" y="1314012"/>
            <a:ext cx="1819600" cy="1122400"/>
          </a:xfrm>
          <a:prstGeom prst="rect">
            <a:avLst/>
          </a:prstGeom>
        </p:spPr>
        <p:txBody>
          <a:bodyPr spcFirstLastPara="1" wrap="square" lIns="0" tIns="91425" rIns="91425" bIns="91425" anchor="b"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7" name="Google Shape;127;p15"/>
          <p:cNvSpPr txBox="1">
            <a:spLocks noGrp="1"/>
          </p:cNvSpPr>
          <p:nvPr>
            <p:ph type="subTitle" idx="1"/>
          </p:nvPr>
        </p:nvSpPr>
        <p:spPr>
          <a:xfrm>
            <a:off x="950800" y="4602584"/>
            <a:ext cx="3914800" cy="951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fr-FR"/>
              <a:t>Modifiez le style des sous-titres du masque</a:t>
            </a:r>
            <a:endParaRPr/>
          </a:p>
        </p:txBody>
      </p:sp>
      <p:sp>
        <p:nvSpPr>
          <p:cNvPr id="128" name="Google Shape;128;p15"/>
          <p:cNvSpPr/>
          <p:nvPr/>
        </p:nvSpPr>
        <p:spPr>
          <a:xfrm>
            <a:off x="-13"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29" name="Google Shape;129;p15"/>
          <p:cNvCxnSpPr/>
          <p:nvPr/>
        </p:nvCxnSpPr>
        <p:spPr>
          <a:xfrm>
            <a:off x="2296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4079016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0"/>
        <p:cNvGrpSpPr/>
        <p:nvPr/>
      </p:nvGrpSpPr>
      <p:grpSpPr>
        <a:xfrm>
          <a:off x="0" y="0"/>
          <a:ext cx="0" cy="0"/>
          <a:chOff x="0" y="0"/>
          <a:chExt cx="0" cy="0"/>
        </a:xfrm>
      </p:grpSpPr>
      <p:sp>
        <p:nvSpPr>
          <p:cNvPr id="131" name="Google Shape;131;p16"/>
          <p:cNvSpPr/>
          <p:nvPr/>
        </p:nvSpPr>
        <p:spPr>
          <a:xfrm>
            <a:off x="133" y="767"/>
            <a:ext cx="12192000" cy="421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6"/>
          <p:cNvSpPr/>
          <p:nvPr/>
        </p:nvSpPr>
        <p:spPr>
          <a:xfrm>
            <a:off x="11080472" y="179167"/>
            <a:ext cx="362400" cy="362400"/>
          </a:xfrm>
          <a:prstGeom prst="diamond">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6"/>
          <p:cNvSpPr/>
          <p:nvPr/>
        </p:nvSpPr>
        <p:spPr>
          <a:xfrm>
            <a:off x="11588472" y="179167"/>
            <a:ext cx="362400" cy="362400"/>
          </a:xfrm>
          <a:prstGeom prst="diamond">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34" name="Google Shape;134;p16"/>
          <p:cNvCxnSpPr/>
          <p:nvPr/>
        </p:nvCxnSpPr>
        <p:spPr>
          <a:xfrm>
            <a:off x="-116" y="360367"/>
            <a:ext cx="560800" cy="0"/>
          </a:xfrm>
          <a:prstGeom prst="straightConnector1">
            <a:avLst/>
          </a:prstGeom>
          <a:noFill/>
          <a:ln w="9525" cap="flat" cmpd="sng">
            <a:solidFill>
              <a:srgbClr val="FFFFFF"/>
            </a:solidFill>
            <a:prstDash val="solid"/>
            <a:round/>
            <a:headEnd type="none" w="med" len="med"/>
            <a:tailEnd type="stealth" w="med" len="med"/>
          </a:ln>
        </p:spPr>
      </p:cxnSp>
      <p:sp>
        <p:nvSpPr>
          <p:cNvPr id="135" name="Google Shape;135;p16"/>
          <p:cNvSpPr txBox="1">
            <a:spLocks noGrp="1"/>
          </p:cNvSpPr>
          <p:nvPr>
            <p:ph type="title"/>
          </p:nvPr>
        </p:nvSpPr>
        <p:spPr>
          <a:xfrm>
            <a:off x="960000" y="629533"/>
            <a:ext cx="10272000" cy="763600"/>
          </a:xfrm>
          <a:prstGeom prst="rect">
            <a:avLst/>
          </a:prstGeom>
        </p:spPr>
        <p:txBody>
          <a:bodyPr spcFirstLastPara="1" wrap="square" lIns="0" tIns="91425" rIns="91425" bIns="91425" anchor="t" anchorCtr="0">
            <a:noAutofit/>
          </a:bodyPr>
          <a:lstStyle>
            <a:lvl1pPr lvl="0" rtl="0">
              <a:spcBef>
                <a:spcPts val="0"/>
              </a:spcBef>
              <a:spcAft>
                <a:spcPts val="0"/>
              </a:spcAft>
              <a:buClr>
                <a:schemeClr val="lt1"/>
              </a:buClr>
              <a:buSzPts val="3500"/>
              <a:buNone/>
              <a:defRPr sz="3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136" name="Google Shape;136;p16"/>
          <p:cNvSpPr txBox="1">
            <a:spLocks noGrp="1"/>
          </p:cNvSpPr>
          <p:nvPr>
            <p:ph type="title" idx="2"/>
          </p:nvPr>
        </p:nvSpPr>
        <p:spPr>
          <a:xfrm>
            <a:off x="2352236" y="20765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37" name="Google Shape;137;p16"/>
          <p:cNvSpPr txBox="1">
            <a:spLocks noGrp="1"/>
          </p:cNvSpPr>
          <p:nvPr>
            <p:ph type="subTitle" idx="1"/>
          </p:nvPr>
        </p:nvSpPr>
        <p:spPr>
          <a:xfrm>
            <a:off x="2352236" y="27557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lt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38" name="Google Shape;138;p16"/>
          <p:cNvSpPr txBox="1">
            <a:spLocks noGrp="1"/>
          </p:cNvSpPr>
          <p:nvPr>
            <p:ph type="title" idx="3" hasCustomPrompt="1"/>
          </p:nvPr>
        </p:nvSpPr>
        <p:spPr>
          <a:xfrm>
            <a:off x="779003" y="23739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16"/>
          <p:cNvSpPr txBox="1">
            <a:spLocks noGrp="1"/>
          </p:cNvSpPr>
          <p:nvPr>
            <p:ph type="title" idx="4"/>
          </p:nvPr>
        </p:nvSpPr>
        <p:spPr>
          <a:xfrm>
            <a:off x="7829200" y="20765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0" name="Google Shape;140;p16"/>
          <p:cNvSpPr txBox="1">
            <a:spLocks noGrp="1"/>
          </p:cNvSpPr>
          <p:nvPr>
            <p:ph type="subTitle" idx="5"/>
          </p:nvPr>
        </p:nvSpPr>
        <p:spPr>
          <a:xfrm>
            <a:off x="7829200" y="27557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lt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1" name="Google Shape;141;p16"/>
          <p:cNvSpPr txBox="1">
            <a:spLocks noGrp="1"/>
          </p:cNvSpPr>
          <p:nvPr>
            <p:ph type="title" idx="6" hasCustomPrompt="1"/>
          </p:nvPr>
        </p:nvSpPr>
        <p:spPr>
          <a:xfrm>
            <a:off x="6255967" y="23739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2" name="Google Shape;142;p16"/>
          <p:cNvSpPr txBox="1">
            <a:spLocks noGrp="1"/>
          </p:cNvSpPr>
          <p:nvPr>
            <p:ph type="title" idx="7"/>
          </p:nvPr>
        </p:nvSpPr>
        <p:spPr>
          <a:xfrm>
            <a:off x="2352236" y="43517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3" name="Google Shape;143;p16"/>
          <p:cNvSpPr txBox="1">
            <a:spLocks noGrp="1"/>
          </p:cNvSpPr>
          <p:nvPr>
            <p:ph type="subTitle" idx="8"/>
          </p:nvPr>
        </p:nvSpPr>
        <p:spPr>
          <a:xfrm>
            <a:off x="2352236" y="50309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4" name="Google Shape;144;p16"/>
          <p:cNvSpPr txBox="1">
            <a:spLocks noGrp="1"/>
          </p:cNvSpPr>
          <p:nvPr>
            <p:ph type="title" idx="9" hasCustomPrompt="1"/>
          </p:nvPr>
        </p:nvSpPr>
        <p:spPr>
          <a:xfrm>
            <a:off x="779003" y="46491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16"/>
          <p:cNvSpPr txBox="1">
            <a:spLocks noGrp="1"/>
          </p:cNvSpPr>
          <p:nvPr>
            <p:ph type="title" idx="13"/>
          </p:nvPr>
        </p:nvSpPr>
        <p:spPr>
          <a:xfrm>
            <a:off x="7829200" y="43517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6" name="Google Shape;146;p16"/>
          <p:cNvSpPr txBox="1">
            <a:spLocks noGrp="1"/>
          </p:cNvSpPr>
          <p:nvPr>
            <p:ph type="subTitle" idx="14"/>
          </p:nvPr>
        </p:nvSpPr>
        <p:spPr>
          <a:xfrm>
            <a:off x="7829200" y="50309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7" name="Google Shape;147;p16"/>
          <p:cNvSpPr txBox="1">
            <a:spLocks noGrp="1"/>
          </p:cNvSpPr>
          <p:nvPr>
            <p:ph type="title" idx="15" hasCustomPrompt="1"/>
          </p:nvPr>
        </p:nvSpPr>
        <p:spPr>
          <a:xfrm>
            <a:off x="6255967" y="46491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16"/>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49" name="Google Shape;149;p16"/>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3682128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0"/>
        <p:cNvGrpSpPr/>
        <p:nvPr/>
      </p:nvGrpSpPr>
      <p:grpSpPr>
        <a:xfrm>
          <a:off x="0" y="0"/>
          <a:ext cx="0" cy="0"/>
          <a:chOff x="0" y="0"/>
          <a:chExt cx="0" cy="0"/>
        </a:xfrm>
      </p:grpSpPr>
      <p:sp>
        <p:nvSpPr>
          <p:cNvPr id="151" name="Google Shape;151;p17"/>
          <p:cNvSpPr/>
          <p:nvPr/>
        </p:nvSpPr>
        <p:spPr>
          <a:xfrm>
            <a:off x="6843967" y="0"/>
            <a:ext cx="5348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7"/>
          <p:cNvSpPr/>
          <p:nvPr/>
        </p:nvSpPr>
        <p:spPr>
          <a:xfrm>
            <a:off x="11080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153" name="Google Shape;153;p17"/>
          <p:cNvSpPr/>
          <p:nvPr/>
        </p:nvSpPr>
        <p:spPr>
          <a:xfrm>
            <a:off x="11588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cxnSp>
        <p:nvCxnSpPr>
          <p:cNvPr id="154" name="Google Shape;154;p17"/>
          <p:cNvCxnSpPr/>
          <p:nvPr/>
        </p:nvCxnSpPr>
        <p:spPr>
          <a:xfrm>
            <a:off x="-75533" y="360367"/>
            <a:ext cx="636400" cy="0"/>
          </a:xfrm>
          <a:prstGeom prst="straightConnector1">
            <a:avLst/>
          </a:prstGeom>
          <a:noFill/>
          <a:ln w="9525" cap="flat" cmpd="sng">
            <a:solidFill>
              <a:schemeClr val="dk1"/>
            </a:solidFill>
            <a:prstDash val="solid"/>
            <a:round/>
            <a:headEnd type="none" w="med" len="med"/>
            <a:tailEnd type="stealth" w="med" len="med"/>
          </a:ln>
        </p:spPr>
      </p:cxnSp>
      <p:sp>
        <p:nvSpPr>
          <p:cNvPr id="155" name="Google Shape;155;p17"/>
          <p:cNvSpPr txBox="1">
            <a:spLocks noGrp="1"/>
          </p:cNvSpPr>
          <p:nvPr>
            <p:ph type="title"/>
          </p:nvPr>
        </p:nvSpPr>
        <p:spPr>
          <a:xfrm>
            <a:off x="950800" y="1430733"/>
            <a:ext cx="5893200" cy="1883600"/>
          </a:xfrm>
          <a:prstGeom prst="rect">
            <a:avLst/>
          </a:prstGeom>
        </p:spPr>
        <p:txBody>
          <a:bodyPr spcFirstLastPara="1" wrap="square" lIns="0" tIns="91425" rIns="91425" bIns="91425" anchor="ctr" anchorCtr="0">
            <a:noAutofit/>
          </a:bodyPr>
          <a:lstStyle>
            <a:lvl1pPr lvl="0" rtl="0">
              <a:spcBef>
                <a:spcPts val="0"/>
              </a:spcBef>
              <a:spcAft>
                <a:spcPts val="0"/>
              </a:spcAft>
              <a:buSzPts val="3500"/>
              <a:buNone/>
              <a:defRPr sz="8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fr-FR"/>
              <a:t>Modifiez le style du titre</a:t>
            </a:r>
            <a:endParaRPr/>
          </a:p>
        </p:txBody>
      </p:sp>
      <p:sp>
        <p:nvSpPr>
          <p:cNvPr id="156" name="Google Shape;156;p17"/>
          <p:cNvSpPr txBox="1">
            <a:spLocks noGrp="1"/>
          </p:cNvSpPr>
          <p:nvPr>
            <p:ph type="subTitle" idx="1"/>
          </p:nvPr>
        </p:nvSpPr>
        <p:spPr>
          <a:xfrm>
            <a:off x="950800" y="3282367"/>
            <a:ext cx="4593600" cy="13020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fr-FR"/>
              <a:t>Modifiez le style des sous-titres du masque</a:t>
            </a:r>
            <a:endParaRPr/>
          </a:p>
        </p:txBody>
      </p:sp>
      <p:grpSp>
        <p:nvGrpSpPr>
          <p:cNvPr id="157" name="Google Shape;157;p17"/>
          <p:cNvGrpSpPr/>
          <p:nvPr/>
        </p:nvGrpSpPr>
        <p:grpSpPr>
          <a:xfrm>
            <a:off x="11729587" y="6395203"/>
            <a:ext cx="462400" cy="462800"/>
            <a:chOff x="2923315" y="4594202"/>
            <a:chExt cx="346800" cy="347100"/>
          </a:xfrm>
        </p:grpSpPr>
        <p:sp>
          <p:nvSpPr>
            <p:cNvPr id="158" name="Google Shape;158;p17"/>
            <p:cNvSpPr/>
            <p:nvPr/>
          </p:nvSpPr>
          <p:spPr>
            <a:xfrm>
              <a:off x="2923315" y="4594202"/>
              <a:ext cx="346800" cy="34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59" name="Google Shape;159;p17"/>
            <p:cNvCxnSpPr/>
            <p:nvPr/>
          </p:nvCxnSpPr>
          <p:spPr>
            <a:xfrm>
              <a:off x="3095580" y="4653729"/>
              <a:ext cx="2400" cy="228300"/>
            </a:xfrm>
            <a:prstGeom prst="straightConnector1">
              <a:avLst/>
            </a:prstGeom>
            <a:noFill/>
            <a:ln w="9525" cap="flat" cmpd="sng">
              <a:solidFill>
                <a:schemeClr val="dk1"/>
              </a:solidFill>
              <a:prstDash val="solid"/>
              <a:round/>
              <a:headEnd type="none" w="med" len="med"/>
              <a:tailEnd type="stealth" w="med" len="med"/>
            </a:ln>
          </p:spPr>
        </p:cxnSp>
      </p:grpSp>
    </p:spTree>
    <p:extLst>
      <p:ext uri="{BB962C8B-B14F-4D97-AF65-F5344CB8AC3E}">
        <p14:creationId xmlns:p14="http://schemas.microsoft.com/office/powerpoint/2010/main" val="91010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98"/>
        <p:cNvGrpSpPr/>
        <p:nvPr/>
      </p:nvGrpSpPr>
      <p:grpSpPr>
        <a:xfrm>
          <a:off x="0" y="0"/>
          <a:ext cx="0" cy="0"/>
          <a:chOff x="0" y="0"/>
          <a:chExt cx="0" cy="0"/>
        </a:xfrm>
      </p:grpSpPr>
      <p:sp>
        <p:nvSpPr>
          <p:cNvPr id="199" name="Google Shape;199;p22"/>
          <p:cNvSpPr txBox="1">
            <a:spLocks noGrp="1"/>
          </p:cNvSpPr>
          <p:nvPr>
            <p:ph type="body" idx="1"/>
          </p:nvPr>
        </p:nvSpPr>
        <p:spPr>
          <a:xfrm>
            <a:off x="948400" y="1616300"/>
            <a:ext cx="4969600" cy="4560000"/>
          </a:xfrm>
          <a:prstGeom prst="rect">
            <a:avLst/>
          </a:prstGeom>
        </p:spPr>
        <p:txBody>
          <a:bodyPr spcFirstLastPara="1" wrap="square" lIns="0"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pPr lvl="0"/>
            <a:r>
              <a:rPr lang="fr-FR"/>
              <a:t>Cliquez pour modifier les styles du texte du masque</a:t>
            </a:r>
          </a:p>
        </p:txBody>
      </p:sp>
      <p:sp>
        <p:nvSpPr>
          <p:cNvPr id="200" name="Google Shape;200;p22"/>
          <p:cNvSpPr txBox="1">
            <a:spLocks noGrp="1"/>
          </p:cNvSpPr>
          <p:nvPr>
            <p:ph type="body" idx="2"/>
          </p:nvPr>
        </p:nvSpPr>
        <p:spPr>
          <a:xfrm>
            <a:off x="6273884" y="1616300"/>
            <a:ext cx="4969600" cy="4560000"/>
          </a:xfrm>
          <a:prstGeom prst="rect">
            <a:avLst/>
          </a:prstGeom>
        </p:spPr>
        <p:txBody>
          <a:bodyPr spcFirstLastPara="1" wrap="square" lIns="0"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chemeClr val="dk1"/>
                </a:solidFill>
              </a:defRPr>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pPr lvl="0"/>
            <a:r>
              <a:rPr lang="fr-FR"/>
              <a:t>Cliquez pour modifier les styles du texte du masque</a:t>
            </a:r>
          </a:p>
        </p:txBody>
      </p:sp>
      <p:sp>
        <p:nvSpPr>
          <p:cNvPr id="201" name="Google Shape;201;p22"/>
          <p:cNvSpPr/>
          <p:nvPr/>
        </p:nvSpPr>
        <p:spPr>
          <a:xfrm>
            <a:off x="11080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22"/>
          <p:cNvSpPr/>
          <p:nvPr/>
        </p:nvSpPr>
        <p:spPr>
          <a:xfrm>
            <a:off x="11588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3" name="Google Shape;203;p22"/>
          <p:cNvCxnSpPr/>
          <p:nvPr/>
        </p:nvCxnSpPr>
        <p:spPr>
          <a:xfrm>
            <a:off x="0" y="336633"/>
            <a:ext cx="948400" cy="0"/>
          </a:xfrm>
          <a:prstGeom prst="straightConnector1">
            <a:avLst/>
          </a:prstGeom>
          <a:noFill/>
          <a:ln w="9525" cap="flat" cmpd="sng">
            <a:solidFill>
              <a:schemeClr val="lt1"/>
            </a:solidFill>
            <a:prstDash val="solid"/>
            <a:round/>
            <a:headEnd type="none" w="med" len="med"/>
            <a:tailEnd type="stealth" w="med" len="med"/>
          </a:ln>
        </p:spPr>
      </p:cxnSp>
      <p:sp>
        <p:nvSpPr>
          <p:cNvPr id="204" name="Google Shape;204;p22"/>
          <p:cNvSpPr/>
          <p:nvPr/>
        </p:nvSpPr>
        <p:spPr>
          <a:xfrm>
            <a:off x="233" y="200"/>
            <a:ext cx="12192000" cy="71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22"/>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2"/>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7" name="Google Shape;207;p22"/>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208" name="Google Shape;208;p22"/>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9" name="Google Shape;209;p22"/>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
        <p:nvSpPr>
          <p:cNvPr id="210" name="Google Shape;210;p22"/>
          <p:cNvSpPr txBox="1">
            <a:spLocks noGrp="1"/>
          </p:cNvSpPr>
          <p:nvPr>
            <p:ph type="title"/>
          </p:nvPr>
        </p:nvSpPr>
        <p:spPr>
          <a:xfrm>
            <a:off x="960000" y="629519"/>
            <a:ext cx="10272000" cy="763600"/>
          </a:xfrm>
          <a:prstGeom prst="rect">
            <a:avLst/>
          </a:prstGeom>
        </p:spPr>
        <p:txBody>
          <a:bodyPr spcFirstLastPara="1" wrap="square" lIns="0"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409868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2"/>
        <p:cNvGrpSpPr/>
        <p:nvPr/>
      </p:nvGrpSpPr>
      <p:grpSpPr>
        <a:xfrm>
          <a:off x="0" y="0"/>
          <a:ext cx="0" cy="0"/>
          <a:chOff x="0" y="0"/>
          <a:chExt cx="0" cy="0"/>
        </a:xfrm>
      </p:grpSpPr>
    </p:spTree>
    <p:extLst>
      <p:ext uri="{BB962C8B-B14F-4D97-AF65-F5344CB8AC3E}">
        <p14:creationId xmlns:p14="http://schemas.microsoft.com/office/powerpoint/2010/main" val="295668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800" y="1437667"/>
            <a:ext cx="7124000" cy="2536400"/>
          </a:xfrm>
          <a:prstGeom prst="rect">
            <a:avLst/>
          </a:prstGeom>
        </p:spPr>
        <p:txBody>
          <a:bodyPr spcFirstLastPara="1" wrap="square" lIns="0" tIns="91425" rIns="91425" bIns="91425" anchor="b" anchorCtr="0">
            <a:noAutofit/>
          </a:bodyPr>
          <a:lstStyle>
            <a:lvl1pPr lvl="0">
              <a:lnSpc>
                <a:spcPct val="80000"/>
              </a:lnSpc>
              <a:spcBef>
                <a:spcPts val="0"/>
              </a:spcBef>
              <a:spcAft>
                <a:spcPts val="0"/>
              </a:spcAft>
              <a:buClr>
                <a:srgbClr val="191919"/>
              </a:buClr>
              <a:buSzPts val="5200"/>
              <a:buNone/>
              <a:defRPr sz="5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fr-FR"/>
              <a:t>Modifiez le style du titre</a:t>
            </a:r>
            <a:endParaRPr/>
          </a:p>
        </p:txBody>
      </p:sp>
      <p:sp>
        <p:nvSpPr>
          <p:cNvPr id="10" name="Google Shape;10;p2"/>
          <p:cNvSpPr txBox="1">
            <a:spLocks noGrp="1"/>
          </p:cNvSpPr>
          <p:nvPr>
            <p:ph type="subTitle" idx="1"/>
          </p:nvPr>
        </p:nvSpPr>
        <p:spPr>
          <a:xfrm>
            <a:off x="950800" y="3935000"/>
            <a:ext cx="4064400" cy="892000"/>
          </a:xfrm>
          <a:prstGeom prst="rect">
            <a:avLst/>
          </a:prstGeom>
        </p:spPr>
        <p:txBody>
          <a:bodyPr spcFirstLastPara="1" wrap="square" lIns="0"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fr-FR"/>
              <a:t>Modifiez le style des sous-titres du masque</a:t>
            </a:r>
            <a:endParaRPr/>
          </a:p>
        </p:txBody>
      </p:sp>
      <p:sp>
        <p:nvSpPr>
          <p:cNvPr id="11" name="Google Shape;11;p2"/>
          <p:cNvSpPr/>
          <p:nvPr/>
        </p:nvSpPr>
        <p:spPr>
          <a:xfrm>
            <a:off x="233" y="200"/>
            <a:ext cx="12192000" cy="71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4" name="Google Shape;14;p2"/>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15" name="Google Shape;15;p2"/>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6" name="Google Shape;16;p2"/>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179597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sp>
        <p:nvSpPr>
          <p:cNvPr id="64" name="Google Shape;64;p7"/>
          <p:cNvSpPr/>
          <p:nvPr/>
        </p:nvSpPr>
        <p:spPr>
          <a:xfrm>
            <a:off x="233" y="200"/>
            <a:ext cx="6450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7"/>
          <p:cNvSpPr/>
          <p:nvPr/>
        </p:nvSpPr>
        <p:spPr>
          <a:xfrm>
            <a:off x="11080588" y="178600"/>
            <a:ext cx="362400" cy="3624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7"/>
          <p:cNvSpPr/>
          <p:nvPr/>
        </p:nvSpPr>
        <p:spPr>
          <a:xfrm>
            <a:off x="11588588" y="178600"/>
            <a:ext cx="362400" cy="3624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7" name="Google Shape;67;p7"/>
          <p:cNvCxnSpPr/>
          <p:nvPr/>
        </p:nvCxnSpPr>
        <p:spPr>
          <a:xfrm>
            <a:off x="0" y="359800"/>
            <a:ext cx="560800" cy="0"/>
          </a:xfrm>
          <a:prstGeom prst="straightConnector1">
            <a:avLst/>
          </a:prstGeom>
          <a:noFill/>
          <a:ln w="9525" cap="flat" cmpd="sng">
            <a:solidFill>
              <a:srgbClr val="FFFFFF"/>
            </a:solidFill>
            <a:prstDash val="solid"/>
            <a:round/>
            <a:headEnd type="none" w="med" len="med"/>
            <a:tailEnd type="stealth" w="med" len="med"/>
          </a:ln>
        </p:spPr>
      </p:cxnSp>
      <p:sp>
        <p:nvSpPr>
          <p:cNvPr id="68" name="Google Shape;68;p7"/>
          <p:cNvSpPr txBox="1">
            <a:spLocks noGrp="1"/>
          </p:cNvSpPr>
          <p:nvPr>
            <p:ph type="body" idx="1"/>
          </p:nvPr>
        </p:nvSpPr>
        <p:spPr>
          <a:xfrm>
            <a:off x="960000" y="2457667"/>
            <a:ext cx="5158000" cy="3681200"/>
          </a:xfrm>
          <a:prstGeom prst="rect">
            <a:avLst/>
          </a:prstGeom>
        </p:spPr>
        <p:txBody>
          <a:bodyPr spcFirstLastPara="1" wrap="square" lIns="0" tIns="91425" rIns="91425" bIns="91425" anchor="ctr" anchorCtr="0">
            <a:noAutofit/>
          </a:bodyPr>
          <a:lstStyle>
            <a:lvl1pPr marL="457200" lvl="0" indent="-292100" rtl="0">
              <a:lnSpc>
                <a:spcPct val="100000"/>
              </a:lnSpc>
              <a:spcBef>
                <a:spcPts val="0"/>
              </a:spcBef>
              <a:spcAft>
                <a:spcPts val="0"/>
              </a:spcAft>
              <a:buClr>
                <a:schemeClr val="lt1"/>
              </a:buClr>
              <a:buSzPts val="1000"/>
              <a:buChar char="●"/>
              <a:defRPr>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1600"/>
              </a:spcBef>
              <a:spcAft>
                <a:spcPts val="0"/>
              </a:spcAft>
              <a:buClr>
                <a:schemeClr val="lt1"/>
              </a:buClr>
              <a:buSzPts val="1400"/>
              <a:buChar char="■"/>
              <a:defRPr>
                <a:solidFill>
                  <a:schemeClr val="lt1"/>
                </a:solidFill>
              </a:defRPr>
            </a:lvl3pPr>
            <a:lvl4pPr marL="1828800" lvl="3" indent="-317500" rtl="0">
              <a:lnSpc>
                <a:spcPct val="115000"/>
              </a:lnSpc>
              <a:spcBef>
                <a:spcPts val="1600"/>
              </a:spcBef>
              <a:spcAft>
                <a:spcPts val="0"/>
              </a:spcAft>
              <a:buClr>
                <a:schemeClr val="lt1"/>
              </a:buClr>
              <a:buSzPts val="1400"/>
              <a:buChar char="●"/>
              <a:defRPr>
                <a:solidFill>
                  <a:schemeClr val="lt1"/>
                </a:solidFill>
              </a:defRPr>
            </a:lvl4pPr>
            <a:lvl5pPr marL="2286000" lvl="4" indent="-317500" rtl="0">
              <a:lnSpc>
                <a:spcPct val="115000"/>
              </a:lnSpc>
              <a:spcBef>
                <a:spcPts val="1600"/>
              </a:spcBef>
              <a:spcAft>
                <a:spcPts val="0"/>
              </a:spcAft>
              <a:buClr>
                <a:schemeClr val="lt1"/>
              </a:buClr>
              <a:buSzPts val="1400"/>
              <a:buChar char="○"/>
              <a:defRPr>
                <a:solidFill>
                  <a:schemeClr val="lt1"/>
                </a:solidFill>
              </a:defRPr>
            </a:lvl5pPr>
            <a:lvl6pPr marL="2743200" lvl="5" indent="-317500" rtl="0">
              <a:lnSpc>
                <a:spcPct val="115000"/>
              </a:lnSpc>
              <a:spcBef>
                <a:spcPts val="1600"/>
              </a:spcBef>
              <a:spcAft>
                <a:spcPts val="0"/>
              </a:spcAft>
              <a:buClr>
                <a:schemeClr val="lt1"/>
              </a:buClr>
              <a:buSzPts val="1400"/>
              <a:buChar char="■"/>
              <a:defRPr>
                <a:solidFill>
                  <a:schemeClr val="lt1"/>
                </a:solidFill>
              </a:defRPr>
            </a:lvl6pPr>
            <a:lvl7pPr marL="3200400" lvl="6" indent="-317500" rtl="0">
              <a:lnSpc>
                <a:spcPct val="115000"/>
              </a:lnSpc>
              <a:spcBef>
                <a:spcPts val="1600"/>
              </a:spcBef>
              <a:spcAft>
                <a:spcPts val="0"/>
              </a:spcAft>
              <a:buClr>
                <a:schemeClr val="lt1"/>
              </a:buClr>
              <a:buSzPts val="1400"/>
              <a:buChar char="●"/>
              <a:defRPr>
                <a:solidFill>
                  <a:schemeClr val="lt1"/>
                </a:solidFill>
              </a:defRPr>
            </a:lvl7pPr>
            <a:lvl8pPr marL="3657600" lvl="7" indent="-317500" rtl="0">
              <a:lnSpc>
                <a:spcPct val="115000"/>
              </a:lnSpc>
              <a:spcBef>
                <a:spcPts val="1600"/>
              </a:spcBef>
              <a:spcAft>
                <a:spcPts val="0"/>
              </a:spcAft>
              <a:buClr>
                <a:schemeClr val="lt1"/>
              </a:buClr>
              <a:buSzPts val="1400"/>
              <a:buChar char="○"/>
              <a:defRPr>
                <a:solidFill>
                  <a:schemeClr val="lt1"/>
                </a:solidFill>
              </a:defRPr>
            </a:lvl8pPr>
            <a:lvl9pPr marL="4114800" lvl="8" indent="-317500" rtl="0">
              <a:lnSpc>
                <a:spcPct val="115000"/>
              </a:lnSpc>
              <a:spcBef>
                <a:spcPts val="1600"/>
              </a:spcBef>
              <a:spcAft>
                <a:spcPts val="1600"/>
              </a:spcAft>
              <a:buClr>
                <a:schemeClr val="lt1"/>
              </a:buClr>
              <a:buSzPts val="1400"/>
              <a:buChar char="■"/>
              <a:defRPr>
                <a:solidFill>
                  <a:schemeClr val="lt1"/>
                </a:solidFill>
              </a:defRPr>
            </a:lvl9pPr>
          </a:lstStyle>
          <a:p>
            <a:pPr lvl="0"/>
            <a:r>
              <a:rPr lang="fr-FR"/>
              <a:t>Cliquez pour modifier les styles du texte du masque</a:t>
            </a:r>
          </a:p>
        </p:txBody>
      </p:sp>
      <p:sp>
        <p:nvSpPr>
          <p:cNvPr id="69" name="Google Shape;69;p7"/>
          <p:cNvSpPr txBox="1">
            <a:spLocks noGrp="1"/>
          </p:cNvSpPr>
          <p:nvPr>
            <p:ph type="title"/>
          </p:nvPr>
        </p:nvSpPr>
        <p:spPr>
          <a:xfrm>
            <a:off x="960000" y="719200"/>
            <a:ext cx="5158000" cy="1440400"/>
          </a:xfrm>
          <a:prstGeom prst="rect">
            <a:avLst/>
          </a:prstGeom>
        </p:spPr>
        <p:txBody>
          <a:bodyPr spcFirstLastPara="1" wrap="square" lIns="0" tIns="91425" rIns="91425" bIns="91425" anchor="t" anchorCtr="0">
            <a:noAutofit/>
          </a:bodyPr>
          <a:lstStyle>
            <a:lvl1pPr lvl="0" rtl="0">
              <a:spcBef>
                <a:spcPts val="0"/>
              </a:spcBef>
              <a:spcAft>
                <a:spcPts val="0"/>
              </a:spcAft>
              <a:buClr>
                <a:schemeClr val="lt1"/>
              </a:buClr>
              <a:buSzPts val="3500"/>
              <a:buNone/>
              <a:defRPr sz="32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r>
              <a:rPr lang="fr-FR"/>
              <a:t>Modifiez le style du titre</a:t>
            </a:r>
            <a:endParaRPr/>
          </a:p>
        </p:txBody>
      </p:sp>
      <p:sp>
        <p:nvSpPr>
          <p:cNvPr id="70" name="Google Shape;70;p7"/>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1" name="Google Shape;71;p7"/>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31456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2023-02-22</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150914606"/>
      </p:ext>
    </p:extLst>
  </p:cSld>
  <p:clrMap bg1="lt1" tx1="dk1" bg2="dk2" tx2="lt2" accent1="accent1" accent2="accent2" accent3="accent3" accent4="accent4" accent5="accent5" accent6="accent6" hlink="hlink" folHlink="folHlink"/>
  <p:sldLayoutIdLst>
    <p:sldLayoutId id="2147483669" r:id="rId1"/>
    <p:sldLayoutId id="2147483671" r:id="rId2"/>
    <p:sldLayoutId id="2147483672" r:id="rId3"/>
    <p:sldLayoutId id="2147483674" r:id="rId4"/>
    <p:sldLayoutId id="2147483675" r:id="rId5"/>
    <p:sldLayoutId id="2147483676" r:id="rId6"/>
    <p:sldLayoutId id="2147483677" r:id="rId7"/>
    <p:sldLayoutId id="2147483678" r:id="rId8"/>
    <p:sldLayoutId id="214748367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5½</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Vues et procédures</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a:xfrm>
            <a:off x="838200" y="1150572"/>
            <a:ext cx="10512000" cy="5707428"/>
          </a:xfrm>
        </p:spPr>
        <p:txBody>
          <a:bodyPr/>
          <a:lstStyle/>
          <a:p>
            <a:r>
              <a:rPr lang="fr-CA" dirty="0"/>
              <a:t> Précisions sur le fonctionnement</a:t>
            </a:r>
          </a:p>
          <a:p>
            <a:pPr lvl="1"/>
            <a:endParaRPr lang="fr-CA" sz="2000" dirty="0"/>
          </a:p>
          <a:p>
            <a:pPr lvl="1"/>
            <a:r>
              <a:rPr lang="fr-CA" sz="2000" dirty="0"/>
              <a:t>Une vue peut avoir un </a:t>
            </a:r>
            <a:r>
              <a:rPr lang="fr-CA" sz="2000" dirty="0">
                <a:solidFill>
                  <a:srgbClr val="FA4098"/>
                </a:solidFill>
              </a:rPr>
              <a:t>impact sur la performance</a:t>
            </a:r>
          </a:p>
          <a:p>
            <a:pPr lvl="2"/>
            <a:r>
              <a:rPr lang="fr-CA" sz="1800" dirty="0"/>
              <a:t> Les requêtes SELECT peuvent être </a:t>
            </a:r>
            <a:r>
              <a:rPr lang="fr-CA" sz="1800" dirty="0">
                <a:solidFill>
                  <a:srgbClr val="FA4098"/>
                </a:solidFill>
              </a:rPr>
              <a:t>optimisées</a:t>
            </a:r>
            <a:r>
              <a:rPr lang="fr-CA" sz="1800" dirty="0"/>
              <a:t>*. Il y a plusieurs manières d’obtenir les mêmes données, mais le but est de trouver des manières </a:t>
            </a:r>
            <a:r>
              <a:rPr lang="fr-CA" sz="1800" b="1" dirty="0"/>
              <a:t>économes</a:t>
            </a:r>
            <a:r>
              <a:rPr lang="fr-CA" sz="1800" dirty="0"/>
              <a:t>. Comme une vue est une </a:t>
            </a:r>
            <a:r>
              <a:rPr lang="fr-CA" sz="1800" b="1" dirty="0"/>
              <a:t>requête répétée fréquemment</a:t>
            </a:r>
            <a:r>
              <a:rPr lang="fr-CA" sz="1800" dirty="0"/>
              <a:t>, une vue mal optimisée (ou bien optimisée) peut avoir un impact notable sur la performance.</a:t>
            </a:r>
          </a:p>
          <a:p>
            <a:pPr lvl="2"/>
            <a:endParaRPr lang="fr-CA" sz="1800" dirty="0"/>
          </a:p>
          <a:p>
            <a:pPr lvl="1"/>
            <a:r>
              <a:rPr lang="fr-CA" sz="2200" dirty="0"/>
              <a:t>Il est interdit d’utiliser </a:t>
            </a:r>
            <a:r>
              <a:rPr lang="fr-CA" sz="2200" dirty="0">
                <a:solidFill>
                  <a:srgbClr val="FA4098"/>
                </a:solidFill>
              </a:rPr>
              <a:t>ORDER BY</a:t>
            </a:r>
            <a:r>
              <a:rPr lang="fr-CA" sz="2200" dirty="0"/>
              <a:t> pour une vue</a:t>
            </a:r>
          </a:p>
          <a:p>
            <a:pPr lvl="2"/>
            <a:r>
              <a:rPr lang="fr-CA" sz="1800" dirty="0"/>
              <a:t> SAUF si on utilise </a:t>
            </a:r>
            <a:r>
              <a:rPr lang="fr-CA" sz="1800" dirty="0">
                <a:solidFill>
                  <a:srgbClr val="FA4098"/>
                </a:solidFill>
              </a:rPr>
              <a:t>TOP</a:t>
            </a:r>
            <a:r>
              <a:rPr lang="fr-CA" sz="1800" dirty="0"/>
              <a:t> pour limiter le nombre de rangées. (Ex : </a:t>
            </a:r>
            <a:r>
              <a:rPr lang="fr-CA" sz="1800" dirty="0">
                <a:solidFill>
                  <a:srgbClr val="FA4098"/>
                </a:solidFill>
              </a:rPr>
              <a:t>TOP 50</a:t>
            </a:r>
            <a:r>
              <a:rPr lang="fr-CA" sz="1800" dirty="0"/>
              <a:t> ou </a:t>
            </a:r>
            <a:r>
              <a:rPr lang="fr-CA" sz="1800" dirty="0">
                <a:solidFill>
                  <a:srgbClr val="FA4098"/>
                </a:solidFill>
              </a:rPr>
              <a:t>TOP 10 PERCENT</a:t>
            </a:r>
            <a:r>
              <a:rPr lang="fr-CA" sz="1800" dirty="0"/>
              <a:t>)</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sp>
        <p:nvSpPr>
          <p:cNvPr id="4" name="ZoneTexte 3">
            <a:extLst>
              <a:ext uri="{FF2B5EF4-FFF2-40B4-BE49-F238E27FC236}">
                <a16:creationId xmlns:a16="http://schemas.microsoft.com/office/drawing/2014/main" id="{159EF79A-A88A-AB2E-5517-9F4DF42E1F4F}"/>
              </a:ext>
            </a:extLst>
          </p:cNvPr>
          <p:cNvSpPr txBox="1"/>
          <p:nvPr/>
        </p:nvSpPr>
        <p:spPr>
          <a:xfrm>
            <a:off x="0" y="6519446"/>
            <a:ext cx="7337147" cy="338554"/>
          </a:xfrm>
          <a:prstGeom prst="rect">
            <a:avLst/>
          </a:prstGeom>
          <a:noFill/>
        </p:spPr>
        <p:txBody>
          <a:bodyPr wrap="square" rtlCol="0">
            <a:spAutoFit/>
          </a:bodyPr>
          <a:lstStyle/>
          <a:p>
            <a:r>
              <a:rPr lang="fr-CA" sz="1600" dirty="0">
                <a:solidFill>
                  <a:srgbClr val="73B3D1"/>
                </a:solidFill>
              </a:rPr>
              <a:t>*Nous parlons d’optimisation de requêtes plus tard dans la session.</a:t>
            </a:r>
          </a:p>
        </p:txBody>
      </p:sp>
    </p:spTree>
    <p:extLst>
      <p:ext uri="{BB962C8B-B14F-4D97-AF65-F5344CB8AC3E}">
        <p14:creationId xmlns:p14="http://schemas.microsoft.com/office/powerpoint/2010/main" val="215828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7664868-42C8-1AEA-E3AC-42A43DAE308E}"/>
              </a:ext>
            </a:extLst>
          </p:cNvPr>
          <p:cNvSpPr>
            <a:spLocks noGrp="1"/>
          </p:cNvSpPr>
          <p:nvPr>
            <p:ph idx="1"/>
          </p:nvPr>
        </p:nvSpPr>
        <p:spPr>
          <a:xfrm>
            <a:off x="838199" y="1150572"/>
            <a:ext cx="10685745" cy="5707428"/>
          </a:xfrm>
        </p:spPr>
        <p:txBody>
          <a:bodyPr/>
          <a:lstStyle/>
          <a:p>
            <a:r>
              <a:rPr lang="fr-CA" dirty="0"/>
              <a:t> Outils supplémentaires</a:t>
            </a:r>
          </a:p>
          <a:p>
            <a:pPr lvl="1"/>
            <a:r>
              <a:rPr lang="fr-CA" dirty="0"/>
              <a:t> Modifier une vue :</a:t>
            </a:r>
          </a:p>
          <a:p>
            <a:pPr lvl="1"/>
            <a:endParaRPr lang="fr-CA" dirty="0"/>
          </a:p>
          <a:p>
            <a:pPr lvl="1"/>
            <a:endParaRPr lang="fr-CA" dirty="0"/>
          </a:p>
          <a:p>
            <a:pPr lvl="1"/>
            <a:endParaRPr lang="fr-CA" dirty="0"/>
          </a:p>
          <a:p>
            <a:pPr marL="457200" lvl="1" indent="0">
              <a:buNone/>
            </a:pPr>
            <a:endParaRPr lang="fr-CA" dirty="0"/>
          </a:p>
          <a:p>
            <a:pPr lvl="1"/>
            <a:r>
              <a:rPr lang="fr-CA" dirty="0"/>
              <a:t> INSERT, UPDATE et DELETE sur une vue</a:t>
            </a:r>
          </a:p>
          <a:p>
            <a:pPr lvl="2"/>
            <a:r>
              <a:rPr lang="fr-CA" dirty="0"/>
              <a:t> Des instructions de </a:t>
            </a:r>
            <a:r>
              <a:rPr lang="fr-CA" b="1" dirty="0"/>
              <a:t>manipulation de données</a:t>
            </a:r>
            <a:r>
              <a:rPr lang="fr-CA" dirty="0"/>
              <a:t> peuvent être utilisées sur des vues. Qu’est-ce que cela fait ? Ça insère / modifie / supprime des données dans les vraies tables qui sont liées à la vue. Dans le cadre du cours, </a:t>
            </a:r>
            <a:r>
              <a:rPr lang="fr-CA" b="1" dirty="0">
                <a:solidFill>
                  <a:srgbClr val="FA4098"/>
                </a:solidFill>
              </a:rPr>
              <a:t>nous éviterons de le faire</a:t>
            </a:r>
            <a:r>
              <a:rPr lang="fr-CA" dirty="0"/>
              <a:t>, car cela implique deux défis :</a:t>
            </a:r>
          </a:p>
          <a:p>
            <a:pPr lvl="3"/>
            <a:r>
              <a:rPr lang="fr-CA" dirty="0"/>
              <a:t> Pour pouvoir utiliser INSERT, UPDATE ou DELETE sur une vue, elle doit respecter plusieurs critères. (Pas d’agrégations, si jointure impliquée : toutes les tables ont une clé unique, pas de sous-requêtes, etc.)</a:t>
            </a:r>
          </a:p>
          <a:p>
            <a:pPr lvl="3"/>
            <a:r>
              <a:rPr lang="fr-CA" dirty="0"/>
              <a:t> Si une vue omet certaines données des vraies tables, les insertions pourrait être incomplètes !</a:t>
            </a:r>
          </a:p>
        </p:txBody>
      </p:sp>
      <p:sp>
        <p:nvSpPr>
          <p:cNvPr id="3" name="Titre 2">
            <a:extLst>
              <a:ext uri="{FF2B5EF4-FFF2-40B4-BE49-F238E27FC236}">
                <a16:creationId xmlns:a16="http://schemas.microsoft.com/office/drawing/2014/main" id="{C933240A-DB33-2F38-D6BE-38F342EB88D3}"/>
              </a:ext>
            </a:extLst>
          </p:cNvPr>
          <p:cNvSpPr>
            <a:spLocks noGrp="1"/>
          </p:cNvSpPr>
          <p:nvPr>
            <p:ph type="title"/>
          </p:nvPr>
        </p:nvSpPr>
        <p:spPr/>
        <p:txBody>
          <a:bodyPr/>
          <a:lstStyle/>
          <a:p>
            <a:r>
              <a:rPr lang="fr-CA" dirty="0"/>
              <a:t>Vues</a:t>
            </a:r>
          </a:p>
        </p:txBody>
      </p:sp>
      <p:sp>
        <p:nvSpPr>
          <p:cNvPr id="6" name="ZoneTexte 5">
            <a:extLst>
              <a:ext uri="{FF2B5EF4-FFF2-40B4-BE49-F238E27FC236}">
                <a16:creationId xmlns:a16="http://schemas.microsoft.com/office/drawing/2014/main" id="{983084B3-6A07-C0E1-6C05-C0DFC1ECDD1C}"/>
              </a:ext>
            </a:extLst>
          </p:cNvPr>
          <p:cNvSpPr txBox="1"/>
          <p:nvPr/>
        </p:nvSpPr>
        <p:spPr>
          <a:xfrm>
            <a:off x="5011629" y="1855041"/>
            <a:ext cx="5208862" cy="1323439"/>
          </a:xfrm>
          <a:prstGeom prst="rect">
            <a:avLst/>
          </a:prstGeom>
          <a:noFill/>
        </p:spPr>
        <p:txBody>
          <a:bodyPr wrap="square" rtlCol="0">
            <a:spAutoFit/>
          </a:bodyPr>
          <a:lstStyle/>
          <a:p>
            <a:r>
              <a:rPr lang="fr-CA" sz="2000" b="1" dirty="0">
                <a:solidFill>
                  <a:srgbClr val="FA4098"/>
                </a:solidFill>
                <a:latin typeface="Courier New" panose="02070309020205020404" pitchFamily="49" charset="0"/>
                <a:cs typeface="Courier New" panose="02070309020205020404" pitchFamily="49" charset="0"/>
              </a:rPr>
              <a:t>ALTER VIEW</a:t>
            </a:r>
            <a:r>
              <a:rPr lang="fr-CA" sz="2000" b="1" dirty="0">
                <a:latin typeface="Courier New" panose="02070309020205020404" pitchFamily="49" charset="0"/>
                <a:cs typeface="Courier New" panose="02070309020205020404" pitchFamily="49" charset="0"/>
              </a:rPr>
              <a:t> nom_vue </a:t>
            </a:r>
            <a:r>
              <a:rPr lang="fr-CA" sz="2000" b="1" dirty="0">
                <a:solidFill>
                  <a:srgbClr val="FA4098"/>
                </a:solidFill>
                <a:latin typeface="Courier New" panose="02070309020205020404" pitchFamily="49" charset="0"/>
                <a:cs typeface="Courier New" panose="02070309020205020404" pitchFamily="49" charset="0"/>
              </a:rPr>
              <a:t>AS</a:t>
            </a:r>
          </a:p>
          <a:p>
            <a:r>
              <a:rPr lang="fr-CA" sz="2000" b="1" dirty="0">
                <a:solidFill>
                  <a:srgbClr val="FA4098"/>
                </a:solidFill>
                <a:latin typeface="Courier New" panose="02070309020205020404" pitchFamily="49" charset="0"/>
                <a:cs typeface="Courier New" panose="02070309020205020404" pitchFamily="49" charset="0"/>
              </a:rPr>
              <a:t>SELECT</a:t>
            </a:r>
            <a:r>
              <a:rPr lang="fr-CA" sz="2000" b="1" dirty="0">
                <a:latin typeface="Courier New" panose="02070309020205020404" pitchFamily="49" charset="0"/>
                <a:cs typeface="Courier New" panose="02070309020205020404" pitchFamily="49" charset="0"/>
              </a:rPr>
              <a:t> colonne1, colonne2, ...</a:t>
            </a:r>
          </a:p>
          <a:p>
            <a:r>
              <a:rPr lang="fr-CA" sz="2000" b="1" dirty="0">
                <a:solidFill>
                  <a:srgbClr val="FA4098"/>
                </a:solidFill>
                <a:latin typeface="Courier New" panose="02070309020205020404" pitchFamily="49" charset="0"/>
                <a:cs typeface="Courier New" panose="02070309020205020404" pitchFamily="49" charset="0"/>
              </a:rPr>
              <a:t>FROM</a:t>
            </a:r>
            <a:r>
              <a:rPr lang="fr-CA" sz="2000" b="1" dirty="0">
                <a:latin typeface="Courier New" panose="02070309020205020404" pitchFamily="49" charset="0"/>
                <a:cs typeface="Courier New" panose="02070309020205020404" pitchFamily="49" charset="0"/>
              </a:rPr>
              <a:t> nom_table</a:t>
            </a:r>
          </a:p>
          <a:p>
            <a:r>
              <a:rPr lang="fr-CA" sz="2000" b="1" dirty="0">
                <a:solidFill>
                  <a:srgbClr val="FA4098"/>
                </a:solidFill>
                <a:latin typeface="Courier New" panose="02070309020205020404" pitchFamily="49" charset="0"/>
                <a:cs typeface="Courier New" panose="02070309020205020404" pitchFamily="49" charset="0"/>
              </a:rPr>
              <a:t>WHERE</a:t>
            </a:r>
            <a:r>
              <a:rPr lang="fr-CA" sz="2000" b="1" dirty="0">
                <a:latin typeface="Courier New" panose="02070309020205020404" pitchFamily="49" charset="0"/>
                <a:cs typeface="Courier New" panose="02070309020205020404" pitchFamily="49" charset="0"/>
              </a:rPr>
              <a:t> ...</a:t>
            </a:r>
          </a:p>
        </p:txBody>
      </p:sp>
      <p:sp>
        <p:nvSpPr>
          <p:cNvPr id="7" name="Accolade fermante 6">
            <a:extLst>
              <a:ext uri="{FF2B5EF4-FFF2-40B4-BE49-F238E27FC236}">
                <a16:creationId xmlns:a16="http://schemas.microsoft.com/office/drawing/2014/main" id="{4EF4011B-71AC-C968-F368-7F71E1EB12BA}"/>
              </a:ext>
            </a:extLst>
          </p:cNvPr>
          <p:cNvSpPr/>
          <p:nvPr/>
        </p:nvSpPr>
        <p:spPr>
          <a:xfrm flipH="1">
            <a:off x="4744574" y="2176044"/>
            <a:ext cx="196329" cy="1002436"/>
          </a:xfrm>
          <a:prstGeom prst="rightBrace">
            <a:avLst>
              <a:gd name="adj1" fmla="val 58333"/>
              <a:gd name="adj2" fmla="val 50000"/>
            </a:avLst>
          </a:prstGeom>
          <a:ln w="28575">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8" name="ZoneTexte 7">
            <a:extLst>
              <a:ext uri="{FF2B5EF4-FFF2-40B4-BE49-F238E27FC236}">
                <a16:creationId xmlns:a16="http://schemas.microsoft.com/office/drawing/2014/main" id="{3749515C-6636-DFA8-D3CE-3ED8C849C375}"/>
              </a:ext>
            </a:extLst>
          </p:cNvPr>
          <p:cNvSpPr txBox="1"/>
          <p:nvPr/>
        </p:nvSpPr>
        <p:spPr>
          <a:xfrm>
            <a:off x="1403251" y="2215597"/>
            <a:ext cx="3439487" cy="923330"/>
          </a:xfrm>
          <a:prstGeom prst="rect">
            <a:avLst/>
          </a:prstGeom>
          <a:noFill/>
        </p:spPr>
        <p:txBody>
          <a:bodyPr wrap="square" rtlCol="0">
            <a:spAutoFit/>
          </a:bodyPr>
          <a:lstStyle/>
          <a:p>
            <a:r>
              <a:rPr lang="fr-CA" dirty="0">
                <a:solidFill>
                  <a:srgbClr val="73B3D1"/>
                </a:solidFill>
              </a:rPr>
              <a:t>Nouvelle requête SQL qui remplacera l’ancienne requête de la vue.</a:t>
            </a:r>
          </a:p>
        </p:txBody>
      </p:sp>
    </p:spTree>
    <p:extLst>
      <p:ext uri="{BB962C8B-B14F-4D97-AF65-F5344CB8AC3E}">
        <p14:creationId xmlns:p14="http://schemas.microsoft.com/office/powerpoint/2010/main" val="312548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66294E8-E7B6-ED63-CD36-E67DCAE78F79}"/>
              </a:ext>
            </a:extLst>
          </p:cNvPr>
          <p:cNvSpPr>
            <a:spLocks noGrp="1"/>
          </p:cNvSpPr>
          <p:nvPr>
            <p:ph idx="1"/>
          </p:nvPr>
        </p:nvSpPr>
        <p:spPr>
          <a:xfrm>
            <a:off x="838200" y="1150572"/>
            <a:ext cx="10512000" cy="5518452"/>
          </a:xfrm>
        </p:spPr>
        <p:txBody>
          <a:bodyPr>
            <a:normAutofit lnSpcReduction="10000"/>
          </a:bodyPr>
          <a:lstStyle/>
          <a:p>
            <a:r>
              <a:rPr lang="fr-CA" dirty="0"/>
              <a:t> Transact-SQL (ou T-SQL)</a:t>
            </a:r>
          </a:p>
          <a:p>
            <a:endParaRPr lang="fr-CA" dirty="0"/>
          </a:p>
          <a:p>
            <a:pPr lvl="1"/>
            <a:r>
              <a:rPr lang="fr-CA" dirty="0"/>
              <a:t> C’est une </a:t>
            </a:r>
            <a:r>
              <a:rPr lang="fr-CA" b="1" dirty="0"/>
              <a:t>extension</a:t>
            </a:r>
            <a:r>
              <a:rPr lang="fr-CA" dirty="0"/>
              <a:t> du langage </a:t>
            </a:r>
            <a:r>
              <a:rPr lang="fr-CA" dirty="0">
                <a:solidFill>
                  <a:srgbClr val="FA4098"/>
                </a:solidFill>
              </a:rPr>
              <a:t>SQL</a:t>
            </a:r>
            <a:r>
              <a:rPr lang="fr-CA" dirty="0"/>
              <a:t> qui offre de nombreux outils supplémentaires.</a:t>
            </a:r>
          </a:p>
          <a:p>
            <a:pPr lvl="2"/>
            <a:r>
              <a:rPr lang="fr-CA" dirty="0"/>
              <a:t> Depuis le début de la session nous utilisions surtout du code SQL qui est très </a:t>
            </a:r>
            <a:r>
              <a:rPr lang="fr-CA" b="1" dirty="0"/>
              <a:t>standardisé</a:t>
            </a:r>
            <a:r>
              <a:rPr lang="fr-CA" dirty="0"/>
              <a:t> pour tous les SGBD relationnels.</a:t>
            </a:r>
          </a:p>
          <a:p>
            <a:pPr lvl="2"/>
            <a:endParaRPr lang="fr-CA" dirty="0"/>
          </a:p>
          <a:p>
            <a:pPr lvl="1"/>
            <a:r>
              <a:rPr lang="fr-CA" dirty="0"/>
              <a:t> </a:t>
            </a:r>
            <a:r>
              <a:rPr lang="fr-CA" dirty="0">
                <a:solidFill>
                  <a:srgbClr val="FA4098"/>
                </a:solidFill>
              </a:rPr>
              <a:t>Transact-SQL</a:t>
            </a:r>
            <a:r>
              <a:rPr lang="fr-CA" dirty="0"/>
              <a:t> fonctionne seulement avec </a:t>
            </a:r>
            <a:r>
              <a:rPr lang="fr-CA" dirty="0">
                <a:solidFill>
                  <a:srgbClr val="FA4098"/>
                </a:solidFill>
              </a:rPr>
              <a:t>Microsoft SQL Server</a:t>
            </a:r>
            <a:r>
              <a:rPr lang="fr-CA" dirty="0"/>
              <a:t>.</a:t>
            </a:r>
          </a:p>
          <a:p>
            <a:pPr lvl="2"/>
            <a:r>
              <a:rPr lang="fr-CA" dirty="0"/>
              <a:t> Chaque </a:t>
            </a:r>
            <a:r>
              <a:rPr lang="fr-CA" dirty="0">
                <a:solidFill>
                  <a:srgbClr val="FA4098"/>
                </a:solidFill>
              </a:rPr>
              <a:t>SGBD</a:t>
            </a:r>
            <a:r>
              <a:rPr lang="fr-CA" dirty="0"/>
              <a:t> utilise une extension différente du langage </a:t>
            </a:r>
            <a:r>
              <a:rPr lang="fr-CA" dirty="0">
                <a:solidFill>
                  <a:srgbClr val="FA4098"/>
                </a:solidFill>
              </a:rPr>
              <a:t>SQL</a:t>
            </a:r>
            <a:r>
              <a:rPr lang="fr-CA" dirty="0"/>
              <a:t>, donc même si la majorité des instructions </a:t>
            </a:r>
            <a:r>
              <a:rPr lang="fr-CA" dirty="0">
                <a:solidFill>
                  <a:srgbClr val="FA4098"/>
                </a:solidFill>
              </a:rPr>
              <a:t>SQL</a:t>
            </a:r>
            <a:r>
              <a:rPr lang="fr-CA" dirty="0"/>
              <a:t> se ressemblent (Car c’est un langage standardisé), certaines </a:t>
            </a:r>
            <a:r>
              <a:rPr lang="fr-CA" b="1" dirty="0"/>
              <a:t>syntaxes</a:t>
            </a:r>
            <a:r>
              <a:rPr lang="fr-CA" dirty="0"/>
              <a:t> et </a:t>
            </a:r>
            <a:r>
              <a:rPr lang="fr-CA" b="1" dirty="0"/>
              <a:t>outils</a:t>
            </a:r>
            <a:r>
              <a:rPr lang="fr-CA" dirty="0"/>
              <a:t> diffèrent d’un </a:t>
            </a:r>
            <a:r>
              <a:rPr lang="fr-CA" dirty="0">
                <a:solidFill>
                  <a:srgbClr val="FA4098"/>
                </a:solidFill>
              </a:rPr>
              <a:t>SGBD</a:t>
            </a:r>
            <a:r>
              <a:rPr lang="fr-CA" dirty="0"/>
              <a:t> à l’autre.</a:t>
            </a:r>
          </a:p>
          <a:p>
            <a:pPr lvl="3"/>
            <a:r>
              <a:rPr lang="fr-CA" dirty="0"/>
              <a:t> Pour cette raison, nous n’aborderons pas en détails tout ce que </a:t>
            </a:r>
            <a:r>
              <a:rPr lang="fr-CA" dirty="0">
                <a:solidFill>
                  <a:srgbClr val="FA4098"/>
                </a:solidFill>
              </a:rPr>
              <a:t>Transact-SQL</a:t>
            </a:r>
            <a:r>
              <a:rPr lang="fr-CA" dirty="0"/>
              <a:t> propose.</a:t>
            </a:r>
          </a:p>
          <a:p>
            <a:pPr lvl="3"/>
            <a:r>
              <a:rPr lang="fr-CA" dirty="0"/>
              <a:t> Gardez à l’esprit que la majorité des notions abordées en lien avec </a:t>
            </a:r>
            <a:r>
              <a:rPr lang="fr-CA" dirty="0">
                <a:solidFill>
                  <a:srgbClr val="FA4098"/>
                </a:solidFill>
              </a:rPr>
              <a:t>Transact-SQL</a:t>
            </a:r>
            <a:r>
              <a:rPr lang="fr-CA" dirty="0"/>
              <a:t> ont généralement des </a:t>
            </a:r>
            <a:r>
              <a:rPr lang="fr-CA" b="1" dirty="0"/>
              <a:t>équivalences</a:t>
            </a:r>
            <a:r>
              <a:rPr lang="fr-CA" dirty="0"/>
              <a:t> avec une </a:t>
            </a:r>
            <a:r>
              <a:rPr lang="fr-CA" b="1" dirty="0"/>
              <a:t>syntaxe</a:t>
            </a:r>
            <a:r>
              <a:rPr lang="fr-CA" dirty="0"/>
              <a:t> légèrement différente dans les autres </a:t>
            </a:r>
            <a:r>
              <a:rPr lang="fr-CA" dirty="0">
                <a:solidFill>
                  <a:srgbClr val="FA4098"/>
                </a:solidFill>
              </a:rPr>
              <a:t>SGBD</a:t>
            </a:r>
            <a:r>
              <a:rPr lang="fr-CA" dirty="0"/>
              <a:t>, donc les concepts que nous abordons seront facilement </a:t>
            </a:r>
            <a:r>
              <a:rPr lang="fr-CA" b="1" dirty="0"/>
              <a:t>réutilisables</a:t>
            </a:r>
            <a:r>
              <a:rPr lang="fr-CA" dirty="0"/>
              <a:t>.</a:t>
            </a:r>
          </a:p>
          <a:p>
            <a:pPr lvl="2"/>
            <a:r>
              <a:rPr lang="fr-CA" dirty="0"/>
              <a:t> Certains outils proposés par </a:t>
            </a:r>
            <a:r>
              <a:rPr lang="fr-CA" dirty="0">
                <a:solidFill>
                  <a:srgbClr val="FA4098"/>
                </a:solidFill>
              </a:rPr>
              <a:t>Transact-SQL</a:t>
            </a:r>
            <a:r>
              <a:rPr lang="fr-CA" dirty="0"/>
              <a:t> nous permettront de mieux exploiter les </a:t>
            </a:r>
            <a:r>
              <a:rPr lang="fr-CA" dirty="0">
                <a:solidFill>
                  <a:srgbClr val="FA4098"/>
                </a:solidFill>
              </a:rPr>
              <a:t>procédures stockées</a:t>
            </a:r>
            <a:r>
              <a:rPr lang="fr-CA" dirty="0"/>
              <a:t>, les </a:t>
            </a:r>
            <a:r>
              <a:rPr lang="fr-CA" dirty="0">
                <a:solidFill>
                  <a:srgbClr val="FA4098"/>
                </a:solidFill>
              </a:rPr>
              <a:t>déclencheurs</a:t>
            </a:r>
            <a:r>
              <a:rPr lang="fr-CA" dirty="0"/>
              <a:t> et les </a:t>
            </a:r>
            <a:r>
              <a:rPr lang="fr-CA" dirty="0">
                <a:solidFill>
                  <a:srgbClr val="FA4098"/>
                </a:solidFill>
              </a:rPr>
              <a:t>transactions</a:t>
            </a:r>
            <a:r>
              <a:rPr lang="fr-CA" dirty="0"/>
              <a:t>. C’est pour cela que nous devons minimalement l’aborder.</a:t>
            </a:r>
          </a:p>
        </p:txBody>
      </p:sp>
      <p:sp>
        <p:nvSpPr>
          <p:cNvPr id="3" name="Titre 2">
            <a:extLst>
              <a:ext uri="{FF2B5EF4-FFF2-40B4-BE49-F238E27FC236}">
                <a16:creationId xmlns:a16="http://schemas.microsoft.com/office/drawing/2014/main" id="{BEDA0269-0702-B4D5-6CAE-BF6B10C01336}"/>
              </a:ext>
            </a:extLst>
          </p:cNvPr>
          <p:cNvSpPr>
            <a:spLocks noGrp="1"/>
          </p:cNvSpPr>
          <p:nvPr>
            <p:ph type="title"/>
          </p:nvPr>
        </p:nvSpPr>
        <p:spPr/>
        <p:txBody>
          <a:bodyPr/>
          <a:lstStyle/>
          <a:p>
            <a:r>
              <a:rPr lang="fr-CA" dirty="0"/>
              <a:t>Transact-SQL</a:t>
            </a:r>
          </a:p>
        </p:txBody>
      </p:sp>
    </p:spTree>
    <p:extLst>
      <p:ext uri="{BB962C8B-B14F-4D97-AF65-F5344CB8AC3E}">
        <p14:creationId xmlns:p14="http://schemas.microsoft.com/office/powerpoint/2010/main" val="148584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D3B2E8-5218-7C4F-AEF2-7E8FAFBDCAE5}"/>
              </a:ext>
            </a:extLst>
          </p:cNvPr>
          <p:cNvSpPr>
            <a:spLocks noGrp="1"/>
          </p:cNvSpPr>
          <p:nvPr>
            <p:ph idx="1"/>
          </p:nvPr>
        </p:nvSpPr>
        <p:spPr/>
        <p:txBody>
          <a:bodyPr/>
          <a:lstStyle/>
          <a:p>
            <a:r>
              <a:rPr lang="fr-CA" dirty="0"/>
              <a:t> Déclarer une variable</a:t>
            </a:r>
          </a:p>
        </p:txBody>
      </p:sp>
      <p:sp>
        <p:nvSpPr>
          <p:cNvPr id="3" name="Titre 2">
            <a:extLst>
              <a:ext uri="{FF2B5EF4-FFF2-40B4-BE49-F238E27FC236}">
                <a16:creationId xmlns:a16="http://schemas.microsoft.com/office/drawing/2014/main" id="{4A9BFE81-E379-4233-9949-256D09930C48}"/>
              </a:ext>
            </a:extLst>
          </p:cNvPr>
          <p:cNvSpPr>
            <a:spLocks noGrp="1"/>
          </p:cNvSpPr>
          <p:nvPr>
            <p:ph type="title"/>
          </p:nvPr>
        </p:nvSpPr>
        <p:spPr/>
        <p:txBody>
          <a:bodyPr/>
          <a:lstStyle/>
          <a:p>
            <a:r>
              <a:rPr lang="fr-CA" dirty="0"/>
              <a:t>Transact-SQL</a:t>
            </a:r>
          </a:p>
        </p:txBody>
      </p:sp>
      <p:pic>
        <p:nvPicPr>
          <p:cNvPr id="5" name="Image 4">
            <a:extLst>
              <a:ext uri="{FF2B5EF4-FFF2-40B4-BE49-F238E27FC236}">
                <a16:creationId xmlns:a16="http://schemas.microsoft.com/office/drawing/2014/main" id="{58A2C000-933D-0225-0A31-BA052413823E}"/>
              </a:ext>
            </a:extLst>
          </p:cNvPr>
          <p:cNvPicPr>
            <a:picLocks noChangeAspect="1"/>
          </p:cNvPicPr>
          <p:nvPr/>
        </p:nvPicPr>
        <p:blipFill>
          <a:blip r:embed="rId2"/>
          <a:stretch>
            <a:fillRect/>
          </a:stretch>
        </p:blipFill>
        <p:spPr>
          <a:xfrm>
            <a:off x="343727" y="3162395"/>
            <a:ext cx="7249537" cy="1362265"/>
          </a:xfrm>
          <a:prstGeom prst="rect">
            <a:avLst/>
          </a:prstGeom>
          <a:ln w="28575">
            <a:solidFill>
              <a:srgbClr val="739CD1"/>
            </a:solidFill>
          </a:ln>
        </p:spPr>
      </p:pic>
      <p:sp>
        <p:nvSpPr>
          <p:cNvPr id="6" name="ZoneTexte 5">
            <a:extLst>
              <a:ext uri="{FF2B5EF4-FFF2-40B4-BE49-F238E27FC236}">
                <a16:creationId xmlns:a16="http://schemas.microsoft.com/office/drawing/2014/main" id="{73EB5B01-AEDA-3554-BFB5-CC095F3F1C66}"/>
              </a:ext>
            </a:extLst>
          </p:cNvPr>
          <p:cNvSpPr txBox="1"/>
          <p:nvPr/>
        </p:nvSpPr>
        <p:spPr>
          <a:xfrm>
            <a:off x="4248912" y="2557622"/>
            <a:ext cx="4730496" cy="369332"/>
          </a:xfrm>
          <a:prstGeom prst="rect">
            <a:avLst/>
          </a:prstGeom>
          <a:noFill/>
        </p:spPr>
        <p:txBody>
          <a:bodyPr wrap="square" rtlCol="0">
            <a:spAutoFit/>
          </a:bodyPr>
          <a:lstStyle/>
          <a:p>
            <a:r>
              <a:rPr lang="fr-CA" dirty="0">
                <a:solidFill>
                  <a:srgbClr val="739CD1"/>
                </a:solidFill>
              </a:rPr>
              <a:t>Déclaration d’une variable de type </a:t>
            </a:r>
            <a:r>
              <a:rPr lang="fr-CA" dirty="0">
                <a:solidFill>
                  <a:srgbClr val="FA4098"/>
                </a:solidFill>
              </a:rPr>
              <a:t>int</a:t>
            </a:r>
            <a:r>
              <a:rPr lang="fr-CA" dirty="0">
                <a:solidFill>
                  <a:srgbClr val="739CD1"/>
                </a:solidFill>
              </a:rPr>
              <a:t>.</a:t>
            </a:r>
          </a:p>
        </p:txBody>
      </p:sp>
      <p:sp>
        <p:nvSpPr>
          <p:cNvPr id="7" name="ZoneTexte 6">
            <a:extLst>
              <a:ext uri="{FF2B5EF4-FFF2-40B4-BE49-F238E27FC236}">
                <a16:creationId xmlns:a16="http://schemas.microsoft.com/office/drawing/2014/main" id="{02361642-0636-CF6A-6C38-A8C6A22A52C8}"/>
              </a:ext>
            </a:extLst>
          </p:cNvPr>
          <p:cNvSpPr txBox="1"/>
          <p:nvPr/>
        </p:nvSpPr>
        <p:spPr>
          <a:xfrm>
            <a:off x="8087737" y="3520361"/>
            <a:ext cx="3499104" cy="1200329"/>
          </a:xfrm>
          <a:prstGeom prst="rect">
            <a:avLst/>
          </a:prstGeom>
          <a:noFill/>
        </p:spPr>
        <p:txBody>
          <a:bodyPr wrap="square" rtlCol="0">
            <a:spAutoFit/>
          </a:bodyPr>
          <a:lstStyle/>
          <a:p>
            <a:r>
              <a:rPr lang="fr-CA" dirty="0">
                <a:solidFill>
                  <a:srgbClr val="739CD1"/>
                </a:solidFill>
              </a:rPr>
              <a:t>On affecte à </a:t>
            </a:r>
            <a:r>
              <a:rPr lang="fr-CA" dirty="0">
                <a:solidFill>
                  <a:srgbClr val="FA4098"/>
                </a:solidFill>
              </a:rPr>
              <a:t>@maVariable </a:t>
            </a:r>
            <a:r>
              <a:rPr lang="fr-CA" dirty="0">
                <a:solidFill>
                  <a:srgbClr val="739CD1"/>
                </a:solidFill>
              </a:rPr>
              <a:t>la valeur de </a:t>
            </a:r>
            <a:r>
              <a:rPr lang="fr-CA" dirty="0">
                <a:solidFill>
                  <a:srgbClr val="FA4098"/>
                </a:solidFill>
              </a:rPr>
              <a:t>COUNT(ProduitID) </a:t>
            </a:r>
            <a:r>
              <a:rPr lang="fr-CA" dirty="0">
                <a:solidFill>
                  <a:srgbClr val="739CD1"/>
                </a:solidFill>
              </a:rPr>
              <a:t>en glissant le nom de la variable dans une requête SELECT.</a:t>
            </a:r>
            <a:endParaRPr lang="fr-CA" dirty="0">
              <a:solidFill>
                <a:srgbClr val="FA4098"/>
              </a:solidFill>
            </a:endParaRPr>
          </a:p>
        </p:txBody>
      </p:sp>
      <p:sp>
        <p:nvSpPr>
          <p:cNvPr id="8" name="ZoneTexte 7">
            <a:extLst>
              <a:ext uri="{FF2B5EF4-FFF2-40B4-BE49-F238E27FC236}">
                <a16:creationId xmlns:a16="http://schemas.microsoft.com/office/drawing/2014/main" id="{0BBF94D3-8721-D391-186E-18AE8F1FF108}"/>
              </a:ext>
            </a:extLst>
          </p:cNvPr>
          <p:cNvSpPr txBox="1"/>
          <p:nvPr/>
        </p:nvSpPr>
        <p:spPr>
          <a:xfrm>
            <a:off x="4248912" y="4824370"/>
            <a:ext cx="3499104" cy="646331"/>
          </a:xfrm>
          <a:prstGeom prst="rect">
            <a:avLst/>
          </a:prstGeom>
          <a:noFill/>
        </p:spPr>
        <p:txBody>
          <a:bodyPr wrap="square" rtlCol="0">
            <a:spAutoFit/>
          </a:bodyPr>
          <a:lstStyle/>
          <a:p>
            <a:r>
              <a:rPr lang="fr-CA" dirty="0">
                <a:solidFill>
                  <a:srgbClr val="739CD1"/>
                </a:solidFill>
              </a:rPr>
              <a:t>On « imprime » la valeur de </a:t>
            </a:r>
            <a:r>
              <a:rPr lang="fr-CA" dirty="0">
                <a:solidFill>
                  <a:srgbClr val="FA4098"/>
                </a:solidFill>
              </a:rPr>
              <a:t>@maVariable</a:t>
            </a:r>
          </a:p>
        </p:txBody>
      </p:sp>
      <p:pic>
        <p:nvPicPr>
          <p:cNvPr id="10" name="Image 9">
            <a:extLst>
              <a:ext uri="{FF2B5EF4-FFF2-40B4-BE49-F238E27FC236}">
                <a16:creationId xmlns:a16="http://schemas.microsoft.com/office/drawing/2014/main" id="{329CC8BC-B401-FE48-C378-73B6F9EE881A}"/>
              </a:ext>
            </a:extLst>
          </p:cNvPr>
          <p:cNvPicPr>
            <a:picLocks noChangeAspect="1"/>
          </p:cNvPicPr>
          <p:nvPr/>
        </p:nvPicPr>
        <p:blipFill>
          <a:blip r:embed="rId3"/>
          <a:stretch>
            <a:fillRect/>
          </a:stretch>
        </p:blipFill>
        <p:spPr>
          <a:xfrm>
            <a:off x="343727" y="4760101"/>
            <a:ext cx="1876687" cy="581106"/>
          </a:xfrm>
          <a:prstGeom prst="rect">
            <a:avLst/>
          </a:prstGeom>
          <a:ln w="28575">
            <a:solidFill>
              <a:srgbClr val="739CD1"/>
            </a:solidFill>
          </a:ln>
        </p:spPr>
      </p:pic>
      <p:cxnSp>
        <p:nvCxnSpPr>
          <p:cNvPr id="12" name="Connecteur droit avec flèche 11">
            <a:extLst>
              <a:ext uri="{FF2B5EF4-FFF2-40B4-BE49-F238E27FC236}">
                <a16:creationId xmlns:a16="http://schemas.microsoft.com/office/drawing/2014/main" id="{0BD8BD43-603B-7615-6D6A-4E506FAFE042}"/>
              </a:ext>
            </a:extLst>
          </p:cNvPr>
          <p:cNvCxnSpPr>
            <a:cxnSpLocks/>
          </p:cNvCxnSpPr>
          <p:nvPr/>
        </p:nvCxnSpPr>
        <p:spPr>
          <a:xfrm flipH="1">
            <a:off x="3389376" y="2970539"/>
            <a:ext cx="1060704" cy="43882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B988AAE-98DF-6F44-FC3C-F786E93D0990}"/>
              </a:ext>
            </a:extLst>
          </p:cNvPr>
          <p:cNvCxnSpPr>
            <a:cxnSpLocks/>
          </p:cNvCxnSpPr>
          <p:nvPr/>
        </p:nvCxnSpPr>
        <p:spPr>
          <a:xfrm flipH="1">
            <a:off x="7437120" y="3843526"/>
            <a:ext cx="650617" cy="3960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BBD6E5E-6950-A4FA-A529-CDFAA4FE0110}"/>
              </a:ext>
            </a:extLst>
          </p:cNvPr>
          <p:cNvCxnSpPr>
            <a:cxnSpLocks/>
          </p:cNvCxnSpPr>
          <p:nvPr/>
        </p:nvCxnSpPr>
        <p:spPr>
          <a:xfrm flipH="1" flipV="1">
            <a:off x="3218688" y="4450080"/>
            <a:ext cx="1026348" cy="51629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5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D3B2E8-5218-7C4F-AEF2-7E8FAFBDCAE5}"/>
              </a:ext>
            </a:extLst>
          </p:cNvPr>
          <p:cNvSpPr>
            <a:spLocks noGrp="1"/>
          </p:cNvSpPr>
          <p:nvPr>
            <p:ph idx="1"/>
          </p:nvPr>
        </p:nvSpPr>
        <p:spPr/>
        <p:txBody>
          <a:bodyPr/>
          <a:lstStyle/>
          <a:p>
            <a:r>
              <a:rPr lang="fr-CA" dirty="0"/>
              <a:t> Déclarer une variable de type table</a:t>
            </a:r>
          </a:p>
        </p:txBody>
      </p:sp>
      <p:sp>
        <p:nvSpPr>
          <p:cNvPr id="3" name="Titre 2">
            <a:extLst>
              <a:ext uri="{FF2B5EF4-FFF2-40B4-BE49-F238E27FC236}">
                <a16:creationId xmlns:a16="http://schemas.microsoft.com/office/drawing/2014/main" id="{4A9BFE81-E379-4233-9949-256D09930C48}"/>
              </a:ext>
            </a:extLst>
          </p:cNvPr>
          <p:cNvSpPr>
            <a:spLocks noGrp="1"/>
          </p:cNvSpPr>
          <p:nvPr>
            <p:ph type="title"/>
          </p:nvPr>
        </p:nvSpPr>
        <p:spPr/>
        <p:txBody>
          <a:bodyPr/>
          <a:lstStyle/>
          <a:p>
            <a:r>
              <a:rPr lang="fr-CA" dirty="0"/>
              <a:t>Transact-SQL</a:t>
            </a:r>
          </a:p>
        </p:txBody>
      </p:sp>
      <p:pic>
        <p:nvPicPr>
          <p:cNvPr id="5" name="Image 4">
            <a:extLst>
              <a:ext uri="{FF2B5EF4-FFF2-40B4-BE49-F238E27FC236}">
                <a16:creationId xmlns:a16="http://schemas.microsoft.com/office/drawing/2014/main" id="{C7ABC54B-F6A8-953C-66B5-7063807E2A9B}"/>
              </a:ext>
            </a:extLst>
          </p:cNvPr>
          <p:cNvPicPr>
            <a:picLocks noChangeAspect="1"/>
          </p:cNvPicPr>
          <p:nvPr/>
        </p:nvPicPr>
        <p:blipFill>
          <a:blip r:embed="rId2"/>
          <a:stretch>
            <a:fillRect/>
          </a:stretch>
        </p:blipFill>
        <p:spPr>
          <a:xfrm>
            <a:off x="594360" y="2447310"/>
            <a:ext cx="5658640" cy="3353268"/>
          </a:xfrm>
          <a:prstGeom prst="rect">
            <a:avLst/>
          </a:prstGeom>
          <a:ln w="28575">
            <a:solidFill>
              <a:srgbClr val="739CD1"/>
            </a:solidFill>
          </a:ln>
        </p:spPr>
      </p:pic>
      <p:sp>
        <p:nvSpPr>
          <p:cNvPr id="6" name="ZoneTexte 5">
            <a:extLst>
              <a:ext uri="{FF2B5EF4-FFF2-40B4-BE49-F238E27FC236}">
                <a16:creationId xmlns:a16="http://schemas.microsoft.com/office/drawing/2014/main" id="{8919AB07-C0E0-FCE9-B7E1-641328186169}"/>
              </a:ext>
            </a:extLst>
          </p:cNvPr>
          <p:cNvSpPr txBox="1"/>
          <p:nvPr/>
        </p:nvSpPr>
        <p:spPr>
          <a:xfrm>
            <a:off x="6441976" y="2086980"/>
            <a:ext cx="5426936" cy="1477328"/>
          </a:xfrm>
          <a:prstGeom prst="rect">
            <a:avLst/>
          </a:prstGeom>
          <a:noFill/>
        </p:spPr>
        <p:txBody>
          <a:bodyPr wrap="square" rtlCol="0">
            <a:spAutoFit/>
          </a:bodyPr>
          <a:lstStyle/>
          <a:p>
            <a:r>
              <a:rPr lang="fr-CA" dirty="0">
                <a:solidFill>
                  <a:srgbClr val="739CD1"/>
                </a:solidFill>
              </a:rPr>
              <a:t>• Comme les variables scalaires / atomiques, ce type ce table est </a:t>
            </a:r>
            <a:r>
              <a:rPr lang="fr-CA" b="1" dirty="0">
                <a:solidFill>
                  <a:srgbClr val="739CD1"/>
                </a:solidFill>
              </a:rPr>
              <a:t>temporaire</a:t>
            </a:r>
            <a:r>
              <a:rPr lang="fr-CA" dirty="0">
                <a:solidFill>
                  <a:srgbClr val="739CD1"/>
                </a:solidFill>
              </a:rPr>
              <a:t>.</a:t>
            </a:r>
          </a:p>
          <a:p>
            <a:endParaRPr lang="fr-CA" dirty="0">
              <a:solidFill>
                <a:srgbClr val="739CD1"/>
              </a:solidFill>
            </a:endParaRPr>
          </a:p>
          <a:p>
            <a:r>
              <a:rPr lang="fr-CA" dirty="0">
                <a:solidFill>
                  <a:srgbClr val="739CD1"/>
                </a:solidFill>
              </a:rPr>
              <a:t>• Malgré tout, on peut y faire des </a:t>
            </a:r>
            <a:r>
              <a:rPr lang="fr-CA" dirty="0">
                <a:solidFill>
                  <a:srgbClr val="FA4098"/>
                </a:solidFill>
              </a:rPr>
              <a:t>INSERT</a:t>
            </a:r>
            <a:r>
              <a:rPr lang="fr-CA" dirty="0">
                <a:solidFill>
                  <a:srgbClr val="739CD1"/>
                </a:solidFill>
              </a:rPr>
              <a:t>, des </a:t>
            </a:r>
            <a:r>
              <a:rPr lang="fr-CA" dirty="0">
                <a:solidFill>
                  <a:srgbClr val="FA4098"/>
                </a:solidFill>
              </a:rPr>
              <a:t>UPDATE</a:t>
            </a:r>
            <a:r>
              <a:rPr lang="fr-CA" dirty="0">
                <a:solidFill>
                  <a:srgbClr val="739CD1"/>
                </a:solidFill>
              </a:rPr>
              <a:t>, des </a:t>
            </a:r>
            <a:r>
              <a:rPr lang="fr-CA" dirty="0">
                <a:solidFill>
                  <a:srgbClr val="FA4098"/>
                </a:solidFill>
              </a:rPr>
              <a:t>DELETE</a:t>
            </a:r>
            <a:r>
              <a:rPr lang="fr-CA" dirty="0">
                <a:solidFill>
                  <a:srgbClr val="739CD1"/>
                </a:solidFill>
              </a:rPr>
              <a:t>, des </a:t>
            </a:r>
            <a:r>
              <a:rPr lang="fr-CA" dirty="0">
                <a:solidFill>
                  <a:srgbClr val="FA4098"/>
                </a:solidFill>
              </a:rPr>
              <a:t>SELECT</a:t>
            </a:r>
            <a:r>
              <a:rPr lang="fr-CA" dirty="0">
                <a:solidFill>
                  <a:srgbClr val="739CD1"/>
                </a:solidFill>
              </a:rPr>
              <a:t>, etc.</a:t>
            </a:r>
          </a:p>
        </p:txBody>
      </p:sp>
      <p:pic>
        <p:nvPicPr>
          <p:cNvPr id="8" name="Image 7">
            <a:extLst>
              <a:ext uri="{FF2B5EF4-FFF2-40B4-BE49-F238E27FC236}">
                <a16:creationId xmlns:a16="http://schemas.microsoft.com/office/drawing/2014/main" id="{E2BE8C43-8479-E9BA-E6F0-C4619F0A75A6}"/>
              </a:ext>
            </a:extLst>
          </p:cNvPr>
          <p:cNvPicPr>
            <a:picLocks noChangeAspect="1"/>
          </p:cNvPicPr>
          <p:nvPr/>
        </p:nvPicPr>
        <p:blipFill>
          <a:blip r:embed="rId3"/>
          <a:stretch>
            <a:fillRect/>
          </a:stretch>
        </p:blipFill>
        <p:spPr>
          <a:xfrm>
            <a:off x="7337141" y="3814113"/>
            <a:ext cx="1887294" cy="2782959"/>
          </a:xfrm>
          <a:prstGeom prst="rect">
            <a:avLst/>
          </a:prstGeom>
          <a:ln w="28575">
            <a:solidFill>
              <a:srgbClr val="739CD1"/>
            </a:solidFill>
          </a:ln>
        </p:spPr>
      </p:pic>
      <p:cxnSp>
        <p:nvCxnSpPr>
          <p:cNvPr id="10" name="Connecteur droit avec flèche 9">
            <a:extLst>
              <a:ext uri="{FF2B5EF4-FFF2-40B4-BE49-F238E27FC236}">
                <a16:creationId xmlns:a16="http://schemas.microsoft.com/office/drawing/2014/main" id="{0CA0011A-DBE8-88E2-1884-1CB74C89BEF6}"/>
              </a:ext>
            </a:extLst>
          </p:cNvPr>
          <p:cNvCxnSpPr>
            <a:cxnSpLocks/>
          </p:cNvCxnSpPr>
          <p:nvPr/>
        </p:nvCxnSpPr>
        <p:spPr>
          <a:xfrm>
            <a:off x="4767072" y="5614416"/>
            <a:ext cx="2383536"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6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D3B2E8-5218-7C4F-AEF2-7E8FAFBDCAE5}"/>
              </a:ext>
            </a:extLst>
          </p:cNvPr>
          <p:cNvSpPr>
            <a:spLocks noGrp="1"/>
          </p:cNvSpPr>
          <p:nvPr>
            <p:ph idx="1"/>
          </p:nvPr>
        </p:nvSpPr>
        <p:spPr/>
        <p:txBody>
          <a:bodyPr/>
          <a:lstStyle/>
          <a:p>
            <a:r>
              <a:rPr lang="fr-CA" dirty="0"/>
              <a:t> </a:t>
            </a:r>
            <a:r>
              <a:rPr lang="fr-CA" dirty="0">
                <a:solidFill>
                  <a:srgbClr val="FA4098"/>
                </a:solidFill>
              </a:rPr>
              <a:t>IF</a:t>
            </a:r>
            <a:r>
              <a:rPr lang="fr-CA" dirty="0"/>
              <a:t>, </a:t>
            </a:r>
            <a:r>
              <a:rPr lang="fr-CA" dirty="0">
                <a:solidFill>
                  <a:srgbClr val="FA4098"/>
                </a:solidFill>
              </a:rPr>
              <a:t>ELSE IF </a:t>
            </a:r>
            <a:r>
              <a:rPr lang="fr-CA" dirty="0"/>
              <a:t>et </a:t>
            </a:r>
            <a:r>
              <a:rPr lang="fr-CA" dirty="0">
                <a:solidFill>
                  <a:srgbClr val="FA4098"/>
                </a:solidFill>
              </a:rPr>
              <a:t>ELSE</a:t>
            </a:r>
          </a:p>
        </p:txBody>
      </p:sp>
      <p:sp>
        <p:nvSpPr>
          <p:cNvPr id="3" name="Titre 2">
            <a:extLst>
              <a:ext uri="{FF2B5EF4-FFF2-40B4-BE49-F238E27FC236}">
                <a16:creationId xmlns:a16="http://schemas.microsoft.com/office/drawing/2014/main" id="{4A9BFE81-E379-4233-9949-256D09930C48}"/>
              </a:ext>
            </a:extLst>
          </p:cNvPr>
          <p:cNvSpPr>
            <a:spLocks noGrp="1"/>
          </p:cNvSpPr>
          <p:nvPr>
            <p:ph type="title"/>
          </p:nvPr>
        </p:nvSpPr>
        <p:spPr/>
        <p:txBody>
          <a:bodyPr/>
          <a:lstStyle/>
          <a:p>
            <a:r>
              <a:rPr lang="fr-CA" dirty="0"/>
              <a:t>Transact-SQL</a:t>
            </a:r>
          </a:p>
        </p:txBody>
      </p:sp>
      <p:pic>
        <p:nvPicPr>
          <p:cNvPr id="5" name="Image 4">
            <a:extLst>
              <a:ext uri="{FF2B5EF4-FFF2-40B4-BE49-F238E27FC236}">
                <a16:creationId xmlns:a16="http://schemas.microsoft.com/office/drawing/2014/main" id="{238E2377-13EE-38F4-EC82-0FE370C16BF2}"/>
              </a:ext>
            </a:extLst>
          </p:cNvPr>
          <p:cNvPicPr>
            <a:picLocks noChangeAspect="1"/>
          </p:cNvPicPr>
          <p:nvPr/>
        </p:nvPicPr>
        <p:blipFill>
          <a:blip r:embed="rId2"/>
          <a:stretch>
            <a:fillRect/>
          </a:stretch>
        </p:blipFill>
        <p:spPr>
          <a:xfrm>
            <a:off x="334637" y="2119963"/>
            <a:ext cx="6487430" cy="4324954"/>
          </a:xfrm>
          <a:prstGeom prst="rect">
            <a:avLst/>
          </a:prstGeom>
          <a:ln w="28575">
            <a:solidFill>
              <a:srgbClr val="739CD1"/>
            </a:solidFill>
          </a:ln>
        </p:spPr>
      </p:pic>
      <p:sp>
        <p:nvSpPr>
          <p:cNvPr id="6" name="ZoneTexte 5">
            <a:extLst>
              <a:ext uri="{FF2B5EF4-FFF2-40B4-BE49-F238E27FC236}">
                <a16:creationId xmlns:a16="http://schemas.microsoft.com/office/drawing/2014/main" id="{81019FDA-D746-5DFE-9F89-FC5508362CE5}"/>
              </a:ext>
            </a:extLst>
          </p:cNvPr>
          <p:cNvSpPr txBox="1"/>
          <p:nvPr/>
        </p:nvSpPr>
        <p:spPr>
          <a:xfrm>
            <a:off x="7028688" y="1802639"/>
            <a:ext cx="4730496" cy="2031325"/>
          </a:xfrm>
          <a:prstGeom prst="rect">
            <a:avLst/>
          </a:prstGeom>
          <a:noFill/>
        </p:spPr>
        <p:txBody>
          <a:bodyPr wrap="square" rtlCol="0">
            <a:spAutoFit/>
          </a:bodyPr>
          <a:lstStyle/>
          <a:p>
            <a:r>
              <a:rPr lang="fr-CA" dirty="0">
                <a:solidFill>
                  <a:srgbClr val="739CD1"/>
                </a:solidFill>
              </a:rPr>
              <a:t>• Remarquez </a:t>
            </a:r>
            <a:r>
              <a:rPr lang="fr-CA" dirty="0">
                <a:solidFill>
                  <a:srgbClr val="FA4098"/>
                </a:solidFill>
              </a:rPr>
              <a:t>BEGIN</a:t>
            </a:r>
            <a:r>
              <a:rPr lang="fr-CA" dirty="0">
                <a:solidFill>
                  <a:srgbClr val="739CD1"/>
                </a:solidFill>
              </a:rPr>
              <a:t> et </a:t>
            </a:r>
            <a:r>
              <a:rPr lang="fr-CA" dirty="0">
                <a:solidFill>
                  <a:srgbClr val="FA4098"/>
                </a:solidFill>
              </a:rPr>
              <a:t>END</a:t>
            </a:r>
            <a:r>
              <a:rPr lang="fr-CA" dirty="0">
                <a:solidFill>
                  <a:srgbClr val="739CD1"/>
                </a:solidFill>
              </a:rPr>
              <a:t>, qui servent à délimiter un bloc d’instructions. (Un peu comme des accolades </a:t>
            </a:r>
            <a:r>
              <a:rPr lang="fr-CA" dirty="0">
                <a:solidFill>
                  <a:srgbClr val="FA4098"/>
                </a:solidFill>
              </a:rPr>
              <a:t>{ </a:t>
            </a:r>
            <a:r>
              <a:rPr lang="fr-CA" dirty="0">
                <a:solidFill>
                  <a:srgbClr val="739CD1"/>
                </a:solidFill>
              </a:rPr>
              <a:t>... </a:t>
            </a:r>
            <a:r>
              <a:rPr lang="fr-CA" dirty="0">
                <a:solidFill>
                  <a:srgbClr val="FA4098"/>
                </a:solidFill>
              </a:rPr>
              <a:t>}</a:t>
            </a:r>
          </a:p>
          <a:p>
            <a:endParaRPr lang="fr-CA" dirty="0">
              <a:solidFill>
                <a:srgbClr val="739CD1"/>
              </a:solidFill>
            </a:endParaRPr>
          </a:p>
          <a:p>
            <a:r>
              <a:rPr lang="fr-CA" dirty="0">
                <a:solidFill>
                  <a:srgbClr val="739CD1"/>
                </a:solidFill>
              </a:rPr>
              <a:t>• N’hésitez pas à utiliser </a:t>
            </a:r>
            <a:r>
              <a:rPr lang="fr-CA" dirty="0">
                <a:solidFill>
                  <a:srgbClr val="FA4098"/>
                </a:solidFill>
              </a:rPr>
              <a:t>AND</a:t>
            </a:r>
            <a:r>
              <a:rPr lang="fr-CA" dirty="0">
                <a:solidFill>
                  <a:srgbClr val="739CD1"/>
                </a:solidFill>
              </a:rPr>
              <a:t>, </a:t>
            </a:r>
            <a:r>
              <a:rPr lang="fr-CA" dirty="0">
                <a:solidFill>
                  <a:srgbClr val="FA4098"/>
                </a:solidFill>
              </a:rPr>
              <a:t>NOT</a:t>
            </a:r>
            <a:r>
              <a:rPr lang="fr-CA" dirty="0">
                <a:solidFill>
                  <a:srgbClr val="739CD1"/>
                </a:solidFill>
              </a:rPr>
              <a:t> et </a:t>
            </a:r>
            <a:r>
              <a:rPr lang="fr-CA" dirty="0">
                <a:solidFill>
                  <a:srgbClr val="FA4098"/>
                </a:solidFill>
              </a:rPr>
              <a:t>OR</a:t>
            </a:r>
            <a:r>
              <a:rPr lang="fr-CA" dirty="0">
                <a:solidFill>
                  <a:srgbClr val="739CD1"/>
                </a:solidFill>
              </a:rPr>
              <a:t> dans les conditions. On peut même utiliser </a:t>
            </a:r>
            <a:r>
              <a:rPr lang="fr-CA" dirty="0">
                <a:solidFill>
                  <a:srgbClr val="FA4098"/>
                </a:solidFill>
              </a:rPr>
              <a:t>EXISTS</a:t>
            </a:r>
            <a:r>
              <a:rPr lang="fr-CA" dirty="0">
                <a:solidFill>
                  <a:srgbClr val="739CD1"/>
                </a:solidFill>
              </a:rPr>
              <a:t>, </a:t>
            </a:r>
            <a:r>
              <a:rPr lang="fr-CA" dirty="0">
                <a:solidFill>
                  <a:srgbClr val="FA4098"/>
                </a:solidFill>
              </a:rPr>
              <a:t>ANY</a:t>
            </a:r>
            <a:r>
              <a:rPr lang="fr-CA" dirty="0">
                <a:solidFill>
                  <a:srgbClr val="739CD1"/>
                </a:solidFill>
              </a:rPr>
              <a:t>, </a:t>
            </a:r>
            <a:r>
              <a:rPr lang="fr-CA" dirty="0">
                <a:solidFill>
                  <a:srgbClr val="FA4098"/>
                </a:solidFill>
              </a:rPr>
              <a:t>ALL</a:t>
            </a:r>
            <a:r>
              <a:rPr lang="fr-CA" dirty="0">
                <a:solidFill>
                  <a:srgbClr val="739CD1"/>
                </a:solidFill>
              </a:rPr>
              <a:t>, etc.</a:t>
            </a:r>
          </a:p>
        </p:txBody>
      </p:sp>
      <p:pic>
        <p:nvPicPr>
          <p:cNvPr id="8" name="Image 7">
            <a:extLst>
              <a:ext uri="{FF2B5EF4-FFF2-40B4-BE49-F238E27FC236}">
                <a16:creationId xmlns:a16="http://schemas.microsoft.com/office/drawing/2014/main" id="{924BBE90-EBAF-04A2-9576-7A6F43C3C0E4}"/>
              </a:ext>
            </a:extLst>
          </p:cNvPr>
          <p:cNvPicPr>
            <a:picLocks noChangeAspect="1"/>
          </p:cNvPicPr>
          <p:nvPr/>
        </p:nvPicPr>
        <p:blipFill>
          <a:blip r:embed="rId3"/>
          <a:stretch>
            <a:fillRect/>
          </a:stretch>
        </p:blipFill>
        <p:spPr>
          <a:xfrm>
            <a:off x="9872286" y="4982104"/>
            <a:ext cx="1981477" cy="600159"/>
          </a:xfrm>
          <a:prstGeom prst="rect">
            <a:avLst/>
          </a:prstGeom>
          <a:ln w="28575">
            <a:solidFill>
              <a:srgbClr val="739CD1"/>
            </a:solidFill>
          </a:ln>
        </p:spPr>
      </p:pic>
      <p:pic>
        <p:nvPicPr>
          <p:cNvPr id="10" name="Image 9">
            <a:extLst>
              <a:ext uri="{FF2B5EF4-FFF2-40B4-BE49-F238E27FC236}">
                <a16:creationId xmlns:a16="http://schemas.microsoft.com/office/drawing/2014/main" id="{ACF82509-14CA-8F04-F28B-D192A16AF8AC}"/>
              </a:ext>
            </a:extLst>
          </p:cNvPr>
          <p:cNvPicPr>
            <a:picLocks noChangeAspect="1"/>
          </p:cNvPicPr>
          <p:nvPr/>
        </p:nvPicPr>
        <p:blipFill>
          <a:blip r:embed="rId4"/>
          <a:stretch>
            <a:fillRect/>
          </a:stretch>
        </p:blipFill>
        <p:spPr>
          <a:xfrm>
            <a:off x="7028688" y="3910391"/>
            <a:ext cx="1829055" cy="2743583"/>
          </a:xfrm>
          <a:prstGeom prst="rect">
            <a:avLst/>
          </a:prstGeom>
          <a:ln w="28575">
            <a:solidFill>
              <a:srgbClr val="739CD1"/>
            </a:solidFill>
          </a:ln>
        </p:spPr>
      </p:pic>
      <p:sp>
        <p:nvSpPr>
          <p:cNvPr id="11" name="Flèche : droite 10">
            <a:extLst>
              <a:ext uri="{FF2B5EF4-FFF2-40B4-BE49-F238E27FC236}">
                <a16:creationId xmlns:a16="http://schemas.microsoft.com/office/drawing/2014/main" id="{99D0A0B5-1197-07F0-CD97-403212B1B7AE}"/>
              </a:ext>
            </a:extLst>
          </p:cNvPr>
          <p:cNvSpPr/>
          <p:nvPr/>
        </p:nvSpPr>
        <p:spPr>
          <a:xfrm>
            <a:off x="9101328" y="5059680"/>
            <a:ext cx="518160" cy="445008"/>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9226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D3B2E8-5218-7C4F-AEF2-7E8FAFBDCAE5}"/>
              </a:ext>
            </a:extLst>
          </p:cNvPr>
          <p:cNvSpPr>
            <a:spLocks noGrp="1"/>
          </p:cNvSpPr>
          <p:nvPr>
            <p:ph idx="1"/>
          </p:nvPr>
        </p:nvSpPr>
        <p:spPr/>
        <p:txBody>
          <a:bodyPr/>
          <a:lstStyle/>
          <a:p>
            <a:r>
              <a:rPr lang="fr-CA" dirty="0"/>
              <a:t> Outils supplémentaires</a:t>
            </a:r>
          </a:p>
          <a:p>
            <a:pPr lvl="1"/>
            <a:r>
              <a:rPr lang="fr-CA" dirty="0"/>
              <a:t> Transact-SQL propose également ...</a:t>
            </a:r>
          </a:p>
          <a:p>
            <a:pPr lvl="2"/>
            <a:r>
              <a:rPr lang="fr-CA" dirty="0"/>
              <a:t> Boucles WHILE</a:t>
            </a:r>
          </a:p>
          <a:p>
            <a:pPr lvl="2"/>
            <a:r>
              <a:rPr lang="fr-CA" dirty="0"/>
              <a:t> Blocs TRY ... CATCH</a:t>
            </a:r>
          </a:p>
          <a:p>
            <a:pPr lvl="2"/>
            <a:r>
              <a:rPr lang="fr-CA" dirty="0"/>
              <a:t> Curseurs</a:t>
            </a:r>
          </a:p>
          <a:p>
            <a:pPr lvl="2"/>
            <a:r>
              <a:rPr lang="fr-CA" dirty="0"/>
              <a:t> etc.</a:t>
            </a:r>
          </a:p>
          <a:p>
            <a:pPr lvl="2"/>
            <a:endParaRPr lang="fr-CA" dirty="0"/>
          </a:p>
          <a:p>
            <a:pPr lvl="1"/>
            <a:r>
              <a:rPr lang="fr-CA" dirty="0"/>
              <a:t> Libre à vous d’en apprendre plus sur T-SQL, mais nous n’irons pas plus loin que ce qui a été abordé dans cette section pour le cours.</a:t>
            </a:r>
          </a:p>
        </p:txBody>
      </p:sp>
      <p:sp>
        <p:nvSpPr>
          <p:cNvPr id="3" name="Titre 2">
            <a:extLst>
              <a:ext uri="{FF2B5EF4-FFF2-40B4-BE49-F238E27FC236}">
                <a16:creationId xmlns:a16="http://schemas.microsoft.com/office/drawing/2014/main" id="{4A9BFE81-E379-4233-9949-256D09930C48}"/>
              </a:ext>
            </a:extLst>
          </p:cNvPr>
          <p:cNvSpPr>
            <a:spLocks noGrp="1"/>
          </p:cNvSpPr>
          <p:nvPr>
            <p:ph type="title"/>
          </p:nvPr>
        </p:nvSpPr>
        <p:spPr/>
        <p:txBody>
          <a:bodyPr/>
          <a:lstStyle/>
          <a:p>
            <a:r>
              <a:rPr lang="fr-CA" dirty="0"/>
              <a:t>Transact-SQL</a:t>
            </a:r>
          </a:p>
        </p:txBody>
      </p:sp>
    </p:spTree>
    <p:extLst>
      <p:ext uri="{BB962C8B-B14F-4D97-AF65-F5344CB8AC3E}">
        <p14:creationId xmlns:p14="http://schemas.microsoft.com/office/powerpoint/2010/main" val="36328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a:t>
            </a:r>
            <a:r>
              <a:rPr lang="fr-CA" dirty="0">
                <a:solidFill>
                  <a:srgbClr val="FA4098"/>
                </a:solidFill>
              </a:rPr>
              <a:t>Procédure stockée</a:t>
            </a:r>
          </a:p>
          <a:p>
            <a:pPr lvl="1"/>
            <a:r>
              <a:rPr lang="fr-CA" dirty="0"/>
              <a:t> Ensemble d’une ou plusieurs instructions SQL encapsulées dans une « procédure » réutilisable.</a:t>
            </a:r>
          </a:p>
          <a:p>
            <a:pPr lvl="1"/>
            <a:endParaRPr lang="fr-CA" dirty="0"/>
          </a:p>
          <a:p>
            <a:pPr lvl="1"/>
            <a:r>
              <a:rPr lang="fr-CA" dirty="0"/>
              <a:t> Créer une procédure stockée :</a:t>
            </a:r>
          </a:p>
          <a:p>
            <a:pPr lvl="1"/>
            <a:endParaRPr lang="fr-CA" dirty="0"/>
          </a:p>
          <a:p>
            <a:pPr lvl="1"/>
            <a:endParaRPr lang="fr-CA" dirty="0"/>
          </a:p>
          <a:p>
            <a:pPr lvl="1"/>
            <a:endParaRPr lang="fr-CA" dirty="0"/>
          </a:p>
          <a:p>
            <a:pPr marL="457200" lvl="1" indent="0">
              <a:buNone/>
            </a:pPr>
            <a:endParaRPr lang="fr-CA" dirty="0"/>
          </a:p>
          <a:p>
            <a:pPr lvl="1"/>
            <a:r>
              <a:rPr lang="fr-CA" dirty="0"/>
              <a:t> Créer une procédure stockée avec un ou plusieurs paramètres :</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sp>
        <p:nvSpPr>
          <p:cNvPr id="4" name="ZoneTexte 3">
            <a:extLst>
              <a:ext uri="{FF2B5EF4-FFF2-40B4-BE49-F238E27FC236}">
                <a16:creationId xmlns:a16="http://schemas.microsoft.com/office/drawing/2014/main" id="{9966DB42-11F6-9F79-5E35-A99E184798CC}"/>
              </a:ext>
            </a:extLst>
          </p:cNvPr>
          <p:cNvSpPr txBox="1"/>
          <p:nvPr/>
        </p:nvSpPr>
        <p:spPr>
          <a:xfrm>
            <a:off x="4614646" y="3072009"/>
            <a:ext cx="6639780" cy="1354217"/>
          </a:xfrm>
          <a:prstGeom prst="rect">
            <a:avLst/>
          </a:prstGeom>
          <a:noFill/>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CREATE PROCEDURE</a:t>
            </a:r>
            <a:r>
              <a:rPr lang="fr-CA" sz="1600" b="1" dirty="0">
                <a:latin typeface="Courier New" panose="02070309020205020404" pitchFamily="49" charset="0"/>
                <a:cs typeface="Courier New" panose="02070309020205020404" pitchFamily="49" charset="0"/>
              </a:rPr>
              <a:t> nom_procédure </a:t>
            </a:r>
            <a:r>
              <a:rPr lang="fr-CA" sz="1600" b="1" dirty="0">
                <a:solidFill>
                  <a:srgbClr val="FA4098"/>
                </a:solidFill>
                <a:latin typeface="Courier New" panose="02070309020205020404" pitchFamily="49" charset="0"/>
                <a:cs typeface="Courier New" panose="02070309020205020404" pitchFamily="49" charset="0"/>
              </a:rPr>
              <a:t>AS</a:t>
            </a:r>
          </a:p>
          <a:p>
            <a:endParaRPr lang="fr-CA" sz="1600" dirty="0">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Instruction(s) SQL</a:t>
            </a:r>
          </a:p>
          <a:p>
            <a:endParaRPr lang="fr-CA" sz="1600" b="1" dirty="0">
              <a:solidFill>
                <a:srgbClr val="FA4098"/>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GO</a:t>
            </a:r>
            <a:r>
              <a:rPr lang="fr-CA" sz="1600" b="1" dirty="0">
                <a:latin typeface="Courier New" panose="02070309020205020404" pitchFamily="49" charset="0"/>
                <a:cs typeface="Courier New" panose="02070309020205020404" pitchFamily="49" charset="0"/>
              </a:rPr>
              <a:t>;</a:t>
            </a:r>
          </a:p>
        </p:txBody>
      </p:sp>
      <p:sp>
        <p:nvSpPr>
          <p:cNvPr id="5" name="Accolade fermante 4">
            <a:extLst>
              <a:ext uri="{FF2B5EF4-FFF2-40B4-BE49-F238E27FC236}">
                <a16:creationId xmlns:a16="http://schemas.microsoft.com/office/drawing/2014/main" id="{2C5B95CD-EF2F-1BEC-CFA6-416E6C12B360}"/>
              </a:ext>
            </a:extLst>
          </p:cNvPr>
          <p:cNvSpPr/>
          <p:nvPr/>
        </p:nvSpPr>
        <p:spPr>
          <a:xfrm flipH="1">
            <a:off x="4382407" y="3451819"/>
            <a:ext cx="160812" cy="594596"/>
          </a:xfrm>
          <a:prstGeom prst="rightBrace">
            <a:avLst>
              <a:gd name="adj1" fmla="val 58333"/>
              <a:gd name="adj2" fmla="val 50000"/>
            </a:avLst>
          </a:prstGeom>
          <a:ln w="28575">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6" name="ZoneTexte 5">
            <a:extLst>
              <a:ext uri="{FF2B5EF4-FFF2-40B4-BE49-F238E27FC236}">
                <a16:creationId xmlns:a16="http://schemas.microsoft.com/office/drawing/2014/main" id="{16E131AE-01E9-7E11-2A08-D8D766DC8791}"/>
              </a:ext>
            </a:extLst>
          </p:cNvPr>
          <p:cNvSpPr txBox="1"/>
          <p:nvPr/>
        </p:nvSpPr>
        <p:spPr>
          <a:xfrm>
            <a:off x="1221626" y="3460220"/>
            <a:ext cx="3195550" cy="646331"/>
          </a:xfrm>
          <a:prstGeom prst="rect">
            <a:avLst/>
          </a:prstGeom>
          <a:noFill/>
        </p:spPr>
        <p:txBody>
          <a:bodyPr wrap="square" rtlCol="0">
            <a:spAutoFit/>
          </a:bodyPr>
          <a:lstStyle/>
          <a:p>
            <a:r>
              <a:rPr lang="fr-CA" dirty="0">
                <a:solidFill>
                  <a:srgbClr val="797CDE"/>
                </a:solidFill>
              </a:rPr>
              <a:t>Peut contenir des SELECT, des INSERT, UPDATE, DELETE, etc.</a:t>
            </a:r>
          </a:p>
        </p:txBody>
      </p:sp>
      <p:sp>
        <p:nvSpPr>
          <p:cNvPr id="7" name="ZoneTexte 6">
            <a:extLst>
              <a:ext uri="{FF2B5EF4-FFF2-40B4-BE49-F238E27FC236}">
                <a16:creationId xmlns:a16="http://schemas.microsoft.com/office/drawing/2014/main" id="{A145288D-7CDB-2035-1EF7-900A8A52B5FB}"/>
              </a:ext>
            </a:extLst>
          </p:cNvPr>
          <p:cNvSpPr txBox="1"/>
          <p:nvPr/>
        </p:nvSpPr>
        <p:spPr>
          <a:xfrm>
            <a:off x="4614646" y="5042118"/>
            <a:ext cx="7479233" cy="1815882"/>
          </a:xfrm>
          <a:prstGeom prst="rect">
            <a:avLst/>
          </a:prstGeom>
          <a:noFill/>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CREATE PROCEDURE</a:t>
            </a:r>
            <a:r>
              <a:rPr lang="fr-CA" sz="1600" b="1" dirty="0">
                <a:latin typeface="Courier New" panose="02070309020205020404" pitchFamily="49" charset="0"/>
                <a:cs typeface="Courier New" panose="02070309020205020404" pitchFamily="49" charset="0"/>
              </a:rPr>
              <a:t> nom_procédure </a:t>
            </a:r>
          </a:p>
          <a:p>
            <a:r>
              <a:rPr lang="fr-CA" sz="1600" b="1" dirty="0">
                <a:latin typeface="Courier New" panose="02070309020205020404" pitchFamily="49" charset="0"/>
                <a:cs typeface="Courier New" panose="02070309020205020404" pitchFamily="49" charset="0"/>
              </a:rPr>
              <a:t>@param1 type, @param2 type, ...  </a:t>
            </a:r>
          </a:p>
          <a:p>
            <a:r>
              <a:rPr lang="fr-CA" sz="1600" b="1" dirty="0">
                <a:solidFill>
                  <a:srgbClr val="FA4098"/>
                </a:solidFill>
                <a:latin typeface="Courier New" panose="02070309020205020404" pitchFamily="49" charset="0"/>
                <a:cs typeface="Courier New" panose="02070309020205020404" pitchFamily="49" charset="0"/>
              </a:rPr>
              <a:t>AS</a:t>
            </a:r>
          </a:p>
          <a:p>
            <a:endParaRPr lang="fr-CA" sz="1600" dirty="0">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Instruction(s) SQL</a:t>
            </a:r>
          </a:p>
          <a:p>
            <a:endParaRPr lang="fr-CA" sz="1600" b="1" dirty="0">
              <a:solidFill>
                <a:srgbClr val="FA4098"/>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GO</a:t>
            </a:r>
            <a:r>
              <a:rPr lang="fr-CA" sz="1600" b="1" dirty="0">
                <a:latin typeface="Courier New" panose="02070309020205020404" pitchFamily="49" charset="0"/>
                <a:cs typeface="Courier New" panose="02070309020205020404" pitchFamily="49" charset="0"/>
              </a:rPr>
              <a:t>;</a:t>
            </a:r>
          </a:p>
        </p:txBody>
      </p:sp>
      <p:pic>
        <p:nvPicPr>
          <p:cNvPr id="9" name="Image 8">
            <a:extLst>
              <a:ext uri="{FF2B5EF4-FFF2-40B4-BE49-F238E27FC236}">
                <a16:creationId xmlns:a16="http://schemas.microsoft.com/office/drawing/2014/main" id="{97D1082E-8BB5-2AF8-1FAD-700EB5E204CA}"/>
              </a:ext>
            </a:extLst>
          </p:cNvPr>
          <p:cNvPicPr>
            <a:picLocks noChangeAspect="1"/>
          </p:cNvPicPr>
          <p:nvPr/>
        </p:nvPicPr>
        <p:blipFill>
          <a:blip r:embed="rId2"/>
          <a:stretch>
            <a:fillRect/>
          </a:stretch>
        </p:blipFill>
        <p:spPr>
          <a:xfrm>
            <a:off x="9471461" y="2550949"/>
            <a:ext cx="2510755" cy="1618379"/>
          </a:xfrm>
          <a:prstGeom prst="rect">
            <a:avLst/>
          </a:prstGeom>
          <a:ln w="28575">
            <a:solidFill>
              <a:srgbClr val="797CDE"/>
            </a:solidFill>
          </a:ln>
        </p:spPr>
      </p:pic>
      <p:cxnSp>
        <p:nvCxnSpPr>
          <p:cNvPr id="10" name="Connecteur droit avec flèche 9">
            <a:extLst>
              <a:ext uri="{FF2B5EF4-FFF2-40B4-BE49-F238E27FC236}">
                <a16:creationId xmlns:a16="http://schemas.microsoft.com/office/drawing/2014/main" id="{4704AC04-A350-BFA6-3A44-EF0E44BA5F7E}"/>
              </a:ext>
            </a:extLst>
          </p:cNvPr>
          <p:cNvCxnSpPr>
            <a:cxnSpLocks/>
          </p:cNvCxnSpPr>
          <p:nvPr/>
        </p:nvCxnSpPr>
        <p:spPr>
          <a:xfrm>
            <a:off x="8892310" y="3820115"/>
            <a:ext cx="890016" cy="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51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Exemple #1</a:t>
            </a:r>
          </a:p>
          <a:p>
            <a:pPr lvl="1"/>
            <a:r>
              <a:rPr lang="fr-CA" dirty="0"/>
              <a:t> Dans un </a:t>
            </a:r>
            <a:r>
              <a:rPr lang="fr-CA" i="1" dirty="0"/>
              <a:t>pawn shop</a:t>
            </a:r>
            <a:r>
              <a:rPr lang="fr-CA" dirty="0"/>
              <a:t>, les gestionnaires aimeraient pouvoir facilement consulter la liste des prêts octroyés à un </a:t>
            </a:r>
            <a:r>
              <a:rPr lang="fr-CA" dirty="0">
                <a:solidFill>
                  <a:srgbClr val="FA4098"/>
                </a:solidFill>
              </a:rPr>
              <a:t>client</a:t>
            </a:r>
            <a:r>
              <a:rPr lang="fr-CA" dirty="0"/>
              <a:t> pour un </a:t>
            </a:r>
            <a:r>
              <a:rPr lang="fr-CA" dirty="0">
                <a:solidFill>
                  <a:srgbClr val="FA4098"/>
                </a:solidFill>
              </a:rPr>
              <a:t>mois</a:t>
            </a:r>
            <a:r>
              <a:rPr lang="fr-CA" dirty="0"/>
              <a:t> et une </a:t>
            </a:r>
            <a:r>
              <a:rPr lang="fr-CA" dirty="0">
                <a:solidFill>
                  <a:srgbClr val="FA4098"/>
                </a:solidFill>
              </a:rPr>
              <a:t>année</a:t>
            </a:r>
            <a:r>
              <a:rPr lang="fr-CA" dirty="0"/>
              <a:t> spécifique. Cela dit, à chaque fois qu’un gestionnaire consulte cette information, on veut noter la date de la consultation à des fins de sécurité.</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pic>
        <p:nvPicPr>
          <p:cNvPr id="9" name="Image 8">
            <a:extLst>
              <a:ext uri="{FF2B5EF4-FFF2-40B4-BE49-F238E27FC236}">
                <a16:creationId xmlns:a16="http://schemas.microsoft.com/office/drawing/2014/main" id="{024455FC-0F6A-0C0D-80FF-C0700845B6A0}"/>
              </a:ext>
            </a:extLst>
          </p:cNvPr>
          <p:cNvPicPr>
            <a:picLocks noChangeAspect="1"/>
          </p:cNvPicPr>
          <p:nvPr/>
        </p:nvPicPr>
        <p:blipFill>
          <a:blip r:embed="rId2"/>
          <a:stretch>
            <a:fillRect/>
          </a:stretch>
        </p:blipFill>
        <p:spPr>
          <a:xfrm>
            <a:off x="3722370" y="2998834"/>
            <a:ext cx="5070900" cy="3736024"/>
          </a:xfrm>
          <a:prstGeom prst="rect">
            <a:avLst/>
          </a:prstGeom>
        </p:spPr>
      </p:pic>
    </p:spTree>
    <p:extLst>
      <p:ext uri="{BB962C8B-B14F-4D97-AF65-F5344CB8AC3E}">
        <p14:creationId xmlns:p14="http://schemas.microsoft.com/office/powerpoint/2010/main" val="413497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0685D7C6-B032-D3A3-42B7-8BD0407D482D}"/>
              </a:ext>
            </a:extLst>
          </p:cNvPr>
          <p:cNvPicPr>
            <a:picLocks noChangeAspect="1"/>
          </p:cNvPicPr>
          <p:nvPr/>
        </p:nvPicPr>
        <p:blipFill>
          <a:blip r:embed="rId2"/>
          <a:stretch>
            <a:fillRect/>
          </a:stretch>
        </p:blipFill>
        <p:spPr>
          <a:xfrm>
            <a:off x="313076" y="1721332"/>
            <a:ext cx="7554403" cy="3875669"/>
          </a:xfrm>
          <a:prstGeom prst="rect">
            <a:avLst/>
          </a:prstGeom>
          <a:ln w="28575">
            <a:solidFill>
              <a:srgbClr val="797CDE"/>
            </a:solidFill>
          </a:ln>
        </p:spPr>
      </p:pic>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Exemple #1</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pic>
        <p:nvPicPr>
          <p:cNvPr id="7" name="Image 6">
            <a:extLst>
              <a:ext uri="{FF2B5EF4-FFF2-40B4-BE49-F238E27FC236}">
                <a16:creationId xmlns:a16="http://schemas.microsoft.com/office/drawing/2014/main" id="{DCB5714A-02C9-AAA9-1AD3-71611A75D2B5}"/>
              </a:ext>
            </a:extLst>
          </p:cNvPr>
          <p:cNvPicPr>
            <a:picLocks noChangeAspect="1"/>
          </p:cNvPicPr>
          <p:nvPr/>
        </p:nvPicPr>
        <p:blipFill>
          <a:blip r:embed="rId3"/>
          <a:stretch>
            <a:fillRect/>
          </a:stretch>
        </p:blipFill>
        <p:spPr>
          <a:xfrm>
            <a:off x="6601890" y="5169132"/>
            <a:ext cx="5458587" cy="1629002"/>
          </a:xfrm>
          <a:prstGeom prst="rect">
            <a:avLst/>
          </a:prstGeom>
        </p:spPr>
      </p:pic>
      <p:sp>
        <p:nvSpPr>
          <p:cNvPr id="8" name="Rectangle 7">
            <a:extLst>
              <a:ext uri="{FF2B5EF4-FFF2-40B4-BE49-F238E27FC236}">
                <a16:creationId xmlns:a16="http://schemas.microsoft.com/office/drawing/2014/main" id="{127E641E-1D52-852A-68A6-2473FF1B3EF7}"/>
              </a:ext>
            </a:extLst>
          </p:cNvPr>
          <p:cNvSpPr/>
          <p:nvPr/>
        </p:nvSpPr>
        <p:spPr>
          <a:xfrm>
            <a:off x="355177" y="4064695"/>
            <a:ext cx="7470203" cy="1058449"/>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Flèche : virage 8">
            <a:extLst>
              <a:ext uri="{FF2B5EF4-FFF2-40B4-BE49-F238E27FC236}">
                <a16:creationId xmlns:a16="http://schemas.microsoft.com/office/drawing/2014/main" id="{1D003AB8-0BC6-719B-9DDB-5F624A480F88}"/>
              </a:ext>
            </a:extLst>
          </p:cNvPr>
          <p:cNvSpPr/>
          <p:nvPr/>
        </p:nvSpPr>
        <p:spPr>
          <a:xfrm rot="5400000">
            <a:off x="8210811" y="4305777"/>
            <a:ext cx="610595" cy="905053"/>
          </a:xfrm>
          <a:prstGeom prst="bentArrow">
            <a:avLst>
              <a:gd name="adj1" fmla="val 30550"/>
              <a:gd name="adj2" fmla="val 35431"/>
              <a:gd name="adj3" fmla="val 40953"/>
              <a:gd name="adj4" fmla="val 26570"/>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chemeClr val="tx1"/>
              </a:solidFill>
            </a:endParaRPr>
          </a:p>
        </p:txBody>
      </p:sp>
      <p:sp>
        <p:nvSpPr>
          <p:cNvPr id="10" name="Rectangle 9">
            <a:extLst>
              <a:ext uri="{FF2B5EF4-FFF2-40B4-BE49-F238E27FC236}">
                <a16:creationId xmlns:a16="http://schemas.microsoft.com/office/drawing/2014/main" id="{ADE80FB2-10E9-265A-1C7F-1CE6394E7589}"/>
              </a:ext>
            </a:extLst>
          </p:cNvPr>
          <p:cNvSpPr/>
          <p:nvPr/>
        </p:nvSpPr>
        <p:spPr>
          <a:xfrm>
            <a:off x="355177" y="3106292"/>
            <a:ext cx="6640610" cy="90563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Flèche : virage 12">
            <a:extLst>
              <a:ext uri="{FF2B5EF4-FFF2-40B4-BE49-F238E27FC236}">
                <a16:creationId xmlns:a16="http://schemas.microsoft.com/office/drawing/2014/main" id="{9F33520B-902A-7C62-449D-C3EE2B5751A2}"/>
              </a:ext>
            </a:extLst>
          </p:cNvPr>
          <p:cNvSpPr/>
          <p:nvPr/>
        </p:nvSpPr>
        <p:spPr>
          <a:xfrm rot="5400000" flipH="1">
            <a:off x="7700507" y="2344491"/>
            <a:ext cx="564241" cy="1624207"/>
          </a:xfrm>
          <a:prstGeom prst="bentArrow">
            <a:avLst>
              <a:gd name="adj1" fmla="val 30550"/>
              <a:gd name="adj2" fmla="val 35431"/>
              <a:gd name="adj3" fmla="val 40953"/>
              <a:gd name="adj4" fmla="val 26570"/>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chemeClr val="tx1"/>
              </a:solidFill>
            </a:endParaRPr>
          </a:p>
        </p:txBody>
      </p:sp>
      <p:sp>
        <p:nvSpPr>
          <p:cNvPr id="14" name="ZoneTexte 13">
            <a:extLst>
              <a:ext uri="{FF2B5EF4-FFF2-40B4-BE49-F238E27FC236}">
                <a16:creationId xmlns:a16="http://schemas.microsoft.com/office/drawing/2014/main" id="{9B40FFBE-1F75-EB1A-AE4D-E387D6B4376D}"/>
              </a:ext>
            </a:extLst>
          </p:cNvPr>
          <p:cNvSpPr txBox="1"/>
          <p:nvPr/>
        </p:nvSpPr>
        <p:spPr>
          <a:xfrm>
            <a:off x="9137226" y="4488742"/>
            <a:ext cx="2611677" cy="646331"/>
          </a:xfrm>
          <a:prstGeom prst="rect">
            <a:avLst/>
          </a:prstGeom>
          <a:noFill/>
        </p:spPr>
        <p:txBody>
          <a:bodyPr wrap="square" rtlCol="0">
            <a:spAutoFit/>
          </a:bodyPr>
          <a:lstStyle/>
          <a:p>
            <a:r>
              <a:rPr lang="fr-CA" dirty="0">
                <a:solidFill>
                  <a:srgbClr val="797CDE"/>
                </a:solidFill>
              </a:rPr>
              <a:t>Données affichées par la requête SELECT</a:t>
            </a:r>
          </a:p>
        </p:txBody>
      </p:sp>
      <p:sp>
        <p:nvSpPr>
          <p:cNvPr id="15" name="ZoneTexte 14">
            <a:extLst>
              <a:ext uri="{FF2B5EF4-FFF2-40B4-BE49-F238E27FC236}">
                <a16:creationId xmlns:a16="http://schemas.microsoft.com/office/drawing/2014/main" id="{975FC91C-B306-8548-ED78-E7D20F5E3996}"/>
              </a:ext>
            </a:extLst>
          </p:cNvPr>
          <p:cNvSpPr txBox="1"/>
          <p:nvPr/>
        </p:nvSpPr>
        <p:spPr>
          <a:xfrm>
            <a:off x="8913260" y="2833428"/>
            <a:ext cx="2919963" cy="646331"/>
          </a:xfrm>
          <a:prstGeom prst="rect">
            <a:avLst/>
          </a:prstGeom>
          <a:noFill/>
        </p:spPr>
        <p:txBody>
          <a:bodyPr wrap="square" rtlCol="0">
            <a:spAutoFit/>
          </a:bodyPr>
          <a:lstStyle/>
          <a:p>
            <a:r>
              <a:rPr lang="fr-CA" dirty="0">
                <a:solidFill>
                  <a:srgbClr val="797CDE"/>
                </a:solidFill>
              </a:rPr>
              <a:t>Données ajoutées dans la table ConsultationPretsClient</a:t>
            </a:r>
          </a:p>
        </p:txBody>
      </p:sp>
      <p:pic>
        <p:nvPicPr>
          <p:cNvPr id="17" name="Image 16">
            <a:extLst>
              <a:ext uri="{FF2B5EF4-FFF2-40B4-BE49-F238E27FC236}">
                <a16:creationId xmlns:a16="http://schemas.microsoft.com/office/drawing/2014/main" id="{06725A08-428F-183B-94A6-F8E14BC180F6}"/>
              </a:ext>
            </a:extLst>
          </p:cNvPr>
          <p:cNvPicPr>
            <a:picLocks noChangeAspect="1"/>
          </p:cNvPicPr>
          <p:nvPr/>
        </p:nvPicPr>
        <p:blipFill>
          <a:blip r:embed="rId4"/>
          <a:stretch>
            <a:fillRect/>
          </a:stretch>
        </p:blipFill>
        <p:spPr>
          <a:xfrm>
            <a:off x="5282779" y="2030613"/>
            <a:ext cx="6649378" cy="714475"/>
          </a:xfrm>
          <a:prstGeom prst="rect">
            <a:avLst/>
          </a:prstGeom>
        </p:spPr>
      </p:pic>
      <p:sp>
        <p:nvSpPr>
          <p:cNvPr id="18" name="ZoneTexte 17">
            <a:extLst>
              <a:ext uri="{FF2B5EF4-FFF2-40B4-BE49-F238E27FC236}">
                <a16:creationId xmlns:a16="http://schemas.microsoft.com/office/drawing/2014/main" id="{393676ED-B5CE-1525-5849-B4CD495D8ED7}"/>
              </a:ext>
            </a:extLst>
          </p:cNvPr>
          <p:cNvSpPr txBox="1"/>
          <p:nvPr/>
        </p:nvSpPr>
        <p:spPr>
          <a:xfrm>
            <a:off x="0" y="5701302"/>
            <a:ext cx="6616452" cy="984885"/>
          </a:xfrm>
          <a:prstGeom prst="rect">
            <a:avLst/>
          </a:prstGeom>
          <a:noFill/>
        </p:spPr>
        <p:txBody>
          <a:bodyPr wrap="square" rtlCol="0">
            <a:spAutoFit/>
          </a:bodyPr>
          <a:lstStyle/>
          <a:p>
            <a:pPr>
              <a:spcAft>
                <a:spcPts val="1200"/>
              </a:spcAft>
            </a:pPr>
            <a:r>
              <a:rPr lang="fr-CA" sz="1600" dirty="0">
                <a:solidFill>
                  <a:srgbClr val="797CDE"/>
                </a:solidFill>
              </a:rPr>
              <a:t>• Le gestionnaire a obtenu la liste des prêts pour le client #63 en août 2021.</a:t>
            </a:r>
          </a:p>
          <a:p>
            <a:pPr>
              <a:spcAft>
                <a:spcPts val="1200"/>
              </a:spcAft>
            </a:pPr>
            <a:r>
              <a:rPr lang="fr-CA" sz="1600" dirty="0">
                <a:solidFill>
                  <a:srgbClr val="797CDE"/>
                </a:solidFill>
              </a:rPr>
              <a:t>• L’id du gestionnaire, le moment de consultation et l’id du client ont été pris en note dans la base de données.</a:t>
            </a:r>
          </a:p>
        </p:txBody>
      </p:sp>
      <p:pic>
        <p:nvPicPr>
          <p:cNvPr id="24" name="Image 23">
            <a:extLst>
              <a:ext uri="{FF2B5EF4-FFF2-40B4-BE49-F238E27FC236}">
                <a16:creationId xmlns:a16="http://schemas.microsoft.com/office/drawing/2014/main" id="{650907A6-3398-E72B-7A3F-3AF7FC08570A}"/>
              </a:ext>
            </a:extLst>
          </p:cNvPr>
          <p:cNvPicPr>
            <a:picLocks noChangeAspect="1"/>
          </p:cNvPicPr>
          <p:nvPr/>
        </p:nvPicPr>
        <p:blipFill>
          <a:blip r:embed="rId5"/>
          <a:stretch>
            <a:fillRect/>
          </a:stretch>
        </p:blipFill>
        <p:spPr>
          <a:xfrm>
            <a:off x="8393992" y="436525"/>
            <a:ext cx="3354911" cy="1084342"/>
          </a:xfrm>
          <a:prstGeom prst="rect">
            <a:avLst/>
          </a:prstGeom>
          <a:ln w="28575">
            <a:solidFill>
              <a:srgbClr val="797CDE"/>
            </a:solidFill>
          </a:ln>
        </p:spPr>
      </p:pic>
      <p:sp>
        <p:nvSpPr>
          <p:cNvPr id="25" name="ZoneTexte 24">
            <a:extLst>
              <a:ext uri="{FF2B5EF4-FFF2-40B4-BE49-F238E27FC236}">
                <a16:creationId xmlns:a16="http://schemas.microsoft.com/office/drawing/2014/main" id="{7A7A44AC-B5EA-EBB8-7146-FE5D6C1BF2F6}"/>
              </a:ext>
            </a:extLst>
          </p:cNvPr>
          <p:cNvSpPr txBox="1"/>
          <p:nvPr/>
        </p:nvSpPr>
        <p:spPr>
          <a:xfrm>
            <a:off x="5090239" y="1091669"/>
            <a:ext cx="3425869" cy="369332"/>
          </a:xfrm>
          <a:prstGeom prst="rect">
            <a:avLst/>
          </a:prstGeom>
          <a:noFill/>
        </p:spPr>
        <p:txBody>
          <a:bodyPr wrap="square" rtlCol="0">
            <a:spAutoFit/>
          </a:bodyPr>
          <a:lstStyle/>
          <a:p>
            <a:r>
              <a:rPr lang="fr-CA" dirty="0">
                <a:solidFill>
                  <a:srgbClr val="797CDE"/>
                </a:solidFill>
              </a:rPr>
              <a:t>Appeler la procédure stockée →</a:t>
            </a:r>
          </a:p>
        </p:txBody>
      </p:sp>
    </p:spTree>
    <p:extLst>
      <p:ext uri="{BB962C8B-B14F-4D97-AF65-F5344CB8AC3E}">
        <p14:creationId xmlns:p14="http://schemas.microsoft.com/office/powerpoint/2010/main" val="425269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Vues</a:t>
            </a:r>
          </a:p>
          <a:p>
            <a:r>
              <a:rPr lang="fr-CA" dirty="0">
                <a:solidFill>
                  <a:srgbClr val="739CD1"/>
                </a:solidFill>
              </a:rPr>
              <a:t> Transact-SQL</a:t>
            </a:r>
          </a:p>
          <a:p>
            <a:r>
              <a:rPr lang="fr-CA" dirty="0">
                <a:solidFill>
                  <a:srgbClr val="797CDE"/>
                </a:solidFill>
              </a:rPr>
              <a:t> Procédures stockées</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a:xfrm>
            <a:off x="838199" y="1150572"/>
            <a:ext cx="10721829" cy="5026393"/>
          </a:xfrm>
        </p:spPr>
        <p:txBody>
          <a:bodyPr/>
          <a:lstStyle/>
          <a:p>
            <a:r>
              <a:rPr lang="fr-CA" dirty="0"/>
              <a:t> Exemple #2</a:t>
            </a:r>
          </a:p>
          <a:p>
            <a:pPr lvl="1"/>
            <a:r>
              <a:rPr lang="fr-CA" dirty="0"/>
              <a:t> Lorsqu’on ajoute un client dans une certaine base de données, on veut s’assurer que le formatage des données </a:t>
            </a:r>
            <a:r>
              <a:rPr lang="fr-CA" dirty="0">
                <a:solidFill>
                  <a:srgbClr val="FA4098"/>
                </a:solidFill>
              </a:rPr>
              <a:t>NomComplet</a:t>
            </a:r>
            <a:r>
              <a:rPr lang="fr-CA" dirty="0"/>
              <a:t> et </a:t>
            </a:r>
            <a:r>
              <a:rPr lang="fr-CA" dirty="0">
                <a:solidFill>
                  <a:srgbClr val="FA4098"/>
                </a:solidFill>
              </a:rPr>
              <a:t>NoTel</a:t>
            </a:r>
            <a:r>
              <a:rPr lang="fr-CA" dirty="0"/>
              <a:t> soit bien réalisé. On encapsule donc l’insertion d’un client dans une procédure stockée :</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pic>
        <p:nvPicPr>
          <p:cNvPr id="5" name="Image 4">
            <a:extLst>
              <a:ext uri="{FF2B5EF4-FFF2-40B4-BE49-F238E27FC236}">
                <a16:creationId xmlns:a16="http://schemas.microsoft.com/office/drawing/2014/main" id="{F62603F9-1EA9-BE33-D310-5C03EE29E7CA}"/>
              </a:ext>
            </a:extLst>
          </p:cNvPr>
          <p:cNvPicPr>
            <a:picLocks noChangeAspect="1"/>
          </p:cNvPicPr>
          <p:nvPr/>
        </p:nvPicPr>
        <p:blipFill>
          <a:blip r:embed="rId2"/>
          <a:stretch>
            <a:fillRect/>
          </a:stretch>
        </p:blipFill>
        <p:spPr>
          <a:xfrm>
            <a:off x="9636643" y="3137101"/>
            <a:ext cx="2186471" cy="2127110"/>
          </a:xfrm>
          <a:prstGeom prst="rect">
            <a:avLst/>
          </a:prstGeom>
        </p:spPr>
      </p:pic>
      <p:pic>
        <p:nvPicPr>
          <p:cNvPr id="7" name="Image 6">
            <a:extLst>
              <a:ext uri="{FF2B5EF4-FFF2-40B4-BE49-F238E27FC236}">
                <a16:creationId xmlns:a16="http://schemas.microsoft.com/office/drawing/2014/main" id="{CBDDE93F-5607-7A76-C03E-B0BC911E3CFE}"/>
              </a:ext>
            </a:extLst>
          </p:cNvPr>
          <p:cNvPicPr>
            <a:picLocks noChangeAspect="1"/>
          </p:cNvPicPr>
          <p:nvPr/>
        </p:nvPicPr>
        <p:blipFill>
          <a:blip r:embed="rId3"/>
          <a:stretch>
            <a:fillRect/>
          </a:stretch>
        </p:blipFill>
        <p:spPr>
          <a:xfrm>
            <a:off x="365286" y="2814705"/>
            <a:ext cx="8322852" cy="2771903"/>
          </a:xfrm>
          <a:prstGeom prst="rect">
            <a:avLst/>
          </a:prstGeom>
          <a:ln w="28575">
            <a:solidFill>
              <a:srgbClr val="797CDE"/>
            </a:solidFill>
          </a:ln>
        </p:spPr>
      </p:pic>
      <p:pic>
        <p:nvPicPr>
          <p:cNvPr id="9" name="Image 8">
            <a:extLst>
              <a:ext uri="{FF2B5EF4-FFF2-40B4-BE49-F238E27FC236}">
                <a16:creationId xmlns:a16="http://schemas.microsoft.com/office/drawing/2014/main" id="{79B3F37C-7F1D-6F8F-B4CC-866F23EA8EA5}"/>
              </a:ext>
            </a:extLst>
          </p:cNvPr>
          <p:cNvPicPr>
            <a:picLocks noChangeAspect="1"/>
          </p:cNvPicPr>
          <p:nvPr/>
        </p:nvPicPr>
        <p:blipFill>
          <a:blip r:embed="rId4"/>
          <a:stretch>
            <a:fillRect/>
          </a:stretch>
        </p:blipFill>
        <p:spPr>
          <a:xfrm>
            <a:off x="1593009" y="5882597"/>
            <a:ext cx="9002381" cy="714475"/>
          </a:xfrm>
          <a:prstGeom prst="rect">
            <a:avLst/>
          </a:prstGeom>
        </p:spPr>
      </p:pic>
      <p:pic>
        <p:nvPicPr>
          <p:cNvPr id="11" name="Image 10">
            <a:extLst>
              <a:ext uri="{FF2B5EF4-FFF2-40B4-BE49-F238E27FC236}">
                <a16:creationId xmlns:a16="http://schemas.microsoft.com/office/drawing/2014/main" id="{980EC7D4-96B8-A469-383A-47667FF85F5B}"/>
              </a:ext>
            </a:extLst>
          </p:cNvPr>
          <p:cNvPicPr>
            <a:picLocks noChangeAspect="1"/>
          </p:cNvPicPr>
          <p:nvPr/>
        </p:nvPicPr>
        <p:blipFill>
          <a:blip r:embed="rId5"/>
          <a:stretch>
            <a:fillRect/>
          </a:stretch>
        </p:blipFill>
        <p:spPr>
          <a:xfrm>
            <a:off x="5560541" y="2688501"/>
            <a:ext cx="3819664" cy="1070720"/>
          </a:xfrm>
          <a:prstGeom prst="rect">
            <a:avLst/>
          </a:prstGeom>
          <a:ln w="28575">
            <a:solidFill>
              <a:srgbClr val="797CDE"/>
            </a:solidFill>
          </a:ln>
        </p:spPr>
      </p:pic>
      <p:sp>
        <p:nvSpPr>
          <p:cNvPr id="12" name="Rectangle 11">
            <a:extLst>
              <a:ext uri="{FF2B5EF4-FFF2-40B4-BE49-F238E27FC236}">
                <a16:creationId xmlns:a16="http://schemas.microsoft.com/office/drawing/2014/main" id="{00763070-CCA0-34F7-A461-CA0891126769}"/>
              </a:ext>
            </a:extLst>
          </p:cNvPr>
          <p:cNvSpPr/>
          <p:nvPr/>
        </p:nvSpPr>
        <p:spPr>
          <a:xfrm>
            <a:off x="419622" y="4070959"/>
            <a:ext cx="8210811" cy="112734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Flèche : bas 12">
            <a:extLst>
              <a:ext uri="{FF2B5EF4-FFF2-40B4-BE49-F238E27FC236}">
                <a16:creationId xmlns:a16="http://schemas.microsoft.com/office/drawing/2014/main" id="{66B42287-0F7E-FDD9-DDDC-DDD5070179FE}"/>
              </a:ext>
            </a:extLst>
          </p:cNvPr>
          <p:cNvSpPr/>
          <p:nvPr/>
        </p:nvSpPr>
        <p:spPr>
          <a:xfrm>
            <a:off x="5423770" y="5264211"/>
            <a:ext cx="350729" cy="579250"/>
          </a:xfrm>
          <a:prstGeom prst="down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0826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Outils supplémentaires</a:t>
            </a:r>
          </a:p>
          <a:p>
            <a:pPr lvl="1"/>
            <a:r>
              <a:rPr lang="fr-CA" dirty="0"/>
              <a:t> Supprimer une procédure stockée</a:t>
            </a:r>
          </a:p>
          <a:p>
            <a:pPr lvl="1"/>
            <a:endParaRPr lang="fr-CA" dirty="0"/>
          </a:p>
          <a:p>
            <a:pPr lvl="1"/>
            <a:endParaRPr lang="fr-CA" dirty="0"/>
          </a:p>
          <a:p>
            <a:pPr lvl="1"/>
            <a:r>
              <a:rPr lang="fr-CA" dirty="0"/>
              <a:t> Modifier une procédure stockée existante</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sp>
        <p:nvSpPr>
          <p:cNvPr id="4" name="ZoneTexte 3">
            <a:extLst>
              <a:ext uri="{FF2B5EF4-FFF2-40B4-BE49-F238E27FC236}">
                <a16:creationId xmlns:a16="http://schemas.microsoft.com/office/drawing/2014/main" id="{B3E1694E-3685-0CCA-8900-B2FD1A814856}"/>
              </a:ext>
            </a:extLst>
          </p:cNvPr>
          <p:cNvSpPr txBox="1"/>
          <p:nvPr/>
        </p:nvSpPr>
        <p:spPr>
          <a:xfrm>
            <a:off x="2774310" y="2186236"/>
            <a:ext cx="6639780" cy="338554"/>
          </a:xfrm>
          <a:prstGeom prst="rect">
            <a:avLst/>
          </a:prstGeom>
          <a:noFill/>
        </p:spPr>
        <p:txBody>
          <a:bodyPr wrap="square" rtlCol="0">
            <a:spAutoFit/>
          </a:bodyPr>
          <a:lstStyle/>
          <a:p>
            <a:pPr algn="ctr"/>
            <a:r>
              <a:rPr lang="fr-CA" sz="1600" b="1" dirty="0">
                <a:solidFill>
                  <a:srgbClr val="FA4098"/>
                </a:solidFill>
                <a:latin typeface="Courier New" panose="02070309020205020404" pitchFamily="49" charset="0"/>
                <a:cs typeface="Courier New" panose="02070309020205020404" pitchFamily="49" charset="0"/>
              </a:rPr>
              <a:t>DROP PROCEDURE</a:t>
            </a:r>
            <a:r>
              <a:rPr lang="fr-CA" sz="1600" b="1" dirty="0">
                <a:latin typeface="Courier New" panose="02070309020205020404" pitchFamily="49" charset="0"/>
                <a:cs typeface="Courier New" panose="02070309020205020404" pitchFamily="49" charset="0"/>
              </a:rPr>
              <a:t> nom_procédure</a:t>
            </a:r>
          </a:p>
        </p:txBody>
      </p:sp>
      <p:sp>
        <p:nvSpPr>
          <p:cNvPr id="5" name="ZoneTexte 4">
            <a:extLst>
              <a:ext uri="{FF2B5EF4-FFF2-40B4-BE49-F238E27FC236}">
                <a16:creationId xmlns:a16="http://schemas.microsoft.com/office/drawing/2014/main" id="{5419A9B5-8C6F-7870-CCF1-C0FE85F929DC}"/>
              </a:ext>
            </a:extLst>
          </p:cNvPr>
          <p:cNvSpPr txBox="1"/>
          <p:nvPr/>
        </p:nvSpPr>
        <p:spPr>
          <a:xfrm>
            <a:off x="5610466" y="3352885"/>
            <a:ext cx="5356071" cy="1815882"/>
          </a:xfrm>
          <a:prstGeom prst="rect">
            <a:avLst/>
          </a:prstGeom>
          <a:noFill/>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ALTER PROCEDURE</a:t>
            </a:r>
            <a:r>
              <a:rPr lang="fr-CA" sz="1600" b="1" dirty="0">
                <a:latin typeface="Courier New" panose="02070309020205020404" pitchFamily="49" charset="0"/>
                <a:cs typeface="Courier New" panose="02070309020205020404" pitchFamily="49" charset="0"/>
              </a:rPr>
              <a:t> nom_procédure </a:t>
            </a:r>
          </a:p>
          <a:p>
            <a:r>
              <a:rPr lang="fr-CA" sz="1600" b="1" dirty="0">
                <a:latin typeface="Courier New" panose="02070309020205020404" pitchFamily="49" charset="0"/>
                <a:cs typeface="Courier New" panose="02070309020205020404" pitchFamily="49" charset="0"/>
              </a:rPr>
              <a:t>@param1 type, @param2 type, ...  </a:t>
            </a:r>
          </a:p>
          <a:p>
            <a:r>
              <a:rPr lang="fr-CA" sz="1600" b="1" dirty="0">
                <a:solidFill>
                  <a:srgbClr val="FA4098"/>
                </a:solidFill>
                <a:latin typeface="Courier New" panose="02070309020205020404" pitchFamily="49" charset="0"/>
                <a:cs typeface="Courier New" panose="02070309020205020404" pitchFamily="49" charset="0"/>
              </a:rPr>
              <a:t>AS</a:t>
            </a:r>
          </a:p>
          <a:p>
            <a:endParaRPr lang="fr-CA" sz="1600" dirty="0">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Instruction(s) SQL</a:t>
            </a:r>
          </a:p>
          <a:p>
            <a:endParaRPr lang="fr-CA" sz="1600" b="1" dirty="0">
              <a:solidFill>
                <a:srgbClr val="FA4098"/>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GO</a:t>
            </a:r>
            <a:r>
              <a:rPr lang="fr-CA" sz="1600" b="1" dirty="0">
                <a:latin typeface="Courier New" panose="02070309020205020404" pitchFamily="49" charset="0"/>
                <a:cs typeface="Courier New" panose="02070309020205020404" pitchFamily="49" charset="0"/>
              </a:rPr>
              <a:t>;</a:t>
            </a:r>
          </a:p>
        </p:txBody>
      </p:sp>
      <p:sp>
        <p:nvSpPr>
          <p:cNvPr id="6" name="ZoneTexte 5">
            <a:extLst>
              <a:ext uri="{FF2B5EF4-FFF2-40B4-BE49-F238E27FC236}">
                <a16:creationId xmlns:a16="http://schemas.microsoft.com/office/drawing/2014/main" id="{07ACF557-B6E9-A077-6B35-3A727B1ADBE6}"/>
              </a:ext>
            </a:extLst>
          </p:cNvPr>
          <p:cNvSpPr txBox="1"/>
          <p:nvPr/>
        </p:nvSpPr>
        <p:spPr>
          <a:xfrm>
            <a:off x="1093214" y="3660661"/>
            <a:ext cx="4133589" cy="1200329"/>
          </a:xfrm>
          <a:prstGeom prst="rect">
            <a:avLst/>
          </a:prstGeom>
          <a:noFill/>
        </p:spPr>
        <p:txBody>
          <a:bodyPr wrap="square" rtlCol="0">
            <a:spAutoFit/>
          </a:bodyPr>
          <a:lstStyle/>
          <a:p>
            <a:r>
              <a:rPr lang="fr-CA" dirty="0">
                <a:solidFill>
                  <a:srgbClr val="797CDE"/>
                </a:solidFill>
              </a:rPr>
              <a:t>La seule différence est le mot-clé </a:t>
            </a:r>
            <a:r>
              <a:rPr lang="fr-CA" dirty="0">
                <a:solidFill>
                  <a:srgbClr val="FA4098"/>
                </a:solidFill>
              </a:rPr>
              <a:t>ALTER</a:t>
            </a:r>
            <a:r>
              <a:rPr lang="fr-CA" dirty="0">
                <a:solidFill>
                  <a:srgbClr val="739CD1"/>
                </a:solidFill>
              </a:rPr>
              <a:t> </a:t>
            </a:r>
            <a:r>
              <a:rPr lang="fr-CA" dirty="0">
                <a:solidFill>
                  <a:srgbClr val="797CDE"/>
                </a:solidFill>
              </a:rPr>
              <a:t>plutôt que </a:t>
            </a:r>
            <a:r>
              <a:rPr lang="fr-CA" dirty="0">
                <a:solidFill>
                  <a:srgbClr val="FA4098"/>
                </a:solidFill>
              </a:rPr>
              <a:t>CREATE</a:t>
            </a:r>
            <a:r>
              <a:rPr lang="fr-CA" dirty="0">
                <a:solidFill>
                  <a:srgbClr val="797CDE"/>
                </a:solidFill>
              </a:rPr>
              <a:t>. Les </a:t>
            </a:r>
            <a:r>
              <a:rPr lang="fr-CA" b="1" dirty="0">
                <a:solidFill>
                  <a:srgbClr val="797CDE"/>
                </a:solidFill>
              </a:rPr>
              <a:t>paramètres</a:t>
            </a:r>
            <a:r>
              <a:rPr lang="fr-CA" dirty="0">
                <a:solidFill>
                  <a:srgbClr val="797CDE"/>
                </a:solidFill>
              </a:rPr>
              <a:t> et les </a:t>
            </a:r>
            <a:r>
              <a:rPr lang="fr-CA" b="1" dirty="0">
                <a:solidFill>
                  <a:srgbClr val="797CDE"/>
                </a:solidFill>
              </a:rPr>
              <a:t>instructions</a:t>
            </a:r>
            <a:r>
              <a:rPr lang="fr-CA" dirty="0">
                <a:solidFill>
                  <a:srgbClr val="797CDE"/>
                </a:solidFill>
              </a:rPr>
              <a:t> spécifiés remplacent les anciens.</a:t>
            </a:r>
          </a:p>
        </p:txBody>
      </p:sp>
    </p:spTree>
    <p:extLst>
      <p:ext uri="{BB962C8B-B14F-4D97-AF65-F5344CB8AC3E}">
        <p14:creationId xmlns:p14="http://schemas.microsoft.com/office/powerpoint/2010/main" val="651735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Outils supplémentaires</a:t>
            </a:r>
          </a:p>
          <a:p>
            <a:pPr lvl="1"/>
            <a:r>
              <a:rPr lang="fr-CA" dirty="0"/>
              <a:t> Une procédure stockée peut retourner une ou plusieurs valeurs d’output :</a:t>
            </a:r>
          </a:p>
          <a:p>
            <a:pPr lvl="1"/>
            <a:endParaRPr lang="fr-CA" dirty="0"/>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sp>
        <p:nvSpPr>
          <p:cNvPr id="5" name="ZoneTexte 4">
            <a:extLst>
              <a:ext uri="{FF2B5EF4-FFF2-40B4-BE49-F238E27FC236}">
                <a16:creationId xmlns:a16="http://schemas.microsoft.com/office/drawing/2014/main" id="{5419A9B5-8C6F-7870-CCF1-C0FE85F929DC}"/>
              </a:ext>
            </a:extLst>
          </p:cNvPr>
          <p:cNvSpPr txBox="1"/>
          <p:nvPr/>
        </p:nvSpPr>
        <p:spPr>
          <a:xfrm>
            <a:off x="5419776" y="2375855"/>
            <a:ext cx="5994748" cy="2308324"/>
          </a:xfrm>
          <a:prstGeom prst="rect">
            <a:avLst/>
          </a:prstGeom>
          <a:noFill/>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CREATE PROCEDURE</a:t>
            </a:r>
            <a:r>
              <a:rPr lang="fr-CA" sz="1600" b="1" dirty="0">
                <a:latin typeface="Courier New" panose="02070309020205020404" pitchFamily="49" charset="0"/>
                <a:cs typeface="Courier New" panose="02070309020205020404" pitchFamily="49" charset="0"/>
              </a:rPr>
              <a:t> nom_procédure </a:t>
            </a:r>
          </a:p>
          <a:p>
            <a:r>
              <a:rPr lang="fr-CA" sz="1600" b="1" dirty="0">
                <a:latin typeface="Courier New" panose="02070309020205020404" pitchFamily="49" charset="0"/>
                <a:cs typeface="Courier New" panose="02070309020205020404" pitchFamily="49" charset="0"/>
              </a:rPr>
              <a:t>@param1 type, @param2 type, @param3 type </a:t>
            </a:r>
            <a:r>
              <a:rPr lang="fr-CA" sz="1600" b="1" dirty="0">
                <a:solidFill>
                  <a:srgbClr val="FA4098"/>
                </a:solidFill>
                <a:latin typeface="Courier New" panose="02070309020205020404" pitchFamily="49" charset="0"/>
                <a:cs typeface="Courier New" panose="02070309020205020404" pitchFamily="49" charset="0"/>
              </a:rPr>
              <a:t>OUTPUT</a:t>
            </a:r>
            <a:r>
              <a:rPr lang="fr-CA" sz="1600" b="1" dirty="0">
                <a:latin typeface="Courier New" panose="02070309020205020404" pitchFamily="49" charset="0"/>
                <a:cs typeface="Courier New" panose="02070309020205020404" pitchFamily="49" charset="0"/>
              </a:rPr>
              <a:t>  </a:t>
            </a:r>
          </a:p>
          <a:p>
            <a:r>
              <a:rPr lang="fr-CA" sz="1600" b="1" dirty="0">
                <a:solidFill>
                  <a:srgbClr val="FA4098"/>
                </a:solidFill>
                <a:latin typeface="Courier New" panose="02070309020205020404" pitchFamily="49" charset="0"/>
                <a:cs typeface="Courier New" panose="02070309020205020404" pitchFamily="49" charset="0"/>
              </a:rPr>
              <a:t>AS</a:t>
            </a:r>
          </a:p>
          <a:p>
            <a:endParaRPr lang="fr-CA" sz="1600" dirty="0">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Instruction(s) SQL</a:t>
            </a:r>
          </a:p>
          <a:p>
            <a:endParaRPr lang="fr-CA" sz="1600" dirty="0">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SELECT @param3 = valeur ... ;</a:t>
            </a:r>
          </a:p>
          <a:p>
            <a:endParaRPr lang="fr-CA" sz="1600" b="1" dirty="0">
              <a:solidFill>
                <a:srgbClr val="FA4098"/>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GO</a:t>
            </a:r>
            <a:endParaRPr lang="fr-CA" sz="1600" b="1"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07ACF557-B6E9-A077-6B35-3A727B1ADBE6}"/>
              </a:ext>
            </a:extLst>
          </p:cNvPr>
          <p:cNvSpPr txBox="1"/>
          <p:nvPr/>
        </p:nvSpPr>
        <p:spPr>
          <a:xfrm>
            <a:off x="616723" y="2582380"/>
            <a:ext cx="4133589" cy="3693319"/>
          </a:xfrm>
          <a:prstGeom prst="rect">
            <a:avLst/>
          </a:prstGeom>
          <a:noFill/>
        </p:spPr>
        <p:txBody>
          <a:bodyPr wrap="square" rtlCol="0">
            <a:spAutoFit/>
          </a:bodyPr>
          <a:lstStyle/>
          <a:p>
            <a:r>
              <a:rPr lang="fr-CA" dirty="0">
                <a:solidFill>
                  <a:srgbClr val="797CDE"/>
                </a:solidFill>
              </a:rPr>
              <a:t>• Parmi les </a:t>
            </a:r>
            <a:r>
              <a:rPr lang="fr-CA" dirty="0">
                <a:solidFill>
                  <a:srgbClr val="FA4098"/>
                </a:solidFill>
              </a:rPr>
              <a:t>paramètres</a:t>
            </a:r>
            <a:r>
              <a:rPr lang="fr-CA" dirty="0">
                <a:solidFill>
                  <a:srgbClr val="797CDE"/>
                </a:solidFill>
              </a:rPr>
              <a:t>,</a:t>
            </a:r>
            <a:r>
              <a:rPr lang="fr-CA" dirty="0">
                <a:solidFill>
                  <a:srgbClr val="739CD1"/>
                </a:solidFill>
              </a:rPr>
              <a:t> </a:t>
            </a:r>
            <a:r>
              <a:rPr lang="fr-CA" dirty="0">
                <a:solidFill>
                  <a:srgbClr val="797CDE"/>
                </a:solidFill>
              </a:rPr>
              <a:t>on remarque un paramètre suivi de </a:t>
            </a:r>
            <a:r>
              <a:rPr lang="fr-CA" dirty="0">
                <a:solidFill>
                  <a:srgbClr val="FA4098"/>
                </a:solidFill>
              </a:rPr>
              <a:t>OUTPUT</a:t>
            </a:r>
            <a:r>
              <a:rPr lang="fr-CA" dirty="0">
                <a:solidFill>
                  <a:srgbClr val="797CDE"/>
                </a:solidFill>
              </a:rPr>
              <a:t>. On peut quand même lui passer une valeur lorsqu’on appelle la procédure, mais la valeur qui sera donnée à ce paramètre dans le corps de la procédure sera retournée à la fin.</a:t>
            </a:r>
          </a:p>
          <a:p>
            <a:endParaRPr lang="fr-CA" dirty="0">
              <a:solidFill>
                <a:srgbClr val="797CDE"/>
              </a:solidFill>
            </a:endParaRPr>
          </a:p>
          <a:p>
            <a:r>
              <a:rPr lang="fr-CA" dirty="0">
                <a:solidFill>
                  <a:srgbClr val="797CDE"/>
                </a:solidFill>
              </a:rPr>
              <a:t>• Une procédure stockée peut avoir </a:t>
            </a:r>
            <a:r>
              <a:rPr lang="fr-CA" b="1" dirty="0">
                <a:solidFill>
                  <a:srgbClr val="797CDE"/>
                </a:solidFill>
              </a:rPr>
              <a:t>plusieurs</a:t>
            </a:r>
            <a:r>
              <a:rPr lang="fr-CA" b="1" dirty="0">
                <a:solidFill>
                  <a:srgbClr val="739CD1"/>
                </a:solidFill>
              </a:rPr>
              <a:t> </a:t>
            </a:r>
            <a:r>
              <a:rPr lang="fr-CA" dirty="0">
                <a:solidFill>
                  <a:srgbClr val="FA4098"/>
                </a:solidFill>
              </a:rPr>
              <a:t>OUTPUT</a:t>
            </a:r>
            <a:r>
              <a:rPr lang="fr-CA" dirty="0">
                <a:solidFill>
                  <a:srgbClr val="739CD1"/>
                </a:solidFill>
              </a:rPr>
              <a:t>.</a:t>
            </a:r>
          </a:p>
          <a:p>
            <a:endParaRPr lang="fr-CA" dirty="0">
              <a:solidFill>
                <a:srgbClr val="739CD1"/>
              </a:solidFill>
            </a:endParaRPr>
          </a:p>
          <a:p>
            <a:r>
              <a:rPr lang="fr-CA" dirty="0">
                <a:solidFill>
                  <a:srgbClr val="797CDE"/>
                </a:solidFill>
              </a:rPr>
              <a:t>• Dans la prochaine diapo il y a un exemple de procédure avec </a:t>
            </a:r>
            <a:r>
              <a:rPr lang="fr-CA" dirty="0">
                <a:solidFill>
                  <a:srgbClr val="FA4098"/>
                </a:solidFill>
              </a:rPr>
              <a:t>OUTPUT</a:t>
            </a:r>
            <a:r>
              <a:rPr lang="fr-CA" dirty="0">
                <a:solidFill>
                  <a:srgbClr val="797CDE"/>
                </a:solidFill>
              </a:rPr>
              <a:t>.</a:t>
            </a:r>
          </a:p>
        </p:txBody>
      </p:sp>
    </p:spTree>
    <p:extLst>
      <p:ext uri="{BB962C8B-B14F-4D97-AF65-F5344CB8AC3E}">
        <p14:creationId xmlns:p14="http://schemas.microsoft.com/office/powerpoint/2010/main" val="382257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Exemple #3 : Procédure avec </a:t>
            </a:r>
            <a:r>
              <a:rPr lang="fr-CA" dirty="0">
                <a:solidFill>
                  <a:srgbClr val="FA4098"/>
                </a:solidFill>
              </a:rPr>
              <a:t>OUTPUT</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pic>
        <p:nvPicPr>
          <p:cNvPr id="6" name="Image 5">
            <a:extLst>
              <a:ext uri="{FF2B5EF4-FFF2-40B4-BE49-F238E27FC236}">
                <a16:creationId xmlns:a16="http://schemas.microsoft.com/office/drawing/2014/main" id="{2197CC7B-5189-B97A-1151-8B2256A7E997}"/>
              </a:ext>
            </a:extLst>
          </p:cNvPr>
          <p:cNvPicPr>
            <a:picLocks noChangeAspect="1"/>
          </p:cNvPicPr>
          <p:nvPr/>
        </p:nvPicPr>
        <p:blipFill>
          <a:blip r:embed="rId2"/>
          <a:stretch>
            <a:fillRect/>
          </a:stretch>
        </p:blipFill>
        <p:spPr>
          <a:xfrm>
            <a:off x="536655" y="2215500"/>
            <a:ext cx="4771582" cy="2016406"/>
          </a:xfrm>
          <a:prstGeom prst="rect">
            <a:avLst/>
          </a:prstGeom>
          <a:ln w="28575">
            <a:solidFill>
              <a:srgbClr val="797CDE"/>
            </a:solidFill>
          </a:ln>
        </p:spPr>
      </p:pic>
      <p:pic>
        <p:nvPicPr>
          <p:cNvPr id="8" name="Image 7">
            <a:extLst>
              <a:ext uri="{FF2B5EF4-FFF2-40B4-BE49-F238E27FC236}">
                <a16:creationId xmlns:a16="http://schemas.microsoft.com/office/drawing/2014/main" id="{330316DB-059A-7183-684F-BEDB3E1FF3D2}"/>
              </a:ext>
            </a:extLst>
          </p:cNvPr>
          <p:cNvPicPr>
            <a:picLocks noChangeAspect="1"/>
          </p:cNvPicPr>
          <p:nvPr/>
        </p:nvPicPr>
        <p:blipFill>
          <a:blip r:embed="rId3"/>
          <a:stretch>
            <a:fillRect/>
          </a:stretch>
        </p:blipFill>
        <p:spPr>
          <a:xfrm>
            <a:off x="536655" y="4923326"/>
            <a:ext cx="6744933" cy="1576845"/>
          </a:xfrm>
          <a:prstGeom prst="rect">
            <a:avLst/>
          </a:prstGeom>
          <a:ln w="28575">
            <a:solidFill>
              <a:srgbClr val="797CDE"/>
            </a:solidFill>
          </a:ln>
        </p:spPr>
      </p:pic>
      <p:sp>
        <p:nvSpPr>
          <p:cNvPr id="9" name="ZoneTexte 8">
            <a:extLst>
              <a:ext uri="{FF2B5EF4-FFF2-40B4-BE49-F238E27FC236}">
                <a16:creationId xmlns:a16="http://schemas.microsoft.com/office/drawing/2014/main" id="{EB67AD35-2D4B-2AFA-835F-27215F828CA6}"/>
              </a:ext>
            </a:extLst>
          </p:cNvPr>
          <p:cNvSpPr txBox="1"/>
          <p:nvPr/>
        </p:nvSpPr>
        <p:spPr>
          <a:xfrm>
            <a:off x="502336" y="1907723"/>
            <a:ext cx="3925824" cy="307777"/>
          </a:xfrm>
          <a:prstGeom prst="rect">
            <a:avLst/>
          </a:prstGeom>
          <a:noFill/>
        </p:spPr>
        <p:txBody>
          <a:bodyPr wrap="square" rtlCol="0">
            <a:spAutoFit/>
          </a:bodyPr>
          <a:lstStyle/>
          <a:p>
            <a:r>
              <a:rPr lang="fr-CA" sz="1400" dirty="0">
                <a:solidFill>
                  <a:srgbClr val="797CDE"/>
                </a:solidFill>
              </a:rPr>
              <a:t>Déclaration de la procédure stockée</a:t>
            </a:r>
          </a:p>
        </p:txBody>
      </p:sp>
      <p:sp>
        <p:nvSpPr>
          <p:cNvPr id="10" name="ZoneTexte 9">
            <a:extLst>
              <a:ext uri="{FF2B5EF4-FFF2-40B4-BE49-F238E27FC236}">
                <a16:creationId xmlns:a16="http://schemas.microsoft.com/office/drawing/2014/main" id="{4125E5FE-7C10-B534-D99C-7182E9988552}"/>
              </a:ext>
            </a:extLst>
          </p:cNvPr>
          <p:cNvSpPr txBox="1"/>
          <p:nvPr/>
        </p:nvSpPr>
        <p:spPr>
          <a:xfrm>
            <a:off x="502336" y="4615549"/>
            <a:ext cx="3925824" cy="307777"/>
          </a:xfrm>
          <a:prstGeom prst="rect">
            <a:avLst/>
          </a:prstGeom>
          <a:noFill/>
        </p:spPr>
        <p:txBody>
          <a:bodyPr wrap="square" rtlCol="0">
            <a:spAutoFit/>
          </a:bodyPr>
          <a:lstStyle/>
          <a:p>
            <a:r>
              <a:rPr lang="fr-CA" sz="1400" dirty="0">
                <a:solidFill>
                  <a:srgbClr val="797CDE"/>
                </a:solidFill>
              </a:rPr>
              <a:t>Appel de la procédure stockée</a:t>
            </a:r>
          </a:p>
        </p:txBody>
      </p:sp>
      <p:sp>
        <p:nvSpPr>
          <p:cNvPr id="11" name="ZoneTexte 10">
            <a:extLst>
              <a:ext uri="{FF2B5EF4-FFF2-40B4-BE49-F238E27FC236}">
                <a16:creationId xmlns:a16="http://schemas.microsoft.com/office/drawing/2014/main" id="{B74B0F2F-678D-72D6-680A-BEE1E8EDAFC1}"/>
              </a:ext>
            </a:extLst>
          </p:cNvPr>
          <p:cNvSpPr txBox="1"/>
          <p:nvPr/>
        </p:nvSpPr>
        <p:spPr>
          <a:xfrm>
            <a:off x="5644101" y="2535419"/>
            <a:ext cx="6181344" cy="1200329"/>
          </a:xfrm>
          <a:prstGeom prst="rect">
            <a:avLst/>
          </a:prstGeom>
          <a:noFill/>
        </p:spPr>
        <p:txBody>
          <a:bodyPr wrap="square" rtlCol="0">
            <a:spAutoFit/>
          </a:bodyPr>
          <a:lstStyle/>
          <a:p>
            <a:r>
              <a:rPr lang="fr-CA" dirty="0">
                <a:solidFill>
                  <a:srgbClr val="797CDE"/>
                </a:solidFill>
              </a:rPr>
              <a:t>• </a:t>
            </a:r>
            <a:r>
              <a:rPr lang="fr-CA" dirty="0">
                <a:solidFill>
                  <a:srgbClr val="FA4098"/>
                </a:solidFill>
              </a:rPr>
              <a:t>@Compte</a:t>
            </a:r>
            <a:r>
              <a:rPr lang="fr-CA" dirty="0">
                <a:solidFill>
                  <a:srgbClr val="797CDE"/>
                </a:solidFill>
              </a:rPr>
              <a:t> sera un </a:t>
            </a:r>
            <a:r>
              <a:rPr lang="fr-CA" dirty="0">
                <a:solidFill>
                  <a:srgbClr val="FA4098"/>
                </a:solidFill>
              </a:rPr>
              <a:t>OUTPUT</a:t>
            </a:r>
            <a:r>
              <a:rPr lang="fr-CA" dirty="0">
                <a:solidFill>
                  <a:srgbClr val="797CDE"/>
                </a:solidFill>
              </a:rPr>
              <a:t> de type</a:t>
            </a:r>
            <a:r>
              <a:rPr lang="fr-CA" dirty="0">
                <a:solidFill>
                  <a:srgbClr val="FA4098"/>
                </a:solidFill>
              </a:rPr>
              <a:t> int</a:t>
            </a:r>
            <a:r>
              <a:rPr lang="fr-CA" dirty="0">
                <a:solidFill>
                  <a:srgbClr val="797CDE"/>
                </a:solidFill>
              </a:rPr>
              <a:t>.</a:t>
            </a:r>
          </a:p>
          <a:p>
            <a:endParaRPr lang="fr-CA" dirty="0">
              <a:solidFill>
                <a:srgbClr val="797CDE"/>
              </a:solidFill>
            </a:endParaRPr>
          </a:p>
          <a:p>
            <a:r>
              <a:rPr lang="fr-CA" dirty="0">
                <a:solidFill>
                  <a:srgbClr val="797CDE"/>
                </a:solidFill>
              </a:rPr>
              <a:t>• </a:t>
            </a:r>
            <a:r>
              <a:rPr lang="fr-CA" dirty="0">
                <a:solidFill>
                  <a:srgbClr val="FA4098"/>
                </a:solidFill>
              </a:rPr>
              <a:t>@Compte</a:t>
            </a:r>
            <a:r>
              <a:rPr lang="fr-CA" dirty="0">
                <a:solidFill>
                  <a:srgbClr val="797CDE"/>
                </a:solidFill>
              </a:rPr>
              <a:t> contient le nombre de produits dont le prix est inférieur à </a:t>
            </a:r>
            <a:r>
              <a:rPr lang="fr-CA" dirty="0">
                <a:solidFill>
                  <a:srgbClr val="FA4098"/>
                </a:solidFill>
              </a:rPr>
              <a:t>@PrixMax</a:t>
            </a:r>
            <a:r>
              <a:rPr lang="fr-CA" dirty="0">
                <a:solidFill>
                  <a:srgbClr val="797CDE"/>
                </a:solidFill>
              </a:rPr>
              <a:t>.</a:t>
            </a:r>
          </a:p>
        </p:txBody>
      </p:sp>
      <p:sp>
        <p:nvSpPr>
          <p:cNvPr id="12" name="ZoneTexte 11">
            <a:extLst>
              <a:ext uri="{FF2B5EF4-FFF2-40B4-BE49-F238E27FC236}">
                <a16:creationId xmlns:a16="http://schemas.microsoft.com/office/drawing/2014/main" id="{9C71F136-EFB4-DD88-7654-7C5D18FDE328}"/>
              </a:ext>
            </a:extLst>
          </p:cNvPr>
          <p:cNvSpPr txBox="1"/>
          <p:nvPr/>
        </p:nvSpPr>
        <p:spPr>
          <a:xfrm>
            <a:off x="7483746" y="4862869"/>
            <a:ext cx="4482702" cy="1754326"/>
          </a:xfrm>
          <a:prstGeom prst="rect">
            <a:avLst/>
          </a:prstGeom>
          <a:noFill/>
        </p:spPr>
        <p:txBody>
          <a:bodyPr wrap="square" rtlCol="0">
            <a:spAutoFit/>
          </a:bodyPr>
          <a:lstStyle/>
          <a:p>
            <a:r>
              <a:rPr lang="fr-CA" dirty="0">
                <a:solidFill>
                  <a:srgbClr val="797CDE"/>
                </a:solidFill>
              </a:rPr>
              <a:t>• On déclare </a:t>
            </a:r>
            <a:r>
              <a:rPr lang="fr-CA" dirty="0">
                <a:solidFill>
                  <a:srgbClr val="FA4098"/>
                </a:solidFill>
              </a:rPr>
              <a:t>@NbProduits</a:t>
            </a:r>
            <a:r>
              <a:rPr lang="fr-CA" dirty="0">
                <a:solidFill>
                  <a:srgbClr val="797CDE"/>
                </a:solidFill>
              </a:rPr>
              <a:t> qui servira à accueillir la valeur de l’output </a:t>
            </a:r>
            <a:r>
              <a:rPr lang="fr-CA" dirty="0">
                <a:solidFill>
                  <a:srgbClr val="FA4098"/>
                </a:solidFill>
              </a:rPr>
              <a:t>@Compte</a:t>
            </a:r>
            <a:r>
              <a:rPr lang="fr-CA" dirty="0">
                <a:solidFill>
                  <a:srgbClr val="797CDE"/>
                </a:solidFill>
              </a:rPr>
              <a:t>.</a:t>
            </a:r>
          </a:p>
          <a:p>
            <a:endParaRPr lang="fr-CA" dirty="0">
              <a:solidFill>
                <a:srgbClr val="797CDE"/>
              </a:solidFill>
            </a:endParaRPr>
          </a:p>
          <a:p>
            <a:r>
              <a:rPr lang="fr-CA" dirty="0">
                <a:solidFill>
                  <a:srgbClr val="797CDE"/>
                </a:solidFill>
              </a:rPr>
              <a:t>• En appelant </a:t>
            </a:r>
            <a:r>
              <a:rPr lang="fr-CA" dirty="0">
                <a:solidFill>
                  <a:srgbClr val="FA4098"/>
                </a:solidFill>
              </a:rPr>
              <a:t>SP_Produit_CompterPrixMax</a:t>
            </a:r>
            <a:r>
              <a:rPr lang="fr-CA" dirty="0">
                <a:solidFill>
                  <a:srgbClr val="797CDE"/>
                </a:solidFill>
              </a:rPr>
              <a:t>, on indique que la valeur d’output de </a:t>
            </a:r>
            <a:r>
              <a:rPr lang="fr-CA" dirty="0">
                <a:solidFill>
                  <a:srgbClr val="FA4098"/>
                </a:solidFill>
              </a:rPr>
              <a:t>@Compte</a:t>
            </a:r>
            <a:r>
              <a:rPr lang="fr-CA" dirty="0">
                <a:solidFill>
                  <a:srgbClr val="797CDE"/>
                </a:solidFill>
              </a:rPr>
              <a:t> sera affectée à </a:t>
            </a:r>
            <a:r>
              <a:rPr lang="fr-CA" dirty="0">
                <a:solidFill>
                  <a:srgbClr val="FA4098"/>
                </a:solidFill>
              </a:rPr>
              <a:t>@NbProduits</a:t>
            </a:r>
            <a:r>
              <a:rPr lang="fr-CA" dirty="0">
                <a:solidFill>
                  <a:srgbClr val="797CDE"/>
                </a:solidFill>
              </a:rPr>
              <a:t>.</a:t>
            </a:r>
          </a:p>
        </p:txBody>
      </p:sp>
    </p:spTree>
    <p:extLst>
      <p:ext uri="{BB962C8B-B14F-4D97-AF65-F5344CB8AC3E}">
        <p14:creationId xmlns:p14="http://schemas.microsoft.com/office/powerpoint/2010/main" val="3081285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normAutofit lnSpcReduction="10000"/>
          </a:bodyPr>
          <a:lstStyle/>
          <a:p>
            <a:r>
              <a:rPr lang="fr-CA" dirty="0"/>
              <a:t> Bonnes raisons pour créer une procédure stockée</a:t>
            </a:r>
          </a:p>
          <a:p>
            <a:pPr lvl="1"/>
            <a:r>
              <a:rPr lang="fr-CA" dirty="0"/>
              <a:t> Effectuer des </a:t>
            </a:r>
            <a:r>
              <a:rPr lang="fr-CA" dirty="0">
                <a:solidFill>
                  <a:srgbClr val="FA4098"/>
                </a:solidFill>
              </a:rPr>
              <a:t>requêtes complexes</a:t>
            </a:r>
            <a:r>
              <a:rPr lang="fr-CA" dirty="0"/>
              <a:t> </a:t>
            </a:r>
            <a:r>
              <a:rPr lang="en-CA" dirty="0"/>
              <a:t>🧠</a:t>
            </a:r>
            <a:endParaRPr lang="fr-CA" dirty="0"/>
          </a:p>
          <a:p>
            <a:pPr lvl="2"/>
            <a:r>
              <a:rPr lang="fr-CA" dirty="0"/>
              <a:t> Une procédure stockée peut encapsuler des requêtes complexes dans lesquelles il serait facile de faire des erreurs autrement. Pouvoir appeler la procédure en lui fournissant les bons paramètres peut simplifier l’interaction avec la base de données.</a:t>
            </a:r>
          </a:p>
          <a:p>
            <a:pPr lvl="1"/>
            <a:r>
              <a:rPr lang="fr-CA" dirty="0"/>
              <a:t> Assurer l’</a:t>
            </a:r>
            <a:r>
              <a:rPr lang="fr-CA" dirty="0">
                <a:solidFill>
                  <a:srgbClr val="FA4098"/>
                </a:solidFill>
              </a:rPr>
              <a:t>intégrité</a:t>
            </a:r>
            <a:r>
              <a:rPr lang="fr-CA" dirty="0"/>
              <a:t> des données </a:t>
            </a:r>
            <a:r>
              <a:rPr lang="en-CA" dirty="0"/>
              <a:t>📦🔍</a:t>
            </a:r>
            <a:endParaRPr lang="fr-CA" dirty="0"/>
          </a:p>
          <a:p>
            <a:pPr lvl="2"/>
            <a:r>
              <a:rPr lang="fr-CA" dirty="0"/>
              <a:t> Une procédure stockée peut gérer la manipulation de certaines données à la place d’une requête faite à la main pour éviter de violer leur intégrité.</a:t>
            </a:r>
          </a:p>
          <a:p>
            <a:pPr lvl="1"/>
            <a:r>
              <a:rPr lang="fr-CA" dirty="0"/>
              <a:t> Améliorer la </a:t>
            </a:r>
            <a:r>
              <a:rPr lang="fr-CA" dirty="0">
                <a:solidFill>
                  <a:srgbClr val="FA4098"/>
                </a:solidFill>
              </a:rPr>
              <a:t>sécurité</a:t>
            </a:r>
            <a:r>
              <a:rPr lang="fr-CA" dirty="0"/>
              <a:t> </a:t>
            </a:r>
            <a:r>
              <a:rPr lang="en-CA" dirty="0"/>
              <a:t>🔒</a:t>
            </a:r>
            <a:endParaRPr lang="fr-CA" dirty="0"/>
          </a:p>
          <a:p>
            <a:pPr lvl="2"/>
            <a:r>
              <a:rPr lang="fr-CA" dirty="0"/>
              <a:t> On peut octroyer des permissions sur l’usage des procédures plutôt que sur les tables. Cela permet d’encapsuler les requêtes associées à une table dans une procédure qui encadre ou limite l’accès aux données sensibles.</a:t>
            </a:r>
          </a:p>
          <a:p>
            <a:pPr lvl="1"/>
            <a:r>
              <a:rPr lang="fr-CA" dirty="0"/>
              <a:t> Améliorer la </a:t>
            </a:r>
            <a:r>
              <a:rPr lang="fr-CA" dirty="0">
                <a:solidFill>
                  <a:srgbClr val="FA4098"/>
                </a:solidFill>
              </a:rPr>
              <a:t>performance</a:t>
            </a:r>
            <a:r>
              <a:rPr lang="fr-CA" dirty="0"/>
              <a:t> </a:t>
            </a:r>
            <a:r>
              <a:rPr lang="en-CA" dirty="0"/>
              <a:t>⚡</a:t>
            </a:r>
            <a:endParaRPr lang="fr-CA" dirty="0"/>
          </a:p>
          <a:p>
            <a:pPr lvl="2"/>
            <a:r>
              <a:rPr lang="fr-CA" dirty="0"/>
              <a:t> Après avoir été utilisée par le serveur, le plan d’exécution d’une procédure est mis en cache. Elle est donc précompilée et la réutiliser est plus rapide qu’une requête conventionnelle qui serait identique. (Surtout avantageux à grande échelle)</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spTree>
    <p:extLst>
      <p:ext uri="{BB962C8B-B14F-4D97-AF65-F5344CB8AC3E}">
        <p14:creationId xmlns:p14="http://schemas.microsoft.com/office/powerpoint/2010/main" val="1957245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B66431A-8017-08B8-9149-1D75868BC8E5}"/>
              </a:ext>
            </a:extLst>
          </p:cNvPr>
          <p:cNvSpPr>
            <a:spLocks noGrp="1"/>
          </p:cNvSpPr>
          <p:nvPr>
            <p:ph idx="1"/>
          </p:nvPr>
        </p:nvSpPr>
        <p:spPr/>
        <p:txBody>
          <a:bodyPr/>
          <a:lstStyle/>
          <a:p>
            <a:r>
              <a:rPr lang="fr-CA" dirty="0"/>
              <a:t> Différences avec une vue </a:t>
            </a:r>
          </a:p>
          <a:p>
            <a:pPr lvl="1"/>
            <a:r>
              <a:rPr lang="fr-CA" dirty="0"/>
              <a:t> Une </a:t>
            </a:r>
            <a:r>
              <a:rPr lang="fr-CA" dirty="0">
                <a:solidFill>
                  <a:srgbClr val="FA4098"/>
                </a:solidFill>
              </a:rPr>
              <a:t>procédure stockée </a:t>
            </a:r>
            <a:r>
              <a:rPr lang="fr-CA" dirty="0"/>
              <a:t>peut entre autre simplifier l’accès à des données qu’on obtient via une requête complexe. (Comme une </a:t>
            </a:r>
            <a:r>
              <a:rPr lang="fr-CA" dirty="0">
                <a:solidFill>
                  <a:srgbClr val="FA4098"/>
                </a:solidFill>
              </a:rPr>
              <a:t>vue</a:t>
            </a:r>
            <a:r>
              <a:rPr lang="fr-CA" dirty="0"/>
              <a:t>) Cela dit, une procédure stockée se distingue sur plusieurs aspects :</a:t>
            </a:r>
          </a:p>
          <a:p>
            <a:pPr lvl="2"/>
            <a:r>
              <a:rPr lang="fr-CA" dirty="0"/>
              <a:t> Une procédure stockée peut recevoir des </a:t>
            </a:r>
            <a:r>
              <a:rPr lang="fr-CA" dirty="0">
                <a:solidFill>
                  <a:srgbClr val="FA4098"/>
                </a:solidFill>
              </a:rPr>
              <a:t>paramètres</a:t>
            </a:r>
            <a:r>
              <a:rPr lang="fr-CA" dirty="0"/>
              <a:t>.</a:t>
            </a:r>
          </a:p>
          <a:p>
            <a:pPr lvl="2"/>
            <a:r>
              <a:rPr lang="fr-CA" dirty="0"/>
              <a:t> Une procédure stockée peut exécuter </a:t>
            </a:r>
            <a:r>
              <a:rPr lang="fr-CA" dirty="0">
                <a:solidFill>
                  <a:srgbClr val="FA4098"/>
                </a:solidFill>
              </a:rPr>
              <a:t>plusieurs instructions</a:t>
            </a:r>
            <a:r>
              <a:rPr lang="fr-CA" dirty="0"/>
              <a:t> SQL et n’est pas limitée à l’usage de </a:t>
            </a:r>
            <a:r>
              <a:rPr lang="fr-CA" b="1" dirty="0"/>
              <a:t>SELECT</a:t>
            </a:r>
            <a:r>
              <a:rPr lang="fr-CA" dirty="0"/>
              <a:t>.</a:t>
            </a:r>
          </a:p>
          <a:p>
            <a:pPr lvl="2"/>
            <a:r>
              <a:rPr lang="fr-CA" dirty="0"/>
              <a:t> Une procédure stockée peut être </a:t>
            </a:r>
            <a:r>
              <a:rPr lang="fr-CA" dirty="0">
                <a:solidFill>
                  <a:srgbClr val="FA4098"/>
                </a:solidFill>
              </a:rPr>
              <a:t>utilisée (appelée)</a:t>
            </a:r>
            <a:r>
              <a:rPr lang="fr-CA" dirty="0"/>
              <a:t> dans une vue, dans un déclencheur, dans une requête quelconque, etc.</a:t>
            </a:r>
          </a:p>
          <a:p>
            <a:pPr lvl="2"/>
            <a:endParaRPr lang="fr-CA" dirty="0"/>
          </a:p>
          <a:p>
            <a:pPr lvl="1"/>
            <a:r>
              <a:rPr lang="fr-CA" dirty="0"/>
              <a:t> Malgré tout, il est possible que l’</a:t>
            </a:r>
            <a:r>
              <a:rPr lang="fr-CA" b="1" dirty="0"/>
              <a:t>usage</a:t>
            </a:r>
            <a:r>
              <a:rPr lang="fr-CA" dirty="0"/>
              <a:t> qu’on fait d’une </a:t>
            </a:r>
            <a:r>
              <a:rPr lang="fr-CA" dirty="0">
                <a:solidFill>
                  <a:srgbClr val="FA4098"/>
                </a:solidFill>
              </a:rPr>
              <a:t>procédure stockée</a:t>
            </a:r>
            <a:r>
              <a:rPr lang="fr-CA" dirty="0"/>
              <a:t> ressemble à celle d’une </a:t>
            </a:r>
            <a:r>
              <a:rPr lang="fr-CA" dirty="0">
                <a:solidFill>
                  <a:srgbClr val="FA4098"/>
                </a:solidFill>
              </a:rPr>
              <a:t>vue</a:t>
            </a:r>
            <a:r>
              <a:rPr lang="fr-CA" dirty="0"/>
              <a:t>, surtout si la procédure stockée ne contient qu’une instruction de type </a:t>
            </a:r>
            <a:r>
              <a:rPr lang="fr-CA" b="1" dirty="0"/>
              <a:t>SELECT</a:t>
            </a:r>
            <a:r>
              <a:rPr lang="fr-CA" dirty="0"/>
              <a:t>.</a:t>
            </a:r>
          </a:p>
        </p:txBody>
      </p:sp>
      <p:sp>
        <p:nvSpPr>
          <p:cNvPr id="3" name="Titre 2">
            <a:extLst>
              <a:ext uri="{FF2B5EF4-FFF2-40B4-BE49-F238E27FC236}">
                <a16:creationId xmlns:a16="http://schemas.microsoft.com/office/drawing/2014/main" id="{15F32D71-04E6-9436-0047-7D0ECECB1B5C}"/>
              </a:ext>
            </a:extLst>
          </p:cNvPr>
          <p:cNvSpPr>
            <a:spLocks noGrp="1"/>
          </p:cNvSpPr>
          <p:nvPr>
            <p:ph type="title"/>
          </p:nvPr>
        </p:nvSpPr>
        <p:spPr/>
        <p:txBody>
          <a:bodyPr/>
          <a:lstStyle/>
          <a:p>
            <a:r>
              <a:rPr lang="fr-CA" dirty="0"/>
              <a:t>Procédures stockées</a:t>
            </a:r>
          </a:p>
        </p:txBody>
      </p:sp>
    </p:spTree>
    <p:extLst>
      <p:ext uri="{BB962C8B-B14F-4D97-AF65-F5344CB8AC3E}">
        <p14:creationId xmlns:p14="http://schemas.microsoft.com/office/powerpoint/2010/main" val="263432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lnSpcReduction="10000"/>
          </a:bodyPr>
          <a:lstStyle/>
          <a:p>
            <a:r>
              <a:rPr lang="fr-CA" dirty="0"/>
              <a:t> </a:t>
            </a:r>
            <a:r>
              <a:rPr lang="fr-CA" dirty="0">
                <a:solidFill>
                  <a:srgbClr val="FA4098"/>
                </a:solidFill>
              </a:rPr>
              <a:t>Vue</a:t>
            </a:r>
          </a:p>
          <a:p>
            <a:pPr lvl="1"/>
            <a:r>
              <a:rPr lang="fr-CA" dirty="0"/>
              <a:t> Table « virtuelle » basée sur le résultat d’une requête SELECT. </a:t>
            </a:r>
          </a:p>
          <a:p>
            <a:pPr lvl="2"/>
            <a:r>
              <a:rPr lang="fr-CA" dirty="0"/>
              <a:t> Permet de créer une représentation simplifiée de certaines données qui se prête mieux à certaines fonctionnalités que les tables « brutes ».</a:t>
            </a:r>
          </a:p>
          <a:p>
            <a:pPr lvl="2"/>
            <a:r>
              <a:rPr lang="fr-CA" dirty="0"/>
              <a:t> On peut faire des requêtes SELECT sur des vues exactement comme on le ferait sur des tables ordinaires.</a:t>
            </a:r>
          </a:p>
          <a:p>
            <a:pPr lvl="1"/>
            <a:endParaRPr lang="fr-CA" dirty="0"/>
          </a:p>
          <a:p>
            <a:pPr lvl="1"/>
            <a:r>
              <a:rPr lang="fr-CA" dirty="0"/>
              <a:t> Créer une vue :</a:t>
            </a:r>
          </a:p>
          <a:p>
            <a:pPr lvl="1"/>
            <a:endParaRPr lang="fr-CA" dirty="0"/>
          </a:p>
          <a:p>
            <a:pPr lvl="1"/>
            <a:endParaRPr lang="fr-CA" dirty="0"/>
          </a:p>
          <a:p>
            <a:pPr lvl="1"/>
            <a:endParaRPr lang="fr-CA" dirty="0"/>
          </a:p>
          <a:p>
            <a:pPr lvl="1"/>
            <a:endParaRPr lang="fr-CA" dirty="0"/>
          </a:p>
          <a:p>
            <a:pPr lvl="1"/>
            <a:endParaRPr lang="fr-CA" dirty="0"/>
          </a:p>
          <a:p>
            <a:pPr lvl="1"/>
            <a:r>
              <a:rPr lang="fr-CA" dirty="0"/>
              <a:t> Supprimer une vue :</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sp>
        <p:nvSpPr>
          <p:cNvPr id="4" name="ZoneTexte 3">
            <a:extLst>
              <a:ext uri="{FF2B5EF4-FFF2-40B4-BE49-F238E27FC236}">
                <a16:creationId xmlns:a16="http://schemas.microsoft.com/office/drawing/2014/main" id="{21340B3C-F3E0-406C-6ED8-615C7148F1E9}"/>
              </a:ext>
            </a:extLst>
          </p:cNvPr>
          <p:cNvSpPr txBox="1"/>
          <p:nvPr/>
        </p:nvSpPr>
        <p:spPr>
          <a:xfrm>
            <a:off x="5143153" y="3577972"/>
            <a:ext cx="5208862" cy="1323439"/>
          </a:xfrm>
          <a:prstGeom prst="rect">
            <a:avLst/>
          </a:prstGeom>
          <a:noFill/>
        </p:spPr>
        <p:txBody>
          <a:bodyPr wrap="square" rtlCol="0">
            <a:spAutoFit/>
          </a:bodyPr>
          <a:lstStyle/>
          <a:p>
            <a:r>
              <a:rPr lang="fr-CA" sz="2000" b="1" dirty="0">
                <a:solidFill>
                  <a:srgbClr val="FA4098"/>
                </a:solidFill>
                <a:latin typeface="Courier New" panose="02070309020205020404" pitchFamily="49" charset="0"/>
                <a:cs typeface="Courier New" panose="02070309020205020404" pitchFamily="49" charset="0"/>
              </a:rPr>
              <a:t>CREATE VIEW</a:t>
            </a:r>
            <a:r>
              <a:rPr lang="fr-CA" sz="2000" b="1" dirty="0">
                <a:latin typeface="Courier New" panose="02070309020205020404" pitchFamily="49" charset="0"/>
                <a:cs typeface="Courier New" panose="02070309020205020404" pitchFamily="49" charset="0"/>
              </a:rPr>
              <a:t> nom_vue </a:t>
            </a:r>
            <a:r>
              <a:rPr lang="fr-CA" sz="2000" b="1" dirty="0">
                <a:solidFill>
                  <a:srgbClr val="FA4098"/>
                </a:solidFill>
                <a:latin typeface="Courier New" panose="02070309020205020404" pitchFamily="49" charset="0"/>
                <a:cs typeface="Courier New" panose="02070309020205020404" pitchFamily="49" charset="0"/>
              </a:rPr>
              <a:t>AS</a:t>
            </a:r>
          </a:p>
          <a:p>
            <a:r>
              <a:rPr lang="fr-CA" sz="2000" b="1" dirty="0">
                <a:solidFill>
                  <a:srgbClr val="FA4098"/>
                </a:solidFill>
                <a:latin typeface="Courier New" panose="02070309020205020404" pitchFamily="49" charset="0"/>
                <a:cs typeface="Courier New" panose="02070309020205020404" pitchFamily="49" charset="0"/>
              </a:rPr>
              <a:t>SELECT</a:t>
            </a:r>
            <a:r>
              <a:rPr lang="fr-CA" sz="2000" b="1" dirty="0">
                <a:latin typeface="Courier New" panose="02070309020205020404" pitchFamily="49" charset="0"/>
                <a:cs typeface="Courier New" panose="02070309020205020404" pitchFamily="49" charset="0"/>
              </a:rPr>
              <a:t> colonne1, colonne2, ...</a:t>
            </a:r>
          </a:p>
          <a:p>
            <a:r>
              <a:rPr lang="fr-CA" sz="2000" b="1" dirty="0">
                <a:solidFill>
                  <a:srgbClr val="FA4098"/>
                </a:solidFill>
                <a:latin typeface="Courier New" panose="02070309020205020404" pitchFamily="49" charset="0"/>
                <a:cs typeface="Courier New" panose="02070309020205020404" pitchFamily="49" charset="0"/>
              </a:rPr>
              <a:t>FROM</a:t>
            </a:r>
            <a:r>
              <a:rPr lang="fr-CA" sz="2000" b="1" dirty="0">
                <a:latin typeface="Courier New" panose="02070309020205020404" pitchFamily="49" charset="0"/>
                <a:cs typeface="Courier New" panose="02070309020205020404" pitchFamily="49" charset="0"/>
              </a:rPr>
              <a:t> nom_table</a:t>
            </a:r>
          </a:p>
          <a:p>
            <a:r>
              <a:rPr lang="fr-CA" sz="2000" b="1" dirty="0">
                <a:solidFill>
                  <a:srgbClr val="FA4098"/>
                </a:solidFill>
                <a:latin typeface="Courier New" panose="02070309020205020404" pitchFamily="49" charset="0"/>
                <a:cs typeface="Courier New" panose="02070309020205020404" pitchFamily="49" charset="0"/>
              </a:rPr>
              <a:t>WHERE</a:t>
            </a:r>
            <a:r>
              <a:rPr lang="fr-CA" sz="2000" b="1" dirty="0">
                <a:latin typeface="Courier New" panose="02070309020205020404" pitchFamily="49" charset="0"/>
                <a:cs typeface="Courier New" panose="02070309020205020404" pitchFamily="49" charset="0"/>
              </a:rPr>
              <a:t> ...</a:t>
            </a:r>
          </a:p>
        </p:txBody>
      </p:sp>
      <p:sp>
        <p:nvSpPr>
          <p:cNvPr id="6" name="Accolade fermante 5">
            <a:extLst>
              <a:ext uri="{FF2B5EF4-FFF2-40B4-BE49-F238E27FC236}">
                <a16:creationId xmlns:a16="http://schemas.microsoft.com/office/drawing/2014/main" id="{101B83F7-4DB9-579A-75B1-FC2803FE98BC}"/>
              </a:ext>
            </a:extLst>
          </p:cNvPr>
          <p:cNvSpPr/>
          <p:nvPr/>
        </p:nvSpPr>
        <p:spPr>
          <a:xfrm flipH="1">
            <a:off x="4876098" y="3898975"/>
            <a:ext cx="196329" cy="1002436"/>
          </a:xfrm>
          <a:prstGeom prst="rightBrace">
            <a:avLst>
              <a:gd name="adj1" fmla="val 58333"/>
              <a:gd name="adj2" fmla="val 50000"/>
            </a:avLst>
          </a:prstGeom>
          <a:ln w="28575">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7" name="ZoneTexte 6">
            <a:extLst>
              <a:ext uri="{FF2B5EF4-FFF2-40B4-BE49-F238E27FC236}">
                <a16:creationId xmlns:a16="http://schemas.microsoft.com/office/drawing/2014/main" id="{6B3F1572-34FC-17DF-45D1-E23B06D9B1F0}"/>
              </a:ext>
            </a:extLst>
          </p:cNvPr>
          <p:cNvSpPr txBox="1"/>
          <p:nvPr/>
        </p:nvSpPr>
        <p:spPr>
          <a:xfrm>
            <a:off x="1534775" y="3869635"/>
            <a:ext cx="3439487" cy="923330"/>
          </a:xfrm>
          <a:prstGeom prst="rect">
            <a:avLst/>
          </a:prstGeom>
          <a:noFill/>
        </p:spPr>
        <p:txBody>
          <a:bodyPr wrap="square" rtlCol="0">
            <a:spAutoFit/>
          </a:bodyPr>
          <a:lstStyle/>
          <a:p>
            <a:r>
              <a:rPr lang="fr-CA" dirty="0">
                <a:solidFill>
                  <a:srgbClr val="73B3D1"/>
                </a:solidFill>
              </a:rPr>
              <a:t>On peut personnaliser la requête </a:t>
            </a:r>
            <a:r>
              <a:rPr lang="fr-CA" b="1" dirty="0">
                <a:solidFill>
                  <a:srgbClr val="73B3D1"/>
                </a:solidFill>
              </a:rPr>
              <a:t>SELECT</a:t>
            </a:r>
            <a:r>
              <a:rPr lang="fr-CA" dirty="0">
                <a:solidFill>
                  <a:srgbClr val="73B3D1"/>
                </a:solidFill>
              </a:rPr>
              <a:t> autant que nécessaire. (Agrégation, jointures, etc.)</a:t>
            </a:r>
          </a:p>
        </p:txBody>
      </p:sp>
      <p:sp>
        <p:nvSpPr>
          <p:cNvPr id="5" name="ZoneTexte 4">
            <a:extLst>
              <a:ext uri="{FF2B5EF4-FFF2-40B4-BE49-F238E27FC236}">
                <a16:creationId xmlns:a16="http://schemas.microsoft.com/office/drawing/2014/main" id="{B91E2875-3780-8F74-3828-CC199A2918CB}"/>
              </a:ext>
            </a:extLst>
          </p:cNvPr>
          <p:cNvSpPr txBox="1"/>
          <p:nvPr/>
        </p:nvSpPr>
        <p:spPr>
          <a:xfrm>
            <a:off x="5143153" y="5573316"/>
            <a:ext cx="5208862" cy="400110"/>
          </a:xfrm>
          <a:prstGeom prst="rect">
            <a:avLst/>
          </a:prstGeom>
          <a:noFill/>
        </p:spPr>
        <p:txBody>
          <a:bodyPr wrap="square" rtlCol="0">
            <a:spAutoFit/>
          </a:bodyPr>
          <a:lstStyle/>
          <a:p>
            <a:r>
              <a:rPr lang="fr-CA" sz="2000" b="1" dirty="0">
                <a:solidFill>
                  <a:srgbClr val="FA4098"/>
                </a:solidFill>
                <a:latin typeface="Courier New" panose="02070309020205020404" pitchFamily="49" charset="0"/>
                <a:cs typeface="Courier New" panose="02070309020205020404" pitchFamily="49" charset="0"/>
              </a:rPr>
              <a:t>DROP VIEW</a:t>
            </a:r>
            <a:r>
              <a:rPr lang="fr-CA" sz="2000" b="1" dirty="0">
                <a:latin typeface="Courier New" panose="02070309020205020404" pitchFamily="49" charset="0"/>
                <a:cs typeface="Courier New" panose="02070309020205020404" pitchFamily="49" charset="0"/>
              </a:rPr>
              <a:t> nom_vue</a:t>
            </a:r>
          </a:p>
        </p:txBody>
      </p:sp>
      <p:pic>
        <p:nvPicPr>
          <p:cNvPr id="9" name="Image 8">
            <a:extLst>
              <a:ext uri="{FF2B5EF4-FFF2-40B4-BE49-F238E27FC236}">
                <a16:creationId xmlns:a16="http://schemas.microsoft.com/office/drawing/2014/main" id="{9863C862-B78F-703A-8A10-644890AE5E02}"/>
              </a:ext>
            </a:extLst>
          </p:cNvPr>
          <p:cNvPicPr>
            <a:picLocks noChangeAspect="1"/>
          </p:cNvPicPr>
          <p:nvPr/>
        </p:nvPicPr>
        <p:blipFill>
          <a:blip r:embed="rId2"/>
          <a:stretch>
            <a:fillRect/>
          </a:stretch>
        </p:blipFill>
        <p:spPr>
          <a:xfrm>
            <a:off x="8924135" y="132468"/>
            <a:ext cx="3134162" cy="1009791"/>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BB756291-7A49-54D4-8772-48E4A37A16A5}"/>
              </a:ext>
            </a:extLst>
          </p:cNvPr>
          <p:cNvCxnSpPr>
            <a:cxnSpLocks/>
          </p:cNvCxnSpPr>
          <p:nvPr/>
        </p:nvCxnSpPr>
        <p:spPr>
          <a:xfrm>
            <a:off x="8272272" y="895288"/>
            <a:ext cx="890016" cy="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1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lstStyle/>
          <a:p>
            <a:r>
              <a:rPr lang="fr-CA" dirty="0"/>
              <a:t> Exemple #1</a:t>
            </a:r>
          </a:p>
          <a:p>
            <a:pPr lvl="1"/>
            <a:r>
              <a:rPr lang="fr-CA" dirty="0"/>
              <a:t> Dans un </a:t>
            </a:r>
            <a:r>
              <a:rPr lang="fr-CA" i="1" dirty="0"/>
              <a:t>pawn shop</a:t>
            </a:r>
            <a:r>
              <a:rPr lang="fr-CA" dirty="0"/>
              <a:t> (Boutique de prêts sur gage), les </a:t>
            </a:r>
            <a:r>
              <a:rPr lang="fr-CA" dirty="0">
                <a:solidFill>
                  <a:srgbClr val="FA4098"/>
                </a:solidFill>
              </a:rPr>
              <a:t>caissiers</a:t>
            </a:r>
            <a:r>
              <a:rPr lang="fr-CA" dirty="0"/>
              <a:t> « achètent » des </a:t>
            </a:r>
            <a:r>
              <a:rPr lang="fr-CA" dirty="0">
                <a:solidFill>
                  <a:srgbClr val="FA4098"/>
                </a:solidFill>
              </a:rPr>
              <a:t>articles</a:t>
            </a:r>
            <a:r>
              <a:rPr lang="fr-CA" dirty="0"/>
              <a:t> divers à des clients. Ils essayent d’offrir un </a:t>
            </a:r>
            <a:r>
              <a:rPr lang="fr-CA" dirty="0">
                <a:solidFill>
                  <a:srgbClr val="FA4098"/>
                </a:solidFill>
              </a:rPr>
              <a:t>prêt</a:t>
            </a:r>
            <a:r>
              <a:rPr lang="fr-CA" dirty="0"/>
              <a:t> (prix d’achat) inférieur à l’</a:t>
            </a:r>
            <a:r>
              <a:rPr lang="fr-CA" dirty="0">
                <a:solidFill>
                  <a:srgbClr val="FA4098"/>
                </a:solidFill>
              </a:rPr>
              <a:t>estimation</a:t>
            </a:r>
            <a:r>
              <a:rPr lang="fr-CA" dirty="0"/>
              <a:t> de la vraie valeur de l’article.</a:t>
            </a:r>
          </a:p>
          <a:p>
            <a:pPr lvl="1"/>
            <a:endParaRPr lang="fr-CA" dirty="0"/>
          </a:p>
          <a:p>
            <a:pPr lvl="1"/>
            <a:endParaRPr lang="fr-CA" dirty="0"/>
          </a:p>
          <a:p>
            <a:pPr lvl="1"/>
            <a:endParaRPr lang="fr-CA" dirty="0"/>
          </a:p>
          <a:p>
            <a:pPr lvl="1"/>
            <a:endParaRPr lang="fr-CA" dirty="0"/>
          </a:p>
          <a:p>
            <a:pPr lvl="1"/>
            <a:endParaRPr lang="fr-CA" dirty="0"/>
          </a:p>
          <a:p>
            <a:pPr lvl="2"/>
            <a:r>
              <a:rPr lang="fr-CA" dirty="0"/>
              <a:t> Par exemple, on voit que le </a:t>
            </a:r>
            <a:r>
              <a:rPr lang="fr-CA" dirty="0">
                <a:solidFill>
                  <a:srgbClr val="FA4098"/>
                </a:solidFill>
              </a:rPr>
              <a:t>caissier #2</a:t>
            </a:r>
            <a:r>
              <a:rPr lang="fr-CA" dirty="0"/>
              <a:t>, </a:t>
            </a:r>
            <a:r>
              <a:rPr lang="fr-CA" dirty="0">
                <a:solidFill>
                  <a:srgbClr val="FA4098"/>
                </a:solidFill>
              </a:rPr>
              <a:t>Olivia Berry</a:t>
            </a:r>
            <a:r>
              <a:rPr lang="fr-CA" dirty="0"/>
              <a:t>, a offert un prêt de </a:t>
            </a:r>
            <a:r>
              <a:rPr lang="fr-CA" dirty="0">
                <a:solidFill>
                  <a:srgbClr val="FA4098"/>
                </a:solidFill>
              </a:rPr>
              <a:t>20 $</a:t>
            </a:r>
            <a:r>
              <a:rPr lang="fr-CA" dirty="0"/>
              <a:t> pour un ensemble de trains miniatures estimé à </a:t>
            </a:r>
            <a:r>
              <a:rPr lang="fr-CA" dirty="0">
                <a:solidFill>
                  <a:srgbClr val="FA4098"/>
                </a:solidFill>
              </a:rPr>
              <a:t>250 000 $</a:t>
            </a:r>
            <a:r>
              <a:rPr lang="fr-CA" dirty="0"/>
              <a:t>. </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pic>
        <p:nvPicPr>
          <p:cNvPr id="10" name="Image 9">
            <a:extLst>
              <a:ext uri="{FF2B5EF4-FFF2-40B4-BE49-F238E27FC236}">
                <a16:creationId xmlns:a16="http://schemas.microsoft.com/office/drawing/2014/main" id="{BA5B25D9-51F1-946A-9F12-DE7E0F208E2F}"/>
              </a:ext>
            </a:extLst>
          </p:cNvPr>
          <p:cNvPicPr>
            <a:picLocks noChangeAspect="1"/>
          </p:cNvPicPr>
          <p:nvPr/>
        </p:nvPicPr>
        <p:blipFill>
          <a:blip r:embed="rId2"/>
          <a:stretch>
            <a:fillRect/>
          </a:stretch>
        </p:blipFill>
        <p:spPr>
          <a:xfrm>
            <a:off x="4167348" y="2908647"/>
            <a:ext cx="7182852" cy="1400370"/>
          </a:xfrm>
          <a:prstGeom prst="rect">
            <a:avLst/>
          </a:prstGeom>
        </p:spPr>
      </p:pic>
      <p:pic>
        <p:nvPicPr>
          <p:cNvPr id="13" name="Image 12">
            <a:extLst>
              <a:ext uri="{FF2B5EF4-FFF2-40B4-BE49-F238E27FC236}">
                <a16:creationId xmlns:a16="http://schemas.microsoft.com/office/drawing/2014/main" id="{EA661204-6F15-C30F-064E-BD73E2D26275}"/>
              </a:ext>
            </a:extLst>
          </p:cNvPr>
          <p:cNvPicPr>
            <a:picLocks noChangeAspect="1"/>
          </p:cNvPicPr>
          <p:nvPr/>
        </p:nvPicPr>
        <p:blipFill>
          <a:blip r:embed="rId3"/>
          <a:stretch>
            <a:fillRect/>
          </a:stretch>
        </p:blipFill>
        <p:spPr>
          <a:xfrm>
            <a:off x="1007141" y="2908647"/>
            <a:ext cx="2991267" cy="1400370"/>
          </a:xfrm>
          <a:prstGeom prst="rect">
            <a:avLst/>
          </a:prstGeom>
        </p:spPr>
      </p:pic>
    </p:spTree>
    <p:extLst>
      <p:ext uri="{BB962C8B-B14F-4D97-AF65-F5344CB8AC3E}">
        <p14:creationId xmlns:p14="http://schemas.microsoft.com/office/powerpoint/2010/main" val="280543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a:extLst>
              <a:ext uri="{FF2B5EF4-FFF2-40B4-BE49-F238E27FC236}">
                <a16:creationId xmlns:a16="http://schemas.microsoft.com/office/drawing/2014/main" id="{681E3E32-F77B-DEF5-A889-9176C4379564}"/>
              </a:ext>
            </a:extLst>
          </p:cNvPr>
          <p:cNvPicPr>
            <a:picLocks noChangeAspect="1"/>
          </p:cNvPicPr>
          <p:nvPr/>
        </p:nvPicPr>
        <p:blipFill>
          <a:blip r:embed="rId2"/>
          <a:stretch>
            <a:fillRect/>
          </a:stretch>
        </p:blipFill>
        <p:spPr>
          <a:xfrm>
            <a:off x="437881" y="3901121"/>
            <a:ext cx="9316750" cy="2695951"/>
          </a:xfrm>
          <a:prstGeom prst="rect">
            <a:avLst/>
          </a:prstGeom>
          <a:ln w="28575">
            <a:solidFill>
              <a:srgbClr val="73B3D1"/>
            </a:solidFill>
          </a:ln>
        </p:spPr>
      </p:pic>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lstStyle/>
          <a:p>
            <a:r>
              <a:rPr lang="fr-CA" dirty="0"/>
              <a:t> Exemple #1</a:t>
            </a:r>
          </a:p>
          <a:p>
            <a:pPr lvl="1"/>
            <a:r>
              <a:rPr lang="fr-CA" dirty="0"/>
              <a:t> Le propriétaire du pawn shop supervise fréquemment le </a:t>
            </a:r>
            <a:r>
              <a:rPr lang="fr-CA" dirty="0">
                <a:solidFill>
                  <a:srgbClr val="FA4098"/>
                </a:solidFill>
              </a:rPr>
              <a:t>nombre d’articles vendus</a:t>
            </a:r>
            <a:r>
              <a:rPr lang="fr-CA" dirty="0"/>
              <a:t> et les </a:t>
            </a:r>
            <a:r>
              <a:rPr lang="fr-CA" dirty="0">
                <a:solidFill>
                  <a:srgbClr val="FA4098"/>
                </a:solidFill>
              </a:rPr>
              <a:t>profits moyens</a:t>
            </a:r>
            <a:r>
              <a:rPr lang="fr-CA" dirty="0"/>
              <a:t> </a:t>
            </a:r>
            <a:r>
              <a:rPr lang="fr-CA" b="1" u="sng" dirty="0"/>
              <a:t>par caissier</a:t>
            </a:r>
            <a:r>
              <a:rPr lang="fr-CA" dirty="0"/>
              <a:t>. Étant donné que :</a:t>
            </a:r>
          </a:p>
          <a:p>
            <a:pPr lvl="2"/>
            <a:r>
              <a:rPr lang="fr-CA" dirty="0"/>
              <a:t> Le nombre d’articles et les profits moyens sont des données </a:t>
            </a:r>
            <a:r>
              <a:rPr lang="fr-CA" b="1" dirty="0"/>
              <a:t>dérivées</a:t>
            </a:r>
            <a:r>
              <a:rPr lang="fr-CA" dirty="0"/>
              <a:t>.</a:t>
            </a:r>
          </a:p>
          <a:p>
            <a:pPr lvl="2"/>
            <a:r>
              <a:rPr lang="fr-CA" dirty="0"/>
              <a:t> Cela implique de faire une même requête </a:t>
            </a:r>
            <a:r>
              <a:rPr lang="fr-CA" b="1" dirty="0"/>
              <a:t>très fréquemment</a:t>
            </a:r>
            <a:r>
              <a:rPr lang="fr-CA" dirty="0"/>
              <a:t>.</a:t>
            </a:r>
          </a:p>
          <a:p>
            <a:pPr lvl="1"/>
            <a:r>
              <a:rPr lang="fr-CA" dirty="0"/>
              <a:t> On peut créer une vue à cette fin :</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sp>
        <p:nvSpPr>
          <p:cNvPr id="17" name="ZoneTexte 16">
            <a:extLst>
              <a:ext uri="{FF2B5EF4-FFF2-40B4-BE49-F238E27FC236}">
                <a16:creationId xmlns:a16="http://schemas.microsoft.com/office/drawing/2014/main" id="{14AFDF5D-8157-2081-6D8C-3520FEF61479}"/>
              </a:ext>
            </a:extLst>
          </p:cNvPr>
          <p:cNvSpPr txBox="1"/>
          <p:nvPr/>
        </p:nvSpPr>
        <p:spPr>
          <a:xfrm>
            <a:off x="6730780" y="5039081"/>
            <a:ext cx="4217636" cy="307777"/>
          </a:xfrm>
          <a:prstGeom prst="rect">
            <a:avLst/>
          </a:prstGeom>
          <a:noFill/>
        </p:spPr>
        <p:txBody>
          <a:bodyPr wrap="square" rtlCol="0">
            <a:spAutoFit/>
          </a:bodyPr>
          <a:lstStyle/>
          <a:p>
            <a:r>
              <a:rPr lang="fr-CA" sz="1400" dirty="0">
                <a:solidFill>
                  <a:srgbClr val="73B3D1"/>
                </a:solidFill>
              </a:rPr>
              <a:t>↓ Exemples de données dans la vue ↓</a:t>
            </a:r>
          </a:p>
        </p:txBody>
      </p:sp>
      <p:sp>
        <p:nvSpPr>
          <p:cNvPr id="22" name="ZoneTexte 21">
            <a:extLst>
              <a:ext uri="{FF2B5EF4-FFF2-40B4-BE49-F238E27FC236}">
                <a16:creationId xmlns:a16="http://schemas.microsoft.com/office/drawing/2014/main" id="{92AF6C29-C754-EC13-6F27-11F0C24061CC}"/>
              </a:ext>
            </a:extLst>
          </p:cNvPr>
          <p:cNvSpPr txBox="1"/>
          <p:nvPr/>
        </p:nvSpPr>
        <p:spPr>
          <a:xfrm>
            <a:off x="7406640" y="3682638"/>
            <a:ext cx="3450336" cy="584775"/>
          </a:xfrm>
          <a:prstGeom prst="rect">
            <a:avLst/>
          </a:prstGeom>
          <a:solidFill>
            <a:schemeClr val="bg1"/>
          </a:solidFill>
          <a:ln w="19050">
            <a:solidFill>
              <a:srgbClr val="73B3D1"/>
            </a:solidFill>
          </a:ln>
        </p:spPr>
        <p:txBody>
          <a:bodyPr wrap="square" rtlCol="0">
            <a:spAutoFit/>
          </a:bodyPr>
          <a:lstStyle/>
          <a:p>
            <a:r>
              <a:rPr lang="fr-CA" sz="1600" dirty="0">
                <a:solidFill>
                  <a:srgbClr val="73B3D1"/>
                </a:solidFill>
              </a:rPr>
              <a:t>On peut même en profiter pour formater certaines données.</a:t>
            </a:r>
          </a:p>
        </p:txBody>
      </p:sp>
      <p:cxnSp>
        <p:nvCxnSpPr>
          <p:cNvPr id="24" name="Connecteur droit avec flèche 23">
            <a:extLst>
              <a:ext uri="{FF2B5EF4-FFF2-40B4-BE49-F238E27FC236}">
                <a16:creationId xmlns:a16="http://schemas.microsoft.com/office/drawing/2014/main" id="{06A05F4D-665F-DA7D-353E-E489077D5E10}"/>
              </a:ext>
            </a:extLst>
          </p:cNvPr>
          <p:cNvCxnSpPr>
            <a:cxnSpLocks/>
            <a:stCxn id="22" idx="1"/>
          </p:cNvCxnSpPr>
          <p:nvPr/>
        </p:nvCxnSpPr>
        <p:spPr>
          <a:xfrm flipH="1">
            <a:off x="6376416" y="3975026"/>
            <a:ext cx="1030224" cy="64394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 33">
            <a:extLst>
              <a:ext uri="{FF2B5EF4-FFF2-40B4-BE49-F238E27FC236}">
                <a16:creationId xmlns:a16="http://schemas.microsoft.com/office/drawing/2014/main" id="{12BD404B-EA33-6A90-6518-380FDBA64A48}"/>
              </a:ext>
            </a:extLst>
          </p:cNvPr>
          <p:cNvPicPr>
            <a:picLocks noChangeAspect="1"/>
          </p:cNvPicPr>
          <p:nvPr/>
        </p:nvPicPr>
        <p:blipFill>
          <a:blip r:embed="rId3"/>
          <a:stretch>
            <a:fillRect/>
          </a:stretch>
        </p:blipFill>
        <p:spPr>
          <a:xfrm>
            <a:off x="6730780" y="5346858"/>
            <a:ext cx="4972744" cy="1400370"/>
          </a:xfrm>
          <a:prstGeom prst="rect">
            <a:avLst/>
          </a:prstGeom>
        </p:spPr>
      </p:pic>
    </p:spTree>
    <p:extLst>
      <p:ext uri="{BB962C8B-B14F-4D97-AF65-F5344CB8AC3E}">
        <p14:creationId xmlns:p14="http://schemas.microsoft.com/office/powerpoint/2010/main" val="98630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lstStyle/>
          <a:p>
            <a:r>
              <a:rPr lang="fr-CA" dirty="0"/>
              <a:t> Exemple #2</a:t>
            </a:r>
          </a:p>
          <a:p>
            <a:pPr lvl="1"/>
            <a:r>
              <a:rPr lang="fr-CA" sz="2000" dirty="0"/>
              <a:t> Sur un forum Web de discussion, certaines informations clés de l’utilisateur sont affichées lorsqu’on consulte son profil : </a:t>
            </a:r>
          </a:p>
          <a:p>
            <a:pPr lvl="2"/>
            <a:r>
              <a:rPr lang="fr-CA" sz="1800" dirty="0"/>
              <a:t> </a:t>
            </a:r>
            <a:r>
              <a:rPr lang="fr-CA" sz="1800" dirty="0">
                <a:solidFill>
                  <a:srgbClr val="FA4098"/>
                </a:solidFill>
              </a:rPr>
              <a:t>Pseudo</a:t>
            </a:r>
            <a:r>
              <a:rPr lang="fr-CA" sz="1800" dirty="0"/>
              <a:t>, </a:t>
            </a:r>
            <a:r>
              <a:rPr lang="fr-CA" sz="1800" dirty="0">
                <a:solidFill>
                  <a:srgbClr val="FA4098"/>
                </a:solidFill>
              </a:rPr>
              <a:t>adresse courriel</a:t>
            </a:r>
            <a:r>
              <a:rPr lang="fr-CA" sz="1800" dirty="0"/>
              <a:t>, </a:t>
            </a:r>
            <a:r>
              <a:rPr lang="fr-CA" sz="1800" dirty="0">
                <a:solidFill>
                  <a:srgbClr val="FA4098"/>
                </a:solidFill>
              </a:rPr>
              <a:t>phrase personnelle</a:t>
            </a:r>
            <a:r>
              <a:rPr lang="fr-CA" sz="1800" dirty="0"/>
              <a:t> et </a:t>
            </a:r>
            <a:r>
              <a:rPr lang="fr-CA" sz="1800" dirty="0">
                <a:solidFill>
                  <a:srgbClr val="FA4098"/>
                </a:solidFill>
              </a:rPr>
              <a:t>nombre de messages</a:t>
            </a:r>
            <a:r>
              <a:rPr lang="fr-CA" sz="1800" dirty="0"/>
              <a:t>.</a:t>
            </a:r>
          </a:p>
          <a:p>
            <a:pPr lvl="1"/>
            <a:r>
              <a:rPr lang="fr-CA" sz="2000" dirty="0"/>
              <a:t> Étant donné que :</a:t>
            </a:r>
          </a:p>
          <a:p>
            <a:pPr lvl="2"/>
            <a:r>
              <a:rPr lang="fr-CA" sz="1800" dirty="0"/>
              <a:t> La requête permettant d’obtenir les données à afficher dans un profil est </a:t>
            </a:r>
            <a:r>
              <a:rPr lang="fr-CA" sz="1800" b="1" dirty="0"/>
              <a:t>utilisée fréquemment</a:t>
            </a:r>
            <a:r>
              <a:rPr lang="fr-CA" sz="1800" dirty="0"/>
              <a:t>.</a:t>
            </a:r>
          </a:p>
          <a:p>
            <a:pPr lvl="2"/>
            <a:r>
              <a:rPr lang="fr-CA" sz="1800" dirty="0"/>
              <a:t> Il y a certaines informations </a:t>
            </a:r>
            <a:r>
              <a:rPr lang="fr-CA" sz="1800" b="1" dirty="0"/>
              <a:t>sensibles</a:t>
            </a:r>
            <a:r>
              <a:rPr lang="fr-CA" sz="1800" dirty="0"/>
              <a:t> dans la table </a:t>
            </a:r>
            <a:r>
              <a:rPr lang="fr-CA" sz="1800" dirty="0">
                <a:solidFill>
                  <a:srgbClr val="FA4098"/>
                </a:solidFill>
              </a:rPr>
              <a:t>Utilisateur</a:t>
            </a:r>
            <a:r>
              <a:rPr lang="fr-CA" sz="1800" dirty="0"/>
              <a:t>.</a:t>
            </a:r>
          </a:p>
          <a:p>
            <a:pPr lvl="2"/>
            <a:r>
              <a:rPr lang="fr-CA" sz="1800" dirty="0"/>
              <a:t> Le </a:t>
            </a:r>
            <a:r>
              <a:rPr lang="fr-CA" sz="1800" dirty="0">
                <a:solidFill>
                  <a:srgbClr val="FA4098"/>
                </a:solidFill>
              </a:rPr>
              <a:t>nombre de messages</a:t>
            </a:r>
            <a:r>
              <a:rPr lang="fr-CA" sz="1800" dirty="0"/>
              <a:t> est une donnée </a:t>
            </a:r>
            <a:r>
              <a:rPr lang="fr-CA" sz="1800" b="1" dirty="0"/>
              <a:t>dérivée</a:t>
            </a:r>
            <a:r>
              <a:rPr lang="fr-CA" sz="1800" dirty="0"/>
              <a:t> qu’on ne veut pas forcément avoir dans la table de l’</a:t>
            </a:r>
            <a:r>
              <a:rPr lang="fr-CA" sz="1800" dirty="0">
                <a:solidFill>
                  <a:srgbClr val="FA4098"/>
                </a:solidFill>
              </a:rPr>
              <a:t>Utilisateur</a:t>
            </a:r>
            <a:r>
              <a:rPr lang="fr-CA" sz="1800" dirty="0"/>
              <a:t>.</a:t>
            </a:r>
          </a:p>
          <a:p>
            <a:pPr lvl="1"/>
            <a:r>
              <a:rPr lang="fr-CA" sz="2000" dirty="0"/>
              <a:t> On peut créer une </a:t>
            </a:r>
            <a:r>
              <a:rPr lang="fr-CA" sz="2000" dirty="0">
                <a:solidFill>
                  <a:srgbClr val="FA4098"/>
                </a:solidFill>
              </a:rPr>
              <a:t>vue</a:t>
            </a:r>
            <a:r>
              <a:rPr lang="fr-CA" sz="2000" dirty="0"/>
              <a:t> pour les profils utilisateurs.</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a:xfrm>
            <a:off x="998757" y="964254"/>
            <a:ext cx="5482280" cy="372636"/>
          </a:xfrm>
        </p:spPr>
        <p:txBody>
          <a:bodyPr/>
          <a:lstStyle/>
          <a:p>
            <a:r>
              <a:rPr lang="fr-CA" dirty="0"/>
              <a:t>Vues</a:t>
            </a:r>
          </a:p>
        </p:txBody>
      </p:sp>
      <p:pic>
        <p:nvPicPr>
          <p:cNvPr id="5" name="Image 4">
            <a:extLst>
              <a:ext uri="{FF2B5EF4-FFF2-40B4-BE49-F238E27FC236}">
                <a16:creationId xmlns:a16="http://schemas.microsoft.com/office/drawing/2014/main" id="{FA5A2E2F-949B-4071-3A5D-66986354C163}"/>
              </a:ext>
            </a:extLst>
          </p:cNvPr>
          <p:cNvPicPr>
            <a:picLocks noChangeAspect="1"/>
          </p:cNvPicPr>
          <p:nvPr/>
        </p:nvPicPr>
        <p:blipFill>
          <a:blip r:embed="rId2"/>
          <a:stretch>
            <a:fillRect/>
          </a:stretch>
        </p:blipFill>
        <p:spPr>
          <a:xfrm>
            <a:off x="6860005" y="4358785"/>
            <a:ext cx="5235139" cy="2458491"/>
          </a:xfrm>
          <a:prstGeom prst="rect">
            <a:avLst/>
          </a:prstGeom>
        </p:spPr>
      </p:pic>
      <p:sp>
        <p:nvSpPr>
          <p:cNvPr id="6" name="Titre 2">
            <a:extLst>
              <a:ext uri="{FF2B5EF4-FFF2-40B4-BE49-F238E27FC236}">
                <a16:creationId xmlns:a16="http://schemas.microsoft.com/office/drawing/2014/main" id="{41D2E2FB-9A99-6D32-A29A-621EEA555854}"/>
              </a:ext>
            </a:extLst>
          </p:cNvPr>
          <p:cNvSpPr txBox="1">
            <a:spLocks/>
          </p:cNvSpPr>
          <p:nvPr/>
        </p:nvSpPr>
        <p:spPr>
          <a:xfrm>
            <a:off x="78261" y="357829"/>
            <a:ext cx="5482280" cy="372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chemeClr val="bg1"/>
                </a:solidFill>
                <a:latin typeface="+mn-lt"/>
                <a:ea typeface="Verdana" panose="020B0604030504040204" pitchFamily="34" charset="0"/>
                <a:cs typeface="+mj-cs"/>
              </a:defRPr>
            </a:lvl1pPr>
          </a:lstStyle>
          <a:p>
            <a:r>
              <a:rPr lang="fr-CA" dirty="0"/>
              <a:t>Vues</a:t>
            </a:r>
          </a:p>
        </p:txBody>
      </p:sp>
    </p:spTree>
    <p:extLst>
      <p:ext uri="{BB962C8B-B14F-4D97-AF65-F5344CB8AC3E}">
        <p14:creationId xmlns:p14="http://schemas.microsoft.com/office/powerpoint/2010/main" val="194293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a:xfrm>
            <a:off x="838200" y="1150572"/>
            <a:ext cx="5758758" cy="5026393"/>
          </a:xfrm>
        </p:spPr>
        <p:txBody>
          <a:bodyPr/>
          <a:lstStyle/>
          <a:p>
            <a:r>
              <a:rPr lang="fr-CA" dirty="0"/>
              <a:t> Exemple #2</a:t>
            </a:r>
          </a:p>
          <a:p>
            <a:pPr lvl="1"/>
            <a:r>
              <a:rPr lang="fr-CA" sz="2000" dirty="0"/>
              <a:t> Dans la BD, on peut donner des </a:t>
            </a:r>
            <a:r>
              <a:rPr lang="fr-CA" sz="2000" b="1" dirty="0"/>
              <a:t>permissions</a:t>
            </a:r>
            <a:r>
              <a:rPr lang="fr-CA" sz="2000" dirty="0"/>
              <a:t> sur les </a:t>
            </a:r>
            <a:r>
              <a:rPr lang="fr-CA" sz="2000" dirty="0">
                <a:solidFill>
                  <a:srgbClr val="FA4098"/>
                </a:solidFill>
              </a:rPr>
              <a:t>vues</a:t>
            </a:r>
            <a:r>
              <a:rPr lang="fr-CA" sz="2000" dirty="0"/>
              <a:t>. (Et pas seulement sur des </a:t>
            </a:r>
            <a:r>
              <a:rPr lang="fr-CA" sz="2000" dirty="0">
                <a:solidFill>
                  <a:srgbClr val="FA4098"/>
                </a:solidFill>
              </a:rPr>
              <a:t>tables</a:t>
            </a:r>
            <a:r>
              <a:rPr lang="fr-CA" sz="2000" dirty="0"/>
              <a:t>)</a:t>
            </a:r>
          </a:p>
          <a:p>
            <a:pPr lvl="1"/>
            <a:r>
              <a:rPr lang="fr-CA" sz="2000" dirty="0"/>
              <a:t> Ici on aurait l’opportunité de donner des </a:t>
            </a:r>
            <a:r>
              <a:rPr lang="fr-CA" sz="2000" b="1" dirty="0"/>
              <a:t>permissions</a:t>
            </a:r>
            <a:r>
              <a:rPr lang="fr-CA" sz="2000" dirty="0"/>
              <a:t> sur la vue </a:t>
            </a:r>
            <a:r>
              <a:rPr lang="fr-CA" sz="2000" dirty="0">
                <a:solidFill>
                  <a:srgbClr val="FA4098"/>
                </a:solidFill>
              </a:rPr>
              <a:t>VW_ProfilUtilisateur</a:t>
            </a:r>
            <a:r>
              <a:rPr lang="fr-CA" sz="2000" dirty="0"/>
              <a:t> plutôt que sur la table </a:t>
            </a:r>
            <a:r>
              <a:rPr lang="fr-CA" sz="2000" dirty="0">
                <a:solidFill>
                  <a:srgbClr val="FA4098"/>
                </a:solidFill>
              </a:rPr>
              <a:t>Utilisateur</a:t>
            </a:r>
            <a:r>
              <a:rPr lang="fr-CA" sz="2000" dirty="0"/>
              <a:t>. </a:t>
            </a:r>
          </a:p>
          <a:p>
            <a:pPr lvl="2"/>
            <a:r>
              <a:rPr lang="fr-CA" sz="1600" dirty="0"/>
              <a:t>Cela protège ainsi mieux les </a:t>
            </a:r>
            <a:r>
              <a:rPr lang="fr-CA" sz="1600" b="1" dirty="0"/>
              <a:t>données sensibles</a:t>
            </a:r>
            <a:r>
              <a:rPr lang="fr-CA" sz="1600" dirty="0"/>
              <a:t> des utilisateurs dans certains contextes.</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pic>
        <p:nvPicPr>
          <p:cNvPr id="5" name="Image 4">
            <a:extLst>
              <a:ext uri="{FF2B5EF4-FFF2-40B4-BE49-F238E27FC236}">
                <a16:creationId xmlns:a16="http://schemas.microsoft.com/office/drawing/2014/main" id="{F4A434EC-FEC4-4A9F-4898-FB4E386C08BD}"/>
              </a:ext>
            </a:extLst>
          </p:cNvPr>
          <p:cNvPicPr>
            <a:picLocks noChangeAspect="1"/>
          </p:cNvPicPr>
          <p:nvPr/>
        </p:nvPicPr>
        <p:blipFill>
          <a:blip r:embed="rId2"/>
          <a:stretch>
            <a:fillRect/>
          </a:stretch>
        </p:blipFill>
        <p:spPr>
          <a:xfrm>
            <a:off x="233245" y="3987281"/>
            <a:ext cx="7417301" cy="2609791"/>
          </a:xfrm>
          <a:prstGeom prst="rect">
            <a:avLst/>
          </a:prstGeom>
          <a:ln w="28575">
            <a:solidFill>
              <a:srgbClr val="73B3D1"/>
            </a:solidFill>
          </a:ln>
        </p:spPr>
      </p:pic>
      <p:pic>
        <p:nvPicPr>
          <p:cNvPr id="6" name="Image 5">
            <a:extLst>
              <a:ext uri="{FF2B5EF4-FFF2-40B4-BE49-F238E27FC236}">
                <a16:creationId xmlns:a16="http://schemas.microsoft.com/office/drawing/2014/main" id="{08E3AC11-B365-EA99-F39C-685CB7C84042}"/>
              </a:ext>
            </a:extLst>
          </p:cNvPr>
          <p:cNvPicPr>
            <a:picLocks noChangeAspect="1"/>
          </p:cNvPicPr>
          <p:nvPr/>
        </p:nvPicPr>
        <p:blipFill>
          <a:blip r:embed="rId3"/>
          <a:stretch>
            <a:fillRect/>
          </a:stretch>
        </p:blipFill>
        <p:spPr>
          <a:xfrm>
            <a:off x="6596958" y="1110105"/>
            <a:ext cx="5235139" cy="2458491"/>
          </a:xfrm>
          <a:prstGeom prst="rect">
            <a:avLst/>
          </a:prstGeom>
        </p:spPr>
      </p:pic>
      <p:pic>
        <p:nvPicPr>
          <p:cNvPr id="8" name="Image 7">
            <a:extLst>
              <a:ext uri="{FF2B5EF4-FFF2-40B4-BE49-F238E27FC236}">
                <a16:creationId xmlns:a16="http://schemas.microsoft.com/office/drawing/2014/main" id="{E66E05B8-7694-29AB-1EB8-B98018228583}"/>
              </a:ext>
            </a:extLst>
          </p:cNvPr>
          <p:cNvPicPr>
            <a:picLocks noChangeAspect="1"/>
          </p:cNvPicPr>
          <p:nvPr/>
        </p:nvPicPr>
        <p:blipFill>
          <a:blip r:embed="rId4"/>
          <a:stretch>
            <a:fillRect/>
          </a:stretch>
        </p:blipFill>
        <p:spPr>
          <a:xfrm>
            <a:off x="9123489" y="4432393"/>
            <a:ext cx="2533492" cy="1719565"/>
          </a:xfrm>
          <a:prstGeom prst="rect">
            <a:avLst/>
          </a:prstGeom>
        </p:spPr>
      </p:pic>
      <p:sp>
        <p:nvSpPr>
          <p:cNvPr id="9" name="Flèche : droite 8">
            <a:extLst>
              <a:ext uri="{FF2B5EF4-FFF2-40B4-BE49-F238E27FC236}">
                <a16:creationId xmlns:a16="http://schemas.microsoft.com/office/drawing/2014/main" id="{81A414F6-A987-A55F-0541-BA66492D415D}"/>
              </a:ext>
            </a:extLst>
          </p:cNvPr>
          <p:cNvSpPr/>
          <p:nvPr/>
        </p:nvSpPr>
        <p:spPr>
          <a:xfrm>
            <a:off x="8060499" y="4910203"/>
            <a:ext cx="701457" cy="645090"/>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8000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a:xfrm>
            <a:off x="838200" y="1150572"/>
            <a:ext cx="10512000" cy="5638535"/>
          </a:xfrm>
        </p:spPr>
        <p:txBody>
          <a:bodyPr/>
          <a:lstStyle/>
          <a:p>
            <a:r>
              <a:rPr lang="fr-CA" dirty="0"/>
              <a:t> Bonnes raisons pour créer une vue</a:t>
            </a:r>
          </a:p>
          <a:p>
            <a:pPr lvl="1"/>
            <a:r>
              <a:rPr lang="fr-CA" dirty="0"/>
              <a:t> Simplifier certaines requêtes </a:t>
            </a:r>
            <a:r>
              <a:rPr lang="fr-CA" dirty="0">
                <a:solidFill>
                  <a:srgbClr val="FA4098"/>
                </a:solidFill>
              </a:rPr>
              <a:t>complexes</a:t>
            </a:r>
            <a:r>
              <a:rPr lang="fr-CA" dirty="0"/>
              <a:t> et </a:t>
            </a:r>
            <a:r>
              <a:rPr lang="fr-CA" dirty="0">
                <a:solidFill>
                  <a:srgbClr val="FA4098"/>
                </a:solidFill>
              </a:rPr>
              <a:t>fréquentes </a:t>
            </a:r>
            <a:r>
              <a:rPr lang="en-CA" dirty="0"/>
              <a:t>📈</a:t>
            </a:r>
            <a:endParaRPr lang="fr-CA" dirty="0">
              <a:solidFill>
                <a:srgbClr val="FA4098"/>
              </a:solidFill>
            </a:endParaRPr>
          </a:p>
          <a:p>
            <a:pPr lvl="2"/>
            <a:r>
              <a:rPr lang="fr-CA" dirty="0"/>
              <a:t> Si un ensemble de données qui implique plusieurs jointures et / ou plusieurs sous-requêtes est fréquemment utilisé, faire une vue qui permet de retrouver l’information nécessaire avec un simple WHERE peut être intéressant.</a:t>
            </a:r>
          </a:p>
          <a:p>
            <a:pPr lvl="1"/>
            <a:r>
              <a:rPr lang="fr-CA" dirty="0"/>
              <a:t> Améliorer la </a:t>
            </a:r>
            <a:r>
              <a:rPr lang="fr-CA" dirty="0">
                <a:solidFill>
                  <a:srgbClr val="FA4098"/>
                </a:solidFill>
              </a:rPr>
              <a:t>sécurité </a:t>
            </a:r>
            <a:r>
              <a:rPr lang="en-CA" dirty="0">
                <a:solidFill>
                  <a:srgbClr val="FA4098"/>
                </a:solidFill>
              </a:rPr>
              <a:t>🔒</a:t>
            </a:r>
            <a:endParaRPr lang="fr-CA" dirty="0">
              <a:solidFill>
                <a:srgbClr val="FA4098"/>
              </a:solidFill>
            </a:endParaRPr>
          </a:p>
          <a:p>
            <a:pPr lvl="2"/>
            <a:r>
              <a:rPr lang="fr-CA" dirty="0"/>
              <a:t> Comme on peut donner des permissions sur des vues plutôt que sur des tables, si les vues excluent des données sensibles, cela limite certains risques.</a:t>
            </a:r>
          </a:p>
          <a:p>
            <a:pPr lvl="1"/>
            <a:r>
              <a:rPr lang="fr-CA" dirty="0"/>
              <a:t> Simplifier l’usage de </a:t>
            </a:r>
            <a:r>
              <a:rPr lang="fr-CA" dirty="0">
                <a:solidFill>
                  <a:srgbClr val="FA4098"/>
                </a:solidFill>
              </a:rPr>
              <a:t>données dérivées </a:t>
            </a:r>
            <a:r>
              <a:rPr lang="en-CA" dirty="0">
                <a:solidFill>
                  <a:srgbClr val="FA4098"/>
                </a:solidFill>
              </a:rPr>
              <a:t>🧮</a:t>
            </a:r>
            <a:endParaRPr lang="fr-CA" dirty="0">
              <a:solidFill>
                <a:srgbClr val="FA4098"/>
              </a:solidFill>
            </a:endParaRPr>
          </a:p>
          <a:p>
            <a:pPr lvl="2"/>
            <a:r>
              <a:rPr lang="fr-CA" dirty="0"/>
              <a:t> Si certaines données dérivées (obtenues à l’aide d’agrégations ou de calculs impliquant d’autres données) sont très fréquemment utilisées, les vues représentent un bon compromis pour ne pas avoir à entretenir des données dérivées dans les vraies tables. Cela peut rendre l’intégrité des données dérivées plus simple à gérer.</a:t>
            </a:r>
          </a:p>
          <a:p>
            <a:pPr lvl="2"/>
            <a:r>
              <a:rPr lang="fr-CA" dirty="0"/>
              <a:t> Les vues peuvent d’ailleurs être un compromis à la </a:t>
            </a:r>
            <a:r>
              <a:rPr lang="fr-CA" dirty="0">
                <a:solidFill>
                  <a:srgbClr val="FA4098"/>
                </a:solidFill>
              </a:rPr>
              <a:t>dénormalisation</a:t>
            </a:r>
            <a:r>
              <a:rPr lang="fr-CA" dirty="0"/>
              <a:t>.</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spTree>
    <p:extLst>
      <p:ext uri="{BB962C8B-B14F-4D97-AF65-F5344CB8AC3E}">
        <p14:creationId xmlns:p14="http://schemas.microsoft.com/office/powerpoint/2010/main" val="118261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a:xfrm>
            <a:off x="838200" y="1150572"/>
            <a:ext cx="10512000" cy="5707428"/>
          </a:xfrm>
        </p:spPr>
        <p:txBody>
          <a:bodyPr/>
          <a:lstStyle/>
          <a:p>
            <a:r>
              <a:rPr lang="fr-CA" dirty="0"/>
              <a:t> Précisions sur le fonctionnement</a:t>
            </a:r>
          </a:p>
          <a:p>
            <a:pPr lvl="1"/>
            <a:endParaRPr lang="fr-CA" sz="2000" dirty="0"/>
          </a:p>
          <a:p>
            <a:pPr lvl="1"/>
            <a:r>
              <a:rPr lang="fr-CA" sz="2000" dirty="0"/>
              <a:t> Une vue n’est </a:t>
            </a:r>
            <a:r>
              <a:rPr lang="fr-CA" sz="2000" dirty="0">
                <a:solidFill>
                  <a:srgbClr val="FA4098"/>
                </a:solidFill>
              </a:rPr>
              <a:t>pas une </a:t>
            </a:r>
            <a:r>
              <a:rPr lang="fr-CA" sz="2000" i="1" dirty="0">
                <a:solidFill>
                  <a:srgbClr val="FA4098"/>
                </a:solidFill>
              </a:rPr>
              <a:t>vraie</a:t>
            </a:r>
            <a:r>
              <a:rPr lang="fr-CA" sz="2000" dirty="0">
                <a:solidFill>
                  <a:srgbClr val="FA4098"/>
                </a:solidFill>
              </a:rPr>
              <a:t> table</a:t>
            </a:r>
          </a:p>
          <a:p>
            <a:pPr lvl="2"/>
            <a:r>
              <a:rPr lang="fr-CA" sz="1800" dirty="0"/>
              <a:t> Il faut plutôt les voir comme des « </a:t>
            </a:r>
            <a:r>
              <a:rPr lang="fr-CA" sz="1800" b="1" dirty="0"/>
              <a:t>requêtes SELECT sauvegardées</a:t>
            </a:r>
            <a:r>
              <a:rPr lang="fr-CA" sz="1800" dirty="0"/>
              <a:t> ».</a:t>
            </a:r>
          </a:p>
          <a:p>
            <a:pPr lvl="1"/>
            <a:endParaRPr lang="fr-CA" sz="2000" dirty="0"/>
          </a:p>
          <a:p>
            <a:pPr lvl="1"/>
            <a:r>
              <a:rPr lang="fr-CA" sz="2000" dirty="0"/>
              <a:t> </a:t>
            </a:r>
            <a:r>
              <a:rPr lang="fr-CA" sz="2000" dirty="0">
                <a:solidFill>
                  <a:srgbClr val="FA4098"/>
                </a:solidFill>
              </a:rPr>
              <a:t>Mise à jour</a:t>
            </a:r>
            <a:r>
              <a:rPr lang="fr-CA" sz="2000" dirty="0"/>
              <a:t> des données dans la vue</a:t>
            </a:r>
          </a:p>
          <a:p>
            <a:pPr lvl="2"/>
            <a:r>
              <a:rPr lang="fr-CA" sz="1800" dirty="0"/>
              <a:t> Ajouter, modifier et supprimer des données dans les tables associées à une vue n’implique pas de « mettre à jour » la vue. (Ça ne génère pas d’opérations supplémentaires en background sur la vue)</a:t>
            </a:r>
          </a:p>
          <a:p>
            <a:pPr lvl="2"/>
            <a:r>
              <a:rPr lang="fr-CA" sz="1800" dirty="0"/>
              <a:t> La vue étant seulement une « requête sauvegardée », elle sera toujours </a:t>
            </a:r>
            <a:r>
              <a:rPr lang="fr-CA" sz="1800" b="1" dirty="0"/>
              <a:t>à jour</a:t>
            </a:r>
            <a:r>
              <a:rPr lang="fr-CA" sz="1800" dirty="0"/>
              <a:t> lorsqu’on l’appellera.</a:t>
            </a:r>
          </a:p>
          <a:p>
            <a:pPr lvl="1"/>
            <a:endParaRPr lang="fr-CA" sz="2000" dirty="0"/>
          </a:p>
          <a:p>
            <a:pPr lvl="1"/>
            <a:r>
              <a:rPr lang="fr-CA" sz="2000" dirty="0"/>
              <a:t> Une vue doit être </a:t>
            </a:r>
            <a:r>
              <a:rPr lang="fr-CA" sz="2000" dirty="0">
                <a:solidFill>
                  <a:srgbClr val="FA4098"/>
                </a:solidFill>
              </a:rPr>
              <a:t>entretenue</a:t>
            </a:r>
          </a:p>
          <a:p>
            <a:pPr lvl="2"/>
            <a:r>
              <a:rPr lang="fr-CA" sz="1800" dirty="0"/>
              <a:t> Si la structure de la base de données change, il est possible qu’une vue doive être modifiée également pour respecter la nouvelle structure des tables d’où elle tire ses données.</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Vues</a:t>
            </a:r>
          </a:p>
        </p:txBody>
      </p:sp>
    </p:spTree>
    <p:extLst>
      <p:ext uri="{BB962C8B-B14F-4D97-AF65-F5344CB8AC3E}">
        <p14:creationId xmlns:p14="http://schemas.microsoft.com/office/powerpoint/2010/main" val="12672938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1">
  <a:themeElements>
    <a:clrScheme name="Simple Light">
      <a:dk1>
        <a:srgbClr val="6667AB"/>
      </a:dk1>
      <a:lt1>
        <a:srgbClr val="FFFFFF"/>
      </a:lt1>
      <a:dk2>
        <a:srgbClr val="919397"/>
      </a:dk2>
      <a:lt2>
        <a:srgbClr val="F6DD5A"/>
      </a:lt2>
      <a:accent1>
        <a:srgbClr val="144D80"/>
      </a:accent1>
      <a:accent2>
        <a:srgbClr val="FD6E64"/>
      </a:accent2>
      <a:accent3>
        <a:srgbClr val="5F4C8A"/>
      </a:accent3>
      <a:accent4>
        <a:srgbClr val="89B050"/>
      </a:accent4>
      <a:accent5>
        <a:srgbClr val="FFFFFF"/>
      </a:accent5>
      <a:accent6>
        <a:srgbClr val="FFFFFF"/>
      </a:accent6>
      <a:hlink>
        <a:srgbClr val="6667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0389536B-39CE-4F6A-898A-E7F3047A4BDD}" vid="{CAE2BAD0-2864-4612-B437-7CAD6CFF35DE}"/>
    </a:ext>
  </a:extLst>
</a:theme>
</file>

<file path=docProps/app.xml><?xml version="1.0" encoding="utf-8"?>
<Properties xmlns="http://schemas.openxmlformats.org/officeDocument/2006/extended-properties" xmlns:vt="http://schemas.openxmlformats.org/officeDocument/2006/docPropsVTypes">
  <Template>Office Theme</Template>
  <TotalTime>14815</TotalTime>
  <Words>2221</Words>
  <Application>Microsoft Office PowerPoint</Application>
  <PresentationFormat>Grand écran</PresentationFormat>
  <Paragraphs>234</Paragraphs>
  <Slides>25</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25</vt:i4>
      </vt:variant>
    </vt:vector>
  </HeadingPairs>
  <TitlesOfParts>
    <vt:vector size="35" baseType="lpstr">
      <vt:lpstr>Arial</vt:lpstr>
      <vt:lpstr>Calibri</vt:lpstr>
      <vt:lpstr>Calibri Light</vt:lpstr>
      <vt:lpstr>Courier New</vt:lpstr>
      <vt:lpstr>Lexend Deca</vt:lpstr>
      <vt:lpstr>Open Sans</vt:lpstr>
      <vt:lpstr>Symbol</vt:lpstr>
      <vt:lpstr>Wingdings</vt:lpstr>
      <vt:lpstr>Thème Office</vt:lpstr>
      <vt:lpstr>Thème1</vt:lpstr>
      <vt:lpstr>Semaine 5½</vt:lpstr>
      <vt:lpstr>Sommaire 📃</vt:lpstr>
      <vt:lpstr>Vues</vt:lpstr>
      <vt:lpstr>Vues</vt:lpstr>
      <vt:lpstr>Vues</vt:lpstr>
      <vt:lpstr>Vues</vt:lpstr>
      <vt:lpstr>Vues</vt:lpstr>
      <vt:lpstr>Vues</vt:lpstr>
      <vt:lpstr>Vues</vt:lpstr>
      <vt:lpstr>Vues</vt:lpstr>
      <vt:lpstr>Vues</vt:lpstr>
      <vt:lpstr>Transact-SQL</vt:lpstr>
      <vt:lpstr>Transact-SQL</vt:lpstr>
      <vt:lpstr>Transact-SQL</vt:lpstr>
      <vt:lpstr>Transact-SQL</vt:lpstr>
      <vt:lpstr>Transact-SQL</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Pelletier Maxime</cp:lastModifiedBy>
  <cp:revision>3308</cp:revision>
  <dcterms:created xsi:type="dcterms:W3CDTF">2021-06-05T18:50:42Z</dcterms:created>
  <dcterms:modified xsi:type="dcterms:W3CDTF">2023-02-23T01:22:32Z</dcterms:modified>
</cp:coreProperties>
</file>