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sldIdLst>
    <p:sldId id="256" r:id="rId3"/>
    <p:sldId id="454" r:id="rId4"/>
    <p:sldId id="266" r:id="rId5"/>
    <p:sldId id="257" r:id="rId6"/>
    <p:sldId id="434" r:id="rId7"/>
    <p:sldId id="435" r:id="rId8"/>
    <p:sldId id="436" r:id="rId9"/>
    <p:sldId id="438" r:id="rId10"/>
    <p:sldId id="439" r:id="rId11"/>
    <p:sldId id="440" r:id="rId12"/>
    <p:sldId id="450" r:id="rId13"/>
    <p:sldId id="448" r:id="rId14"/>
    <p:sldId id="449" r:id="rId15"/>
    <p:sldId id="443" r:id="rId16"/>
    <p:sldId id="444" r:id="rId17"/>
    <p:sldId id="445" r:id="rId18"/>
    <p:sldId id="418" r:id="rId19"/>
    <p:sldId id="296" r:id="rId20"/>
    <p:sldId id="431" r:id="rId21"/>
    <p:sldId id="281" r:id="rId22"/>
    <p:sldId id="269" r:id="rId23"/>
    <p:sldId id="299" r:id="rId24"/>
    <p:sldId id="298" r:id="rId25"/>
    <p:sldId id="446" r:id="rId26"/>
    <p:sldId id="386" r:id="rId27"/>
    <p:sldId id="300" r:id="rId28"/>
    <p:sldId id="451" r:id="rId29"/>
    <p:sldId id="442" r:id="rId30"/>
    <p:sldId id="452" r:id="rId31"/>
    <p:sldId id="447" r:id="rId32"/>
    <p:sldId id="453" r:id="rId33"/>
    <p:sldId id="419" r:id="rId34"/>
    <p:sldId id="43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B79657-94BC-436E-98A7-9D9817E287C2}">
          <p14:sldIdLst>
            <p14:sldId id="256"/>
            <p14:sldId id="454"/>
            <p14:sldId id="266"/>
          </p14:sldIdLst>
        </p14:section>
        <p14:section name="Trigger Complexe" id="{BDB2015B-D466-4DF5-98C7-E59BD38C9758}">
          <p14:sldIdLst>
            <p14:sldId id="257"/>
            <p14:sldId id="434"/>
            <p14:sldId id="435"/>
            <p14:sldId id="436"/>
            <p14:sldId id="438"/>
            <p14:sldId id="439"/>
            <p14:sldId id="440"/>
            <p14:sldId id="450"/>
            <p14:sldId id="448"/>
            <p14:sldId id="449"/>
          </p14:sldIdLst>
        </p14:section>
        <p14:section name="Standards de nommage" id="{F7CC7393-713C-4401-8CFC-DAD75978FC87}">
          <p14:sldIdLst>
            <p14:sldId id="443"/>
            <p14:sldId id="444"/>
          </p14:sldIdLst>
        </p14:section>
        <p14:section name="Exemples suppl" id="{D6193EEC-783E-4A8C-84EB-1CD9FACB38CF}">
          <p14:sldIdLst>
            <p14:sldId id="445"/>
            <p14:sldId id="418"/>
            <p14:sldId id="296"/>
            <p14:sldId id="431"/>
            <p14:sldId id="281"/>
            <p14:sldId id="269"/>
            <p14:sldId id="299"/>
            <p14:sldId id="298"/>
          </p14:sldIdLst>
        </p14:section>
        <p14:section name="Insert of" id="{7C3FB501-4BC5-40EC-ABA4-27BD4FC17628}">
          <p14:sldIdLst>
            <p14:sldId id="446"/>
            <p14:sldId id="386"/>
            <p14:sldId id="300"/>
            <p14:sldId id="451"/>
            <p14:sldId id="442"/>
            <p14:sldId id="452"/>
          </p14:sldIdLst>
        </p14:section>
        <p14:section name="Trigger plusieurs DML" id="{2FBC8B21-F55D-4147-AFA2-A6189D097BB1}">
          <p14:sldIdLst>
            <p14:sldId id="447"/>
            <p14:sldId id="453"/>
            <p14:sldId id="419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CDE"/>
    <a:srgbClr val="FA4098"/>
    <a:srgbClr val="B177BF"/>
    <a:srgbClr val="9073D1"/>
    <a:srgbClr val="739CD1"/>
    <a:srgbClr val="73B3D1"/>
    <a:srgbClr val="BF779D"/>
    <a:srgbClr val="7385D1"/>
    <a:srgbClr val="CDE4EF"/>
    <a:srgbClr val="FA4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3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472247" y="4086437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Bases de données et programmation Web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10290400" cy="3372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11080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8"/>
          <p:cNvSpPr/>
          <p:nvPr/>
        </p:nvSpPr>
        <p:spPr>
          <a:xfrm>
            <a:off x="11588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76" name="Google Shape;76;p8"/>
          <p:cNvCxnSpPr/>
          <p:nvPr/>
        </p:nvCxnSpPr>
        <p:spPr>
          <a:xfrm>
            <a:off x="0" y="359800"/>
            <a:ext cx="5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7" name="Google Shape;77;p8"/>
          <p:cNvSpPr/>
          <p:nvPr/>
        </p:nvSpPr>
        <p:spPr>
          <a:xfrm>
            <a:off x="11729587" y="6395203"/>
            <a:ext cx="462400" cy="46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78" name="Google Shape;78;p8"/>
          <p:cNvCxnSpPr/>
          <p:nvPr/>
        </p:nvCxnSpPr>
        <p:spPr>
          <a:xfrm>
            <a:off x="11959273" y="6474572"/>
            <a:ext cx="3200" cy="30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993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11080588" y="155433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9"/>
          <p:cNvSpPr/>
          <p:nvPr/>
        </p:nvSpPr>
        <p:spPr>
          <a:xfrm>
            <a:off x="11588588" y="155433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82" name="Google Shape;82;p9"/>
          <p:cNvCxnSpPr/>
          <p:nvPr/>
        </p:nvCxnSpPr>
        <p:spPr>
          <a:xfrm>
            <a:off x="0" y="336633"/>
            <a:ext cx="94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3" name="Google Shape;83;p9"/>
          <p:cNvSpPr/>
          <p:nvPr/>
        </p:nvSpPr>
        <p:spPr>
          <a:xfrm>
            <a:off x="233" y="200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9"/>
          <p:cNvSpPr/>
          <p:nvPr/>
        </p:nvSpPr>
        <p:spPr>
          <a:xfrm>
            <a:off x="11080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5" name="Google Shape;85;p9"/>
          <p:cNvSpPr/>
          <p:nvPr/>
        </p:nvSpPr>
        <p:spPr>
          <a:xfrm>
            <a:off x="11588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86" name="Google Shape;86;p9"/>
          <p:cNvCxnSpPr/>
          <p:nvPr/>
        </p:nvCxnSpPr>
        <p:spPr>
          <a:xfrm>
            <a:off x="0" y="359800"/>
            <a:ext cx="5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959900" y="1525300"/>
            <a:ext cx="10272000" cy="864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960100" y="2555467"/>
            <a:ext cx="9933600" cy="3164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-13" y="6395203"/>
            <a:ext cx="462400" cy="4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90" name="Google Shape;90;p9"/>
          <p:cNvCxnSpPr/>
          <p:nvPr/>
        </p:nvCxnSpPr>
        <p:spPr>
          <a:xfrm>
            <a:off x="229673" y="6474572"/>
            <a:ext cx="3200" cy="30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45909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67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133" y="767"/>
            <a:ext cx="12192000" cy="42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15"/>
          <p:cNvSpPr/>
          <p:nvPr/>
        </p:nvSpPr>
        <p:spPr>
          <a:xfrm>
            <a:off x="11080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15"/>
          <p:cNvSpPr/>
          <p:nvPr/>
        </p:nvSpPr>
        <p:spPr>
          <a:xfrm>
            <a:off x="11588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24" name="Google Shape;124;p15"/>
          <p:cNvCxnSpPr/>
          <p:nvPr/>
        </p:nvCxnSpPr>
        <p:spPr>
          <a:xfrm>
            <a:off x="0" y="359800"/>
            <a:ext cx="5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950800" y="2816901"/>
            <a:ext cx="5036800" cy="1122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 idx="2" hasCustomPrompt="1"/>
          </p:nvPr>
        </p:nvSpPr>
        <p:spPr>
          <a:xfrm>
            <a:off x="950800" y="1314012"/>
            <a:ext cx="1819600" cy="11224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950800" y="4602584"/>
            <a:ext cx="3914800" cy="95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13" y="6395203"/>
            <a:ext cx="462400" cy="4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29" name="Google Shape;129;p15"/>
          <p:cNvCxnSpPr/>
          <p:nvPr/>
        </p:nvCxnSpPr>
        <p:spPr>
          <a:xfrm>
            <a:off x="229673" y="6474572"/>
            <a:ext cx="3200" cy="30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079016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133" y="767"/>
            <a:ext cx="12192000" cy="42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6"/>
          <p:cNvSpPr/>
          <p:nvPr/>
        </p:nvSpPr>
        <p:spPr>
          <a:xfrm>
            <a:off x="11080472" y="179167"/>
            <a:ext cx="362400" cy="3624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Google Shape;133;p16"/>
          <p:cNvSpPr/>
          <p:nvPr/>
        </p:nvSpPr>
        <p:spPr>
          <a:xfrm>
            <a:off x="11588472" y="179167"/>
            <a:ext cx="362400" cy="3624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34" name="Google Shape;134;p16"/>
          <p:cNvCxnSpPr/>
          <p:nvPr/>
        </p:nvCxnSpPr>
        <p:spPr>
          <a:xfrm>
            <a:off x="-116" y="360367"/>
            <a:ext cx="56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960000" y="629533"/>
            <a:ext cx="10272000" cy="76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2"/>
          </p:nvPr>
        </p:nvSpPr>
        <p:spPr>
          <a:xfrm>
            <a:off x="2352236" y="2076532"/>
            <a:ext cx="3074000" cy="703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"/>
          </p:nvPr>
        </p:nvSpPr>
        <p:spPr>
          <a:xfrm>
            <a:off x="2352236" y="2755719"/>
            <a:ext cx="3402800" cy="646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 idx="3" hasCustomPrompt="1"/>
          </p:nvPr>
        </p:nvSpPr>
        <p:spPr>
          <a:xfrm>
            <a:off x="779003" y="2373980"/>
            <a:ext cx="1600000" cy="1168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4"/>
          </p:nvPr>
        </p:nvSpPr>
        <p:spPr>
          <a:xfrm>
            <a:off x="7829200" y="2076532"/>
            <a:ext cx="3074000" cy="703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5"/>
          </p:nvPr>
        </p:nvSpPr>
        <p:spPr>
          <a:xfrm>
            <a:off x="7829200" y="2755719"/>
            <a:ext cx="3402800" cy="646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6" hasCustomPrompt="1"/>
          </p:nvPr>
        </p:nvSpPr>
        <p:spPr>
          <a:xfrm>
            <a:off x="6255967" y="2373980"/>
            <a:ext cx="1600000" cy="1168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7"/>
          </p:nvPr>
        </p:nvSpPr>
        <p:spPr>
          <a:xfrm>
            <a:off x="2352236" y="4351732"/>
            <a:ext cx="3074000" cy="703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8"/>
          </p:nvPr>
        </p:nvSpPr>
        <p:spPr>
          <a:xfrm>
            <a:off x="2352236" y="5030919"/>
            <a:ext cx="3402800" cy="646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9" hasCustomPrompt="1"/>
          </p:nvPr>
        </p:nvSpPr>
        <p:spPr>
          <a:xfrm>
            <a:off x="779003" y="4649180"/>
            <a:ext cx="1600000" cy="1168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13"/>
          </p:nvPr>
        </p:nvSpPr>
        <p:spPr>
          <a:xfrm>
            <a:off x="7829200" y="4351732"/>
            <a:ext cx="3074000" cy="703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14"/>
          </p:nvPr>
        </p:nvSpPr>
        <p:spPr>
          <a:xfrm>
            <a:off x="7829200" y="5030919"/>
            <a:ext cx="3402800" cy="646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5" hasCustomPrompt="1"/>
          </p:nvPr>
        </p:nvSpPr>
        <p:spPr>
          <a:xfrm>
            <a:off x="6255967" y="4649180"/>
            <a:ext cx="1600000" cy="11680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/>
          <p:nvPr/>
        </p:nvSpPr>
        <p:spPr>
          <a:xfrm>
            <a:off x="11729587" y="6395203"/>
            <a:ext cx="462400" cy="4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49" name="Google Shape;149;p16"/>
          <p:cNvCxnSpPr/>
          <p:nvPr/>
        </p:nvCxnSpPr>
        <p:spPr>
          <a:xfrm>
            <a:off x="11959273" y="6474572"/>
            <a:ext cx="3200" cy="30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68212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6843967" y="0"/>
            <a:ext cx="5348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17"/>
          <p:cNvSpPr/>
          <p:nvPr/>
        </p:nvSpPr>
        <p:spPr>
          <a:xfrm>
            <a:off x="11080588" y="155433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153" name="Google Shape;153;p17"/>
          <p:cNvSpPr/>
          <p:nvPr/>
        </p:nvSpPr>
        <p:spPr>
          <a:xfrm>
            <a:off x="11588588" y="155433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cxnSp>
        <p:nvCxnSpPr>
          <p:cNvPr id="154" name="Google Shape;154;p17"/>
          <p:cNvCxnSpPr/>
          <p:nvPr/>
        </p:nvCxnSpPr>
        <p:spPr>
          <a:xfrm>
            <a:off x="-75533" y="360367"/>
            <a:ext cx="6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950800" y="1430733"/>
            <a:ext cx="5893200" cy="1883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"/>
          </p:nvPr>
        </p:nvSpPr>
        <p:spPr>
          <a:xfrm>
            <a:off x="950800" y="3282367"/>
            <a:ext cx="4593600" cy="1302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11729587" y="6395203"/>
            <a:ext cx="462400" cy="462800"/>
            <a:chOff x="2923315" y="4594202"/>
            <a:chExt cx="346800" cy="347100"/>
          </a:xfrm>
        </p:grpSpPr>
        <p:sp>
          <p:nvSpPr>
            <p:cNvPr id="158" name="Google Shape;158;p17"/>
            <p:cNvSpPr/>
            <p:nvPr/>
          </p:nvSpPr>
          <p:spPr>
            <a:xfrm>
              <a:off x="2923315" y="4594202"/>
              <a:ext cx="346800" cy="34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cxnSp>
          <p:nvCxnSpPr>
            <p:cNvPr id="159" name="Google Shape;159;p17"/>
            <p:cNvCxnSpPr/>
            <p:nvPr/>
          </p:nvCxnSpPr>
          <p:spPr>
            <a:xfrm>
              <a:off x="3095580" y="4653729"/>
              <a:ext cx="2400" cy="22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1010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948400" y="1616300"/>
            <a:ext cx="4969600" cy="4560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2"/>
          </p:nvPr>
        </p:nvSpPr>
        <p:spPr>
          <a:xfrm>
            <a:off x="6273884" y="1616300"/>
            <a:ext cx="4969600" cy="4560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1" name="Google Shape;201;p22"/>
          <p:cNvSpPr/>
          <p:nvPr/>
        </p:nvSpPr>
        <p:spPr>
          <a:xfrm>
            <a:off x="11080588" y="155433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2" name="Google Shape;202;p22"/>
          <p:cNvSpPr/>
          <p:nvPr/>
        </p:nvSpPr>
        <p:spPr>
          <a:xfrm>
            <a:off x="11588588" y="155433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203" name="Google Shape;203;p22"/>
          <p:cNvCxnSpPr/>
          <p:nvPr/>
        </p:nvCxnSpPr>
        <p:spPr>
          <a:xfrm>
            <a:off x="0" y="336633"/>
            <a:ext cx="94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2"/>
          <p:cNvSpPr/>
          <p:nvPr/>
        </p:nvSpPr>
        <p:spPr>
          <a:xfrm>
            <a:off x="233" y="200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5" name="Google Shape;205;p22"/>
          <p:cNvSpPr/>
          <p:nvPr/>
        </p:nvSpPr>
        <p:spPr>
          <a:xfrm>
            <a:off x="11080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22"/>
          <p:cNvSpPr/>
          <p:nvPr/>
        </p:nvSpPr>
        <p:spPr>
          <a:xfrm>
            <a:off x="11588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207" name="Google Shape;207;p22"/>
          <p:cNvCxnSpPr/>
          <p:nvPr/>
        </p:nvCxnSpPr>
        <p:spPr>
          <a:xfrm>
            <a:off x="0" y="359800"/>
            <a:ext cx="5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8" name="Google Shape;208;p22"/>
          <p:cNvSpPr/>
          <p:nvPr/>
        </p:nvSpPr>
        <p:spPr>
          <a:xfrm>
            <a:off x="11729587" y="6395203"/>
            <a:ext cx="462400" cy="4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209" name="Google Shape;209;p22"/>
          <p:cNvCxnSpPr/>
          <p:nvPr/>
        </p:nvCxnSpPr>
        <p:spPr>
          <a:xfrm>
            <a:off x="11959273" y="6474572"/>
            <a:ext cx="3200" cy="30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960000" y="629519"/>
            <a:ext cx="10272000" cy="76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681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684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0A2B6AA-BEDC-46F8-9B1A-690EBBCFD6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02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AF3ACB-7C32-4605-9708-6B49F1A6DE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18781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4B11609-5959-464A-A0B8-13C16A52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65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DDA586-F506-4D6F-A1DB-9203778602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0A2B6AA-BEDC-46F8-9B1A-690EBBCFD6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8B7190-DCD0-470D-AE20-691CB5B986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93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41E9FEF-F323-4AE8-9CF6-B45BBDC5D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2795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800" y="1437667"/>
            <a:ext cx="7124000" cy="25364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800" y="3935000"/>
            <a:ext cx="4064400" cy="892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3" y="200"/>
            <a:ext cx="12192000" cy="7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>
            <a:off x="11080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>
            <a:off x="11588588" y="178600"/>
            <a:ext cx="362400" cy="36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4" name="Google Shape;14;p2"/>
          <p:cNvCxnSpPr/>
          <p:nvPr/>
        </p:nvCxnSpPr>
        <p:spPr>
          <a:xfrm>
            <a:off x="0" y="359800"/>
            <a:ext cx="5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11729587" y="6395203"/>
            <a:ext cx="462400" cy="4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6" name="Google Shape;16;p2"/>
          <p:cNvCxnSpPr/>
          <p:nvPr/>
        </p:nvCxnSpPr>
        <p:spPr>
          <a:xfrm>
            <a:off x="11959273" y="6474572"/>
            <a:ext cx="3200" cy="30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7959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233" y="200"/>
            <a:ext cx="6450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7"/>
          <p:cNvSpPr/>
          <p:nvPr/>
        </p:nvSpPr>
        <p:spPr>
          <a:xfrm>
            <a:off x="11080588" y="178600"/>
            <a:ext cx="362400" cy="362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7"/>
          <p:cNvSpPr/>
          <p:nvPr/>
        </p:nvSpPr>
        <p:spPr>
          <a:xfrm>
            <a:off x="11588588" y="178600"/>
            <a:ext cx="362400" cy="362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67" name="Google Shape;67;p7"/>
          <p:cNvCxnSpPr/>
          <p:nvPr/>
        </p:nvCxnSpPr>
        <p:spPr>
          <a:xfrm>
            <a:off x="0" y="359800"/>
            <a:ext cx="56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960000" y="2457667"/>
            <a:ext cx="5158000" cy="3681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5158000" cy="144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1729587" y="6395203"/>
            <a:ext cx="462400" cy="4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71" name="Google Shape;71;p7"/>
          <p:cNvCxnSpPr/>
          <p:nvPr/>
        </p:nvCxnSpPr>
        <p:spPr>
          <a:xfrm>
            <a:off x="11959273" y="6474572"/>
            <a:ext cx="3200" cy="30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1456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2023-03-06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09146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Semaine 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Déclencheurs (suite)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9D8E68D5-A35E-3A16-F363-5078B7EB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026393"/>
          </a:xfrm>
        </p:spPr>
        <p:txBody>
          <a:bodyPr/>
          <a:lstStyle/>
          <a:p>
            <a:r>
              <a:rPr lang="fr-CA" dirty="0"/>
              <a:t> Étape 4 : Insérer dans notre table </a:t>
            </a:r>
            <a:r>
              <a:rPr lang="fr-CA" dirty="0" err="1"/>
              <a:t>Ingredients.IngredientsTransaction</a:t>
            </a:r>
            <a:r>
              <a:rPr lang="fr-CA" dirty="0"/>
              <a:t> les modifications faites aux </a:t>
            </a:r>
            <a:r>
              <a:rPr lang="fr-CA" dirty="0" err="1"/>
              <a:t>QtyEnInventaire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…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…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1B940F-C7EA-4FEE-3B88-A5F61A42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2" y="2983330"/>
            <a:ext cx="9660192" cy="891339"/>
          </a:xfrm>
          <a:prstGeom prst="rect">
            <a:avLst/>
          </a:prstGeom>
        </p:spPr>
      </p:pic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218FA920-74AB-A110-FC7B-0710693B6392}"/>
              </a:ext>
            </a:extLst>
          </p:cNvPr>
          <p:cNvSpPr/>
          <p:nvPr/>
        </p:nvSpPr>
        <p:spPr>
          <a:xfrm>
            <a:off x="6178858" y="3269584"/>
            <a:ext cx="275208" cy="715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7DBDCA-14F2-7537-5D7B-FE68F3AA69A6}"/>
              </a:ext>
            </a:extLst>
          </p:cNvPr>
          <p:cNvSpPr txBox="1"/>
          <p:nvPr/>
        </p:nvSpPr>
        <p:spPr>
          <a:xfrm>
            <a:off x="6907487" y="3293543"/>
            <a:ext cx="238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Nos données à insérer viennent d’une table.</a:t>
            </a:r>
          </a:p>
        </p:txBody>
      </p:sp>
    </p:spTree>
    <p:extLst>
      <p:ext uri="{BB962C8B-B14F-4D97-AF65-F5344CB8AC3E}">
        <p14:creationId xmlns:p14="http://schemas.microsoft.com/office/powerpoint/2010/main" val="408742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9D8E68D5-A35E-3A16-F363-5078B7EB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026393"/>
          </a:xfrm>
        </p:spPr>
        <p:txBody>
          <a:bodyPr/>
          <a:lstStyle/>
          <a:p>
            <a:r>
              <a:rPr lang="fr-CA" dirty="0"/>
              <a:t> Étape 5 : Tests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5E1A87-9609-AA40-C6F3-C329D98D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35581"/>
            <a:ext cx="10020964" cy="24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2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9D8E68D5-A35E-3A16-F363-5078B7EB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026393"/>
          </a:xfrm>
        </p:spPr>
        <p:txBody>
          <a:bodyPr/>
          <a:lstStyle/>
          <a:p>
            <a:r>
              <a:rPr lang="fr-CA" dirty="0"/>
              <a:t> Étape 5 : Tests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D751DF-B6FC-CA5F-398F-D4877387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21" y="1637233"/>
            <a:ext cx="9633358" cy="48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9D8E68D5-A35E-3A16-F363-5078B7EB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026393"/>
          </a:xfrm>
        </p:spPr>
        <p:txBody>
          <a:bodyPr/>
          <a:lstStyle/>
          <a:p>
            <a:r>
              <a:rPr lang="fr-CA" dirty="0"/>
              <a:t> Étape 5 : Tests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r>
              <a:rPr lang="fr-CA" dirty="0"/>
              <a:t>     </a:t>
            </a:r>
            <a:r>
              <a:rPr lang="fr-CA" dirty="0" err="1"/>
              <a:t>Tests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23FC38-78C7-85BC-F2CF-A7ACC2C3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44" y="2485632"/>
            <a:ext cx="6625669" cy="3402744"/>
          </a:xfrm>
          <a:prstGeom prst="rect">
            <a:avLst/>
          </a:prstGeom>
        </p:spPr>
      </p:pic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01C82EB0-FD75-F0F1-F528-B0784D236189}"/>
              </a:ext>
            </a:extLst>
          </p:cNvPr>
          <p:cNvSpPr/>
          <p:nvPr/>
        </p:nvSpPr>
        <p:spPr>
          <a:xfrm>
            <a:off x="4568931" y="2492029"/>
            <a:ext cx="401010" cy="757574"/>
          </a:xfrm>
          <a:prstGeom prst="rightBrace">
            <a:avLst>
              <a:gd name="adj1" fmla="val 8333"/>
              <a:gd name="adj2" fmla="val 47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BD2004-97BC-5E8A-4783-413B915C1EA5}"/>
              </a:ext>
            </a:extLst>
          </p:cNvPr>
          <p:cNvSpPr txBox="1"/>
          <p:nvPr/>
        </p:nvSpPr>
        <p:spPr>
          <a:xfrm>
            <a:off x="4969941" y="2667168"/>
            <a:ext cx="55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solidFill>
                  <a:srgbClr val="FA4098"/>
                </a:solidFill>
              </a:rPr>
              <a:t>QtyEnInventaire</a:t>
            </a:r>
            <a:r>
              <a:rPr lang="fr-CA" dirty="0">
                <a:solidFill>
                  <a:srgbClr val="FA4098"/>
                </a:solidFill>
              </a:rPr>
              <a:t> initiale des produits de ma </a:t>
            </a:r>
            <a:r>
              <a:rPr lang="fr-CA" dirty="0" err="1">
                <a:solidFill>
                  <a:srgbClr val="FA4098"/>
                </a:solidFill>
              </a:rPr>
              <a:t>commmande</a:t>
            </a:r>
            <a:endParaRPr lang="fr-CA" dirty="0">
              <a:solidFill>
                <a:srgbClr val="FA4098"/>
              </a:solidFill>
            </a:endParaRP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A59B7741-6854-BA83-7D02-0D4B061674CA}"/>
              </a:ext>
            </a:extLst>
          </p:cNvPr>
          <p:cNvSpPr/>
          <p:nvPr/>
        </p:nvSpPr>
        <p:spPr>
          <a:xfrm>
            <a:off x="4568931" y="3277030"/>
            <a:ext cx="401010" cy="757574"/>
          </a:xfrm>
          <a:prstGeom prst="rightBrace">
            <a:avLst>
              <a:gd name="adj1" fmla="val 8333"/>
              <a:gd name="adj2" fmla="val 47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1CCA14C-5B24-B877-209C-5C743B8AD524}"/>
              </a:ext>
            </a:extLst>
          </p:cNvPr>
          <p:cNvSpPr txBox="1"/>
          <p:nvPr/>
        </p:nvSpPr>
        <p:spPr>
          <a:xfrm>
            <a:off x="4969941" y="3354511"/>
            <a:ext cx="557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solidFill>
                  <a:srgbClr val="FA4098"/>
                </a:solidFill>
              </a:rPr>
              <a:t>QtyEnInventaire</a:t>
            </a:r>
            <a:r>
              <a:rPr lang="fr-CA" dirty="0">
                <a:solidFill>
                  <a:srgbClr val="FA4098"/>
                </a:solidFill>
              </a:rPr>
              <a:t> inchangée après que l’</a:t>
            </a:r>
            <a:r>
              <a:rPr lang="fr-CA" dirty="0" err="1">
                <a:solidFill>
                  <a:srgbClr val="FA4098"/>
                </a:solidFill>
              </a:rPr>
              <a:t>Etat</a:t>
            </a:r>
            <a:r>
              <a:rPr lang="fr-CA" dirty="0">
                <a:solidFill>
                  <a:srgbClr val="FA4098"/>
                </a:solidFill>
              </a:rPr>
              <a:t> de la commande passe de ‘passée’ à ‘</a:t>
            </a:r>
            <a:r>
              <a:rPr lang="fr-CA" dirty="0" err="1">
                <a:solidFill>
                  <a:srgbClr val="FA4098"/>
                </a:solidFill>
              </a:rPr>
              <a:t>attenteDeLivraison</a:t>
            </a:r>
            <a:r>
              <a:rPr lang="fr-CA" dirty="0">
                <a:solidFill>
                  <a:srgbClr val="FA4098"/>
                </a:solidFill>
              </a:rPr>
              <a:t>’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C7759FE3-5FD2-1C8F-16CC-A6E2D9A9974D}"/>
              </a:ext>
            </a:extLst>
          </p:cNvPr>
          <p:cNvSpPr/>
          <p:nvPr/>
        </p:nvSpPr>
        <p:spPr>
          <a:xfrm>
            <a:off x="4600737" y="4006335"/>
            <a:ext cx="401010" cy="757574"/>
          </a:xfrm>
          <a:prstGeom prst="rightBrace">
            <a:avLst>
              <a:gd name="adj1" fmla="val 8333"/>
              <a:gd name="adj2" fmla="val 47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0F76535-CE92-3DA8-FBA8-E7CFEB056784}"/>
              </a:ext>
            </a:extLst>
          </p:cNvPr>
          <p:cNvSpPr txBox="1"/>
          <p:nvPr/>
        </p:nvSpPr>
        <p:spPr>
          <a:xfrm>
            <a:off x="5033553" y="4016705"/>
            <a:ext cx="557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solidFill>
                  <a:srgbClr val="FA4098"/>
                </a:solidFill>
              </a:rPr>
              <a:t>QtyEnInventaire</a:t>
            </a:r>
            <a:r>
              <a:rPr lang="fr-CA" dirty="0">
                <a:solidFill>
                  <a:srgbClr val="FA4098"/>
                </a:solidFill>
              </a:rPr>
              <a:t> modifiée après que l’</a:t>
            </a:r>
            <a:r>
              <a:rPr lang="fr-CA" dirty="0" err="1">
                <a:solidFill>
                  <a:srgbClr val="FA4098"/>
                </a:solidFill>
              </a:rPr>
              <a:t>Etat</a:t>
            </a:r>
            <a:r>
              <a:rPr lang="fr-CA" dirty="0">
                <a:solidFill>
                  <a:srgbClr val="FA4098"/>
                </a:solidFill>
              </a:rPr>
              <a:t> de la commande passe à ‘Livrée’</a:t>
            </a:r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7D5A3749-BFB1-7DEC-6424-B3B7BCC87A3C}"/>
              </a:ext>
            </a:extLst>
          </p:cNvPr>
          <p:cNvSpPr/>
          <p:nvPr/>
        </p:nvSpPr>
        <p:spPr>
          <a:xfrm>
            <a:off x="7284252" y="5448813"/>
            <a:ext cx="401010" cy="374938"/>
          </a:xfrm>
          <a:prstGeom prst="rightBrace">
            <a:avLst>
              <a:gd name="adj1" fmla="val 8333"/>
              <a:gd name="adj2" fmla="val 476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42B82C3-2295-8202-3F45-234A94526C29}"/>
              </a:ext>
            </a:extLst>
          </p:cNvPr>
          <p:cNvSpPr txBox="1"/>
          <p:nvPr/>
        </p:nvSpPr>
        <p:spPr>
          <a:xfrm>
            <a:off x="5001747" y="5921147"/>
            <a:ext cx="605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Insertion des modifications à la </a:t>
            </a:r>
            <a:r>
              <a:rPr lang="fr-CA" dirty="0" err="1">
                <a:solidFill>
                  <a:srgbClr val="FA4098"/>
                </a:solidFill>
              </a:rPr>
              <a:t>qty</a:t>
            </a:r>
            <a:r>
              <a:rPr lang="fr-CA" dirty="0">
                <a:solidFill>
                  <a:srgbClr val="FA4098"/>
                </a:solidFill>
              </a:rPr>
              <a:t> en inventaire des produits dans notre table </a:t>
            </a:r>
            <a:r>
              <a:rPr lang="fr-CA" dirty="0" err="1">
                <a:solidFill>
                  <a:srgbClr val="FA4098"/>
                </a:solidFill>
              </a:rPr>
              <a:t>Ingredients.IngredientTransaction</a:t>
            </a:r>
            <a:endParaRPr lang="fr-CA" dirty="0">
              <a:solidFill>
                <a:srgbClr val="FA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0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5B957A-9052-4DC1-9DCC-B3F0165F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9073D1"/>
                </a:solidFill>
              </a:rPr>
              <a:t>Retour sur un déclencheur complexe</a:t>
            </a:r>
          </a:p>
          <a:p>
            <a:r>
              <a:rPr lang="fr-CA" b="1" dirty="0">
                <a:solidFill>
                  <a:srgbClr val="9073D1"/>
                </a:solidFill>
              </a:rPr>
              <a:t>Retour sur les standards de nommage</a:t>
            </a:r>
          </a:p>
          <a:p>
            <a:r>
              <a:rPr lang="fr-CA" dirty="0">
                <a:solidFill>
                  <a:srgbClr val="9073D1"/>
                </a:solidFill>
              </a:rPr>
              <a:t>Exemples d’autres déclencheurs</a:t>
            </a:r>
          </a:p>
          <a:p>
            <a:r>
              <a:rPr lang="fr-CA" dirty="0">
                <a:solidFill>
                  <a:srgbClr val="9073D1"/>
                </a:solidFill>
              </a:rPr>
              <a:t>Déclencheurs sur plusieurs instructions DML</a:t>
            </a:r>
          </a:p>
          <a:p>
            <a:r>
              <a:rPr lang="fr-CA" dirty="0">
                <a:solidFill>
                  <a:srgbClr val="9073D1"/>
                </a:solidFill>
              </a:rPr>
              <a:t>Déclencheurs INSTEAD OF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r>
              <a:rPr lang="en-CA" dirty="0"/>
              <a:t>📃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379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5B957A-9052-4DC1-9DCC-B3F0165F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9073D1"/>
                </a:solidFill>
              </a:rPr>
              <a:t>Tous les objets de la BD ont des standards de nommage avec des préfix (sauf les tables).</a:t>
            </a:r>
          </a:p>
          <a:p>
            <a:pPr lvl="1"/>
            <a:r>
              <a:rPr lang="fr-CA" dirty="0">
                <a:solidFill>
                  <a:srgbClr val="9073D1"/>
                </a:solidFill>
              </a:rPr>
              <a:t>Nous avons vus les préfix pour les contraintes (PK, FK, UC, CK, DF)</a:t>
            </a:r>
          </a:p>
          <a:p>
            <a:pPr lvl="1"/>
            <a:r>
              <a:rPr lang="fr-CA" dirty="0">
                <a:solidFill>
                  <a:srgbClr val="9073D1"/>
                </a:solidFill>
              </a:rPr>
              <a:t>Pour une vue:  </a:t>
            </a:r>
            <a:r>
              <a:rPr lang="fr-CA" b="1" dirty="0" err="1">
                <a:solidFill>
                  <a:srgbClr val="9073D1"/>
                </a:solidFill>
              </a:rPr>
              <a:t>vw</a:t>
            </a:r>
            <a:r>
              <a:rPr lang="fr-CA" b="1" dirty="0">
                <a:solidFill>
                  <a:srgbClr val="9073D1"/>
                </a:solidFill>
              </a:rPr>
              <a:t>_</a:t>
            </a:r>
          </a:p>
          <a:p>
            <a:pPr lvl="1"/>
            <a:r>
              <a:rPr lang="fr-CA" dirty="0">
                <a:solidFill>
                  <a:srgbClr val="9073D1"/>
                </a:solidFill>
              </a:rPr>
              <a:t>Pour une procédure stockée:  </a:t>
            </a:r>
            <a:r>
              <a:rPr lang="fr-CA" b="1" dirty="0" err="1">
                <a:solidFill>
                  <a:srgbClr val="9073D1"/>
                </a:solidFill>
              </a:rPr>
              <a:t>usp</a:t>
            </a:r>
            <a:r>
              <a:rPr lang="fr-CA" b="1" dirty="0">
                <a:solidFill>
                  <a:srgbClr val="9073D1"/>
                </a:solidFill>
              </a:rPr>
              <a:t>_</a:t>
            </a:r>
          </a:p>
          <a:p>
            <a:pPr lvl="1"/>
            <a:r>
              <a:rPr lang="fr-CA" dirty="0">
                <a:solidFill>
                  <a:srgbClr val="9073D1"/>
                </a:solidFill>
              </a:rPr>
              <a:t>Pour un déclencheur </a:t>
            </a:r>
            <a:r>
              <a:rPr lang="fr-CA" b="1" dirty="0" err="1">
                <a:solidFill>
                  <a:srgbClr val="9073D1"/>
                </a:solidFill>
              </a:rPr>
              <a:t>trg</a:t>
            </a:r>
            <a:r>
              <a:rPr lang="fr-CA" b="1" dirty="0">
                <a:solidFill>
                  <a:srgbClr val="9073D1"/>
                </a:solidFill>
              </a:rPr>
              <a:t>_  , </a:t>
            </a:r>
            <a:r>
              <a:rPr lang="fr-CA" b="1" dirty="0" err="1">
                <a:solidFill>
                  <a:srgbClr val="9073D1"/>
                </a:solidFill>
              </a:rPr>
              <a:t>itrg</a:t>
            </a:r>
            <a:r>
              <a:rPr lang="fr-CA" b="1" dirty="0">
                <a:solidFill>
                  <a:srgbClr val="9073D1"/>
                </a:solidFill>
              </a:rPr>
              <a:t>_,  </a:t>
            </a:r>
            <a:r>
              <a:rPr lang="fr-CA" b="1" dirty="0" err="1">
                <a:solidFill>
                  <a:srgbClr val="9073D1"/>
                </a:solidFill>
              </a:rPr>
              <a:t>utrg</a:t>
            </a:r>
            <a:r>
              <a:rPr lang="fr-CA" b="1" dirty="0">
                <a:solidFill>
                  <a:srgbClr val="9073D1"/>
                </a:solidFill>
              </a:rPr>
              <a:t>_, </a:t>
            </a:r>
            <a:r>
              <a:rPr lang="fr-CA" b="1" dirty="0" err="1">
                <a:solidFill>
                  <a:srgbClr val="9073D1"/>
                </a:solidFill>
              </a:rPr>
              <a:t>dtrg</a:t>
            </a:r>
            <a:r>
              <a:rPr lang="fr-CA" b="1" dirty="0">
                <a:solidFill>
                  <a:srgbClr val="9073D1"/>
                </a:solidFill>
              </a:rPr>
              <a:t>_, </a:t>
            </a:r>
            <a:r>
              <a:rPr lang="fr-CA" b="1" dirty="0" err="1">
                <a:solidFill>
                  <a:srgbClr val="9073D1"/>
                </a:solidFill>
              </a:rPr>
              <a:t>iutrg</a:t>
            </a:r>
            <a:r>
              <a:rPr lang="fr-CA" b="1" dirty="0">
                <a:solidFill>
                  <a:srgbClr val="9073D1"/>
                </a:solidFill>
              </a:rPr>
              <a:t>_ ….</a:t>
            </a:r>
          </a:p>
          <a:p>
            <a:pPr marL="457200" lvl="1" indent="0">
              <a:buNone/>
            </a:pPr>
            <a:endParaRPr lang="fr-CA" b="1" dirty="0">
              <a:solidFill>
                <a:srgbClr val="9073D1"/>
              </a:solidFill>
            </a:endParaRPr>
          </a:p>
          <a:p>
            <a:r>
              <a:rPr lang="fr-CA" dirty="0">
                <a:solidFill>
                  <a:srgbClr val="9073D1"/>
                </a:solidFill>
              </a:rPr>
              <a:t> De plus, </a:t>
            </a:r>
            <a:r>
              <a:rPr lang="fr-CA" b="1" dirty="0">
                <a:solidFill>
                  <a:srgbClr val="9073D1"/>
                </a:solidFill>
              </a:rPr>
              <a:t>tous</a:t>
            </a:r>
            <a:r>
              <a:rPr lang="fr-CA" dirty="0">
                <a:solidFill>
                  <a:srgbClr val="9073D1"/>
                </a:solidFill>
              </a:rPr>
              <a:t> les objets de la BD sont dans des </a:t>
            </a:r>
            <a:r>
              <a:rPr lang="fr-CA" b="1" dirty="0">
                <a:solidFill>
                  <a:srgbClr val="9073D1"/>
                </a:solidFill>
              </a:rPr>
              <a:t>schémas</a:t>
            </a:r>
          </a:p>
          <a:p>
            <a:pPr lvl="1"/>
            <a:r>
              <a:rPr lang="fr-CA" dirty="0">
                <a:solidFill>
                  <a:srgbClr val="9073D1"/>
                </a:solidFill>
              </a:rPr>
              <a:t>CREATE VIEW </a:t>
            </a:r>
            <a:r>
              <a:rPr lang="fr-CA" b="1" dirty="0" err="1">
                <a:solidFill>
                  <a:srgbClr val="9073D1"/>
                </a:solidFill>
              </a:rPr>
              <a:t>Recettes.vw_</a:t>
            </a:r>
            <a:r>
              <a:rPr lang="fr-CA" dirty="0" err="1">
                <a:solidFill>
                  <a:srgbClr val="9073D1"/>
                </a:solidFill>
              </a:rPr>
              <a:t>RecetteCategorieTheme</a:t>
            </a:r>
            <a:endParaRPr lang="fr-CA" dirty="0">
              <a:solidFill>
                <a:srgbClr val="9073D1"/>
              </a:solidFill>
            </a:endParaRPr>
          </a:p>
          <a:p>
            <a:pPr lvl="1"/>
            <a:r>
              <a:rPr lang="fr-CA" dirty="0">
                <a:solidFill>
                  <a:srgbClr val="9073D1"/>
                </a:solidFill>
              </a:rPr>
              <a:t>CREATE PROCEDURE </a:t>
            </a:r>
            <a:r>
              <a:rPr lang="fr-CA" b="1" dirty="0" err="1">
                <a:solidFill>
                  <a:srgbClr val="9073D1"/>
                </a:solidFill>
              </a:rPr>
              <a:t>Fournisseurs.usp_</a:t>
            </a:r>
            <a:r>
              <a:rPr lang="fr-CA" dirty="0" err="1">
                <a:solidFill>
                  <a:srgbClr val="9073D1"/>
                </a:solidFill>
              </a:rPr>
              <a:t>CompterNbIngredientsParFournisseur</a:t>
            </a:r>
            <a:endParaRPr lang="fr-CA" dirty="0">
              <a:solidFill>
                <a:srgbClr val="9073D1"/>
              </a:solidFill>
            </a:endParaRPr>
          </a:p>
          <a:p>
            <a:pPr lvl="1"/>
            <a:r>
              <a:rPr lang="fr-CA" dirty="0">
                <a:solidFill>
                  <a:srgbClr val="9073D1"/>
                </a:solidFill>
              </a:rPr>
              <a:t>CREATE TRIGGER </a:t>
            </a:r>
            <a:r>
              <a:rPr lang="fr-CA" b="1" dirty="0" err="1">
                <a:solidFill>
                  <a:srgbClr val="9073D1"/>
                </a:solidFill>
              </a:rPr>
              <a:t>Ingredients.trg_</a:t>
            </a:r>
            <a:r>
              <a:rPr lang="fr-CA" dirty="0" err="1">
                <a:solidFill>
                  <a:srgbClr val="9073D1"/>
                </a:solidFill>
              </a:rPr>
              <a:t>AugmenterQtyEnInventaire</a:t>
            </a:r>
            <a:endParaRPr lang="fr-CA" dirty="0">
              <a:solidFill>
                <a:srgbClr val="9073D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rgbClr val="9073D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r>
              <a:rPr lang="en-CA" dirty="0"/>
              <a:t>📃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230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5B957A-9052-4DC1-9DCC-B3F0165F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9073D1"/>
                </a:solidFill>
              </a:rPr>
              <a:t>Retour sur un déclencheur complexe</a:t>
            </a:r>
          </a:p>
          <a:p>
            <a:r>
              <a:rPr lang="fr-CA" dirty="0">
                <a:solidFill>
                  <a:srgbClr val="9073D1"/>
                </a:solidFill>
              </a:rPr>
              <a:t>Retour sur les standards de nommage</a:t>
            </a:r>
          </a:p>
          <a:p>
            <a:r>
              <a:rPr lang="fr-CA" b="1" dirty="0">
                <a:solidFill>
                  <a:srgbClr val="9073D1"/>
                </a:solidFill>
              </a:rPr>
              <a:t>Exemples d’autres déclencheurs</a:t>
            </a:r>
          </a:p>
          <a:p>
            <a:r>
              <a:rPr lang="fr-CA" dirty="0">
                <a:solidFill>
                  <a:srgbClr val="9073D1"/>
                </a:solidFill>
              </a:rPr>
              <a:t>Déclencheurs sur plusieurs instructions DML</a:t>
            </a:r>
          </a:p>
          <a:p>
            <a:r>
              <a:rPr lang="fr-CA" dirty="0">
                <a:solidFill>
                  <a:srgbClr val="9073D1"/>
                </a:solidFill>
              </a:rPr>
              <a:t>Déclencheurs INSTEAD OF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r>
              <a:rPr lang="en-CA" dirty="0"/>
              <a:t>📃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974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Maintenant que vous connaissez le mécanisme des déclencheurs, nous vous donnons divers exemples de cas où des déclencheurs seront très utiles (sans les tests cette fois-ci)</a:t>
            </a:r>
          </a:p>
          <a:p>
            <a:pPr lvl="1"/>
            <a:r>
              <a:rPr lang="fr-CA" dirty="0"/>
              <a:t>Exemple #1 :  Quand un produit est </a:t>
            </a:r>
            <a:r>
              <a:rPr lang="fr-CA" b="1" dirty="0"/>
              <a:t>supprimé</a:t>
            </a:r>
            <a:r>
              <a:rPr lang="fr-CA" dirty="0"/>
              <a:t>, on l’ajoute automatiquement dans une table spéciale servant d’archives pour les produits supprimés.</a:t>
            </a:r>
          </a:p>
          <a:p>
            <a:pPr lvl="1"/>
            <a:r>
              <a:rPr lang="fr-CA" dirty="0"/>
              <a:t>Exemple #2:  Dans un jeu en équipe, quand un joueur marque un point, on doit également mettre à jour le pointage total de l’équipe, qui est une valeur </a:t>
            </a:r>
            <a:r>
              <a:rPr lang="fr-CA" b="1" dirty="0"/>
              <a:t>dérivée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Exemple #3:  Reproduire le comportement de </a:t>
            </a:r>
            <a:r>
              <a:rPr lang="fr-CA" dirty="0">
                <a:solidFill>
                  <a:srgbClr val="FA4098"/>
                </a:solidFill>
              </a:rPr>
              <a:t>ON DELETE CASCADE</a:t>
            </a:r>
            <a:r>
              <a:rPr lang="fr-CA" dirty="0"/>
              <a:t> pour une table avec deux </a:t>
            </a:r>
            <a:r>
              <a:rPr lang="fr-CA" dirty="0">
                <a:solidFill>
                  <a:srgbClr val="FA4098"/>
                </a:solidFill>
              </a:rPr>
              <a:t>FK </a:t>
            </a:r>
            <a:r>
              <a:rPr lang="fr-CA" dirty="0"/>
              <a:t>ou plus pointant vers la même </a:t>
            </a:r>
            <a:r>
              <a:rPr lang="fr-CA" dirty="0">
                <a:solidFill>
                  <a:srgbClr val="FA4098"/>
                </a:solidFill>
              </a:rPr>
              <a:t>PK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</p:spTree>
    <p:extLst>
      <p:ext uri="{BB962C8B-B14F-4D97-AF65-F5344CB8AC3E}">
        <p14:creationId xmlns:p14="http://schemas.microsoft.com/office/powerpoint/2010/main" val="126910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#1</a:t>
            </a:r>
          </a:p>
          <a:p>
            <a:pPr lvl="1"/>
            <a:r>
              <a:rPr lang="fr-CA" dirty="0"/>
              <a:t> Quand un produit est </a:t>
            </a:r>
            <a:r>
              <a:rPr lang="fr-CA" b="1" dirty="0"/>
              <a:t>supprimé</a:t>
            </a:r>
            <a:r>
              <a:rPr lang="fr-CA" dirty="0"/>
              <a:t>, on l’ajoute automatiquement dans une table spéciale servant d’archives pour les produits supprimés.</a:t>
            </a:r>
          </a:p>
          <a:p>
            <a:pPr lvl="2"/>
            <a:r>
              <a:rPr lang="fr-CA" dirty="0"/>
              <a:t> Pour ce genre d’opération, il est préférable d’octroyer une </a:t>
            </a:r>
            <a:r>
              <a:rPr lang="fr-CA" b="1" dirty="0"/>
              <a:t>nouvelle clé primaire</a:t>
            </a:r>
            <a:r>
              <a:rPr lang="fr-CA" dirty="0"/>
              <a:t> (avec </a:t>
            </a:r>
            <a:r>
              <a:rPr lang="fr-CA" dirty="0">
                <a:solidFill>
                  <a:srgbClr val="FA4098"/>
                </a:solidFill>
              </a:rPr>
              <a:t>IDENTITY(1,1)</a:t>
            </a:r>
            <a:r>
              <a:rPr lang="fr-CA" dirty="0"/>
              <a:t> par exemple) pour être sûr que dans tous les cas, les rangées seront uniques et identifiables.</a:t>
            </a:r>
          </a:p>
          <a:p>
            <a:pPr lvl="2"/>
            <a:r>
              <a:rPr lang="fr-CA" dirty="0"/>
              <a:t>Si les données risquent d’être réutilisées ou qu’on doit préserver des relations avec d’autres entités, un « </a:t>
            </a:r>
            <a:r>
              <a:rPr lang="fr-CA" b="1" dirty="0"/>
              <a:t>SOFT DELETE</a:t>
            </a:r>
            <a:r>
              <a:rPr lang="fr-CA" dirty="0"/>
              <a:t> » peut être préférable. (Ex : ajouter une colonne de type </a:t>
            </a:r>
            <a:r>
              <a:rPr lang="fr-CA" dirty="0">
                <a:solidFill>
                  <a:srgbClr val="FA4098"/>
                </a:solidFill>
              </a:rPr>
              <a:t>bit </a:t>
            </a:r>
            <a:r>
              <a:rPr lang="fr-CA" dirty="0"/>
              <a:t>nommée </a:t>
            </a:r>
            <a:r>
              <a:rPr lang="fr-CA" dirty="0">
                <a:solidFill>
                  <a:srgbClr val="FA4098"/>
                </a:solidFill>
              </a:rPr>
              <a:t>EstSupprime</a:t>
            </a:r>
            <a:r>
              <a:rPr lang="fr-CA" dirty="0"/>
              <a:t> dans la table pour spécifier si un produit existe encore)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488552-E42D-764B-F220-9CDE2507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40" y="4038746"/>
            <a:ext cx="5184559" cy="2671516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19C7EE2-1740-92FC-D4CA-384ED63396AF}"/>
              </a:ext>
            </a:extLst>
          </p:cNvPr>
          <p:cNvSpPr/>
          <p:nvPr/>
        </p:nvSpPr>
        <p:spPr>
          <a:xfrm>
            <a:off x="6053051" y="5092758"/>
            <a:ext cx="628165" cy="663062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5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CA" dirty="0"/>
              <a:t> </a:t>
            </a:r>
            <a:r>
              <a:rPr lang="fr-CA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standard est utilisé fréquemment pour les tables d’archives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table Produit contient les champs  (</a:t>
            </a:r>
            <a:r>
              <a:rPr lang="fr-CA" sz="1800" b="1" dirty="0" err="1">
                <a:solidFill>
                  <a:srgbClr val="797CD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ProduitID</a:t>
            </a:r>
            <a:r>
              <a:rPr lang="fr-CA" sz="1800" b="1" dirty="0">
                <a:solidFill>
                  <a:srgbClr val="797CD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Nom, Prix, Description)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La table </a:t>
            </a:r>
            <a:r>
              <a:rPr lang="fr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ArchivesProduit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contiendra (</a:t>
            </a:r>
            <a:r>
              <a:rPr lang="fr-CA" sz="1800" b="1" dirty="0" err="1">
                <a:solidFill>
                  <a:srgbClr val="FA409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ArchivesProduitID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A" sz="1800" dirty="0" err="1">
                <a:solidFill>
                  <a:srgbClr val="797CD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ProduitID</a:t>
            </a:r>
            <a:r>
              <a:rPr lang="fr-CA" sz="1800" dirty="0">
                <a:solidFill>
                  <a:srgbClr val="797CD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Nom, Prix, Description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A" sz="1800" b="1" dirty="0" err="1">
                <a:solidFill>
                  <a:srgbClr val="FA409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DateMAJ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on a la table </a:t>
            </a:r>
            <a:r>
              <a:rPr lang="fr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ProduitSpec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qui contient </a:t>
            </a:r>
            <a:r>
              <a:rPr lang="fr-CA" sz="1800" b="1" dirty="0">
                <a:solidFill>
                  <a:srgbClr val="797CD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CA" sz="1800" b="1" dirty="0" err="1">
                <a:solidFill>
                  <a:srgbClr val="797CD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ProduitSpecID</a:t>
            </a:r>
            <a:r>
              <a:rPr lang="fr-CA" sz="1800" b="1" dirty="0">
                <a:solidFill>
                  <a:srgbClr val="797CD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Largeur, Hauteur, Poids, </a:t>
            </a:r>
            <a:r>
              <a:rPr lang="fr-CA" sz="1800" b="1" dirty="0" err="1">
                <a:solidFill>
                  <a:srgbClr val="797CD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ProduitID</a:t>
            </a:r>
            <a:r>
              <a:rPr lang="fr-CA" sz="1800" b="1" dirty="0">
                <a:solidFill>
                  <a:srgbClr val="797CD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La table </a:t>
            </a:r>
            <a:r>
              <a:rPr lang="fr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ArchivesProduitSpec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contiendra (</a:t>
            </a:r>
            <a:r>
              <a:rPr lang="fr-CA" sz="1800" b="1" dirty="0" err="1">
                <a:solidFill>
                  <a:srgbClr val="FA409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ArchivesProduitSpecID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A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ProduitSpecID</a:t>
            </a:r>
            <a:r>
              <a:rPr lang="fr-C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Largeur, Hauteur, Poids, </a:t>
            </a:r>
            <a:r>
              <a:rPr lang="fr-CA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ProduitID</a:t>
            </a:r>
            <a:r>
              <a:rPr lang="fr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CA" sz="1800" b="1" dirty="0" err="1">
                <a:solidFill>
                  <a:srgbClr val="FA4098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DateMAJ</a:t>
            </a:r>
            <a:r>
              <a:rPr lang="fr-C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fr-CA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cela les tables liées dans les archives </a:t>
            </a:r>
            <a:r>
              <a:rPr lang="fr-CA" dirty="0">
                <a:solidFill>
                  <a:srgbClr val="FA409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gardent leurs liens entre elles</a:t>
            </a:r>
          </a:p>
          <a:p>
            <a:pPr lvl="1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</p:spTree>
    <p:extLst>
      <p:ext uri="{BB962C8B-B14F-4D97-AF65-F5344CB8AC3E}">
        <p14:creationId xmlns:p14="http://schemas.microsoft.com/office/powerpoint/2010/main" val="836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59B251E-8645-F377-D717-83911FED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Pour insérer des données dans une table à partir des données d’une autre table.</a:t>
            </a:r>
          </a:p>
          <a:p>
            <a:pPr lvl="1"/>
            <a:r>
              <a:rPr lang="fr-CA" dirty="0"/>
              <a:t> Avec les déclencheurs qu’on va voir bientôt, on va souvent insérer des données dans des tables d’archives ou d’audit. Ces données proviendront des tables existantes.</a:t>
            </a:r>
          </a:p>
          <a:p>
            <a:pPr marL="457200" lvl="1" indent="0">
              <a:buNone/>
            </a:pPr>
            <a:endParaRPr lang="fr-CA" dirty="0"/>
          </a:p>
          <a:p>
            <a:pPr lvl="2"/>
            <a:r>
              <a:rPr lang="fr-CA" dirty="0"/>
              <a:t>Exemple 1: Insérer la quantité et le prix des produits achetés dans la commande 1 dans une table d’audit appelée </a:t>
            </a:r>
            <a:r>
              <a:rPr lang="fr-CA" dirty="0" err="1"/>
              <a:t>IngredientsTransaction</a:t>
            </a:r>
            <a:endParaRPr lang="fr-CA" dirty="0"/>
          </a:p>
          <a:p>
            <a:pPr marL="457200" lvl="1" indent="0">
              <a:buNone/>
            </a:pPr>
            <a:r>
              <a:rPr lang="fr-CA" dirty="0"/>
              <a:t>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675A8F9-AA07-EBC5-CDFD-35DB3BB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INSERT INTO _______ SELECT ________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93ECE7-6693-5664-19FF-2D816FF0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88" y="4031733"/>
            <a:ext cx="10221823" cy="11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5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#1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8C8A09-4244-1A1B-7F81-DA42081E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907606"/>
            <a:ext cx="4063665" cy="209393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5E24FB7-810D-50B8-BCCF-578EB68BA073}"/>
              </a:ext>
            </a:extLst>
          </p:cNvPr>
          <p:cNvSpPr/>
          <p:nvPr/>
        </p:nvSpPr>
        <p:spPr>
          <a:xfrm>
            <a:off x="9344891" y="1386390"/>
            <a:ext cx="628165" cy="663062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24F713-9BA7-54CD-98AE-322D3F21D9EA}"/>
              </a:ext>
            </a:extLst>
          </p:cNvPr>
          <p:cNvSpPr txBox="1"/>
          <p:nvPr/>
        </p:nvSpPr>
        <p:spPr>
          <a:xfrm>
            <a:off x="7699248" y="3089801"/>
            <a:ext cx="4175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• APRÈS (</a:t>
            </a:r>
            <a:r>
              <a:rPr lang="fr-CA" sz="1600" dirty="0">
                <a:solidFill>
                  <a:srgbClr val="FA4098"/>
                </a:solidFill>
              </a:rPr>
              <a:t>AFTER</a:t>
            </a:r>
            <a:r>
              <a:rPr lang="fr-CA" sz="1600" dirty="0">
                <a:solidFill>
                  <a:srgbClr val="9073D1"/>
                </a:solidFill>
              </a:rPr>
              <a:t>) une opération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 sur la table </a:t>
            </a:r>
            <a:r>
              <a:rPr lang="fr-CA" sz="1600" dirty="0">
                <a:solidFill>
                  <a:srgbClr val="FA4098"/>
                </a:solidFill>
              </a:rPr>
              <a:t>Produit</a:t>
            </a:r>
            <a:r>
              <a:rPr lang="fr-CA" sz="1600" dirty="0">
                <a:solidFill>
                  <a:srgbClr val="9073D1"/>
                </a:solidFill>
              </a:rPr>
              <a:t>, on </a:t>
            </a:r>
            <a:r>
              <a:rPr lang="fr-CA" sz="1600" dirty="0">
                <a:solidFill>
                  <a:srgbClr val="FA4098"/>
                </a:solidFill>
              </a:rPr>
              <a:t>INSERT</a:t>
            </a:r>
            <a:r>
              <a:rPr lang="fr-CA" sz="1600" dirty="0">
                <a:solidFill>
                  <a:srgbClr val="9073D1"/>
                </a:solidFill>
              </a:rPr>
              <a:t> dans la table </a:t>
            </a:r>
            <a:r>
              <a:rPr lang="fr-CA" sz="1600" dirty="0" err="1">
                <a:solidFill>
                  <a:srgbClr val="FA4098"/>
                </a:solidFill>
              </a:rPr>
              <a:t>ArchivesProduit</a:t>
            </a:r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fr-CA" sz="1600" dirty="0">
                <a:solidFill>
                  <a:srgbClr val="9073D1"/>
                </a:solidFill>
              </a:rPr>
              <a:t>tous les produits qui sont dans la table « </a:t>
            </a:r>
            <a:r>
              <a:rPr lang="fr-CA" sz="1600" dirty="0">
                <a:solidFill>
                  <a:srgbClr val="FA4098"/>
                </a:solidFill>
              </a:rPr>
              <a:t>deleted </a:t>
            </a:r>
            <a:r>
              <a:rPr lang="fr-CA" sz="1600" dirty="0">
                <a:solidFill>
                  <a:srgbClr val="9073D1"/>
                </a:solidFill>
              </a:rPr>
              <a:t>».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La table « </a:t>
            </a:r>
            <a:r>
              <a:rPr lang="fr-CA" sz="1600" dirty="0">
                <a:solidFill>
                  <a:srgbClr val="FA4098"/>
                </a:solidFill>
              </a:rPr>
              <a:t>deleted</a:t>
            </a:r>
            <a:r>
              <a:rPr lang="fr-CA" sz="1600" dirty="0">
                <a:solidFill>
                  <a:srgbClr val="9073D1"/>
                </a:solidFill>
              </a:rPr>
              <a:t> » est une </a:t>
            </a:r>
            <a:r>
              <a:rPr lang="fr-CA" sz="1600" b="1" dirty="0">
                <a:solidFill>
                  <a:srgbClr val="9073D1"/>
                </a:solidFill>
              </a:rPr>
              <a:t>table temporaire spéciale</a:t>
            </a:r>
            <a:r>
              <a:rPr lang="fr-CA" sz="1600" dirty="0">
                <a:solidFill>
                  <a:srgbClr val="9073D1"/>
                </a:solidFill>
              </a:rPr>
              <a:t> qui contient toutes les rangées qui viennent d’être retirées par l’opération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E70933-9E00-CC1F-811D-303E47B1EE4E}"/>
              </a:ext>
            </a:extLst>
          </p:cNvPr>
          <p:cNvSpPr txBox="1"/>
          <p:nvPr/>
        </p:nvSpPr>
        <p:spPr>
          <a:xfrm>
            <a:off x="219456" y="5519854"/>
            <a:ext cx="1187500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 sz="1600" dirty="0">
                <a:solidFill>
                  <a:srgbClr val="9073D1"/>
                </a:solidFill>
              </a:rPr>
              <a:t>• Dans le cas d’un déclencheur activé suite à une opération </a:t>
            </a:r>
            <a:r>
              <a:rPr lang="fr-CA" sz="1600" dirty="0">
                <a:solidFill>
                  <a:srgbClr val="FA4098"/>
                </a:solidFill>
              </a:rPr>
              <a:t>INSERT</a:t>
            </a:r>
            <a:r>
              <a:rPr lang="fr-CA" sz="1600" dirty="0">
                <a:solidFill>
                  <a:srgbClr val="9073D1"/>
                </a:solidFill>
              </a:rPr>
              <a:t> ou </a:t>
            </a:r>
            <a:r>
              <a:rPr lang="fr-CA" sz="1600" dirty="0">
                <a:solidFill>
                  <a:srgbClr val="FA4098"/>
                </a:solidFill>
              </a:rPr>
              <a:t>UPDATE</a:t>
            </a:r>
            <a:r>
              <a:rPr lang="fr-CA" sz="1600" dirty="0">
                <a:solidFill>
                  <a:srgbClr val="9073D1"/>
                </a:solidFill>
              </a:rPr>
              <a:t>, il existe une </a:t>
            </a:r>
            <a:r>
              <a:rPr lang="fr-CA" sz="1600" b="1" dirty="0">
                <a:solidFill>
                  <a:srgbClr val="9073D1"/>
                </a:solidFill>
              </a:rPr>
              <a:t>table temporaire spéciale </a:t>
            </a:r>
            <a:r>
              <a:rPr lang="fr-CA" sz="1600" dirty="0">
                <a:solidFill>
                  <a:srgbClr val="9073D1"/>
                </a:solidFill>
              </a:rPr>
              <a:t>similaire nommée </a:t>
            </a:r>
            <a:r>
              <a:rPr lang="fr-CA" sz="1600" dirty="0">
                <a:solidFill>
                  <a:srgbClr val="FA4098"/>
                </a:solidFill>
              </a:rPr>
              <a:t>inserted</a:t>
            </a:r>
            <a:r>
              <a:rPr lang="fr-CA" sz="1600" dirty="0">
                <a:solidFill>
                  <a:srgbClr val="9073D1"/>
                </a:solidFill>
              </a:rPr>
              <a:t>. (Même pour un </a:t>
            </a:r>
            <a:r>
              <a:rPr lang="fr-CA" sz="1600" dirty="0">
                <a:solidFill>
                  <a:srgbClr val="FA4098"/>
                </a:solidFill>
              </a:rPr>
              <a:t>UPDATE</a:t>
            </a:r>
            <a:r>
              <a:rPr lang="fr-CA" sz="1600" dirty="0">
                <a:solidFill>
                  <a:srgbClr val="9073D1"/>
                </a:solidFill>
              </a:rPr>
              <a:t>, la table avec les rangées modifiées s’appelle </a:t>
            </a:r>
            <a:r>
              <a:rPr lang="fr-CA" sz="1600" dirty="0">
                <a:solidFill>
                  <a:srgbClr val="FA4098"/>
                </a:solidFill>
              </a:rPr>
              <a:t>inserted</a:t>
            </a:r>
            <a:r>
              <a:rPr lang="fr-CA" sz="1600" dirty="0">
                <a:solidFill>
                  <a:srgbClr val="9073D1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CA" sz="1600" dirty="0">
                <a:solidFill>
                  <a:srgbClr val="9073D1"/>
                </a:solidFill>
              </a:rPr>
              <a:t>• Gardez toujours à l’esprit que les tables </a:t>
            </a:r>
            <a:r>
              <a:rPr lang="fr-CA" sz="1600" dirty="0">
                <a:solidFill>
                  <a:srgbClr val="FA4098"/>
                </a:solidFill>
              </a:rPr>
              <a:t>inserted</a:t>
            </a:r>
            <a:r>
              <a:rPr lang="fr-CA" sz="1600" dirty="0">
                <a:solidFill>
                  <a:srgbClr val="9073D1"/>
                </a:solidFill>
              </a:rPr>
              <a:t> et </a:t>
            </a:r>
            <a:r>
              <a:rPr lang="fr-CA" sz="1600" dirty="0">
                <a:solidFill>
                  <a:srgbClr val="FA4098"/>
                </a:solidFill>
              </a:rPr>
              <a:t>deleted</a:t>
            </a:r>
            <a:r>
              <a:rPr lang="fr-CA" sz="1600" dirty="0">
                <a:solidFill>
                  <a:srgbClr val="9073D1"/>
                </a:solidFill>
              </a:rPr>
              <a:t> peuvent contenir plus d’une rangée car les opérations </a:t>
            </a:r>
            <a:r>
              <a:rPr lang="fr-CA" sz="1600" dirty="0">
                <a:solidFill>
                  <a:srgbClr val="FA4098"/>
                </a:solidFill>
              </a:rPr>
              <a:t>INSERT</a:t>
            </a:r>
            <a:r>
              <a:rPr lang="fr-CA" sz="1600" dirty="0">
                <a:solidFill>
                  <a:srgbClr val="9073D1"/>
                </a:solidFill>
              </a:rPr>
              <a:t>, </a:t>
            </a:r>
            <a:r>
              <a:rPr lang="fr-CA" sz="1600" dirty="0">
                <a:solidFill>
                  <a:srgbClr val="FA4098"/>
                </a:solidFill>
              </a:rPr>
              <a:t>UPDATE</a:t>
            </a:r>
            <a:r>
              <a:rPr lang="fr-CA" sz="1600" dirty="0">
                <a:solidFill>
                  <a:srgbClr val="9073D1"/>
                </a:solidFill>
              </a:rPr>
              <a:t> et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 peuvent impacter plus d’une rangée.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3CA1B96-23DB-6502-0449-AFE8E93B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25" y="2573263"/>
            <a:ext cx="6854809" cy="2204054"/>
          </a:xfrm>
          <a:prstGeom prst="rect">
            <a:avLst/>
          </a:prstGeom>
          <a:ln w="19050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427689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#2</a:t>
            </a:r>
          </a:p>
          <a:p>
            <a:pPr lvl="1"/>
            <a:r>
              <a:rPr lang="fr-CA" dirty="0"/>
              <a:t> Dans un jeu en équipe, quand un joueur marque un point, on doit également l’ajouter au pointage total de l’équipe, qui est une valeur </a:t>
            </a:r>
            <a:r>
              <a:rPr lang="fr-CA" b="1" dirty="0"/>
              <a:t>dérivée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Par exemple, si les quatre joueurs d’une équipe ont marqué </a:t>
            </a:r>
            <a:r>
              <a:rPr lang="fr-CA" dirty="0">
                <a:solidFill>
                  <a:srgbClr val="FA4098"/>
                </a:solidFill>
              </a:rPr>
              <a:t>1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2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3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4</a:t>
            </a:r>
            <a:r>
              <a:rPr lang="fr-CA" dirty="0"/>
              <a:t> points, respectivement, l’équipe doit avoir </a:t>
            </a:r>
            <a:r>
              <a:rPr lang="fr-CA" dirty="0">
                <a:solidFill>
                  <a:srgbClr val="FA4098"/>
                </a:solidFill>
              </a:rPr>
              <a:t>10</a:t>
            </a:r>
            <a:r>
              <a:rPr lang="fr-CA" dirty="0"/>
              <a:t> points, qui est une valeur dérivée du total.</a:t>
            </a:r>
          </a:p>
          <a:p>
            <a:pPr lvl="2"/>
            <a:r>
              <a:rPr lang="fr-CA" dirty="0"/>
              <a:t> On décide donc de créer un déclencheur qui s’active lors d’un UPDATE sur la table Joueur.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CB40AA-44B7-F3F9-599C-4DE6EC1C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79" y="3978913"/>
            <a:ext cx="5377434" cy="20773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1BF0E13-38CF-24A3-70EF-AFBB039D48C4}"/>
              </a:ext>
            </a:extLst>
          </p:cNvPr>
          <p:cNvCxnSpPr/>
          <p:nvPr/>
        </p:nvCxnSpPr>
        <p:spPr>
          <a:xfrm flipH="1">
            <a:off x="4437888" y="5797296"/>
            <a:ext cx="2414016" cy="0"/>
          </a:xfrm>
          <a:prstGeom prst="straightConnector1">
            <a:avLst/>
          </a:prstGeom>
          <a:ln w="28575">
            <a:solidFill>
              <a:srgbClr val="FA409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25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#2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586867-26A2-C900-3A4A-A03C27F9A9BA}"/>
              </a:ext>
            </a:extLst>
          </p:cNvPr>
          <p:cNvSpPr txBox="1"/>
          <p:nvPr/>
        </p:nvSpPr>
        <p:spPr>
          <a:xfrm>
            <a:off x="6560205" y="2151727"/>
            <a:ext cx="5431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• APRÈS (</a:t>
            </a:r>
            <a:r>
              <a:rPr lang="fr-CA" sz="1600" dirty="0">
                <a:solidFill>
                  <a:srgbClr val="FA4098"/>
                </a:solidFill>
              </a:rPr>
              <a:t>AFTER</a:t>
            </a:r>
            <a:r>
              <a:rPr lang="fr-CA" sz="1600" dirty="0">
                <a:solidFill>
                  <a:srgbClr val="9073D1"/>
                </a:solidFill>
              </a:rPr>
              <a:t>) une opération </a:t>
            </a:r>
            <a:r>
              <a:rPr lang="fr-CA" sz="1600" dirty="0">
                <a:solidFill>
                  <a:srgbClr val="FA4098"/>
                </a:solidFill>
              </a:rPr>
              <a:t>UPDATE</a:t>
            </a:r>
            <a:r>
              <a:rPr lang="fr-CA" sz="1600" dirty="0">
                <a:solidFill>
                  <a:srgbClr val="9073D1"/>
                </a:solidFill>
              </a:rPr>
              <a:t> sur la table </a:t>
            </a:r>
            <a:r>
              <a:rPr lang="fr-CA" sz="1600" dirty="0">
                <a:solidFill>
                  <a:srgbClr val="FA4098"/>
                </a:solidFill>
              </a:rPr>
              <a:t>Joueur</a:t>
            </a:r>
            <a:r>
              <a:rPr lang="fr-CA" sz="1600" dirty="0">
                <a:solidFill>
                  <a:srgbClr val="9073D1"/>
                </a:solidFill>
              </a:rPr>
              <a:t>, on </a:t>
            </a:r>
            <a:r>
              <a:rPr lang="fr-CA" sz="1600" dirty="0">
                <a:solidFill>
                  <a:srgbClr val="FA4098"/>
                </a:solidFill>
              </a:rPr>
              <a:t>UPDATE</a:t>
            </a:r>
            <a:r>
              <a:rPr lang="fr-CA" sz="1600" dirty="0">
                <a:solidFill>
                  <a:srgbClr val="9073D1"/>
                </a:solidFill>
              </a:rPr>
              <a:t> la table </a:t>
            </a:r>
            <a:r>
              <a:rPr lang="fr-CA" sz="1600" dirty="0">
                <a:solidFill>
                  <a:srgbClr val="FA4098"/>
                </a:solidFill>
              </a:rPr>
              <a:t>Equipe </a:t>
            </a:r>
            <a:r>
              <a:rPr lang="fr-CA" sz="1600" dirty="0">
                <a:solidFill>
                  <a:srgbClr val="9073D1"/>
                </a:solidFill>
              </a:rPr>
              <a:t>pour recalculer la somme des points de l’équipe associée au joueur modifié.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La variable </a:t>
            </a:r>
            <a:r>
              <a:rPr lang="fr-CA" sz="1600" dirty="0">
                <a:solidFill>
                  <a:srgbClr val="FA4098"/>
                </a:solidFill>
              </a:rPr>
              <a:t>@EquipeID</a:t>
            </a:r>
            <a:r>
              <a:rPr lang="fr-CA" sz="1600" dirty="0">
                <a:solidFill>
                  <a:srgbClr val="9073D1"/>
                </a:solidFill>
              </a:rPr>
              <a:t> contient l’ID de l’équipe du joueur qui vient d’être modifié. (Trouvé dans la table spéciale </a:t>
            </a:r>
            <a:r>
              <a:rPr lang="fr-CA" sz="1600" dirty="0">
                <a:solidFill>
                  <a:srgbClr val="FA4098"/>
                </a:solidFill>
              </a:rPr>
              <a:t>inserted</a:t>
            </a:r>
            <a:r>
              <a:rPr lang="fr-CA" sz="1600" dirty="0">
                <a:solidFill>
                  <a:srgbClr val="9073D1"/>
                </a:solidFill>
              </a:rPr>
              <a:t>)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L’opération </a:t>
            </a:r>
            <a:r>
              <a:rPr lang="fr-CA" sz="1600" dirty="0">
                <a:solidFill>
                  <a:srgbClr val="FA4098"/>
                </a:solidFill>
              </a:rPr>
              <a:t>UPDATE</a:t>
            </a:r>
            <a:r>
              <a:rPr lang="fr-CA" sz="1600" dirty="0">
                <a:solidFill>
                  <a:srgbClr val="9073D1"/>
                </a:solidFill>
              </a:rPr>
              <a:t> qui suit recalcule les points de l’équipe avec l’ID </a:t>
            </a:r>
            <a:r>
              <a:rPr lang="fr-CA" sz="1600" dirty="0">
                <a:solidFill>
                  <a:srgbClr val="FA4098"/>
                </a:solidFill>
              </a:rPr>
              <a:t>@EquipeID </a:t>
            </a:r>
            <a:r>
              <a:rPr lang="fr-CA" sz="1600" dirty="0">
                <a:solidFill>
                  <a:srgbClr val="9073D1"/>
                </a:solidFill>
              </a:rPr>
              <a:t>en faisant la somme des points de tous les joueurs dont la FK EquipeID vaut </a:t>
            </a:r>
            <a:r>
              <a:rPr lang="fr-CA" sz="1600" dirty="0">
                <a:solidFill>
                  <a:srgbClr val="FA4098"/>
                </a:solidFill>
              </a:rPr>
              <a:t>@EquipeID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C41F0-F5C5-75B5-BBDD-A9D54C1DEDA4}"/>
              </a:ext>
            </a:extLst>
          </p:cNvPr>
          <p:cNvSpPr txBox="1"/>
          <p:nvPr/>
        </p:nvSpPr>
        <p:spPr>
          <a:xfrm>
            <a:off x="196659" y="5334593"/>
            <a:ext cx="11673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fr-CA" sz="1600" dirty="0">
                <a:solidFill>
                  <a:srgbClr val="FA4098"/>
                </a:solidFill>
              </a:rPr>
              <a:t>Attention !</a:t>
            </a:r>
            <a:r>
              <a:rPr lang="fr-CA" sz="1600" dirty="0">
                <a:solidFill>
                  <a:srgbClr val="9073D1"/>
                </a:solidFill>
              </a:rPr>
              <a:t> Le fonctionnement de ce déclencheur implique plusieurs précautions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9073D1"/>
                </a:solidFill>
              </a:rPr>
              <a:t>Quand un Joueur est </a:t>
            </a:r>
            <a:r>
              <a:rPr lang="fr-CA" sz="1600" dirty="0">
                <a:solidFill>
                  <a:srgbClr val="FA4098"/>
                </a:solidFill>
              </a:rPr>
              <a:t>INSERT</a:t>
            </a:r>
            <a:r>
              <a:rPr lang="fr-CA" sz="1600" dirty="0">
                <a:solidFill>
                  <a:srgbClr val="9073D1"/>
                </a:solidFill>
              </a:rPr>
              <a:t>, ses points doivent être initialisés à </a:t>
            </a:r>
            <a:r>
              <a:rPr lang="fr-CA" sz="1600" dirty="0">
                <a:solidFill>
                  <a:srgbClr val="FA4098"/>
                </a:solidFill>
              </a:rPr>
              <a:t>0</a:t>
            </a:r>
            <a:r>
              <a:rPr lang="fr-CA" sz="1600" dirty="0">
                <a:solidFill>
                  <a:srgbClr val="9073D1"/>
                </a:solidFill>
              </a:rPr>
              <a:t>. (Car le déclencheur est seulement appelé lors d’un </a:t>
            </a:r>
            <a:r>
              <a:rPr lang="fr-CA" sz="1600" dirty="0">
                <a:solidFill>
                  <a:srgbClr val="FA4098"/>
                </a:solidFill>
              </a:rPr>
              <a:t>UPDATE</a:t>
            </a:r>
            <a:r>
              <a:rPr lang="fr-CA" sz="1600" dirty="0">
                <a:solidFill>
                  <a:srgbClr val="9073D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9073D1"/>
                </a:solidFill>
              </a:rPr>
              <a:t>Les </a:t>
            </a:r>
            <a:r>
              <a:rPr lang="fr-CA" sz="1600" dirty="0">
                <a:solidFill>
                  <a:srgbClr val="FA4098"/>
                </a:solidFill>
              </a:rPr>
              <a:t>UPDATE</a:t>
            </a:r>
            <a:r>
              <a:rPr lang="fr-CA" sz="1600" dirty="0">
                <a:solidFill>
                  <a:srgbClr val="9073D1"/>
                </a:solidFill>
              </a:rPr>
              <a:t> sur la table Joueur ne peuvent </a:t>
            </a:r>
            <a:r>
              <a:rPr lang="fr-CA" sz="1600" b="1" dirty="0">
                <a:solidFill>
                  <a:srgbClr val="9073D1"/>
                </a:solidFill>
              </a:rPr>
              <a:t>que cibler un joueur à la fois</a:t>
            </a:r>
            <a:r>
              <a:rPr lang="fr-CA" sz="1600" dirty="0">
                <a:solidFill>
                  <a:srgbClr val="9073D1"/>
                </a:solidFill>
              </a:rPr>
              <a:t>. (Le déclencheur ne marche pas si la table temporaire </a:t>
            </a:r>
            <a:r>
              <a:rPr lang="fr-CA" sz="1600" dirty="0">
                <a:solidFill>
                  <a:srgbClr val="FA4098"/>
                </a:solidFill>
              </a:rPr>
              <a:t>inserted </a:t>
            </a:r>
            <a:r>
              <a:rPr lang="fr-CA" sz="1600" dirty="0">
                <a:solidFill>
                  <a:srgbClr val="9073D1"/>
                </a:solidFill>
              </a:rPr>
              <a:t>contient plusieurs rangées modifiées)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9073D1"/>
                </a:solidFill>
              </a:rPr>
              <a:t>Si un Joueur est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, les points de l’équipe ne sont pas recalculés ici. (Il faudrait vérifier s’il faut gérer ce cas)</a:t>
            </a:r>
          </a:p>
          <a:p>
            <a:endParaRPr lang="fr-CA" sz="1600" dirty="0">
              <a:solidFill>
                <a:srgbClr val="9073D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7B47D7-5B2B-F18E-53EF-7907A0F9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3" y="1904786"/>
            <a:ext cx="5277587" cy="3048425"/>
          </a:xfrm>
          <a:prstGeom prst="rect">
            <a:avLst/>
          </a:prstGeom>
          <a:ln w="19050">
            <a:solidFill>
              <a:srgbClr val="797CDE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3266F6-A6FD-F442-ACE2-890787BF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63" y="1200599"/>
            <a:ext cx="2953032" cy="80874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5B528F2-83D6-EF95-D528-2386F8597469}"/>
              </a:ext>
            </a:extLst>
          </p:cNvPr>
          <p:cNvSpPr/>
          <p:nvPr/>
        </p:nvSpPr>
        <p:spPr>
          <a:xfrm>
            <a:off x="7702594" y="1365504"/>
            <a:ext cx="664464" cy="449521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D4755F-ED83-F3F2-9839-D43F034DA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557" y="1338234"/>
            <a:ext cx="1686160" cy="53347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309456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#3</a:t>
            </a:r>
          </a:p>
          <a:p>
            <a:pPr lvl="1"/>
            <a:r>
              <a:rPr lang="fr-CA" dirty="0"/>
              <a:t> Reproduire le comportement de </a:t>
            </a:r>
            <a:r>
              <a:rPr lang="fr-CA" dirty="0">
                <a:solidFill>
                  <a:srgbClr val="FA4098"/>
                </a:solidFill>
              </a:rPr>
              <a:t>ON DELETE CASCADE</a:t>
            </a:r>
            <a:r>
              <a:rPr lang="fr-CA" dirty="0"/>
              <a:t> pour une table avec deux </a:t>
            </a:r>
            <a:r>
              <a:rPr lang="fr-CA" dirty="0">
                <a:solidFill>
                  <a:srgbClr val="FA4098"/>
                </a:solidFill>
              </a:rPr>
              <a:t>FK </a:t>
            </a:r>
            <a:r>
              <a:rPr lang="fr-CA" dirty="0"/>
              <a:t>ou plus pointant vers la même </a:t>
            </a:r>
            <a:r>
              <a:rPr lang="fr-CA" dirty="0">
                <a:solidFill>
                  <a:srgbClr val="FA4098"/>
                </a:solidFill>
              </a:rPr>
              <a:t>PK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Nous avions vu à la semaine 4 ce genre de situations, </a:t>
            </a:r>
            <a:r>
              <a:rPr lang="fr-CA" dirty="0">
                <a:solidFill>
                  <a:srgbClr val="FA4098"/>
                </a:solidFill>
              </a:rPr>
              <a:t>ON DELETE CASCADE </a:t>
            </a:r>
            <a:r>
              <a:rPr lang="fr-CA" dirty="0"/>
              <a:t>était parfois impossibles à implémenter à l’aide d’une contrainte </a:t>
            </a:r>
            <a:r>
              <a:rPr lang="fr-CA" dirty="0">
                <a:solidFill>
                  <a:srgbClr val="FA4098"/>
                </a:solidFill>
              </a:rPr>
              <a:t>FK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Quand on </a:t>
            </a:r>
            <a:r>
              <a:rPr lang="fr-CA" b="1" dirty="0"/>
              <a:t>supprime un utilisateur</a:t>
            </a:r>
            <a:r>
              <a:rPr lang="fr-CA" dirty="0"/>
              <a:t>, tous les </a:t>
            </a:r>
            <a:r>
              <a:rPr lang="fr-CA" dirty="0">
                <a:solidFill>
                  <a:srgbClr val="FA4098"/>
                </a:solidFill>
              </a:rPr>
              <a:t>blocages</a:t>
            </a:r>
            <a:r>
              <a:rPr lang="fr-CA" dirty="0"/>
              <a:t> où cet utilisateur est le </a:t>
            </a:r>
            <a:r>
              <a:rPr lang="fr-CA" b="1" dirty="0"/>
              <a:t>bloqueur</a:t>
            </a:r>
            <a:r>
              <a:rPr lang="fr-CA" dirty="0"/>
              <a:t> OU le </a:t>
            </a:r>
            <a:r>
              <a:rPr lang="fr-CA" b="1" dirty="0"/>
              <a:t>bloqué</a:t>
            </a:r>
            <a:r>
              <a:rPr lang="fr-CA" dirty="0"/>
              <a:t> doivent être </a:t>
            </a:r>
            <a:r>
              <a:rPr lang="fr-CA" b="1" dirty="0"/>
              <a:t>supprimés</a:t>
            </a:r>
            <a:r>
              <a:rPr lang="fr-CA" dirty="0"/>
              <a:t> de la base de données.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8A52D4-A0EC-1C7D-4BD0-71242A28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539" y="4148328"/>
            <a:ext cx="5512712" cy="16283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220CCF-6680-7A8F-0749-0BF36646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49" y="5957745"/>
            <a:ext cx="11139503" cy="48323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1F4598-3D34-F599-A243-C0ED1C65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49" y="4278503"/>
            <a:ext cx="6285983" cy="106542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2B5594BC-607F-C1DA-37D2-C5E81504488E}"/>
              </a:ext>
            </a:extLst>
          </p:cNvPr>
          <p:cNvSpPr/>
          <p:nvPr/>
        </p:nvSpPr>
        <p:spPr>
          <a:xfrm>
            <a:off x="3100599" y="5438055"/>
            <a:ext cx="444616" cy="396504"/>
          </a:xfrm>
          <a:prstGeom prst="down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30E217A8-25CC-14E8-9B6F-855E3CE9A4E9}"/>
              </a:ext>
            </a:extLst>
          </p:cNvPr>
          <p:cNvSpPr/>
          <p:nvPr/>
        </p:nvSpPr>
        <p:spPr>
          <a:xfrm>
            <a:off x="1333850" y="4583461"/>
            <a:ext cx="109188" cy="236683"/>
          </a:xfrm>
          <a:prstGeom prst="rightBrace">
            <a:avLst>
              <a:gd name="adj1" fmla="val 33880"/>
              <a:gd name="adj2" fmla="val 50000"/>
            </a:avLst>
          </a:prstGeom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B1621518-4334-FD62-5F85-FA1991E49077}"/>
              </a:ext>
            </a:extLst>
          </p:cNvPr>
          <p:cNvSpPr/>
          <p:nvPr/>
        </p:nvSpPr>
        <p:spPr>
          <a:xfrm>
            <a:off x="1335454" y="5092001"/>
            <a:ext cx="109188" cy="236683"/>
          </a:xfrm>
          <a:prstGeom prst="rightBrace">
            <a:avLst>
              <a:gd name="adj1" fmla="val 33880"/>
              <a:gd name="adj2" fmla="val 50000"/>
            </a:avLst>
          </a:prstGeom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749E03-FE93-6D60-EB60-AFA7BBD9E284}"/>
              </a:ext>
            </a:extLst>
          </p:cNvPr>
          <p:cNvSpPr txBox="1"/>
          <p:nvPr/>
        </p:nvSpPr>
        <p:spPr>
          <a:xfrm>
            <a:off x="1396636" y="4532673"/>
            <a:ext cx="11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À retirer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D3A6C-0F45-D24C-5FBC-CF3F64344366}"/>
              </a:ext>
            </a:extLst>
          </p:cNvPr>
          <p:cNvSpPr txBox="1"/>
          <p:nvPr/>
        </p:nvSpPr>
        <p:spPr>
          <a:xfrm>
            <a:off x="1396636" y="5056453"/>
            <a:ext cx="11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À retirer</a:t>
            </a:r>
          </a:p>
        </p:txBody>
      </p:sp>
    </p:spTree>
    <p:extLst>
      <p:ext uri="{BB962C8B-B14F-4D97-AF65-F5344CB8AC3E}">
        <p14:creationId xmlns:p14="http://schemas.microsoft.com/office/powerpoint/2010/main" val="418879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5B957A-9052-4DC1-9DCC-B3F0165F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9073D1"/>
                </a:solidFill>
              </a:rPr>
              <a:t>Retour sur un déclencheur complexe</a:t>
            </a:r>
          </a:p>
          <a:p>
            <a:r>
              <a:rPr lang="fr-CA" dirty="0">
                <a:solidFill>
                  <a:srgbClr val="9073D1"/>
                </a:solidFill>
              </a:rPr>
              <a:t>Retour sur les standards de nommage</a:t>
            </a:r>
          </a:p>
          <a:p>
            <a:r>
              <a:rPr lang="fr-CA" b="1" dirty="0">
                <a:solidFill>
                  <a:srgbClr val="9073D1"/>
                </a:solidFill>
              </a:rPr>
              <a:t>Exemples d’autres déclencheurs</a:t>
            </a:r>
          </a:p>
          <a:p>
            <a:r>
              <a:rPr lang="fr-CA" dirty="0">
                <a:solidFill>
                  <a:srgbClr val="9073D1"/>
                </a:solidFill>
              </a:rPr>
              <a:t>Déclencheurs sur plusieurs instructions DML</a:t>
            </a:r>
          </a:p>
          <a:p>
            <a:r>
              <a:rPr lang="fr-CA" b="1" dirty="0">
                <a:solidFill>
                  <a:srgbClr val="9073D1"/>
                </a:solidFill>
              </a:rPr>
              <a:t>Déclencheurs INSTEAD OF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r>
              <a:rPr lang="en-CA" dirty="0"/>
              <a:t>📃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011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95600" y="20955"/>
            <a:ext cx="7704000" cy="864000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CA" b="1" cap="none" dirty="0">
                <a:solidFill>
                  <a:schemeClr val="bg1"/>
                </a:solidFill>
              </a:rPr>
              <a:t>INSTEAD Triggers</a:t>
            </a:r>
            <a:endParaRPr lang="fr-CA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>
          <a:xfrm>
            <a:off x="1775521" y="1052736"/>
            <a:ext cx="8640959" cy="4608512"/>
          </a:xfrm>
        </p:spPr>
        <p:txBody>
          <a:bodyPr wrap="square" anchor="ctr">
            <a:normAutofit/>
          </a:bodyPr>
          <a:lstStyle/>
          <a:p>
            <a:pPr marL="365760" lvl="1" indent="0" algn="l">
              <a:spcAft>
                <a:spcPts val="600"/>
              </a:spcAft>
            </a:pPr>
            <a:endParaRPr lang="fr-CA" sz="2800" dirty="0"/>
          </a:p>
          <a:p>
            <a:pPr lvl="1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CA" sz="2800" b="1" dirty="0">
                <a:solidFill>
                  <a:srgbClr val="FA4098"/>
                </a:solidFill>
              </a:rPr>
              <a:t>INSTEAD trigger </a:t>
            </a:r>
            <a:r>
              <a:rPr lang="fr-CA" sz="2800" dirty="0"/>
              <a:t>:  déclenché une fois par instruction et non à chaque enregistrement qui aurait été touché par l'instruction.</a:t>
            </a:r>
          </a:p>
          <a:p>
            <a:pPr marL="651510" lvl="1" indent="-285750" algn="l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fr-CA" sz="2800" dirty="0"/>
          </a:p>
          <a:p>
            <a:pPr lvl="1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CA" sz="2800" dirty="0"/>
              <a:t>Vous ne pouvez créer qu’UN SEUL INSTEAD trigger sur une même table pour le même type d'instruction. </a:t>
            </a:r>
          </a:p>
        </p:txBody>
      </p:sp>
    </p:spTree>
    <p:extLst>
      <p:ext uri="{BB962C8B-B14F-4D97-AF65-F5344CB8AC3E}">
        <p14:creationId xmlns:p14="http://schemas.microsoft.com/office/powerpoint/2010/main" val="161177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#3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9B75BB-1E42-BE45-F619-6C1CB2778ECB}"/>
              </a:ext>
            </a:extLst>
          </p:cNvPr>
          <p:cNvSpPr txBox="1"/>
          <p:nvPr/>
        </p:nvSpPr>
        <p:spPr>
          <a:xfrm>
            <a:off x="6473952" y="1366314"/>
            <a:ext cx="56691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• Cette fois-ci, on est obligé de créer un déclencheur de type </a:t>
            </a:r>
            <a:r>
              <a:rPr lang="fr-CA" sz="1600" dirty="0">
                <a:solidFill>
                  <a:srgbClr val="FA4098"/>
                </a:solidFill>
              </a:rPr>
              <a:t>INSTEAD OF </a:t>
            </a:r>
            <a:r>
              <a:rPr lang="fr-CA" sz="1600" dirty="0">
                <a:solidFill>
                  <a:srgbClr val="9073D1"/>
                </a:solidFill>
              </a:rPr>
              <a:t>plutôt que </a:t>
            </a:r>
            <a:r>
              <a:rPr lang="fr-CA" sz="1600" dirty="0">
                <a:solidFill>
                  <a:srgbClr val="FA4098"/>
                </a:solidFill>
              </a:rPr>
              <a:t>AFTER</a:t>
            </a:r>
            <a:r>
              <a:rPr lang="fr-CA" sz="1600" dirty="0">
                <a:solidFill>
                  <a:srgbClr val="9073D1"/>
                </a:solidFill>
              </a:rPr>
              <a:t>. C’est parce que si on essaye de </a:t>
            </a:r>
            <a:r>
              <a:rPr lang="fr-CA" sz="1600" dirty="0">
                <a:solidFill>
                  <a:srgbClr val="FA4098"/>
                </a:solidFill>
              </a:rPr>
              <a:t>DELETE </a:t>
            </a:r>
            <a:r>
              <a:rPr lang="fr-CA" sz="1600" dirty="0">
                <a:solidFill>
                  <a:srgbClr val="9073D1"/>
                </a:solidFill>
              </a:rPr>
              <a:t>un </a:t>
            </a:r>
            <a:r>
              <a:rPr lang="fr-CA" sz="1600" dirty="0">
                <a:solidFill>
                  <a:srgbClr val="FA4098"/>
                </a:solidFill>
              </a:rPr>
              <a:t>Utilisateur</a:t>
            </a:r>
            <a:r>
              <a:rPr lang="fr-CA" sz="1600" dirty="0">
                <a:solidFill>
                  <a:srgbClr val="9073D1"/>
                </a:solidFill>
              </a:rPr>
              <a:t>, nos contraintes </a:t>
            </a:r>
            <a:r>
              <a:rPr lang="fr-CA" sz="1600" dirty="0">
                <a:solidFill>
                  <a:srgbClr val="FA4098"/>
                </a:solidFill>
              </a:rPr>
              <a:t>FK</a:t>
            </a:r>
            <a:r>
              <a:rPr lang="fr-CA" sz="1600" dirty="0">
                <a:solidFill>
                  <a:srgbClr val="9073D1"/>
                </a:solidFill>
              </a:rPr>
              <a:t> vont </a:t>
            </a:r>
            <a:r>
              <a:rPr lang="fr-CA" sz="1600" b="1" dirty="0">
                <a:solidFill>
                  <a:srgbClr val="9073D1"/>
                </a:solidFill>
              </a:rPr>
              <a:t>lancer une erreur </a:t>
            </a:r>
            <a:r>
              <a:rPr lang="fr-CA" sz="1600" dirty="0">
                <a:solidFill>
                  <a:srgbClr val="9073D1"/>
                </a:solidFill>
              </a:rPr>
              <a:t>et annuler l’opération. Le déclencheur va donc </a:t>
            </a:r>
            <a:r>
              <a:rPr lang="fr-CA" sz="1600" b="1" dirty="0">
                <a:solidFill>
                  <a:srgbClr val="9073D1"/>
                </a:solidFill>
              </a:rPr>
              <a:t>D’ABORD</a:t>
            </a:r>
            <a:r>
              <a:rPr lang="fr-CA" sz="1600" dirty="0">
                <a:solidFill>
                  <a:srgbClr val="9073D1"/>
                </a:solidFill>
              </a:rPr>
              <a:t> supprimer les rangées impactées dans la table </a:t>
            </a:r>
            <a:r>
              <a:rPr lang="fr-CA" sz="1600" dirty="0">
                <a:solidFill>
                  <a:srgbClr val="FA4098"/>
                </a:solidFill>
              </a:rPr>
              <a:t>Blocage</a:t>
            </a: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fr-CA" sz="1600" b="1" dirty="0">
                <a:solidFill>
                  <a:srgbClr val="9073D1"/>
                </a:solidFill>
              </a:rPr>
              <a:t>PUIS</a:t>
            </a:r>
            <a:r>
              <a:rPr lang="fr-CA" sz="1600" dirty="0">
                <a:solidFill>
                  <a:srgbClr val="9073D1"/>
                </a:solidFill>
              </a:rPr>
              <a:t> supprimer le ou les utilisateurs.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Avec un déclencheur </a:t>
            </a:r>
            <a:r>
              <a:rPr lang="fr-CA" sz="1600" dirty="0">
                <a:solidFill>
                  <a:srgbClr val="FA4098"/>
                </a:solidFill>
              </a:rPr>
              <a:t>INSTEAD OF</a:t>
            </a:r>
            <a:r>
              <a:rPr lang="fr-CA" sz="1600" dirty="0">
                <a:solidFill>
                  <a:srgbClr val="9073D1"/>
                </a:solidFill>
              </a:rPr>
              <a:t>, l’opération est </a:t>
            </a:r>
            <a:r>
              <a:rPr lang="fr-CA" sz="1600" b="1" dirty="0">
                <a:solidFill>
                  <a:srgbClr val="9073D1"/>
                </a:solidFill>
              </a:rPr>
              <a:t>REMPLACÉE</a:t>
            </a:r>
            <a:r>
              <a:rPr lang="fr-CA" sz="1600" dirty="0">
                <a:solidFill>
                  <a:srgbClr val="9073D1"/>
                </a:solidFill>
              </a:rPr>
              <a:t> par le code du </a:t>
            </a:r>
            <a:r>
              <a:rPr lang="fr-CA" sz="1600" dirty="0">
                <a:solidFill>
                  <a:srgbClr val="FA4098"/>
                </a:solidFill>
              </a:rPr>
              <a:t>déclencheur</a:t>
            </a:r>
            <a:r>
              <a:rPr lang="fr-CA" sz="1600" dirty="0">
                <a:solidFill>
                  <a:srgbClr val="9073D1"/>
                </a:solidFill>
              </a:rPr>
              <a:t>. Si on veut vraiment que les utilisateurs soient supprimés, il faudra </a:t>
            </a:r>
            <a:r>
              <a:rPr lang="fr-CA" sz="1600" b="1" dirty="0">
                <a:solidFill>
                  <a:srgbClr val="9073D1"/>
                </a:solidFill>
              </a:rPr>
              <a:t>répéter l’opération</a:t>
            </a:r>
            <a:r>
              <a:rPr lang="fr-CA" sz="1600" dirty="0">
                <a:solidFill>
                  <a:srgbClr val="9073D1"/>
                </a:solidFill>
              </a:rPr>
              <a:t> dans le </a:t>
            </a:r>
            <a:r>
              <a:rPr lang="fr-CA" sz="1600" dirty="0">
                <a:solidFill>
                  <a:srgbClr val="FA4098"/>
                </a:solidFill>
              </a:rPr>
              <a:t>déclencheur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Le premier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 supprime toutes les rangées de la table </a:t>
            </a:r>
            <a:r>
              <a:rPr lang="fr-CA" sz="1600" dirty="0">
                <a:solidFill>
                  <a:srgbClr val="FA4098"/>
                </a:solidFill>
              </a:rPr>
              <a:t>Blocage</a:t>
            </a:r>
            <a:r>
              <a:rPr lang="fr-CA" sz="1600" dirty="0">
                <a:solidFill>
                  <a:srgbClr val="9073D1"/>
                </a:solidFill>
              </a:rPr>
              <a:t> où l’id d’un utilisateur bloqueur ou bloqué correspond à un utilisateur qui vient d’être supprimé.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Le deuxième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 supprime tous les utilisateurs de la table </a:t>
            </a:r>
            <a:r>
              <a:rPr lang="fr-CA" sz="1600" dirty="0">
                <a:solidFill>
                  <a:srgbClr val="FA4098"/>
                </a:solidFill>
              </a:rPr>
              <a:t>Utilisateur</a:t>
            </a:r>
            <a:r>
              <a:rPr lang="fr-CA" sz="1600" dirty="0">
                <a:solidFill>
                  <a:srgbClr val="9073D1"/>
                </a:solidFill>
              </a:rPr>
              <a:t> qui devaient être supprimés.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Grâce à </a:t>
            </a:r>
            <a:r>
              <a:rPr lang="fr-CA" sz="1600" dirty="0">
                <a:solidFill>
                  <a:srgbClr val="FA4098"/>
                </a:solidFill>
              </a:rPr>
              <a:t>ANY</a:t>
            </a:r>
            <a:r>
              <a:rPr lang="fr-CA" sz="1600" dirty="0">
                <a:solidFill>
                  <a:srgbClr val="9073D1"/>
                </a:solidFill>
              </a:rPr>
              <a:t>, ce déclencheur peut gérer les opérations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 où plusieurs rangées sont affectées.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DE3BD5-71E8-79DB-CE85-72E78B3F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7" y="5433911"/>
            <a:ext cx="2067213" cy="74305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A9596BB-E0D4-238A-6F34-D953DA3315CD}"/>
              </a:ext>
            </a:extLst>
          </p:cNvPr>
          <p:cNvSpPr/>
          <p:nvPr/>
        </p:nvSpPr>
        <p:spPr>
          <a:xfrm>
            <a:off x="2579520" y="5583635"/>
            <a:ext cx="604517" cy="506269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62B4C7-ECCD-F458-C666-72398237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67" y="5637049"/>
            <a:ext cx="2722109" cy="39944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BE7D42-0E85-B10C-DCBD-FEA0656FE899}"/>
              </a:ext>
            </a:extLst>
          </p:cNvPr>
          <p:cNvSpPr txBox="1"/>
          <p:nvPr/>
        </p:nvSpPr>
        <p:spPr>
          <a:xfrm>
            <a:off x="-33937" y="5904467"/>
            <a:ext cx="53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❌</a:t>
            </a:r>
            <a:endParaRPr lang="fr-CA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86D485-DA90-9875-7C4B-FCD3C5809436}"/>
              </a:ext>
            </a:extLst>
          </p:cNvPr>
          <p:cNvSpPr txBox="1"/>
          <p:nvPr/>
        </p:nvSpPr>
        <p:spPr>
          <a:xfrm>
            <a:off x="363438" y="6243021"/>
            <a:ext cx="569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solidFill>
                  <a:srgbClr val="9073D1"/>
                </a:solidFill>
              </a:rPr>
              <a:t>Si on supprime </a:t>
            </a:r>
            <a:r>
              <a:rPr lang="fr-CA" sz="1200" dirty="0">
                <a:solidFill>
                  <a:srgbClr val="FA4098"/>
                </a:solidFill>
              </a:rPr>
              <a:t>Martin3</a:t>
            </a:r>
            <a:r>
              <a:rPr lang="fr-CA" sz="1200" dirty="0">
                <a:solidFill>
                  <a:srgbClr val="9073D1"/>
                </a:solidFill>
              </a:rPr>
              <a:t> ou </a:t>
            </a:r>
            <a:r>
              <a:rPr lang="fr-CA" sz="1200" dirty="0">
                <a:solidFill>
                  <a:srgbClr val="FA4098"/>
                </a:solidFill>
              </a:rPr>
              <a:t>Simone48</a:t>
            </a:r>
            <a:r>
              <a:rPr lang="fr-CA" sz="1200" dirty="0">
                <a:solidFill>
                  <a:srgbClr val="9073D1"/>
                </a:solidFill>
              </a:rPr>
              <a:t>, il faut supprimer le </a:t>
            </a:r>
            <a:r>
              <a:rPr lang="fr-CA" sz="1200" dirty="0">
                <a:solidFill>
                  <a:srgbClr val="FA4098"/>
                </a:solidFill>
              </a:rPr>
              <a:t>blocage</a:t>
            </a:r>
            <a:r>
              <a:rPr lang="fr-CA" sz="1200" dirty="0">
                <a:solidFill>
                  <a:srgbClr val="9073D1"/>
                </a:solidFill>
              </a:rPr>
              <a:t> qui les relie.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27A6D4-CE80-BDAB-F654-92B3E329F37C}"/>
              </a:ext>
            </a:extLst>
          </p:cNvPr>
          <p:cNvSpPr txBox="1"/>
          <p:nvPr/>
        </p:nvSpPr>
        <p:spPr>
          <a:xfrm>
            <a:off x="6012009" y="5752828"/>
            <a:ext cx="53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❌</a:t>
            </a:r>
            <a:endParaRPr lang="fr-CA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385DBD-E095-F62A-5D9D-EEE4191D5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4" y="1926454"/>
            <a:ext cx="6012425" cy="2847060"/>
          </a:xfrm>
          <a:prstGeom prst="rect">
            <a:avLst/>
          </a:prstGeom>
          <a:ln w="19050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32681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#3 (Suppression de plusieurs enregistrements)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9B75BB-1E42-BE45-F619-6C1CB2778ECB}"/>
              </a:ext>
            </a:extLst>
          </p:cNvPr>
          <p:cNvSpPr txBox="1"/>
          <p:nvPr/>
        </p:nvSpPr>
        <p:spPr>
          <a:xfrm>
            <a:off x="6391022" y="1614889"/>
            <a:ext cx="56691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• Cette fois-ci, on est obligé de créer un déclencheur de type </a:t>
            </a:r>
            <a:r>
              <a:rPr lang="fr-CA" sz="1600" dirty="0">
                <a:solidFill>
                  <a:srgbClr val="FA4098"/>
                </a:solidFill>
              </a:rPr>
              <a:t>INSTEAD OF </a:t>
            </a:r>
            <a:r>
              <a:rPr lang="fr-CA" sz="1600" dirty="0">
                <a:solidFill>
                  <a:srgbClr val="9073D1"/>
                </a:solidFill>
              </a:rPr>
              <a:t>plutôt que </a:t>
            </a:r>
            <a:r>
              <a:rPr lang="fr-CA" sz="1600" dirty="0">
                <a:solidFill>
                  <a:srgbClr val="FA4098"/>
                </a:solidFill>
              </a:rPr>
              <a:t>AFTER</a:t>
            </a:r>
            <a:r>
              <a:rPr lang="fr-CA" sz="1600" dirty="0">
                <a:solidFill>
                  <a:srgbClr val="9073D1"/>
                </a:solidFill>
              </a:rPr>
              <a:t>. C’est parce que si on essaye de </a:t>
            </a:r>
            <a:r>
              <a:rPr lang="fr-CA" sz="1600" dirty="0">
                <a:solidFill>
                  <a:srgbClr val="FA4098"/>
                </a:solidFill>
              </a:rPr>
              <a:t>DELETE </a:t>
            </a:r>
            <a:r>
              <a:rPr lang="fr-CA" sz="1600" dirty="0">
                <a:solidFill>
                  <a:srgbClr val="9073D1"/>
                </a:solidFill>
              </a:rPr>
              <a:t>un </a:t>
            </a:r>
            <a:r>
              <a:rPr lang="fr-CA" sz="1600" dirty="0">
                <a:solidFill>
                  <a:srgbClr val="FA4098"/>
                </a:solidFill>
              </a:rPr>
              <a:t>Utilisateur</a:t>
            </a:r>
            <a:r>
              <a:rPr lang="fr-CA" sz="1600" dirty="0">
                <a:solidFill>
                  <a:srgbClr val="9073D1"/>
                </a:solidFill>
              </a:rPr>
              <a:t>, nos contraintes </a:t>
            </a:r>
            <a:r>
              <a:rPr lang="fr-CA" sz="1600" dirty="0">
                <a:solidFill>
                  <a:srgbClr val="FA4098"/>
                </a:solidFill>
              </a:rPr>
              <a:t>FK</a:t>
            </a:r>
            <a:r>
              <a:rPr lang="fr-CA" sz="1600" dirty="0">
                <a:solidFill>
                  <a:srgbClr val="9073D1"/>
                </a:solidFill>
              </a:rPr>
              <a:t> vont </a:t>
            </a:r>
            <a:r>
              <a:rPr lang="fr-CA" sz="1600" b="1" dirty="0">
                <a:solidFill>
                  <a:srgbClr val="9073D1"/>
                </a:solidFill>
              </a:rPr>
              <a:t>lancer une erreur </a:t>
            </a:r>
            <a:r>
              <a:rPr lang="fr-CA" sz="1600" dirty="0">
                <a:solidFill>
                  <a:srgbClr val="9073D1"/>
                </a:solidFill>
              </a:rPr>
              <a:t>et annuler l’opération. Le déclencheur va donc </a:t>
            </a:r>
            <a:r>
              <a:rPr lang="fr-CA" sz="1600" b="1" dirty="0">
                <a:solidFill>
                  <a:srgbClr val="9073D1"/>
                </a:solidFill>
              </a:rPr>
              <a:t>D’ABORD</a:t>
            </a:r>
            <a:r>
              <a:rPr lang="fr-CA" sz="1600" dirty="0">
                <a:solidFill>
                  <a:srgbClr val="9073D1"/>
                </a:solidFill>
              </a:rPr>
              <a:t> supprimer les rangées impactées dans la table </a:t>
            </a:r>
            <a:r>
              <a:rPr lang="fr-CA" sz="1600" dirty="0">
                <a:solidFill>
                  <a:srgbClr val="FA4098"/>
                </a:solidFill>
              </a:rPr>
              <a:t>Blocage</a:t>
            </a: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fr-CA" sz="1600" b="1" dirty="0">
                <a:solidFill>
                  <a:srgbClr val="9073D1"/>
                </a:solidFill>
              </a:rPr>
              <a:t>PUIS</a:t>
            </a:r>
            <a:r>
              <a:rPr lang="fr-CA" sz="1600" dirty="0">
                <a:solidFill>
                  <a:srgbClr val="9073D1"/>
                </a:solidFill>
              </a:rPr>
              <a:t> supprimer le ou les utilisateurs.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Avec un déclencheur </a:t>
            </a:r>
            <a:r>
              <a:rPr lang="fr-CA" sz="1600" dirty="0">
                <a:solidFill>
                  <a:srgbClr val="FA4098"/>
                </a:solidFill>
              </a:rPr>
              <a:t>INSTEAD OF</a:t>
            </a:r>
            <a:r>
              <a:rPr lang="fr-CA" sz="1600" dirty="0">
                <a:solidFill>
                  <a:srgbClr val="9073D1"/>
                </a:solidFill>
              </a:rPr>
              <a:t>, l’opération est </a:t>
            </a:r>
            <a:r>
              <a:rPr lang="fr-CA" sz="1600" b="1" dirty="0">
                <a:solidFill>
                  <a:srgbClr val="9073D1"/>
                </a:solidFill>
              </a:rPr>
              <a:t>REMPLACÉE</a:t>
            </a:r>
            <a:r>
              <a:rPr lang="fr-CA" sz="1600" dirty="0">
                <a:solidFill>
                  <a:srgbClr val="9073D1"/>
                </a:solidFill>
              </a:rPr>
              <a:t> par le code du </a:t>
            </a:r>
            <a:r>
              <a:rPr lang="fr-CA" sz="1600" dirty="0">
                <a:solidFill>
                  <a:srgbClr val="FA4098"/>
                </a:solidFill>
              </a:rPr>
              <a:t>déclencheur</a:t>
            </a:r>
            <a:r>
              <a:rPr lang="fr-CA" sz="1600" dirty="0">
                <a:solidFill>
                  <a:srgbClr val="9073D1"/>
                </a:solidFill>
              </a:rPr>
              <a:t>. Si on veut vraiment que les utilisateurs soient supprimés, il faudra </a:t>
            </a:r>
            <a:r>
              <a:rPr lang="fr-CA" sz="1600" b="1" dirty="0">
                <a:solidFill>
                  <a:srgbClr val="9073D1"/>
                </a:solidFill>
              </a:rPr>
              <a:t>répéter l’opération</a:t>
            </a:r>
            <a:r>
              <a:rPr lang="fr-CA" sz="1600" dirty="0">
                <a:solidFill>
                  <a:srgbClr val="9073D1"/>
                </a:solidFill>
              </a:rPr>
              <a:t> dans le </a:t>
            </a:r>
            <a:r>
              <a:rPr lang="fr-CA" sz="1600" dirty="0">
                <a:solidFill>
                  <a:srgbClr val="FA4098"/>
                </a:solidFill>
              </a:rPr>
              <a:t>déclencheur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Le premier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 supprime toutes les rangées de la table </a:t>
            </a:r>
            <a:r>
              <a:rPr lang="fr-CA" sz="1600" dirty="0">
                <a:solidFill>
                  <a:srgbClr val="FA4098"/>
                </a:solidFill>
              </a:rPr>
              <a:t>Blocage</a:t>
            </a:r>
            <a:r>
              <a:rPr lang="fr-CA" sz="1600" dirty="0">
                <a:solidFill>
                  <a:srgbClr val="9073D1"/>
                </a:solidFill>
              </a:rPr>
              <a:t> où l’id d’un utilisateur bloqueur ou bloqué correspond à un utilisateur qui vient d’être supprimé.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Le deuxième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 supprime tous les utilisateurs de la table </a:t>
            </a:r>
            <a:r>
              <a:rPr lang="fr-CA" sz="1600" dirty="0">
                <a:solidFill>
                  <a:srgbClr val="FA4098"/>
                </a:solidFill>
              </a:rPr>
              <a:t>Utilisateur</a:t>
            </a:r>
            <a:r>
              <a:rPr lang="fr-CA" sz="1600" dirty="0">
                <a:solidFill>
                  <a:srgbClr val="9073D1"/>
                </a:solidFill>
              </a:rPr>
              <a:t> qui devaient être supprimés.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Grâce à </a:t>
            </a:r>
            <a:r>
              <a:rPr lang="fr-CA" sz="1600" dirty="0">
                <a:solidFill>
                  <a:srgbClr val="FA4098"/>
                </a:solidFill>
              </a:rPr>
              <a:t>ANY</a:t>
            </a:r>
            <a:r>
              <a:rPr lang="fr-CA" sz="1600" dirty="0">
                <a:solidFill>
                  <a:srgbClr val="9073D1"/>
                </a:solidFill>
              </a:rPr>
              <a:t>, ce déclencheur peut gérer les opérations </a:t>
            </a:r>
            <a:r>
              <a:rPr lang="fr-CA" sz="1600" dirty="0">
                <a:solidFill>
                  <a:srgbClr val="FA4098"/>
                </a:solidFill>
              </a:rPr>
              <a:t>DELETE</a:t>
            </a:r>
            <a:r>
              <a:rPr lang="fr-CA" sz="1600" dirty="0">
                <a:solidFill>
                  <a:srgbClr val="9073D1"/>
                </a:solidFill>
              </a:rPr>
              <a:t> où plusieurs rangées sont affectées.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DE3BD5-71E8-79DB-CE85-72E78B3F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7" y="5433911"/>
            <a:ext cx="2067213" cy="74305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A9596BB-E0D4-238A-6F34-D953DA3315CD}"/>
              </a:ext>
            </a:extLst>
          </p:cNvPr>
          <p:cNvSpPr/>
          <p:nvPr/>
        </p:nvSpPr>
        <p:spPr>
          <a:xfrm>
            <a:off x="2579520" y="5583635"/>
            <a:ext cx="604517" cy="506269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600" b="1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62B4C7-ECCD-F458-C666-72398237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67" y="5637049"/>
            <a:ext cx="2722109" cy="39944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BE7D42-0E85-B10C-DCBD-FEA0656FE899}"/>
              </a:ext>
            </a:extLst>
          </p:cNvPr>
          <p:cNvSpPr txBox="1"/>
          <p:nvPr/>
        </p:nvSpPr>
        <p:spPr>
          <a:xfrm>
            <a:off x="-33937" y="5904467"/>
            <a:ext cx="53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❌</a:t>
            </a:r>
            <a:endParaRPr lang="fr-CA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86D485-DA90-9875-7C4B-FCD3C5809436}"/>
              </a:ext>
            </a:extLst>
          </p:cNvPr>
          <p:cNvSpPr txBox="1"/>
          <p:nvPr/>
        </p:nvSpPr>
        <p:spPr>
          <a:xfrm>
            <a:off x="363438" y="6243021"/>
            <a:ext cx="569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solidFill>
                  <a:srgbClr val="9073D1"/>
                </a:solidFill>
              </a:rPr>
              <a:t>Si on supprime </a:t>
            </a:r>
            <a:r>
              <a:rPr lang="fr-CA" sz="1200" dirty="0">
                <a:solidFill>
                  <a:srgbClr val="FA4098"/>
                </a:solidFill>
              </a:rPr>
              <a:t>Martin3</a:t>
            </a:r>
            <a:r>
              <a:rPr lang="fr-CA" sz="1200" dirty="0">
                <a:solidFill>
                  <a:srgbClr val="9073D1"/>
                </a:solidFill>
              </a:rPr>
              <a:t> ou </a:t>
            </a:r>
            <a:r>
              <a:rPr lang="fr-CA" sz="1200" dirty="0">
                <a:solidFill>
                  <a:srgbClr val="FA4098"/>
                </a:solidFill>
              </a:rPr>
              <a:t>Simone48</a:t>
            </a:r>
            <a:r>
              <a:rPr lang="fr-CA" sz="1200" dirty="0">
                <a:solidFill>
                  <a:srgbClr val="9073D1"/>
                </a:solidFill>
              </a:rPr>
              <a:t>, il faut supprimer le </a:t>
            </a:r>
            <a:r>
              <a:rPr lang="fr-CA" sz="1200" dirty="0">
                <a:solidFill>
                  <a:srgbClr val="FA4098"/>
                </a:solidFill>
              </a:rPr>
              <a:t>blocage</a:t>
            </a:r>
            <a:r>
              <a:rPr lang="fr-CA" sz="1200" dirty="0">
                <a:solidFill>
                  <a:srgbClr val="9073D1"/>
                </a:solidFill>
              </a:rPr>
              <a:t> qui les relie.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27A6D4-CE80-BDAB-F654-92B3E329F37C}"/>
              </a:ext>
            </a:extLst>
          </p:cNvPr>
          <p:cNvSpPr txBox="1"/>
          <p:nvPr/>
        </p:nvSpPr>
        <p:spPr>
          <a:xfrm>
            <a:off x="6012009" y="5752828"/>
            <a:ext cx="53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❌</a:t>
            </a:r>
            <a:endParaRPr lang="fr-CA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385DBD-E095-F62A-5D9D-EEE4191D5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4" y="1926454"/>
            <a:ext cx="6012425" cy="2847060"/>
          </a:xfrm>
          <a:prstGeom prst="rect">
            <a:avLst/>
          </a:prstGeom>
          <a:ln w="19050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2501768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4: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Delete</a:t>
            </a:r>
            <a:r>
              <a:rPr lang="fr-CA" dirty="0"/>
              <a:t> pour une seule commande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9B75BB-1E42-BE45-F619-6C1CB2778ECB}"/>
              </a:ext>
            </a:extLst>
          </p:cNvPr>
          <p:cNvSpPr txBox="1"/>
          <p:nvPr/>
        </p:nvSpPr>
        <p:spPr>
          <a:xfrm>
            <a:off x="5076583" y="1975593"/>
            <a:ext cx="57380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• </a:t>
            </a:r>
            <a:r>
              <a:rPr lang="fr-CA" sz="1600" b="1" dirty="0">
                <a:solidFill>
                  <a:srgbClr val="FA4098"/>
                </a:solidFill>
              </a:rPr>
              <a:t>Quand vous avez une relation 1-N entre deux tables </a:t>
            </a:r>
            <a:r>
              <a:rPr lang="fr-CA" sz="1600" b="1" dirty="0">
                <a:solidFill>
                  <a:srgbClr val="797CDE"/>
                </a:solidFill>
              </a:rPr>
              <a:t>et que vous n’avez pas mis une contrainte de clé étrangère avec ON DELETE CASCADE</a:t>
            </a:r>
            <a:r>
              <a:rPr lang="fr-CA" sz="1600" b="1" dirty="0">
                <a:solidFill>
                  <a:srgbClr val="FA4098"/>
                </a:solidFill>
              </a:rPr>
              <a:t>, vous aurez à faire un INSTEAD OF DELETE pour garder l’intégrité des données.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Ainsi, </a:t>
            </a:r>
            <a:r>
              <a:rPr lang="fr-CA" sz="1600" b="1" dirty="0">
                <a:solidFill>
                  <a:srgbClr val="9073D1"/>
                </a:solidFill>
              </a:rPr>
              <a:t>ce sera le cas </a:t>
            </a:r>
            <a:r>
              <a:rPr lang="fr-CA" sz="1600" dirty="0">
                <a:solidFill>
                  <a:srgbClr val="9073D1"/>
                </a:solidFill>
              </a:rPr>
              <a:t>pour une commande et le détail de cette commande car les entreprises doivent garder leurs infos plusieurs années pour des fins de vérification fiscale.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9073D1"/>
                </a:solidFill>
              </a:rPr>
              <a:t>On aura probablement à archiver les informations dans des tables d’archives AVANT de pouvoir supprimer une commande et le détail de cette commande.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endParaRPr lang="fr-CA" sz="1600" dirty="0">
              <a:solidFill>
                <a:srgbClr val="9073D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9073D1"/>
                </a:solidFill>
              </a:rPr>
              <a:t>Avec un déclencheur INSTEAD OF, l’opération est REMPLACÉE par le code du déclencheur. Si on veut vraiment que les commandes soient supprimés, il faudra répéter l’opération dans le déclencheur.</a:t>
            </a:r>
          </a:p>
          <a:p>
            <a:endParaRPr lang="fr-CA" sz="1600" dirty="0">
              <a:solidFill>
                <a:srgbClr val="9073D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A6FA72-781D-20E9-85F1-B7011F94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41" y="1735430"/>
            <a:ext cx="319132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77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ATTENTION</a:t>
            </a:r>
            <a:r>
              <a:rPr lang="fr-CA"/>
              <a:t>: ON supprime </a:t>
            </a:r>
            <a:r>
              <a:rPr lang="fr-CA" dirty="0"/>
              <a:t>une seule commande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CD08DE2-3F1F-AB3D-B052-F933E302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9544"/>
            <a:ext cx="8745170" cy="436305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9B75BB-1E42-BE45-F619-6C1CB2778ECB}"/>
              </a:ext>
            </a:extLst>
          </p:cNvPr>
          <p:cNvSpPr txBox="1"/>
          <p:nvPr/>
        </p:nvSpPr>
        <p:spPr>
          <a:xfrm>
            <a:off x="5912748" y="2290606"/>
            <a:ext cx="5738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9073D1"/>
                </a:solidFill>
              </a:rPr>
              <a:t>Archiver les informations dans des tables d’archives AVANT de pouvoir supprimer une commande et le détail de cette commande. </a:t>
            </a:r>
          </a:p>
          <a:p>
            <a:endParaRPr lang="fr-CA" sz="1600" dirty="0">
              <a:solidFill>
                <a:srgbClr val="9073D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63B6F-4180-014B-C3CF-6CAAE8EFE343}"/>
              </a:ext>
            </a:extLst>
          </p:cNvPr>
          <p:cNvSpPr txBox="1"/>
          <p:nvPr/>
        </p:nvSpPr>
        <p:spPr>
          <a:xfrm>
            <a:off x="8013589" y="4507858"/>
            <a:ext cx="2866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9073D1"/>
                </a:solidFill>
              </a:rPr>
              <a:t>Le premier DELETE supprime toutes les rangées de la table </a:t>
            </a:r>
            <a:r>
              <a:rPr lang="fr-CA" sz="1600" dirty="0" err="1">
                <a:solidFill>
                  <a:srgbClr val="9073D1"/>
                </a:solidFill>
              </a:rPr>
              <a:t>DetailsCommande</a:t>
            </a:r>
            <a:r>
              <a:rPr lang="fr-CA" sz="1600" dirty="0">
                <a:solidFill>
                  <a:srgbClr val="9073D1"/>
                </a:solidFill>
              </a:rPr>
              <a:t> pour </a:t>
            </a:r>
            <a:r>
              <a:rPr lang="fr-CA" sz="1600" dirty="0" err="1">
                <a:solidFill>
                  <a:srgbClr val="9073D1"/>
                </a:solidFill>
              </a:rPr>
              <a:t>l’id</a:t>
            </a:r>
            <a:r>
              <a:rPr lang="fr-CA" sz="1600" dirty="0">
                <a:solidFill>
                  <a:srgbClr val="9073D1"/>
                </a:solidFill>
              </a:rPr>
              <a:t> de la commande qu’on veut supprimer.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316253-6BBB-8B1B-3854-46C61B3CCB86}"/>
              </a:ext>
            </a:extLst>
          </p:cNvPr>
          <p:cNvSpPr txBox="1"/>
          <p:nvPr/>
        </p:nvSpPr>
        <p:spPr>
          <a:xfrm>
            <a:off x="3043714" y="5831297"/>
            <a:ext cx="5738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600" dirty="0">
                <a:solidFill>
                  <a:srgbClr val="9073D1"/>
                </a:solidFill>
              </a:rPr>
              <a:t>Le deuxième DELETE supprime la commande de la table Commande qu’on veut supprimer</a:t>
            </a:r>
          </a:p>
          <a:p>
            <a:endParaRPr lang="fr-CA" sz="1600" dirty="0">
              <a:solidFill>
                <a:srgbClr val="9073D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055E672-D4F2-84A5-00D6-C5053EBEE676}"/>
              </a:ext>
            </a:extLst>
          </p:cNvPr>
          <p:cNvCxnSpPr/>
          <p:nvPr/>
        </p:nvCxnSpPr>
        <p:spPr>
          <a:xfrm flipH="1">
            <a:off x="8355434" y="3047350"/>
            <a:ext cx="426348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DA9E8DE-1429-17E0-9382-F9B7813BBB78}"/>
              </a:ext>
            </a:extLst>
          </p:cNvPr>
          <p:cNvCxnSpPr>
            <a:cxnSpLocks/>
          </p:cNvCxnSpPr>
          <p:nvPr/>
        </p:nvCxnSpPr>
        <p:spPr>
          <a:xfrm flipH="1">
            <a:off x="8131946" y="3064589"/>
            <a:ext cx="1405678" cy="103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2686124-FA2C-C237-EC6B-67472459B5AE}"/>
              </a:ext>
            </a:extLst>
          </p:cNvPr>
          <p:cNvCxnSpPr/>
          <p:nvPr/>
        </p:nvCxnSpPr>
        <p:spPr>
          <a:xfrm flipH="1">
            <a:off x="6631619" y="4691263"/>
            <a:ext cx="1473694" cy="2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7185BDD-5CEC-07F6-DD85-031720DBC0AA}"/>
              </a:ext>
            </a:extLst>
          </p:cNvPr>
          <p:cNvCxnSpPr/>
          <p:nvPr/>
        </p:nvCxnSpPr>
        <p:spPr>
          <a:xfrm flipH="1" flipV="1">
            <a:off x="3043714" y="5793873"/>
            <a:ext cx="90103" cy="34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59B251E-8645-F377-D717-83911FED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UPDATE avec JOIN </a:t>
            </a:r>
            <a:r>
              <a:rPr lang="en-CA" dirty="0"/>
              <a:t>💡</a:t>
            </a:r>
            <a:endParaRPr lang="fr-CA" dirty="0"/>
          </a:p>
          <a:p>
            <a:pPr lvl="1"/>
            <a:r>
              <a:rPr lang="fr-CA" dirty="0"/>
              <a:t> En résumé : On met seulement à jour les rangées qui trouvent une correspondance avec l’autre table pendant la jointure.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675A8F9-AA07-EBC5-CDFD-35DB3BB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Parenthèse : UPDATE avec JOIN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B54F37-FCEF-41AC-61ED-97B44923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" y="2719889"/>
            <a:ext cx="4403112" cy="13397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0BE8DC-C800-907E-EFE5-56AA792B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979" y="2615652"/>
            <a:ext cx="2343477" cy="13717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D4A9AE-8A36-2090-5FE6-D949B6328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441" y="2615653"/>
            <a:ext cx="3486637" cy="137179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C3A0FBB-CF35-4789-D7B9-F544156C8574}"/>
              </a:ext>
            </a:extLst>
          </p:cNvPr>
          <p:cNvCxnSpPr>
            <a:cxnSpLocks/>
          </p:cNvCxnSpPr>
          <p:nvPr/>
        </p:nvCxnSpPr>
        <p:spPr>
          <a:xfrm flipV="1">
            <a:off x="8016240" y="3246289"/>
            <a:ext cx="1719072" cy="5525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7561CEC-6F4F-5266-998F-5D8ED7B40107}"/>
              </a:ext>
            </a:extLst>
          </p:cNvPr>
          <p:cNvCxnSpPr>
            <a:cxnSpLocks/>
          </p:cNvCxnSpPr>
          <p:nvPr/>
        </p:nvCxnSpPr>
        <p:spPr>
          <a:xfrm flipV="1">
            <a:off x="7973568" y="3389742"/>
            <a:ext cx="1761744" cy="173539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07193EB-98B6-1B0A-B5AE-AEA932A0DE9E}"/>
              </a:ext>
            </a:extLst>
          </p:cNvPr>
          <p:cNvCxnSpPr>
            <a:cxnSpLocks/>
          </p:cNvCxnSpPr>
          <p:nvPr/>
        </p:nvCxnSpPr>
        <p:spPr>
          <a:xfrm flipV="1">
            <a:off x="8037459" y="3612049"/>
            <a:ext cx="1868541" cy="20524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8CD859EA-A85D-78B7-1A1F-24630D60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696" y="4460967"/>
            <a:ext cx="4595505" cy="125632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992FEC3-689E-2556-B436-313163838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629" y="4543514"/>
            <a:ext cx="1943371" cy="1066949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41025FDA-9A0F-CEE5-6F15-16A6667A1904}"/>
              </a:ext>
            </a:extLst>
          </p:cNvPr>
          <p:cNvSpPr/>
          <p:nvPr/>
        </p:nvSpPr>
        <p:spPr>
          <a:xfrm>
            <a:off x="6931776" y="4767682"/>
            <a:ext cx="786384" cy="664464"/>
          </a:xfrm>
          <a:prstGeom prst="rightArrow">
            <a:avLst/>
          </a:prstGeom>
          <a:solidFill>
            <a:srgbClr val="B17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F84E435-D94C-B289-A6A6-8289635A64F6}"/>
              </a:ext>
            </a:extLst>
          </p:cNvPr>
          <p:cNvSpPr txBox="1"/>
          <p:nvPr/>
        </p:nvSpPr>
        <p:spPr>
          <a:xfrm>
            <a:off x="1209801" y="5933345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B177BF"/>
                </a:solidFill>
              </a:rPr>
              <a:t>• Le bonheur de l’humain</a:t>
            </a:r>
            <a:r>
              <a:rPr lang="fr-CA" sz="1600" dirty="0">
                <a:solidFill>
                  <a:srgbClr val="FA4098"/>
                </a:solidFill>
              </a:rPr>
              <a:t> #1 </a:t>
            </a:r>
            <a:r>
              <a:rPr lang="fr-CA" sz="1600" dirty="0">
                <a:solidFill>
                  <a:srgbClr val="B177BF"/>
                </a:solidFill>
              </a:rPr>
              <a:t>a augmenté de </a:t>
            </a:r>
            <a:r>
              <a:rPr lang="fr-CA" sz="1600" dirty="0">
                <a:solidFill>
                  <a:srgbClr val="FA4098"/>
                </a:solidFill>
              </a:rPr>
              <a:t>20</a:t>
            </a:r>
            <a:r>
              <a:rPr lang="fr-CA" sz="1600" dirty="0">
                <a:solidFill>
                  <a:srgbClr val="B177BF"/>
                </a:solidFill>
              </a:rPr>
              <a:t>. (Pas de </a:t>
            </a:r>
            <a:r>
              <a:rPr lang="fr-CA" sz="1600" dirty="0">
                <a:solidFill>
                  <a:srgbClr val="FA4098"/>
                </a:solidFill>
              </a:rPr>
              <a:t>25</a:t>
            </a:r>
            <a:r>
              <a:rPr lang="fr-CA" sz="1600" dirty="0">
                <a:solidFill>
                  <a:srgbClr val="B177BF"/>
                </a:solidFill>
              </a:rPr>
              <a:t>, car seule la première valeur trouvée a été prise en compte)</a:t>
            </a:r>
          </a:p>
          <a:p>
            <a:r>
              <a:rPr lang="fr-CA" sz="1600" dirty="0">
                <a:solidFill>
                  <a:srgbClr val="B177BF"/>
                </a:solidFill>
              </a:rPr>
              <a:t>• Le bonheur de l’humain </a:t>
            </a:r>
            <a:r>
              <a:rPr lang="fr-CA" sz="1600" dirty="0">
                <a:solidFill>
                  <a:srgbClr val="FA4098"/>
                </a:solidFill>
              </a:rPr>
              <a:t>#2</a:t>
            </a:r>
            <a:r>
              <a:rPr lang="fr-CA" sz="1600" dirty="0">
                <a:solidFill>
                  <a:srgbClr val="B177BF"/>
                </a:solidFill>
              </a:rPr>
              <a:t> a augmenté de </a:t>
            </a:r>
            <a:r>
              <a:rPr lang="fr-CA" sz="1600" dirty="0">
                <a:solidFill>
                  <a:srgbClr val="FA4098"/>
                </a:solidFill>
              </a:rPr>
              <a:t>30</a:t>
            </a:r>
            <a:r>
              <a:rPr lang="fr-CA" sz="1600" dirty="0">
                <a:solidFill>
                  <a:srgbClr val="B177B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432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5B957A-9052-4DC1-9DCC-B3F0165F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9073D1"/>
                </a:solidFill>
              </a:rPr>
              <a:t>Retour sur un déclencheur complexe</a:t>
            </a:r>
          </a:p>
          <a:p>
            <a:r>
              <a:rPr lang="fr-CA" dirty="0">
                <a:solidFill>
                  <a:srgbClr val="9073D1"/>
                </a:solidFill>
              </a:rPr>
              <a:t>Retour sur les standards de nommage</a:t>
            </a:r>
          </a:p>
          <a:p>
            <a:r>
              <a:rPr lang="fr-CA" dirty="0">
                <a:solidFill>
                  <a:srgbClr val="9073D1"/>
                </a:solidFill>
              </a:rPr>
              <a:t>Exemples d’autres déclencheurs</a:t>
            </a:r>
          </a:p>
          <a:p>
            <a:r>
              <a:rPr lang="fr-CA" dirty="0">
                <a:solidFill>
                  <a:srgbClr val="9073D1"/>
                </a:solidFill>
              </a:rPr>
              <a:t>Déclencheurs INSTEAD OF</a:t>
            </a:r>
          </a:p>
          <a:p>
            <a:r>
              <a:rPr lang="fr-CA" b="1" dirty="0">
                <a:solidFill>
                  <a:srgbClr val="9073D1"/>
                </a:solidFill>
              </a:rPr>
              <a:t>Déclencheurs sur plusieurs instructions DML</a:t>
            </a:r>
          </a:p>
          <a:p>
            <a:pPr marL="0" indent="0">
              <a:buNone/>
            </a:pPr>
            <a:endParaRPr lang="fr-CA" dirty="0">
              <a:solidFill>
                <a:srgbClr val="9073D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r>
              <a:rPr lang="en-CA" dirty="0"/>
              <a:t>📃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94231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Nous avons vu des déclencheurs sur une seule instruction DML</a:t>
            </a:r>
          </a:p>
          <a:p>
            <a:pPr lvl="1"/>
            <a:r>
              <a:rPr lang="fr-CA" dirty="0"/>
              <a:t>AFTER INSERT</a:t>
            </a:r>
          </a:p>
          <a:p>
            <a:pPr lvl="1"/>
            <a:r>
              <a:rPr lang="fr-CA" dirty="0"/>
              <a:t>AFTER UPDATE</a:t>
            </a:r>
          </a:p>
          <a:p>
            <a:pPr lvl="1"/>
            <a:r>
              <a:rPr lang="fr-CA" dirty="0"/>
              <a:t>AFTER DELETE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dirty="0">
                <a:solidFill>
                  <a:srgbClr val="797CDE"/>
                </a:solidFill>
              </a:rPr>
              <a:t> Parfois, selon les normes des entreprises, on veut faire un seul trigger AFTER par table </a:t>
            </a:r>
          </a:p>
          <a:p>
            <a:pPr lvl="2"/>
            <a:r>
              <a:rPr lang="fr-CA" dirty="0">
                <a:solidFill>
                  <a:srgbClr val="797CDE"/>
                </a:solidFill>
              </a:rPr>
              <a:t>Donc si le déclencheur doit se déclencher après un INSERT et après un UPDATE, on aura</a:t>
            </a:r>
          </a:p>
          <a:p>
            <a:pPr lvl="2"/>
            <a:r>
              <a:rPr lang="fr-CA" b="1" dirty="0">
                <a:solidFill>
                  <a:srgbClr val="FF0000"/>
                </a:solidFill>
              </a:rPr>
              <a:t>AFTER INSERT, UPDATE</a:t>
            </a:r>
          </a:p>
          <a:p>
            <a:pPr marL="914400" lvl="2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0431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>
                <a:solidFill>
                  <a:srgbClr val="797CDE"/>
                </a:solidFill>
              </a:rPr>
              <a:t> Les tables </a:t>
            </a:r>
            <a:r>
              <a:rPr lang="fr-CA" dirty="0" err="1">
                <a:solidFill>
                  <a:srgbClr val="FA4098"/>
                </a:solidFill>
              </a:rPr>
              <a:t>inserted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>
                <a:solidFill>
                  <a:srgbClr val="797CDE"/>
                </a:solidFill>
              </a:rPr>
              <a:t>et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 err="1">
                <a:solidFill>
                  <a:srgbClr val="FA4098"/>
                </a:solidFill>
              </a:rPr>
              <a:t>deleted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>
                <a:solidFill>
                  <a:srgbClr val="797CDE"/>
                </a:solidFill>
              </a:rPr>
              <a:t>nous permettront d’identifier quelle instruction</a:t>
            </a:r>
            <a:r>
              <a:rPr lang="fr-CA" dirty="0">
                <a:solidFill>
                  <a:srgbClr val="FA4098"/>
                </a:solidFill>
              </a:rPr>
              <a:t> DML </a:t>
            </a:r>
            <a:r>
              <a:rPr lang="fr-CA" dirty="0">
                <a:solidFill>
                  <a:srgbClr val="797CDE"/>
                </a:solidFill>
              </a:rPr>
              <a:t>a déclenché l’exécution du trigger:</a:t>
            </a:r>
          </a:p>
          <a:p>
            <a:pPr marL="914400" lvl="2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7A2837-1336-BFDA-B7F9-BA6CE8FF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61" y="2189293"/>
            <a:ext cx="5909559" cy="1725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0F7488-04AF-4917-3AFD-7A00D67E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38" y="4492653"/>
            <a:ext cx="8165376" cy="17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53205C7-230D-69A2-4D05-661CEF5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914400" lvl="2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065010-FC8F-A39F-362B-9A9DF169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8" y="1182008"/>
            <a:ext cx="9223070" cy="412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5B957A-9052-4DC1-9DCC-B3F0165F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>
                <a:solidFill>
                  <a:srgbClr val="9073D1"/>
                </a:solidFill>
              </a:rPr>
              <a:t>Retour sur un déclencheur complexe</a:t>
            </a:r>
          </a:p>
          <a:p>
            <a:r>
              <a:rPr lang="fr-CA" dirty="0">
                <a:solidFill>
                  <a:srgbClr val="9073D1"/>
                </a:solidFill>
              </a:rPr>
              <a:t>Retour sur les standards de nommage</a:t>
            </a:r>
          </a:p>
          <a:p>
            <a:r>
              <a:rPr lang="fr-CA" dirty="0">
                <a:solidFill>
                  <a:srgbClr val="9073D1"/>
                </a:solidFill>
              </a:rPr>
              <a:t>Exemples d’autres déclencheurs</a:t>
            </a:r>
          </a:p>
          <a:p>
            <a:r>
              <a:rPr lang="fr-CA" dirty="0">
                <a:solidFill>
                  <a:srgbClr val="9073D1"/>
                </a:solidFill>
              </a:rPr>
              <a:t>Déclencheurs INSTEAD OF</a:t>
            </a:r>
          </a:p>
          <a:p>
            <a:r>
              <a:rPr lang="fr-CA" dirty="0">
                <a:solidFill>
                  <a:srgbClr val="9073D1"/>
                </a:solidFill>
              </a:rPr>
              <a:t>Déclencheurs sur plusieurs instructions DML</a:t>
            </a:r>
          </a:p>
          <a:p>
            <a:pPr marL="0" indent="0">
              <a:buNone/>
            </a:pPr>
            <a:endParaRPr lang="fr-CA" dirty="0">
              <a:solidFill>
                <a:srgbClr val="9073D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r>
              <a:rPr lang="en-CA" dirty="0"/>
              <a:t>📃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497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045D7-C48D-F0AB-8562-DA6F7C3F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1703"/>
            <a:ext cx="4969294" cy="5545101"/>
          </a:xfrm>
          <a:prstGeom prst="rect">
            <a:avLst/>
          </a:prstGeom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6F79BF-6376-5515-CD40-0C4580B9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5520908" cy="5026393"/>
          </a:xfrm>
        </p:spPr>
        <p:txBody>
          <a:bodyPr/>
          <a:lstStyle/>
          <a:p>
            <a:r>
              <a:rPr lang="fr-CA" dirty="0"/>
              <a:t> Mise en contexte:</a:t>
            </a:r>
          </a:p>
          <a:p>
            <a:pPr marL="0" indent="0">
              <a:buNone/>
            </a:pPr>
            <a:r>
              <a:rPr lang="fr-CA" dirty="0"/>
              <a:t>Nous sommes un salon de thé de nous passons régulièrement des commandes à nos fournisseurs.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À la réception de la commande, nous voulons augmenter la quantité en inventaire des produits qui sont dans la commande reçue.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578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A79441-6919-DEA5-9713-C5EBEA2E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280812"/>
            <a:ext cx="627785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2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9D8E68D5-A35E-3A16-F363-5078B7EB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026393"/>
          </a:xfrm>
        </p:spPr>
        <p:txBody>
          <a:bodyPr/>
          <a:lstStyle/>
          <a:p>
            <a:r>
              <a:rPr lang="fr-CA" dirty="0"/>
              <a:t> Étape 1 : Créer le bon type de trigger, sur la bonne table et vérifier qu’il y a eu une modification du champ </a:t>
            </a:r>
            <a:r>
              <a:rPr lang="fr-CA" dirty="0" err="1"/>
              <a:t>Etat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6F4C5D0-62D4-BA30-39A1-1A6C105A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58" y="2098238"/>
            <a:ext cx="908811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9D8E68D5-A35E-3A16-F363-5078B7EB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026393"/>
          </a:xfrm>
        </p:spPr>
        <p:txBody>
          <a:bodyPr/>
          <a:lstStyle/>
          <a:p>
            <a:r>
              <a:rPr lang="fr-CA" dirty="0"/>
              <a:t> Étape 2 : Aller chercher la valeur de </a:t>
            </a:r>
            <a:r>
              <a:rPr lang="fr-CA" dirty="0" err="1"/>
              <a:t>CommandeID</a:t>
            </a:r>
            <a:r>
              <a:rPr lang="fr-CA" dirty="0"/>
              <a:t> et de </a:t>
            </a:r>
            <a:r>
              <a:rPr lang="fr-CA" dirty="0" err="1"/>
              <a:t>Etat</a:t>
            </a:r>
            <a:r>
              <a:rPr lang="fr-CA" dirty="0"/>
              <a:t> de la table </a:t>
            </a:r>
            <a:r>
              <a:rPr lang="fr-CA" dirty="0" err="1"/>
              <a:t>inserted</a:t>
            </a:r>
            <a:r>
              <a:rPr lang="fr-CA" dirty="0"/>
              <a:t> et vérifier que la valeur de </a:t>
            </a:r>
            <a:r>
              <a:rPr lang="fr-CA" dirty="0" err="1"/>
              <a:t>Etat</a:t>
            </a:r>
            <a:r>
              <a:rPr lang="fr-CA" dirty="0"/>
              <a:t> est ‘Livrée’</a:t>
            </a:r>
          </a:p>
          <a:p>
            <a:pPr marL="0" indent="0">
              <a:buNone/>
            </a:pPr>
            <a:r>
              <a:rPr lang="fr-CA" dirty="0"/>
              <a:t>…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…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7B3666-6459-AD28-8540-048135D8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53" y="2523793"/>
            <a:ext cx="827838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3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91ED9C-2E4D-EC4B-322F-4E4439CD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Déclencheurs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4C1249-B47E-FCCA-64C8-5444F547CEC4}"/>
              </a:ext>
            </a:extLst>
          </p:cNvPr>
          <p:cNvSpPr txBox="1"/>
          <p:nvPr/>
        </p:nvSpPr>
        <p:spPr>
          <a:xfrm>
            <a:off x="3033944" y="3246553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fr-CA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9D8E68D5-A35E-3A16-F363-5078B7EB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026393"/>
          </a:xfrm>
        </p:spPr>
        <p:txBody>
          <a:bodyPr/>
          <a:lstStyle/>
          <a:p>
            <a:r>
              <a:rPr lang="fr-CA" dirty="0"/>
              <a:t> Étape 3 : Mettre à jour les </a:t>
            </a:r>
            <a:r>
              <a:rPr lang="fr-CA" dirty="0" err="1"/>
              <a:t>QtyEnInventaire</a:t>
            </a:r>
            <a:r>
              <a:rPr lang="fr-CA" dirty="0"/>
              <a:t> des produits qu’on a reçu dans notre commande.</a:t>
            </a:r>
          </a:p>
          <a:p>
            <a:pPr marL="0" indent="0">
              <a:buNone/>
            </a:pPr>
            <a:r>
              <a:rPr lang="fr-CA" dirty="0"/>
              <a:t>…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…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049BD163-0BD0-8A85-81F2-F3A53E1F50C5}"/>
              </a:ext>
            </a:extLst>
          </p:cNvPr>
          <p:cNvSpPr/>
          <p:nvPr/>
        </p:nvSpPr>
        <p:spPr>
          <a:xfrm>
            <a:off x="8327254" y="3429000"/>
            <a:ext cx="606149" cy="1009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174CD5-AF87-F853-EED7-B802E8F31C90}"/>
              </a:ext>
            </a:extLst>
          </p:cNvPr>
          <p:cNvSpPr txBox="1"/>
          <p:nvPr/>
        </p:nvSpPr>
        <p:spPr>
          <a:xfrm>
            <a:off x="9223898" y="3246553"/>
            <a:ext cx="2380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Nécessaire pour savoir quel produit doit augmenter sa quantité en inventaire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CFA930-3291-E5CC-9758-5CFE20EF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9" y="2702777"/>
            <a:ext cx="6099653" cy="2171064"/>
          </a:xfrm>
          <a:prstGeom prst="rect">
            <a:avLst/>
          </a:prstGeom>
          <a:ln w="19050">
            <a:solidFill>
              <a:srgbClr val="797CDE"/>
            </a:solidFill>
          </a:ln>
        </p:spPr>
      </p:pic>
    </p:spTree>
    <p:extLst>
      <p:ext uri="{BB962C8B-B14F-4D97-AF65-F5344CB8AC3E}">
        <p14:creationId xmlns:p14="http://schemas.microsoft.com/office/powerpoint/2010/main" val="1178895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1">
  <a:themeElements>
    <a:clrScheme name="Simple Light">
      <a:dk1>
        <a:srgbClr val="6667AB"/>
      </a:dk1>
      <a:lt1>
        <a:srgbClr val="FFFFFF"/>
      </a:lt1>
      <a:dk2>
        <a:srgbClr val="919397"/>
      </a:dk2>
      <a:lt2>
        <a:srgbClr val="F6DD5A"/>
      </a:lt2>
      <a:accent1>
        <a:srgbClr val="144D80"/>
      </a:accent1>
      <a:accent2>
        <a:srgbClr val="FD6E64"/>
      </a:accent2>
      <a:accent3>
        <a:srgbClr val="5F4C8A"/>
      </a:accent3>
      <a:accent4>
        <a:srgbClr val="89B050"/>
      </a:accent4>
      <a:accent5>
        <a:srgbClr val="FFFFFF"/>
      </a:accent5>
      <a:accent6>
        <a:srgbClr val="FFFFFF"/>
      </a:accent6>
      <a:hlink>
        <a:srgbClr val="6667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0389536B-39CE-4F6A-898A-E7F3047A4BDD}" vid="{CAE2BAD0-2864-4612-B437-7CAD6CFF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15731</TotalTime>
  <Words>2165</Words>
  <Application>Microsoft Office PowerPoint</Application>
  <PresentationFormat>Grand écran</PresentationFormat>
  <Paragraphs>243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Lexend Deca</vt:lpstr>
      <vt:lpstr>Open Sans</vt:lpstr>
      <vt:lpstr>Symbol</vt:lpstr>
      <vt:lpstr>Times New Roman</vt:lpstr>
      <vt:lpstr>Wingdings</vt:lpstr>
      <vt:lpstr>Thème Office</vt:lpstr>
      <vt:lpstr>Thème1</vt:lpstr>
      <vt:lpstr>Semaine 7</vt:lpstr>
      <vt:lpstr>INSERT INTO _______ SELECT ________</vt:lpstr>
      <vt:lpstr>Parenthèse : UPDATE avec JOIN</vt:lpstr>
      <vt:lpstr>Sommaire 📃</vt:lpstr>
      <vt:lpstr>Déclencheurs </vt:lpstr>
      <vt:lpstr>Déclencheurs </vt:lpstr>
      <vt:lpstr>Déclencheurs </vt:lpstr>
      <vt:lpstr>Déclencheurs </vt:lpstr>
      <vt:lpstr>Déclencheurs </vt:lpstr>
      <vt:lpstr>Déclencheurs </vt:lpstr>
      <vt:lpstr>Déclencheurs </vt:lpstr>
      <vt:lpstr>Déclencheurs </vt:lpstr>
      <vt:lpstr>Déclencheurs </vt:lpstr>
      <vt:lpstr>Sommaire 📃</vt:lpstr>
      <vt:lpstr>Sommaire 📃</vt:lpstr>
      <vt:lpstr>Sommaire 📃</vt:lpstr>
      <vt:lpstr>Déclencheurs </vt:lpstr>
      <vt:lpstr>Déclencheurs </vt:lpstr>
      <vt:lpstr>Déclencheurs </vt:lpstr>
      <vt:lpstr>Déclencheurs </vt:lpstr>
      <vt:lpstr>Déclencheurs </vt:lpstr>
      <vt:lpstr>Déclencheurs </vt:lpstr>
      <vt:lpstr>Déclencheurs </vt:lpstr>
      <vt:lpstr>Sommaire 📃</vt:lpstr>
      <vt:lpstr>INSTEAD Triggers</vt:lpstr>
      <vt:lpstr>Déclencheurs </vt:lpstr>
      <vt:lpstr>Déclencheurs </vt:lpstr>
      <vt:lpstr>Déclencheurs </vt:lpstr>
      <vt:lpstr>Déclencheurs </vt:lpstr>
      <vt:lpstr>Sommaire 📃</vt:lpstr>
      <vt:lpstr>Déclencheurs </vt:lpstr>
      <vt:lpstr>Déclencheurs </vt:lpstr>
      <vt:lpstr>Déclencheurs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Chantal</cp:lastModifiedBy>
  <cp:revision>3313</cp:revision>
  <dcterms:created xsi:type="dcterms:W3CDTF">2021-06-05T18:50:42Z</dcterms:created>
  <dcterms:modified xsi:type="dcterms:W3CDTF">2023-03-06T20:38:31Z</dcterms:modified>
</cp:coreProperties>
</file>