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9" r:id="rId6"/>
    <p:sldId id="398" r:id="rId7"/>
    <p:sldId id="402" r:id="rId8"/>
    <p:sldId id="399" r:id="rId9"/>
    <p:sldId id="400" r:id="rId10"/>
    <p:sldId id="401" r:id="rId11"/>
    <p:sldId id="403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67" r:id="rId23"/>
    <p:sldId id="368" r:id="rId24"/>
    <p:sldId id="369" r:id="rId25"/>
    <p:sldId id="370" r:id="rId26"/>
    <p:sldId id="371" r:id="rId27"/>
    <p:sldId id="378" r:id="rId28"/>
    <p:sldId id="404" r:id="rId29"/>
    <p:sldId id="373" r:id="rId30"/>
    <p:sldId id="379" r:id="rId31"/>
    <p:sldId id="380" r:id="rId32"/>
    <p:sldId id="381" r:id="rId33"/>
    <p:sldId id="3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</p14:sldIdLst>
        </p14:section>
        <p14:section name="Utiliser plusieurs composants" id="{3C84277B-F2DD-47C0-981D-F515425C0E41}">
          <p14:sldIdLst>
            <p14:sldId id="398"/>
          </p14:sldIdLst>
        </p14:section>
        <p14:section name="Poupées russes" id="{D15F10B0-16C7-4527-B10A-8116CDF683EB}">
          <p14:sldIdLst>
            <p14:sldId id="402"/>
            <p14:sldId id="399"/>
            <p14:sldId id="400"/>
            <p14:sldId id="401"/>
            <p14:sldId id="403"/>
          </p14:sldIdLst>
        </p14:section>
        <p14:section name="Routage" id="{54A912E7-6C5A-4DF9-A43B-D41DC712F024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Services" id="{609A99DB-08B4-48E3-9461-7842B927C635}">
          <p14:sldIdLst>
            <p14:sldId id="367"/>
            <p14:sldId id="368"/>
            <p14:sldId id="369"/>
            <p14:sldId id="370"/>
            <p14:sldId id="371"/>
            <p14:sldId id="378"/>
            <p14:sldId id="404"/>
          </p14:sldIdLst>
        </p14:section>
        <p14:section name="Services et requêtes HTTP" id="{786F48DC-A218-41B9-97C4-D9B4055DDFB1}">
          <p14:sldIdLst>
            <p14:sldId id="373"/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9CD1"/>
    <a:srgbClr val="73B3D1"/>
    <a:srgbClr val="9073D1"/>
    <a:srgbClr val="7385D1"/>
    <a:srgbClr val="B177BF"/>
    <a:srgbClr val="FFFFF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92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outlineViewPr>
    <p:cViewPr>
      <p:scale>
        <a:sx n="33" d="100"/>
        <a:sy n="33" d="100"/>
      </p:scale>
      <p:origin x="0" y="-24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2024-02-02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003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381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2024-02-02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Plusieurs composants, routage, services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72" y="5696712"/>
            <a:ext cx="804673" cy="80467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4F5F84-0A4F-4ADE-829C-8FEFFD3D1324}"/>
              </a:ext>
            </a:extLst>
          </p:cNvPr>
          <p:cNvSpPr txBox="1"/>
          <p:nvPr/>
        </p:nvSpPr>
        <p:spPr>
          <a:xfrm>
            <a:off x="1550126" y="6089664"/>
            <a:ext cx="1284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>
                <a:solidFill>
                  <a:schemeClr val="bg1"/>
                </a:solidFill>
              </a:rPr>
              <a:t>Prog Web</a:t>
            </a:r>
          </a:p>
          <a:p>
            <a:pPr algn="ctr"/>
            <a:r>
              <a:rPr lang="fr-CA" sz="1600" b="1" dirty="0">
                <a:solidFill>
                  <a:schemeClr val="bg1"/>
                </a:solidFill>
              </a:rPr>
              <a:t>Ven 14h-17h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Routage de base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le projet</a:t>
            </a:r>
          </a:p>
          <a:p>
            <a:pPr lvl="2"/>
            <a:r>
              <a:rPr lang="fr-CA" dirty="0"/>
              <a:t> Assurez-vous d’avoir sélectionné « Non » à la création du </a:t>
            </a:r>
            <a:r>
              <a:rPr lang="fr-CA" b="1" dirty="0"/>
              <a:t>projet Angular </a:t>
            </a:r>
            <a:r>
              <a:rPr lang="fr-CA" dirty="0"/>
              <a:t>pour la question « Souhaitez-vous configurer le routage ? ».</a:t>
            </a:r>
          </a:p>
          <a:p>
            <a:pPr lvl="3"/>
            <a:r>
              <a:rPr lang="fr-CA" dirty="0"/>
              <a:t> Car nous souhaitons le bidouiller nous-même pour cette fois.</a:t>
            </a:r>
          </a:p>
          <a:p>
            <a:pPr lvl="2"/>
            <a:r>
              <a:rPr lang="fr-CA" dirty="0"/>
              <a:t> Créez les </a:t>
            </a:r>
            <a:r>
              <a:rPr lang="fr-CA" b="1" dirty="0"/>
              <a:t>composants</a:t>
            </a:r>
            <a:r>
              <a:rPr lang="fr-CA" dirty="0"/>
              <a:t> qui seront intégrés au </a:t>
            </a:r>
            <a:r>
              <a:rPr lang="fr-CA" b="1" dirty="0"/>
              <a:t>routage</a:t>
            </a:r>
            <a:r>
              <a:rPr lang="fr-CA" dirty="0"/>
              <a:t> si ce n’est pas déjà fait.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Importez</a:t>
            </a:r>
            <a:r>
              <a:rPr lang="fr-CA" dirty="0"/>
              <a:t> le module </a:t>
            </a:r>
            <a:r>
              <a:rPr lang="fr-CA" b="1" dirty="0"/>
              <a:t>RouterModule</a:t>
            </a:r>
            <a:r>
              <a:rPr lang="fr-CA" dirty="0"/>
              <a:t> dans </a:t>
            </a:r>
            <a:r>
              <a:rPr lang="fr-CA" b="1" dirty="0"/>
              <a:t>app.module.ts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53A676-4582-4CBD-9FD0-AAD58801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008" y="3663768"/>
            <a:ext cx="2814529" cy="302943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22D2BD-23C9-4B59-841A-90648DF7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73" y="4415081"/>
            <a:ext cx="2243951" cy="15511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F799683-46EE-4611-8965-EECF4A359B95}"/>
              </a:ext>
            </a:extLst>
          </p:cNvPr>
          <p:cNvCxnSpPr>
            <a:cxnSpLocks/>
          </p:cNvCxnSpPr>
          <p:nvPr/>
        </p:nvCxnSpPr>
        <p:spPr>
          <a:xfrm flipH="1">
            <a:off x="8185448" y="5597601"/>
            <a:ext cx="67813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ADFDCD5-7B81-46E4-8918-C75B63EAA8C2}"/>
              </a:ext>
            </a:extLst>
          </p:cNvPr>
          <p:cNvSpPr txBox="1"/>
          <p:nvPr/>
        </p:nvSpPr>
        <p:spPr>
          <a:xfrm>
            <a:off x="6521067" y="4018078"/>
            <a:ext cx="2046514" cy="37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7385D1"/>
                </a:solidFill>
              </a:rPr>
              <a:t>app.module.ts</a:t>
            </a:r>
          </a:p>
        </p:txBody>
      </p:sp>
    </p:spTree>
    <p:extLst>
      <p:ext uri="{BB962C8B-B14F-4D97-AF65-F5344CB8AC3E}">
        <p14:creationId xmlns:p14="http://schemas.microsoft.com/office/powerpoint/2010/main" val="155289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Routage de base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Spécifier les </a:t>
            </a:r>
            <a:r>
              <a:rPr lang="fr-CA" b="1" dirty="0">
                <a:solidFill>
                  <a:srgbClr val="FA4098"/>
                </a:solidFill>
              </a:rPr>
              <a:t>routes</a:t>
            </a:r>
            <a:r>
              <a:rPr lang="fr-CA" dirty="0"/>
              <a:t> dans </a:t>
            </a:r>
            <a:r>
              <a:rPr lang="fr-CA" b="1" dirty="0"/>
              <a:t>app.module.ts </a:t>
            </a:r>
            <a:r>
              <a:rPr lang="fr-CA" dirty="0"/>
              <a:t>à l’aide la méthode </a:t>
            </a:r>
            <a:r>
              <a:rPr lang="fr-CA" dirty="0">
                <a:solidFill>
                  <a:srgbClr val="FA4098"/>
                </a:solidFill>
              </a:rPr>
              <a:t>forRoot()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7D9D26-387B-48E4-A9E3-7B59B9EB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05" y="2786357"/>
            <a:ext cx="5252093" cy="18692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B5C69A-E4D4-49D4-8C99-C648305B284C}"/>
              </a:ext>
            </a:extLst>
          </p:cNvPr>
          <p:cNvSpPr txBox="1"/>
          <p:nvPr/>
        </p:nvSpPr>
        <p:spPr>
          <a:xfrm>
            <a:off x="201168" y="373319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Quand le chemin est </a:t>
            </a:r>
            <a:r>
              <a:rPr lang="fr-CA" dirty="0">
                <a:solidFill>
                  <a:srgbClr val="FA4098"/>
                </a:solidFill>
              </a:rPr>
              <a:t>localhost:4200/drivers</a:t>
            </a:r>
            <a:r>
              <a:rPr lang="fr-CA" dirty="0">
                <a:solidFill>
                  <a:srgbClr val="7385D1"/>
                </a:solidFill>
              </a:rPr>
              <a:t>, on affichera le template </a:t>
            </a:r>
            <a:r>
              <a:rPr lang="fr-CA" dirty="0">
                <a:solidFill>
                  <a:srgbClr val="FA4098"/>
                </a:solidFill>
              </a:rPr>
              <a:t>drivers.component.html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0849565-0DFA-44E8-A40E-3D609F7BB223}"/>
              </a:ext>
            </a:extLst>
          </p:cNvPr>
          <p:cNvCxnSpPr>
            <a:cxnSpLocks/>
          </p:cNvCxnSpPr>
          <p:nvPr/>
        </p:nvCxnSpPr>
        <p:spPr>
          <a:xfrm>
            <a:off x="5084064" y="3940995"/>
            <a:ext cx="1068129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AE62E71-0791-4E1F-813F-36EF3AFAD108}"/>
              </a:ext>
            </a:extLst>
          </p:cNvPr>
          <p:cNvSpPr txBox="1"/>
          <p:nvPr/>
        </p:nvSpPr>
        <p:spPr>
          <a:xfrm>
            <a:off x="201168" y="297149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Si jamais le </a:t>
            </a:r>
            <a:r>
              <a:rPr lang="fr-CA" b="1" dirty="0">
                <a:solidFill>
                  <a:srgbClr val="7385D1"/>
                </a:solidFill>
              </a:rPr>
              <a:t>chemin</a:t>
            </a:r>
            <a:r>
              <a:rPr lang="fr-CA" dirty="0">
                <a:solidFill>
                  <a:srgbClr val="7385D1"/>
                </a:solidFill>
              </a:rPr>
              <a:t> (l’URL) n’a </a:t>
            </a:r>
            <a:r>
              <a:rPr lang="fr-CA" b="1" dirty="0">
                <a:solidFill>
                  <a:srgbClr val="7385D1"/>
                </a:solidFill>
              </a:rPr>
              <a:t>aucun suffixe</a:t>
            </a:r>
            <a:r>
              <a:rPr lang="fr-CA" dirty="0">
                <a:solidFill>
                  <a:srgbClr val="7385D1"/>
                </a:solidFill>
              </a:rPr>
              <a:t>, on redirige vers le chemin </a:t>
            </a:r>
            <a:r>
              <a:rPr lang="fr-CA" dirty="0">
                <a:solidFill>
                  <a:srgbClr val="FA4098"/>
                </a:solidFill>
              </a:rPr>
              <a:t>localhost:4200/drivers</a:t>
            </a:r>
            <a:r>
              <a:rPr lang="fr-CA" dirty="0">
                <a:solidFill>
                  <a:srgbClr val="7385D1"/>
                </a:solidFill>
              </a:rPr>
              <a:t>.</a:t>
            </a:r>
            <a:endParaRPr lang="fr-CA" dirty="0">
              <a:solidFill>
                <a:srgbClr val="FA409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FCEA55F-4DED-4571-B480-AFD7F57C47CD}"/>
              </a:ext>
            </a:extLst>
          </p:cNvPr>
          <p:cNvCxnSpPr>
            <a:cxnSpLocks/>
          </p:cNvCxnSpPr>
          <p:nvPr/>
        </p:nvCxnSpPr>
        <p:spPr>
          <a:xfrm>
            <a:off x="4706112" y="3429000"/>
            <a:ext cx="1446081" cy="2920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35905EC-BD6E-49BB-AFBC-BE1E46D78C1D}"/>
              </a:ext>
            </a:extLst>
          </p:cNvPr>
          <p:cNvSpPr txBox="1"/>
          <p:nvPr/>
        </p:nvSpPr>
        <p:spPr>
          <a:xfrm>
            <a:off x="201168" y="4851176"/>
            <a:ext cx="1125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L’attribut « </a:t>
            </a:r>
            <a:r>
              <a:rPr lang="fr-CA" b="1" dirty="0">
                <a:solidFill>
                  <a:srgbClr val="FA4098"/>
                </a:solidFill>
              </a:rPr>
              <a:t>pathMatch</a:t>
            </a:r>
            <a:r>
              <a:rPr lang="fr-CA" dirty="0">
                <a:solidFill>
                  <a:srgbClr val="7385D1"/>
                </a:solidFill>
              </a:rPr>
              <a:t> » peut prendre 2 valeurs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"full" </a:t>
            </a:r>
            <a:r>
              <a:rPr lang="fr-CA" dirty="0">
                <a:solidFill>
                  <a:srgbClr val="7385D1"/>
                </a:solidFill>
              </a:rPr>
              <a:t>: L’url entier doit correspondre au </a:t>
            </a:r>
            <a:r>
              <a:rPr lang="fr-CA" dirty="0">
                <a:solidFill>
                  <a:srgbClr val="FA4098"/>
                </a:solidFill>
              </a:rPr>
              <a:t>path </a:t>
            </a:r>
            <a:r>
              <a:rPr lang="fr-CA" dirty="0">
                <a:solidFill>
                  <a:srgbClr val="7385D1"/>
                </a:solidFill>
              </a:rPr>
              <a:t>indiqué pour activer cette règle.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"prefix" </a:t>
            </a:r>
            <a:r>
              <a:rPr lang="fr-CA" dirty="0">
                <a:solidFill>
                  <a:srgbClr val="7385D1"/>
                </a:solidFill>
              </a:rPr>
              <a:t>(Par défaut) : L’url </a:t>
            </a:r>
            <a:r>
              <a:rPr lang="fr-CA" b="1" u="sng" dirty="0">
                <a:solidFill>
                  <a:srgbClr val="7385D1"/>
                </a:solidFill>
              </a:rPr>
              <a:t>commence</a:t>
            </a:r>
            <a:r>
              <a:rPr lang="fr-CA" dirty="0">
                <a:solidFill>
                  <a:srgbClr val="7385D1"/>
                </a:solidFill>
              </a:rPr>
              <a:t> par le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>
                <a:solidFill>
                  <a:srgbClr val="7385D1"/>
                </a:solidFill>
              </a:rPr>
              <a:t> indiqué. Étant donné que tous les chemins commencent par </a:t>
            </a:r>
            <a:r>
              <a:rPr lang="fr-CA" dirty="0">
                <a:solidFill>
                  <a:srgbClr val="FA4098"/>
                </a:solidFill>
              </a:rPr>
              <a:t>""</a:t>
            </a:r>
            <a:r>
              <a:rPr lang="fr-CA" dirty="0">
                <a:solidFill>
                  <a:srgbClr val="7385D1"/>
                </a:solidFill>
              </a:rPr>
              <a:t>, cela sélectionnerait le premier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>
                <a:solidFill>
                  <a:srgbClr val="7385D1"/>
                </a:solidFill>
              </a:rPr>
              <a:t> dans le reste de la liste...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40DDBD-BEC6-4735-B1B3-B44CF433C3D9}"/>
              </a:ext>
            </a:extLst>
          </p:cNvPr>
          <p:cNvSpPr txBox="1"/>
          <p:nvPr/>
        </p:nvSpPr>
        <p:spPr>
          <a:xfrm>
            <a:off x="6079850" y="4697287"/>
            <a:ext cx="576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Ici, commencez TOUJOURS le nom de vos composants par une MAJUSCULE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5819C1-4094-4F4F-A1BF-F007690C622E}"/>
              </a:ext>
            </a:extLst>
          </p:cNvPr>
          <p:cNvCxnSpPr>
            <a:cxnSpLocks/>
          </p:cNvCxnSpPr>
          <p:nvPr/>
        </p:nvCxnSpPr>
        <p:spPr>
          <a:xfrm flipH="1" flipV="1">
            <a:off x="8551817" y="4250086"/>
            <a:ext cx="77506" cy="50462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Routage de base avec Angular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Mettre l’élément  &lt;router-outlet&gt; dans app.component.html.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CD8016-3603-4D0C-A97E-26DBDF56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3" y="2192562"/>
            <a:ext cx="4587108" cy="147120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A93C6F-AE7C-43D9-98D9-7E7224A53224}"/>
              </a:ext>
            </a:extLst>
          </p:cNvPr>
          <p:cNvSpPr txBox="1"/>
          <p:nvPr/>
        </p:nvSpPr>
        <p:spPr>
          <a:xfrm>
            <a:off x="5431536" y="2612669"/>
            <a:ext cx="53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Ici, on chargera le composant </a:t>
            </a:r>
            <a:r>
              <a:rPr lang="fr-CA" b="1" dirty="0">
                <a:solidFill>
                  <a:srgbClr val="7385D1"/>
                </a:solidFill>
              </a:rPr>
              <a:t>Drivers</a:t>
            </a:r>
            <a:r>
              <a:rPr lang="fr-CA" dirty="0">
                <a:solidFill>
                  <a:srgbClr val="7385D1"/>
                </a:solidFill>
              </a:rPr>
              <a:t> ou </a:t>
            </a:r>
            <a:r>
              <a:rPr lang="fr-CA" b="1" dirty="0">
                <a:solidFill>
                  <a:srgbClr val="7385D1"/>
                </a:solidFill>
              </a:rPr>
              <a:t>Karts</a:t>
            </a:r>
            <a:r>
              <a:rPr lang="fr-CA" dirty="0">
                <a:solidFill>
                  <a:srgbClr val="7385D1"/>
                </a:solidFill>
              </a:rPr>
              <a:t> selon le chemin fourni dans l’URL.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4AD3924-A737-4CBA-A19B-0BA0CB6E7222}"/>
              </a:ext>
            </a:extLst>
          </p:cNvPr>
          <p:cNvCxnSpPr>
            <a:cxnSpLocks/>
          </p:cNvCxnSpPr>
          <p:nvPr/>
        </p:nvCxnSpPr>
        <p:spPr>
          <a:xfrm flipH="1">
            <a:off x="4363288" y="3072384"/>
            <a:ext cx="1068248" cy="31761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9FCC33F-3682-4DAE-A638-65CA38F1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3822406"/>
            <a:ext cx="5611008" cy="26006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71F3-A6D6-42C8-819B-04CBD901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028" y="3822406"/>
            <a:ext cx="5309363" cy="260068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0609511-3B9F-4712-9782-9CA53E2EF81D}"/>
              </a:ext>
            </a:extLst>
          </p:cNvPr>
          <p:cNvCxnSpPr>
            <a:cxnSpLocks/>
          </p:cNvCxnSpPr>
          <p:nvPr/>
        </p:nvCxnSpPr>
        <p:spPr>
          <a:xfrm flipV="1">
            <a:off x="5346192" y="4206859"/>
            <a:ext cx="321640" cy="2442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F527BA4-A0AB-40F1-9813-EF4AFB6CE4CC}"/>
              </a:ext>
            </a:extLst>
          </p:cNvPr>
          <p:cNvCxnSpPr>
            <a:cxnSpLocks/>
          </p:cNvCxnSpPr>
          <p:nvPr/>
        </p:nvCxnSpPr>
        <p:spPr>
          <a:xfrm flipV="1">
            <a:off x="10856976" y="4145899"/>
            <a:ext cx="321640" cy="24427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3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menu de navigation</a:t>
            </a:r>
          </a:p>
          <a:p>
            <a:pPr lvl="1"/>
            <a:r>
              <a:rPr lang="fr-CA" dirty="0"/>
              <a:t> Plutôt simple : il suffit d’utiliser des éléments </a:t>
            </a:r>
            <a:r>
              <a:rPr lang="fr-CA" dirty="0">
                <a:solidFill>
                  <a:srgbClr val="FA4098"/>
                </a:solidFill>
              </a:rPr>
              <a:t>&lt;a&gt;</a:t>
            </a:r>
            <a:r>
              <a:rPr lang="fr-CA" dirty="0"/>
              <a:t> pour modifier le chemin de l’URL.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158E84-5D37-410B-9971-7D232B3D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95" y="2440488"/>
            <a:ext cx="5617810" cy="19770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C5C77E-1484-4BB9-AEFE-7D49940E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97" y="4568078"/>
            <a:ext cx="3286206" cy="19770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6AE9C9-3B3E-4331-91ED-D2143B8889C0}"/>
              </a:ext>
            </a:extLst>
          </p:cNvPr>
          <p:cNvSpPr txBox="1"/>
          <p:nvPr/>
        </p:nvSpPr>
        <p:spPr>
          <a:xfrm>
            <a:off x="78261" y="2873390"/>
            <a:ext cx="311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Notons que si nous avions spécifié 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fr-CA" dirty="0">
                <a:solidFill>
                  <a:srgbClr val="7385D1"/>
                </a:solidFill>
              </a:rPr>
              <a:t> comme route, cela nous aurait </a:t>
            </a:r>
            <a:r>
              <a:rPr lang="fr-CA" b="1" dirty="0">
                <a:solidFill>
                  <a:srgbClr val="7385D1"/>
                </a:solidFill>
              </a:rPr>
              <a:t>redirigé</a:t>
            </a:r>
            <a:r>
              <a:rPr lang="fr-CA" dirty="0">
                <a:solidFill>
                  <a:srgbClr val="7385D1"/>
                </a:solidFill>
              </a:rPr>
              <a:t> vers la </a:t>
            </a:r>
            <a:r>
              <a:rPr lang="fr-CA" b="1" dirty="0">
                <a:solidFill>
                  <a:srgbClr val="7385D1"/>
                </a:solidFill>
              </a:rPr>
              <a:t>route par défaut</a:t>
            </a:r>
            <a:r>
              <a:rPr lang="fr-CA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275C4-9DCA-432C-AD6B-4F0E25ED8D6E}"/>
              </a:ext>
            </a:extLst>
          </p:cNvPr>
          <p:cNvSpPr txBox="1"/>
          <p:nvPr/>
        </p:nvSpPr>
        <p:spPr>
          <a:xfrm>
            <a:off x="9144000" y="2440488"/>
            <a:ext cx="293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A4098"/>
                </a:solidFill>
              </a:rPr>
              <a:t>⚠⚠⚠ </a:t>
            </a:r>
            <a:r>
              <a:rPr lang="fr-CA" b="1" dirty="0">
                <a:solidFill>
                  <a:srgbClr val="FA4098"/>
                </a:solidFill>
              </a:rPr>
              <a:t>ATTENTION </a:t>
            </a:r>
            <a:r>
              <a:rPr lang="en-CA" b="1" dirty="0">
                <a:solidFill>
                  <a:srgbClr val="FA4098"/>
                </a:solidFill>
              </a:rPr>
              <a:t>⚠⚠⚠</a:t>
            </a:r>
            <a:endParaRPr lang="fr-CA" b="1" dirty="0">
              <a:solidFill>
                <a:srgbClr val="FA4098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Si la balise </a:t>
            </a:r>
            <a:r>
              <a:rPr lang="fr-CA" b="1" dirty="0">
                <a:solidFill>
                  <a:srgbClr val="FA4098"/>
                </a:solidFill>
              </a:rPr>
              <a:t>&lt;a&gt;</a:t>
            </a:r>
            <a:r>
              <a:rPr lang="fr-CA" dirty="0">
                <a:solidFill>
                  <a:srgbClr val="7385D1"/>
                </a:solidFill>
              </a:rPr>
              <a:t> que vous êtes en train d’utiliser ne se situe pas dans le </a:t>
            </a:r>
            <a:r>
              <a:rPr lang="fr-CA" b="1" dirty="0">
                <a:solidFill>
                  <a:srgbClr val="7385D1"/>
                </a:solidFill>
              </a:rPr>
              <a:t>template HTML </a:t>
            </a:r>
            <a:r>
              <a:rPr lang="fr-CA" dirty="0">
                <a:solidFill>
                  <a:srgbClr val="7385D1"/>
                </a:solidFill>
              </a:rPr>
              <a:t>du composant racine (</a:t>
            </a:r>
            <a:r>
              <a:rPr lang="fr-CA" b="1" dirty="0">
                <a:solidFill>
                  <a:srgbClr val="FA4098"/>
                </a:solidFill>
              </a:rPr>
              <a:t>app</a:t>
            </a:r>
            <a:r>
              <a:rPr lang="fr-CA" dirty="0">
                <a:solidFill>
                  <a:srgbClr val="7385D1"/>
                </a:solidFill>
              </a:rPr>
              <a:t>), vous </a:t>
            </a:r>
            <a:r>
              <a:rPr lang="fr-CA" u="sng" dirty="0">
                <a:solidFill>
                  <a:srgbClr val="7385D1"/>
                </a:solidFill>
              </a:rPr>
              <a:t>devez</a:t>
            </a:r>
            <a:r>
              <a:rPr lang="fr-CA" dirty="0">
                <a:solidFill>
                  <a:srgbClr val="7385D1"/>
                </a:solidFill>
              </a:rPr>
              <a:t> mettre une barre oblique au début de la route, sinon la route spécifiée va </a:t>
            </a:r>
            <a:r>
              <a:rPr lang="fr-CA" u="sng" dirty="0">
                <a:solidFill>
                  <a:srgbClr val="7385D1"/>
                </a:solidFill>
              </a:rPr>
              <a:t>s’ajouter</a:t>
            </a:r>
            <a:r>
              <a:rPr lang="fr-CA" dirty="0">
                <a:solidFill>
                  <a:srgbClr val="7385D1"/>
                </a:solidFill>
              </a:rPr>
              <a:t> à la fin de la route actuelle. (Ex : </a:t>
            </a:r>
            <a:r>
              <a:rPr lang="fr-CA" dirty="0">
                <a:solidFill>
                  <a:srgbClr val="FA4098"/>
                </a:solidFill>
              </a:rPr>
              <a:t>'/drivers'</a:t>
            </a:r>
            <a:r>
              <a:rPr lang="fr-CA" dirty="0">
                <a:solidFill>
                  <a:srgbClr val="7385D1"/>
                </a:solidFill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EB12B6A-62A4-2F18-3464-0C6EC8EB9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0" y="5159664"/>
            <a:ext cx="3000794" cy="10955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91B70C7-BBF7-0FA2-E165-6321E265C64E}"/>
              </a:ext>
            </a:extLst>
          </p:cNvPr>
          <p:cNvSpPr txBox="1"/>
          <p:nvPr/>
        </p:nvSpPr>
        <p:spPr>
          <a:xfrm>
            <a:off x="110560" y="6327803"/>
            <a:ext cx="3000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739CD1"/>
                </a:solidFill>
              </a:rPr>
              <a:t>En plus de </a:t>
            </a:r>
            <a:r>
              <a:rPr lang="fr-CA" sz="1100" dirty="0">
                <a:solidFill>
                  <a:srgbClr val="FA4098"/>
                </a:solidFill>
              </a:rPr>
              <a:t>[</a:t>
            </a:r>
            <a:r>
              <a:rPr lang="fr-CA" sz="1100" dirty="0" err="1">
                <a:solidFill>
                  <a:srgbClr val="FA4098"/>
                </a:solidFill>
              </a:rPr>
              <a:t>routerLink</a:t>
            </a:r>
            <a:r>
              <a:rPr lang="fr-CA" sz="1100" dirty="0">
                <a:solidFill>
                  <a:srgbClr val="FA4098"/>
                </a:solidFill>
              </a:rPr>
              <a:t>]</a:t>
            </a:r>
            <a:r>
              <a:rPr lang="fr-CA" sz="1100" dirty="0">
                <a:solidFill>
                  <a:srgbClr val="739CD1"/>
                </a:solidFill>
              </a:rPr>
              <a:t>, il existe aussi une fonction qui permet de changer la route.</a:t>
            </a:r>
          </a:p>
        </p:txBody>
      </p:sp>
    </p:spTree>
    <p:extLst>
      <p:ext uri="{BB962C8B-B14F-4D97-AF65-F5344CB8AC3E}">
        <p14:creationId xmlns:p14="http://schemas.microsoft.com/office/powerpoint/2010/main" val="44541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  <a:p>
            <a:pPr lvl="1"/>
            <a:r>
              <a:rPr lang="fr-CA" dirty="0"/>
              <a:t> On peut ajouter des paramètres (données qui seront passées au composant) dans les routes.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le ou les </a:t>
            </a:r>
            <a:r>
              <a:rPr lang="fr-CA" b="1" dirty="0"/>
              <a:t>paramètres</a:t>
            </a:r>
            <a:r>
              <a:rPr lang="fr-CA" dirty="0"/>
              <a:t> dans la configuration des routes dans </a:t>
            </a:r>
            <a:r>
              <a:rPr lang="fr-CA" b="1" dirty="0"/>
              <a:t>app.module.ts 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le ou les paramètres dans </a:t>
            </a:r>
            <a:r>
              <a:rPr lang="fr-CA" dirty="0">
                <a:solidFill>
                  <a:srgbClr val="FF0000"/>
                </a:solidFill>
              </a:rPr>
              <a:t>[routerLink] </a:t>
            </a:r>
            <a:r>
              <a:rPr lang="fr-CA" dirty="0"/>
              <a:t>:</a:t>
            </a:r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ED9D60-61A0-4C96-BA33-307A734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3127896"/>
            <a:ext cx="6890286" cy="13975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5156F7-8E35-4F3C-82C1-0DD6BE818223}"/>
              </a:ext>
            </a:extLst>
          </p:cNvPr>
          <p:cNvCxnSpPr>
            <a:cxnSpLocks/>
          </p:cNvCxnSpPr>
          <p:nvPr/>
        </p:nvCxnSpPr>
        <p:spPr>
          <a:xfrm flipH="1">
            <a:off x="5460568" y="3230880"/>
            <a:ext cx="422072" cy="50353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3B8D613-5EF6-4B35-AAD0-60F7EEA3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9" y="5196639"/>
            <a:ext cx="5570635" cy="137584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719E665-AA06-4FEA-8AEC-D3C7B6E1A0E8}"/>
              </a:ext>
            </a:extLst>
          </p:cNvPr>
          <p:cNvCxnSpPr>
            <a:cxnSpLocks/>
          </p:cNvCxnSpPr>
          <p:nvPr/>
        </p:nvCxnSpPr>
        <p:spPr>
          <a:xfrm flipH="1">
            <a:off x="3973144" y="5099440"/>
            <a:ext cx="287960" cy="4028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0CF6145-88A0-4B4B-85A5-312C4C7B86BB}"/>
              </a:ext>
            </a:extLst>
          </p:cNvPr>
          <p:cNvSpPr txBox="1"/>
          <p:nvPr/>
        </p:nvSpPr>
        <p:spPr>
          <a:xfrm>
            <a:off x="6334647" y="5196639"/>
            <a:ext cx="562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La première valeur du tableau fourni à l’attribut </a:t>
            </a:r>
            <a:r>
              <a:rPr lang="fr-CA" sz="1600" dirty="0">
                <a:solidFill>
                  <a:srgbClr val="FF0000"/>
                </a:solidFill>
              </a:rPr>
              <a:t>[routerLink]</a:t>
            </a:r>
            <a:r>
              <a:rPr lang="fr-CA" sz="1600" dirty="0">
                <a:solidFill>
                  <a:srgbClr val="7385D1"/>
                </a:solidFill>
              </a:rPr>
              <a:t> est la route et les suivantes sont toutes des </a:t>
            </a:r>
            <a:r>
              <a:rPr lang="fr-CA" sz="1600" b="1" dirty="0">
                <a:solidFill>
                  <a:srgbClr val="7385D1"/>
                </a:solidFill>
              </a:rPr>
              <a:t>paramètres</a:t>
            </a:r>
            <a:r>
              <a:rPr lang="fr-CA" sz="1600" dirty="0">
                <a:solidFill>
                  <a:srgbClr val="7385D1"/>
                </a:solidFill>
              </a:rPr>
              <a:t> qu’on passe au </a:t>
            </a:r>
            <a:r>
              <a:rPr lang="fr-CA" sz="1600" b="1" dirty="0">
                <a:solidFill>
                  <a:srgbClr val="7385D1"/>
                </a:solidFill>
              </a:rPr>
              <a:t>composant </a:t>
            </a:r>
            <a:r>
              <a:rPr lang="fr-CA" sz="1600" dirty="0">
                <a:solidFill>
                  <a:srgbClr val="7385D1"/>
                </a:solidFill>
              </a:rPr>
              <a:t>qui est chargé.</a:t>
            </a:r>
          </a:p>
          <a:p>
            <a:r>
              <a:rPr lang="fr-CA" sz="1600" b="1" dirty="0">
                <a:solidFill>
                  <a:srgbClr val="FA4098"/>
                </a:solidFill>
              </a:rPr>
              <a:t>NE PAS METTRE D’APOSTROPHES</a:t>
            </a:r>
            <a:r>
              <a:rPr lang="fr-CA" sz="1600" dirty="0">
                <a:solidFill>
                  <a:srgbClr val="7385D1"/>
                </a:solidFill>
              </a:rPr>
              <a:t> à moins que la valeur soit un </a:t>
            </a:r>
            <a:r>
              <a:rPr lang="fr-CA" sz="1600" i="1" dirty="0">
                <a:solidFill>
                  <a:srgbClr val="7385D1"/>
                </a:solidFill>
              </a:rPr>
              <a:t>string </a:t>
            </a:r>
            <a:r>
              <a:rPr lang="fr-CA" sz="1600" i="1" dirty="0" err="1">
                <a:solidFill>
                  <a:srgbClr val="7385D1"/>
                </a:solidFill>
              </a:rPr>
              <a:t>hardcodé</a:t>
            </a:r>
            <a:r>
              <a:rPr lang="fr-CA" sz="1600" dirty="0">
                <a:solidFill>
                  <a:srgbClr val="7385D1"/>
                </a:solidFill>
              </a:rPr>
              <a:t>. (Si on avait mis une variable, on n’aurait pas mis d’</a:t>
            </a:r>
            <a:r>
              <a:rPr lang="fr-CA" sz="1600" dirty="0">
                <a:solidFill>
                  <a:srgbClr val="FA4098"/>
                </a:solidFill>
              </a:rPr>
              <a:t>apostrophes</a:t>
            </a:r>
            <a:r>
              <a:rPr lang="fr-CA" sz="1600" dirty="0">
                <a:solidFill>
                  <a:srgbClr val="7385D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361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« Récupérer » le ou les paramètres dans le composant concerné.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49B37B-15F5-4A77-8991-BB1D3F25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65" y="2626489"/>
            <a:ext cx="6722765" cy="259257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F824AD-00BB-4DFF-89EA-9424946F8FB0}"/>
              </a:ext>
            </a:extLst>
          </p:cNvPr>
          <p:cNvSpPr txBox="1"/>
          <p:nvPr/>
        </p:nvSpPr>
        <p:spPr>
          <a:xfrm>
            <a:off x="184671" y="2203990"/>
            <a:ext cx="4830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</a:t>
            </a:r>
            <a:r>
              <a:rPr lang="fr-CA" b="1" dirty="0">
                <a:solidFill>
                  <a:srgbClr val="7385D1"/>
                </a:solidFill>
              </a:rPr>
              <a:t>Variable</a:t>
            </a:r>
            <a:r>
              <a:rPr lang="fr-CA" dirty="0">
                <a:solidFill>
                  <a:srgbClr val="7385D1"/>
                </a:solidFill>
              </a:rPr>
              <a:t> qui accueillera la valeur du </a:t>
            </a:r>
            <a:r>
              <a:rPr lang="fr-CA" dirty="0">
                <a:solidFill>
                  <a:srgbClr val="FA4098"/>
                </a:solidFill>
              </a:rPr>
              <a:t>paramètre</a:t>
            </a:r>
            <a:r>
              <a:rPr lang="fr-CA" dirty="0">
                <a:solidFill>
                  <a:srgbClr val="7385D1"/>
                </a:solidFill>
              </a:rPr>
              <a:t>. Elle doit pouvoir être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>
                <a:solidFill>
                  <a:srgbClr val="7385D1"/>
                </a:solidFill>
              </a:rPr>
              <a:t> car il est possible qu’</a:t>
            </a:r>
            <a:r>
              <a:rPr lang="fr-CA" b="1" dirty="0">
                <a:solidFill>
                  <a:srgbClr val="7385D1"/>
                </a:solidFill>
              </a:rPr>
              <a:t>aucun paramètre </a:t>
            </a:r>
            <a:r>
              <a:rPr lang="fr-CA" dirty="0">
                <a:solidFill>
                  <a:srgbClr val="7385D1"/>
                </a:solidFill>
              </a:rPr>
              <a:t>n’ait été fourni ! </a:t>
            </a:r>
          </a:p>
          <a:p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• On doit </a:t>
            </a:r>
            <a:r>
              <a:rPr lang="fr-CA" b="1" dirty="0">
                <a:solidFill>
                  <a:srgbClr val="7385D1"/>
                </a:solidFill>
              </a:rPr>
              <a:t>injecter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FA4098"/>
                </a:solidFill>
              </a:rPr>
              <a:t>ActivatedRoute</a:t>
            </a:r>
            <a:r>
              <a:rPr lang="fr-CA" dirty="0">
                <a:solidFill>
                  <a:srgbClr val="7385D1"/>
                </a:solidFill>
              </a:rPr>
              <a:t>. Cette classe nous donnera accès à une méthode qui récupère les paramètres dans la route.</a:t>
            </a:r>
          </a:p>
          <a:p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• Voici comment on récupère la valeur du paramètre dans la route. Il est possible que la valeur stockée soit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>
                <a:solidFill>
                  <a:srgbClr val="7385D1"/>
                </a:solidFill>
              </a:rPr>
              <a:t>.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CDBFF8-8FDA-4D8C-AD02-50E6B59CDFA3}"/>
              </a:ext>
            </a:extLst>
          </p:cNvPr>
          <p:cNvCxnSpPr>
            <a:cxnSpLocks/>
          </p:cNvCxnSpPr>
          <p:nvPr/>
        </p:nvCxnSpPr>
        <p:spPr>
          <a:xfrm>
            <a:off x="4590288" y="2626489"/>
            <a:ext cx="970253" cy="57391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BE53A57-DD4B-456C-A991-55A08A997CA9}"/>
              </a:ext>
            </a:extLst>
          </p:cNvPr>
          <p:cNvCxnSpPr>
            <a:cxnSpLocks/>
          </p:cNvCxnSpPr>
          <p:nvPr/>
        </p:nvCxnSpPr>
        <p:spPr>
          <a:xfrm>
            <a:off x="4736592" y="3541776"/>
            <a:ext cx="823949" cy="14020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B030B7F-C2A8-4922-AA48-9EE5F87DDD7A}"/>
              </a:ext>
            </a:extLst>
          </p:cNvPr>
          <p:cNvCxnSpPr>
            <a:cxnSpLocks/>
          </p:cNvCxnSpPr>
          <p:nvPr/>
        </p:nvCxnSpPr>
        <p:spPr>
          <a:xfrm flipV="1">
            <a:off x="4309872" y="4395217"/>
            <a:ext cx="1371600" cy="24993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84E377-0FFA-4AB1-9989-4DCD80534B93}"/>
              </a:ext>
            </a:extLst>
          </p:cNvPr>
          <p:cNvSpPr txBox="1"/>
          <p:nvPr/>
        </p:nvSpPr>
        <p:spPr>
          <a:xfrm>
            <a:off x="78261" y="5542377"/>
            <a:ext cx="11790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ngOnInit() </a:t>
            </a:r>
            <a:r>
              <a:rPr lang="fr-CA" sz="1600" dirty="0">
                <a:solidFill>
                  <a:srgbClr val="7385D1"/>
                </a:solidFill>
              </a:rPr>
              <a:t>: Cette méthode est appelée au chargement du composant. Le composant doit implémenter OnInit pour pouvoir définir cette fonction.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.snapshot </a:t>
            </a:r>
            <a:r>
              <a:rPr lang="fr-CA" sz="1600" dirty="0">
                <a:solidFill>
                  <a:srgbClr val="7385D1"/>
                </a:solidFill>
              </a:rPr>
              <a:t>: « Capture » de la </a:t>
            </a:r>
            <a:r>
              <a:rPr lang="fr-CA" sz="1600" b="1" dirty="0">
                <a:solidFill>
                  <a:srgbClr val="7385D1"/>
                </a:solidFill>
              </a:rPr>
              <a:t>route actuelle </a:t>
            </a:r>
            <a:r>
              <a:rPr lang="fr-CA" sz="1600" dirty="0">
                <a:solidFill>
                  <a:srgbClr val="7385D1"/>
                </a:solidFill>
              </a:rPr>
              <a:t>qui contient </a:t>
            </a:r>
            <a:r>
              <a:rPr lang="fr-CA" sz="1600" dirty="0">
                <a:solidFill>
                  <a:srgbClr val="FA4098"/>
                </a:solidFill>
              </a:rPr>
              <a:t>paramMap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r>
              <a:rPr lang="fr-CA" sz="1600" dirty="0">
                <a:solidFill>
                  <a:srgbClr val="7385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.paramMap.get("clé") </a:t>
            </a:r>
            <a:r>
              <a:rPr lang="fr-CA" sz="1600" dirty="0">
                <a:solidFill>
                  <a:srgbClr val="7385D1"/>
                </a:solidFill>
              </a:rPr>
              <a:t>: Les paramètres de la route sont stockés dans une </a:t>
            </a:r>
            <a:r>
              <a:rPr lang="fr-CA" sz="1600" b="1" dirty="0">
                <a:solidFill>
                  <a:srgbClr val="7385D1"/>
                </a:solidFill>
              </a:rPr>
              <a:t>structure de données </a:t>
            </a:r>
            <a:r>
              <a:rPr lang="fr-CA" sz="1600" dirty="0">
                <a:solidFill>
                  <a:srgbClr val="7385D1"/>
                </a:solidFill>
              </a:rPr>
              <a:t>avec potentiellement plusieurs paramètres. Il faut préciser le </a:t>
            </a:r>
            <a:r>
              <a:rPr lang="fr-CA" sz="1600" b="1" dirty="0">
                <a:solidFill>
                  <a:srgbClr val="7385D1"/>
                </a:solidFill>
              </a:rPr>
              <a:t>nom du paramètre </a:t>
            </a:r>
            <a:r>
              <a:rPr lang="fr-CA" sz="1600" dirty="0">
                <a:solidFill>
                  <a:srgbClr val="7385D1"/>
                </a:solidFill>
              </a:rPr>
              <a:t>à récupérer.</a:t>
            </a:r>
          </a:p>
        </p:txBody>
      </p:sp>
    </p:spTree>
    <p:extLst>
      <p:ext uri="{BB962C8B-B14F-4D97-AF65-F5344CB8AC3E}">
        <p14:creationId xmlns:p14="http://schemas.microsoft.com/office/powerpoint/2010/main" val="243252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des paramètres de route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 </a:t>
            </a:r>
            <a:r>
              <a:rPr lang="fr-CA" dirty="0"/>
              <a:t>:  Utiliser les valeurs des paramètres récupérés dans la route tel quel désiré.</a:t>
            </a:r>
          </a:p>
          <a:p>
            <a:pPr lvl="2"/>
            <a:r>
              <a:rPr lang="fr-CA" dirty="0"/>
              <a:t> Cela dit, ne pas oublier que ces paramètres étaient potentiellement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357FD6-35BC-432E-8F9F-0BBF8A9E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4" y="2877184"/>
            <a:ext cx="9887712" cy="1573168"/>
          </a:xfrm>
          <a:prstGeom prst="rect">
            <a:avLst/>
          </a:prstGeom>
          <a:solidFill>
            <a:srgbClr val="739CD1"/>
          </a:solidFill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708B1F3-CDA1-4DE2-9A3C-5EE5A62CFEF9}"/>
              </a:ext>
            </a:extLst>
          </p:cNvPr>
          <p:cNvCxnSpPr>
            <a:cxnSpLocks/>
          </p:cNvCxnSpPr>
          <p:nvPr/>
        </p:nvCxnSpPr>
        <p:spPr>
          <a:xfrm flipH="1">
            <a:off x="7273517" y="3785616"/>
            <a:ext cx="444019" cy="39014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AAD4B05-7C34-439C-9918-20841479652E}"/>
              </a:ext>
            </a:extLst>
          </p:cNvPr>
          <p:cNvCxnSpPr>
            <a:cxnSpLocks/>
          </p:cNvCxnSpPr>
          <p:nvPr/>
        </p:nvCxnSpPr>
        <p:spPr>
          <a:xfrm flipH="1" flipV="1">
            <a:off x="2927070" y="4361824"/>
            <a:ext cx="553746" cy="3199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B77D348F-0EE9-47A2-8373-D98FA95F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48" y="5248487"/>
            <a:ext cx="4560304" cy="119452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8962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Rendre </a:t>
            </a:r>
            <a:r>
              <a:rPr lang="fr-CA" b="1" dirty="0"/>
              <a:t>optionnel</a:t>
            </a:r>
            <a:r>
              <a:rPr lang="fr-CA" dirty="0"/>
              <a:t> un paramètre</a:t>
            </a:r>
          </a:p>
          <a:p>
            <a:pPr lvl="1"/>
            <a:r>
              <a:rPr lang="fr-CA" dirty="0"/>
              <a:t> Il suffit d’ajouter une nouvelle règle qui n’attend pas le paramètre en question.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r>
              <a:rPr lang="fr-CA" dirty="0"/>
              <a:t> Attention à l’</a:t>
            </a:r>
            <a:r>
              <a:rPr lang="fr-CA" dirty="0">
                <a:solidFill>
                  <a:srgbClr val="FA4098"/>
                </a:solidFill>
              </a:rPr>
              <a:t>ambiguïté</a:t>
            </a:r>
            <a:r>
              <a:rPr lang="fr-CA" dirty="0"/>
              <a:t> ! 😵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Angular</a:t>
            </a:r>
            <a:r>
              <a:rPr lang="fr-CA" dirty="0"/>
              <a:t> doit toujours savoir quel </a:t>
            </a:r>
            <a:r>
              <a:rPr lang="fr-CA" dirty="0">
                <a:solidFill>
                  <a:srgbClr val="FA4098"/>
                </a:solidFill>
              </a:rPr>
              <a:t>path</a:t>
            </a:r>
            <a:r>
              <a:rPr lang="fr-CA" dirty="0"/>
              <a:t> choisir, sinon on aura des comportements inattendus.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FA859-11CE-492F-B1B0-8BEF9CB0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76" y="2159107"/>
            <a:ext cx="7868748" cy="657317"/>
          </a:xfrm>
          <a:prstGeom prst="rect">
            <a:avLst/>
          </a:prstGeom>
          <a:noFill/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06988C-C9A0-4A77-80AB-957BE4FDDA4D}"/>
              </a:ext>
            </a:extLst>
          </p:cNvPr>
          <p:cNvCxnSpPr>
            <a:cxnSpLocks/>
          </p:cNvCxnSpPr>
          <p:nvPr/>
        </p:nvCxnSpPr>
        <p:spPr>
          <a:xfrm flipH="1" flipV="1">
            <a:off x="4012158" y="2749296"/>
            <a:ext cx="547650" cy="3230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75417E5E-3BB7-463E-B589-7486B8BA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11" y="4974479"/>
            <a:ext cx="7011378" cy="67636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74D60D-4CFB-4DF1-A610-3C13BCDF6A77}"/>
              </a:ext>
            </a:extLst>
          </p:cNvPr>
          <p:cNvSpPr txBox="1"/>
          <p:nvPr/>
        </p:nvSpPr>
        <p:spPr>
          <a:xfrm>
            <a:off x="1627632" y="5809488"/>
            <a:ext cx="954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Ici, puisqu’un </a:t>
            </a:r>
            <a:r>
              <a:rPr lang="fr-CA" b="1" dirty="0">
                <a:solidFill>
                  <a:srgbClr val="739CD1"/>
                </a:solidFill>
              </a:rPr>
              <a:t>paramètre peut prendre l’importe quelle valeur</a:t>
            </a:r>
            <a:r>
              <a:rPr lang="fr-CA" dirty="0">
                <a:solidFill>
                  <a:srgbClr val="739CD1"/>
                </a:solidFill>
              </a:rPr>
              <a:t>, ces deux routes « matcheront » systématiquement les routes avec un seul terme. </a:t>
            </a:r>
            <a:r>
              <a:rPr lang="fr-CA" b="1" dirty="0">
                <a:solidFill>
                  <a:srgbClr val="FA4098"/>
                </a:solidFill>
              </a:rPr>
              <a:t>La règle</a:t>
            </a:r>
            <a:r>
              <a:rPr lang="fr-CA" dirty="0">
                <a:solidFill>
                  <a:srgbClr val="7385D1"/>
                </a:solidFill>
              </a:rPr>
              <a:t> </a:t>
            </a:r>
            <a:r>
              <a:rPr lang="fr-CA" dirty="0">
                <a:solidFill>
                  <a:srgbClr val="739CD1"/>
                </a:solidFill>
              </a:rPr>
              <a:t>: La première route qui matche est choisie. (Donc l’</a:t>
            </a:r>
            <a:r>
              <a:rPr lang="fr-CA" b="1" dirty="0">
                <a:solidFill>
                  <a:srgbClr val="739CD1"/>
                </a:solidFill>
              </a:rPr>
              <a:t>ordre</a:t>
            </a:r>
            <a:r>
              <a:rPr lang="fr-CA" dirty="0">
                <a:solidFill>
                  <a:srgbClr val="739CD1"/>
                </a:solidFill>
              </a:rPr>
              <a:t> des routes est important)</a:t>
            </a:r>
          </a:p>
        </p:txBody>
      </p:sp>
    </p:spTree>
    <p:extLst>
      <p:ext uri="{BB962C8B-B14F-4D97-AF65-F5344CB8AC3E}">
        <p14:creationId xmlns:p14="http://schemas.microsoft.com/office/powerpoint/2010/main" val="204149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33700-68C1-440F-A239-878B39D4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48997-CF45-401B-AC96-DF823901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Attention à l’</a:t>
            </a:r>
            <a:r>
              <a:rPr lang="fr-CA" dirty="0">
                <a:solidFill>
                  <a:srgbClr val="FA4098"/>
                </a:solidFill>
              </a:rPr>
              <a:t>ambiguïté</a:t>
            </a:r>
            <a:r>
              <a:rPr lang="fr-CA" dirty="0"/>
              <a:t> ! 😵</a:t>
            </a:r>
          </a:p>
          <a:p>
            <a:pPr lvl="1"/>
            <a:r>
              <a:rPr lang="fr-CA" dirty="0"/>
              <a:t> Voici un autre mauvais exemple 😑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Disons que la route spécifiée est « </a:t>
            </a:r>
            <a:r>
              <a:rPr lang="fr-CA" dirty="0">
                <a:solidFill>
                  <a:srgbClr val="FA4098"/>
                </a:solidFill>
              </a:rPr>
              <a:t>localhost:4200/drivers/mario </a:t>
            </a:r>
            <a:r>
              <a:rPr lang="fr-CA" dirty="0"/>
              <a:t>» quelle règle sera choisie ?</a:t>
            </a:r>
          </a:p>
          <a:p>
            <a:pPr lvl="3"/>
            <a:r>
              <a:rPr lang="fr-CA" dirty="0"/>
              <a:t> C’est la première règle ! Le paramètre </a:t>
            </a:r>
            <a:r>
              <a:rPr lang="fr-CA" dirty="0">
                <a:solidFill>
                  <a:srgbClr val="FA4098"/>
                </a:solidFill>
              </a:rPr>
              <a:t>:character </a:t>
            </a:r>
            <a:r>
              <a:rPr lang="fr-CA" dirty="0"/>
              <a:t>peut très bien prendre la valeur </a:t>
            </a:r>
            <a:r>
              <a:rPr lang="fr-CA" dirty="0">
                <a:solidFill>
                  <a:srgbClr val="FA4098"/>
                </a:solidFill>
              </a:rPr>
              <a:t>mario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La deuxième règle </a:t>
            </a:r>
            <a:r>
              <a:rPr lang="fr-CA" u="sng" dirty="0"/>
              <a:t>ne servira jamais</a:t>
            </a:r>
            <a:r>
              <a:rPr lang="fr-CA" dirty="0"/>
              <a:t>. 😭</a:t>
            </a:r>
          </a:p>
          <a:p>
            <a:pPr lvl="2"/>
            <a:r>
              <a:rPr lang="fr-CA" dirty="0"/>
              <a:t> La solution est donc d’</a:t>
            </a:r>
            <a:r>
              <a:rPr lang="fr-CA" b="1" dirty="0"/>
              <a:t>inverser l’ordre de ces deux règles</a:t>
            </a:r>
            <a:r>
              <a:rPr lang="fr-CA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F744CB-05A2-4344-B3AD-A2FE928D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153364"/>
            <a:ext cx="8125959" cy="68589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CB940D-A793-4C74-9CE1-597266A46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9" y="4610871"/>
            <a:ext cx="2383441" cy="19862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5663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Qu’est-ce qu’un </a:t>
            </a:r>
            <a:r>
              <a:rPr lang="fr-CA" b="1" dirty="0"/>
              <a:t>service</a:t>
            </a:r>
            <a:r>
              <a:rPr lang="fr-CA" dirty="0"/>
              <a:t> ? 💉</a:t>
            </a:r>
          </a:p>
          <a:p>
            <a:pPr lvl="1"/>
            <a:r>
              <a:rPr lang="fr-CA" dirty="0"/>
              <a:t> Un fichier </a:t>
            </a:r>
            <a:r>
              <a:rPr lang="fr-CA" dirty="0">
                <a:solidFill>
                  <a:srgbClr val="FA4098"/>
                </a:solidFill>
              </a:rPr>
              <a:t>.service.ts</a:t>
            </a:r>
            <a:r>
              <a:rPr lang="fr-CA" dirty="0"/>
              <a:t> composé d’une </a:t>
            </a:r>
            <a:r>
              <a:rPr lang="fr-CA" dirty="0">
                <a:solidFill>
                  <a:srgbClr val="FA4098"/>
                </a:solidFill>
              </a:rPr>
              <a:t>classe</a:t>
            </a:r>
            <a:r>
              <a:rPr lang="fr-CA" dirty="0"/>
              <a:t> qui permet de </a:t>
            </a:r>
            <a:r>
              <a:rPr lang="fr-CA" b="1" dirty="0"/>
              <a:t>partager des données et fonctions </a:t>
            </a:r>
            <a:r>
              <a:rPr lang="fr-CA" dirty="0"/>
              <a:t>entre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Permet de </a:t>
            </a:r>
            <a:r>
              <a:rPr lang="fr-CA" dirty="0">
                <a:solidFill>
                  <a:srgbClr val="FA4098"/>
                </a:solidFill>
              </a:rPr>
              <a:t>l’injection de dépendances </a:t>
            </a:r>
            <a:r>
              <a:rPr lang="fr-CA" dirty="0"/>
              <a:t>!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82779-95E4-4115-B30D-DFECDA3BBD07}"/>
              </a:ext>
            </a:extLst>
          </p:cNvPr>
          <p:cNvSpPr/>
          <p:nvPr/>
        </p:nvSpPr>
        <p:spPr>
          <a:xfrm>
            <a:off x="4998720" y="3429000"/>
            <a:ext cx="21518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myData</a:t>
            </a:r>
            <a:r>
              <a:rPr lang="fr-CA" dirty="0">
                <a:solidFill>
                  <a:srgbClr val="73B3D1"/>
                </a:solidFill>
              </a:rPr>
              <a:t>.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85D1"/>
                </a:solidFill>
              </a:rPr>
              <a:t>.ts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E56E0C-BC15-450C-988B-3ABE6644DEE3}"/>
              </a:ext>
            </a:extLst>
          </p:cNvPr>
          <p:cNvSpPr txBox="1"/>
          <p:nvPr/>
        </p:nvSpPr>
        <p:spPr>
          <a:xfrm>
            <a:off x="4949952" y="3923222"/>
            <a:ext cx="22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Contient des données et / ou des fonctions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1A0D42-6632-4E25-9DE8-694C0BE97592}"/>
              </a:ext>
            </a:extLst>
          </p:cNvPr>
          <p:cNvSpPr txBox="1"/>
          <p:nvPr/>
        </p:nvSpPr>
        <p:spPr>
          <a:xfrm>
            <a:off x="5486240" y="290599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80C351-F1F6-40AA-832B-CC7B9F486842}"/>
              </a:ext>
            </a:extLst>
          </p:cNvPr>
          <p:cNvSpPr txBox="1"/>
          <p:nvPr/>
        </p:nvSpPr>
        <p:spPr>
          <a:xfrm>
            <a:off x="6074664" y="2918864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💣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1290E8-843B-48CF-8E75-78F04520B5F0}"/>
              </a:ext>
            </a:extLst>
          </p:cNvPr>
          <p:cNvSpPr txBox="1"/>
          <p:nvPr/>
        </p:nvSpPr>
        <p:spPr>
          <a:xfrm>
            <a:off x="5135225" y="271164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⚾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B6700E-0B8B-4497-BC16-51D2478F4060}"/>
              </a:ext>
            </a:extLst>
          </p:cNvPr>
          <p:cNvSpPr txBox="1"/>
          <p:nvPr/>
        </p:nvSpPr>
        <p:spPr>
          <a:xfrm>
            <a:off x="6447055" y="271164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🐎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7989BD-7DB3-4A6A-9233-AE499B2FA06D}"/>
              </a:ext>
            </a:extLst>
          </p:cNvPr>
          <p:cNvSpPr txBox="1"/>
          <p:nvPr/>
        </p:nvSpPr>
        <p:spPr>
          <a:xfrm>
            <a:off x="6880326" y="2905780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🍉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ED9F31-6E53-41A6-AF0C-E752F91E11E1}"/>
              </a:ext>
            </a:extLst>
          </p:cNvPr>
          <p:cNvSpPr txBox="1"/>
          <p:nvPr/>
        </p:nvSpPr>
        <p:spPr>
          <a:xfrm>
            <a:off x="5684440" y="2735205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0892A6-AE33-45CE-97D3-2EE0C47813A3}"/>
              </a:ext>
            </a:extLst>
          </p:cNvPr>
          <p:cNvSpPr txBox="1"/>
          <p:nvPr/>
        </p:nvSpPr>
        <p:spPr>
          <a:xfrm>
            <a:off x="4691213" y="2917972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8467D00-9276-476C-9444-E077406E7089}"/>
              </a:ext>
            </a:extLst>
          </p:cNvPr>
          <p:cNvSpPr/>
          <p:nvPr/>
        </p:nvSpPr>
        <p:spPr>
          <a:xfrm>
            <a:off x="1886713" y="3933980"/>
            <a:ext cx="23042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contact</a:t>
            </a:r>
            <a:r>
              <a:rPr lang="fr-CA" dirty="0">
                <a:solidFill>
                  <a:srgbClr val="7385D1"/>
                </a:solidFill>
              </a:rPr>
              <a:t>.component.ts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7E4E513-8106-4B24-B535-E4DF9D02E7AE}"/>
              </a:ext>
            </a:extLst>
          </p:cNvPr>
          <p:cNvSpPr/>
          <p:nvPr/>
        </p:nvSpPr>
        <p:spPr>
          <a:xfrm>
            <a:off x="7958327" y="3910042"/>
            <a:ext cx="2304288" cy="521208"/>
          </a:xfrm>
          <a:prstGeom prst="roundRect">
            <a:avLst/>
          </a:prstGeom>
          <a:noFill/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rgbClr val="FA4098"/>
                </a:solidFill>
              </a:rPr>
              <a:t>accueil</a:t>
            </a:r>
            <a:r>
              <a:rPr lang="fr-CA" dirty="0">
                <a:solidFill>
                  <a:srgbClr val="7385D1"/>
                </a:solidFill>
              </a:rPr>
              <a:t>.component.ts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267910-B35B-46E0-A6A7-B55566EA2DCD}"/>
              </a:ext>
            </a:extLst>
          </p:cNvPr>
          <p:cNvCxnSpPr>
            <a:cxnSpLocks/>
          </p:cNvCxnSpPr>
          <p:nvPr/>
        </p:nvCxnSpPr>
        <p:spPr>
          <a:xfrm>
            <a:off x="7215604" y="3645743"/>
            <a:ext cx="693955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53F5D3E-7BFE-4C6B-8C9A-D7D36DFC50D2}"/>
              </a:ext>
            </a:extLst>
          </p:cNvPr>
          <p:cNvCxnSpPr>
            <a:cxnSpLocks/>
          </p:cNvCxnSpPr>
          <p:nvPr/>
        </p:nvCxnSpPr>
        <p:spPr>
          <a:xfrm flipH="1">
            <a:off x="4247884" y="3645743"/>
            <a:ext cx="685840" cy="26429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F0C8-4A20-4BEC-B681-C054E00558D7}"/>
              </a:ext>
            </a:extLst>
          </p:cNvPr>
          <p:cNvSpPr txBox="1"/>
          <p:nvPr/>
        </p:nvSpPr>
        <p:spPr>
          <a:xfrm>
            <a:off x="1764278" y="4437387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Peut accéder aux données / fonctions et les exploiter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828C415-F95D-45BA-B1C1-BD3A513C7F5E}"/>
              </a:ext>
            </a:extLst>
          </p:cNvPr>
          <p:cNvCxnSpPr>
            <a:cxnSpLocks/>
          </p:cNvCxnSpPr>
          <p:nvPr/>
        </p:nvCxnSpPr>
        <p:spPr>
          <a:xfrm>
            <a:off x="2995196" y="4954470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126F34-2868-41C3-9AA9-FD958191276A}"/>
              </a:ext>
            </a:extLst>
          </p:cNvPr>
          <p:cNvCxnSpPr>
            <a:cxnSpLocks/>
          </p:cNvCxnSpPr>
          <p:nvPr/>
        </p:nvCxnSpPr>
        <p:spPr>
          <a:xfrm>
            <a:off x="9136915" y="4954469"/>
            <a:ext cx="0" cy="50326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D70650-8E81-40B7-9C48-C200B01ACEA3}"/>
              </a:ext>
            </a:extLst>
          </p:cNvPr>
          <p:cNvSpPr txBox="1"/>
          <p:nvPr/>
        </p:nvSpPr>
        <p:spPr>
          <a:xfrm>
            <a:off x="2215012" y="5352808"/>
            <a:ext cx="1560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BA361-115B-4247-8B3A-85F90AEC3D79}"/>
              </a:ext>
            </a:extLst>
          </p:cNvPr>
          <p:cNvSpPr txBox="1"/>
          <p:nvPr/>
        </p:nvSpPr>
        <p:spPr>
          <a:xfrm>
            <a:off x="8356731" y="5374734"/>
            <a:ext cx="1560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solidFill>
                  <a:srgbClr val="73B3D1"/>
                </a:solidFill>
              </a:rPr>
              <a:t>💻</a:t>
            </a:r>
            <a:endParaRPr lang="fr-CA" sz="8000" dirty="0">
              <a:solidFill>
                <a:srgbClr val="73B3D1"/>
              </a:solidFill>
            </a:endParaRPr>
          </a:p>
          <a:p>
            <a:endParaRPr lang="fr-CA" sz="8000" dirty="0">
              <a:solidFill>
                <a:srgbClr val="73B3D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6207AB-B86A-4EE8-A3FD-8A49A3E31855}"/>
              </a:ext>
            </a:extLst>
          </p:cNvPr>
          <p:cNvSpPr txBox="1"/>
          <p:nvPr/>
        </p:nvSpPr>
        <p:spPr>
          <a:xfrm>
            <a:off x="2457105" y="569320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87BF49-E781-4953-A919-814596A72C42}"/>
              </a:ext>
            </a:extLst>
          </p:cNvPr>
          <p:cNvSpPr txBox="1"/>
          <p:nvPr/>
        </p:nvSpPr>
        <p:spPr>
          <a:xfrm>
            <a:off x="8598823" y="5693209"/>
            <a:ext cx="5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🌭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4D7E9A4-59AB-44A3-8D44-0BC95B931458}"/>
              </a:ext>
            </a:extLst>
          </p:cNvPr>
          <p:cNvSpPr txBox="1"/>
          <p:nvPr/>
        </p:nvSpPr>
        <p:spPr>
          <a:xfrm>
            <a:off x="2898568" y="5693209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🍆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F90D6C-9FBC-409B-82B3-EF51C024802A}"/>
              </a:ext>
            </a:extLst>
          </p:cNvPr>
          <p:cNvSpPr txBox="1"/>
          <p:nvPr/>
        </p:nvSpPr>
        <p:spPr>
          <a:xfrm>
            <a:off x="9110471" y="5702241"/>
            <a:ext cx="38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B3D1"/>
                </a:solidFill>
              </a:rPr>
              <a:t>💄</a:t>
            </a:r>
            <a:endParaRPr lang="fr-CA" sz="2800" dirty="0">
              <a:solidFill>
                <a:srgbClr val="73B3D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567F4-5E15-4B86-9B81-31B5F905E04E}"/>
              </a:ext>
            </a:extLst>
          </p:cNvPr>
          <p:cNvSpPr txBox="1"/>
          <p:nvPr/>
        </p:nvSpPr>
        <p:spPr>
          <a:xfrm>
            <a:off x="7830580" y="4414143"/>
            <a:ext cx="264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rgbClr val="7385D1"/>
                </a:solidFill>
              </a:rPr>
              <a:t>Peut accéder aux données / fonctions et les exploiter</a:t>
            </a:r>
          </a:p>
        </p:txBody>
      </p:sp>
    </p:spTree>
    <p:extLst>
      <p:ext uri="{BB962C8B-B14F-4D97-AF65-F5344CB8AC3E}">
        <p14:creationId xmlns:p14="http://schemas.microsoft.com/office/powerpoint/2010/main" val="30815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Utiliser plusieurs composants</a:t>
            </a:r>
          </a:p>
          <a:p>
            <a:pPr lvl="1"/>
            <a:r>
              <a:rPr lang="fr-CA" dirty="0"/>
              <a:t> En poupées russes</a:t>
            </a:r>
          </a:p>
          <a:p>
            <a:pPr lvl="1"/>
            <a:r>
              <a:rPr lang="fr-CA" noProof="0" dirty="0">
                <a:solidFill>
                  <a:srgbClr val="739CD1"/>
                </a:solidFill>
              </a:rPr>
              <a:t> Avec le routage</a:t>
            </a:r>
          </a:p>
          <a:p>
            <a:r>
              <a:rPr lang="fr-CA" noProof="0" dirty="0">
                <a:solidFill>
                  <a:srgbClr val="7385D1"/>
                </a:solidFill>
              </a:rPr>
              <a:t> Services 🤝</a:t>
            </a:r>
          </a:p>
          <a:p>
            <a:r>
              <a:rPr lang="fr-CA" dirty="0">
                <a:solidFill>
                  <a:srgbClr val="9073D1"/>
                </a:solidFill>
              </a:rPr>
              <a:t> Services et requêtes HTTP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 Encore des requêtes ? 😑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Comment créer un service ?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Option 1</a:t>
            </a:r>
            <a:r>
              <a:rPr lang="fr-CA" dirty="0"/>
              <a:t> : Mode de vie intrépide 🥵</a:t>
            </a:r>
          </a:p>
          <a:p>
            <a:pPr lvl="2"/>
            <a:r>
              <a:rPr lang="fr-CA" dirty="0"/>
              <a:t> Taper la commande 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generate service nom_service</a:t>
            </a:r>
          </a:p>
          <a:p>
            <a:pPr lvl="3"/>
            <a:r>
              <a:rPr lang="fr-CA" dirty="0"/>
              <a:t> Cela crée 2 nouveaux fichiers dans le dossier de l’application :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Option 2</a:t>
            </a:r>
            <a:r>
              <a:rPr lang="fr-CA" dirty="0"/>
              <a:t> : Utiliser l’extension </a:t>
            </a:r>
            <a:r>
              <a:rPr lang="fr-CA" b="1" i="1" dirty="0"/>
              <a:t>Angular Files</a:t>
            </a:r>
          </a:p>
          <a:p>
            <a:pPr lvl="2"/>
            <a:r>
              <a:rPr lang="fr-CA" dirty="0"/>
              <a:t> Même les </a:t>
            </a:r>
            <a:r>
              <a:rPr lang="fr-CA" i="1" dirty="0"/>
              <a:t>meilleurs</a:t>
            </a:r>
            <a:r>
              <a:rPr lang="fr-CA" dirty="0"/>
              <a:t> ont besoin d’un coup de pouce 😏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Clic-droit</a:t>
            </a:r>
            <a:r>
              <a:rPr lang="fr-CA" dirty="0"/>
              <a:t> sur le dossier où l’on souhaite créer un service</a:t>
            </a:r>
          </a:p>
          <a:p>
            <a:pPr lvl="3"/>
            <a:r>
              <a:rPr lang="fr-CA" dirty="0"/>
              <a:t> Choisir « </a:t>
            </a:r>
            <a:r>
              <a:rPr lang="fr-CA" b="1" dirty="0">
                <a:solidFill>
                  <a:schemeClr val="tx1"/>
                </a:solidFill>
              </a:rPr>
              <a:t>Generate Service </a:t>
            </a:r>
            <a:r>
              <a:rPr lang="fr-CA" dirty="0"/>
              <a:t>».</a:t>
            </a:r>
          </a:p>
          <a:p>
            <a:pPr lvl="3"/>
            <a:r>
              <a:rPr lang="fr-CA" dirty="0"/>
              <a:t> Le résultat est le même : on a nos 2 nouveaux fichiers.</a:t>
            </a:r>
          </a:p>
          <a:p>
            <a:pPr lvl="2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4005B4-BAA7-4874-AFCC-9F9FE8E8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46" y="1993264"/>
            <a:ext cx="2667372" cy="60968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A77C952-DEE3-4FEF-ABEA-60C6CB6E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703" y="3014604"/>
            <a:ext cx="2972215" cy="82879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733147-55B3-49B1-860E-CE696021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68" y="4918632"/>
            <a:ext cx="4240708" cy="146705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52497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Injecter une dépendance via un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le service et y stocker les données à injecter. </a:t>
            </a:r>
            <a:r>
              <a:rPr lang="fr-CA" dirty="0">
                <a:solidFill>
                  <a:srgbClr val="73B3D1"/>
                </a:solidFill>
              </a:rPr>
              <a:t>💉</a:t>
            </a:r>
            <a:endParaRPr lang="fr-CA" dirty="0"/>
          </a:p>
          <a:p>
            <a:pPr lvl="2"/>
            <a:r>
              <a:rPr lang="fr-CA" dirty="0"/>
              <a:t> Bien entendu, si vous réalisez que ces données seront utilisées par un seul composant de l’application, l’utilisation d’un service est moins indispensable.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57D056-2933-4804-AA10-020A7A85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72" y="2996797"/>
            <a:ext cx="4306256" cy="3302206"/>
          </a:xfrm>
          <a:prstGeom prst="rect">
            <a:avLst/>
          </a:prstGeom>
          <a:solidFill>
            <a:schemeClr val="accent2"/>
          </a:solidFill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562130-7310-44B4-8086-F4D4BB2A9E2A}"/>
              </a:ext>
            </a:extLst>
          </p:cNvPr>
          <p:cNvSpPr txBox="1"/>
          <p:nvPr/>
        </p:nvSpPr>
        <p:spPr>
          <a:xfrm>
            <a:off x="1399033" y="5071872"/>
            <a:ext cx="230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Données à injecter </a:t>
            </a:r>
            <a:r>
              <a:rPr lang="en-CA" dirty="0">
                <a:solidFill>
                  <a:srgbClr val="73B3D1"/>
                </a:solidFill>
              </a:rPr>
              <a:t>💉</a:t>
            </a:r>
            <a:endParaRPr lang="fr-CA" dirty="0">
              <a:solidFill>
                <a:srgbClr val="73B3D1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41023FF-8877-4421-AAAE-659FC368B137}"/>
              </a:ext>
            </a:extLst>
          </p:cNvPr>
          <p:cNvSpPr/>
          <p:nvPr/>
        </p:nvSpPr>
        <p:spPr>
          <a:xfrm>
            <a:off x="3700272" y="5093732"/>
            <a:ext cx="1018032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F73A46-684F-41D0-ADE1-859465AA2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907" y="5026152"/>
            <a:ext cx="2546604" cy="169773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EB8B17E-E67D-4564-8F3F-A447A5849B0D}"/>
              </a:ext>
            </a:extLst>
          </p:cNvPr>
          <p:cNvSpPr txBox="1"/>
          <p:nvPr/>
        </p:nvSpPr>
        <p:spPr>
          <a:xfrm>
            <a:off x="9169513" y="4733764"/>
            <a:ext cx="68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👅</a:t>
            </a:r>
            <a:endParaRPr lang="fr-CA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8A06E9-AE1F-4B6E-B7BC-9F4445ED3E60}"/>
              </a:ext>
            </a:extLst>
          </p:cNvPr>
          <p:cNvSpPr txBox="1"/>
          <p:nvPr/>
        </p:nvSpPr>
        <p:spPr>
          <a:xfrm>
            <a:off x="121365" y="3962034"/>
            <a:ext cx="377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7385D1"/>
                </a:solidFill>
              </a:rPr>
              <a:t>Remarquez la mention </a:t>
            </a:r>
            <a:r>
              <a:rPr lang="en-CA" sz="1600" dirty="0">
                <a:solidFill>
                  <a:srgbClr val="FA4098"/>
                </a:solidFill>
              </a:rPr>
              <a:t>@Injectable</a:t>
            </a:r>
            <a:r>
              <a:rPr lang="en-CA" sz="1600" dirty="0">
                <a:solidFill>
                  <a:srgbClr val="73B3D1"/>
                </a:solidFill>
              </a:rPr>
              <a:t> </a:t>
            </a:r>
            <a:r>
              <a:rPr lang="en-CA" sz="1600" dirty="0">
                <a:solidFill>
                  <a:srgbClr val="7385D1"/>
                </a:solidFill>
              </a:rPr>
              <a:t>qui vient automatiquement avec un service</a:t>
            </a:r>
            <a:endParaRPr lang="fr-CA" sz="1600" dirty="0">
              <a:solidFill>
                <a:srgbClr val="7385D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0D8F809-4A90-4437-A219-437AD3536772}"/>
              </a:ext>
            </a:extLst>
          </p:cNvPr>
          <p:cNvSpPr/>
          <p:nvPr/>
        </p:nvSpPr>
        <p:spPr>
          <a:xfrm>
            <a:off x="3625324" y="4091615"/>
            <a:ext cx="873524" cy="32561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39D896-B0EF-4580-B17C-EE24AAB11D69}"/>
              </a:ext>
            </a:extLst>
          </p:cNvPr>
          <p:cNvSpPr txBox="1"/>
          <p:nvPr/>
        </p:nvSpPr>
        <p:spPr>
          <a:xfrm>
            <a:off x="11316392" y="4726070"/>
            <a:ext cx="74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i="1" dirty="0">
                <a:solidFill>
                  <a:srgbClr val="73B3D1"/>
                </a:solidFill>
              </a:rPr>
              <a:t>Slurp</a:t>
            </a:r>
            <a:endParaRPr lang="fr-CA" sz="1400" i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9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634907"/>
          </a:xfrm>
        </p:spPr>
        <p:txBody>
          <a:bodyPr>
            <a:normAutofit/>
          </a:bodyPr>
          <a:lstStyle/>
          <a:p>
            <a:r>
              <a:rPr lang="fr-CA" dirty="0"/>
              <a:t> Injecter une dépendance via un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Passer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en paramètre au </a:t>
            </a:r>
            <a:r>
              <a:rPr lang="fr-CA" b="1" dirty="0"/>
              <a:t>constructeur</a:t>
            </a:r>
            <a:r>
              <a:rPr lang="fr-CA" dirty="0"/>
              <a:t> du </a:t>
            </a:r>
            <a:r>
              <a:rPr lang="fr-CA" b="1" dirty="0"/>
              <a:t>composant</a:t>
            </a:r>
            <a:r>
              <a:rPr lang="fr-CA" dirty="0"/>
              <a:t> désiré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Désormais, le </a:t>
            </a:r>
            <a:r>
              <a:rPr lang="fr-CA" b="1" dirty="0"/>
              <a:t>composant</a:t>
            </a:r>
            <a:r>
              <a:rPr lang="fr-CA" dirty="0"/>
              <a:t> « </a:t>
            </a:r>
            <a:r>
              <a:rPr lang="fr-CA" b="1" dirty="0">
                <a:solidFill>
                  <a:srgbClr val="FA4098"/>
                </a:solidFill>
              </a:rPr>
              <a:t>Info</a:t>
            </a:r>
            <a:r>
              <a:rPr lang="fr-CA" dirty="0"/>
              <a:t> » aura accès aux deux listes. (Pour les afficher, modifier, etc.)</a:t>
            </a:r>
          </a:p>
          <a:p>
            <a:pPr lvl="3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.aliveContestants</a:t>
            </a:r>
          </a:p>
          <a:p>
            <a:pPr lvl="3"/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squidgame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.lessAliveContestants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0BA2B7-3CE1-4EB9-8FC6-E677C55F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03" y="2195621"/>
            <a:ext cx="9355593" cy="10697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97A0AF-7F99-43C1-A1BF-250E77C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03" y="3416880"/>
            <a:ext cx="5019173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BA6662-12C6-4764-BCA9-FBD216A6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32" y="3416880"/>
            <a:ext cx="4168965" cy="17878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45729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D53A172-C6E6-49AC-8347-B6BEBDF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8DB4B0-8AF5-480E-BB5F-6D70C14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Injecter une dépendance via un service</a:t>
            </a:r>
          </a:p>
          <a:p>
            <a:pPr lvl="1"/>
            <a:r>
              <a:rPr lang="fr-CA" dirty="0"/>
              <a:t> Bien entendu, cette dépendance (le service) peut être injectée à autant de </a:t>
            </a:r>
            <a:r>
              <a:rPr lang="fr-CA" b="1" dirty="0"/>
              <a:t>composants</a:t>
            </a:r>
            <a:r>
              <a:rPr lang="fr-CA" dirty="0"/>
              <a:t> que nécessaires.</a:t>
            </a:r>
          </a:p>
          <a:p>
            <a:pPr lvl="2"/>
            <a:r>
              <a:rPr lang="fr-CA" dirty="0"/>
              <a:t> Le but est que ...</a:t>
            </a:r>
          </a:p>
          <a:p>
            <a:pPr lvl="3"/>
            <a:r>
              <a:rPr lang="fr-CA" dirty="0"/>
              <a:t>Ces composants se partagent les mêmes structures de données et que les éventuelles modifications faites sur les données </a:t>
            </a:r>
            <a:r>
              <a:rPr lang="fr-CA"/>
              <a:t>soient faciles </a:t>
            </a:r>
            <a:r>
              <a:rPr lang="fr-CA" dirty="0"/>
              <a:t>à synchroniser pour toute l’application.</a:t>
            </a:r>
          </a:p>
          <a:p>
            <a:pPr lvl="3"/>
            <a:r>
              <a:rPr lang="fr-CA" dirty="0"/>
              <a:t>On ne crée pas plusieurs copies des mêmes données, seulement des nouvelles références vers les mêmes données.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Mettre le service en paramètre au constructeur est suffisant ?</a:t>
            </a:r>
          </a:p>
          <a:p>
            <a:pPr lvl="2"/>
            <a:r>
              <a:rPr lang="fr-CA" dirty="0"/>
              <a:t> On a l’impression qu’il manque des étapes, mais c’est encore une fois </a:t>
            </a:r>
            <a:r>
              <a:rPr lang="fr-CA" dirty="0">
                <a:solidFill>
                  <a:srgbClr val="FA4098"/>
                </a:solidFill>
              </a:rPr>
              <a:t>Angular ✨ </a:t>
            </a:r>
            <a:r>
              <a:rPr lang="fr-CA" dirty="0"/>
              <a:t>qui gère tout à notre place, s’occupe d’instancier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et de le passer aux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 qui le demandent.</a:t>
            </a:r>
          </a:p>
        </p:txBody>
      </p:sp>
    </p:spTree>
    <p:extLst>
      <p:ext uri="{BB962C8B-B14F-4D97-AF65-F5344CB8AC3E}">
        <p14:creationId xmlns:p14="http://schemas.microsoft.com/office/powerpoint/2010/main" val="58663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53FBCE0-5135-49EB-9ED4-8454D2F5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2F7A4BA-E35B-493D-A6DF-C22DC104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Pour les fonctions aussi ! </a:t>
            </a:r>
            <a:r>
              <a:rPr lang="en-CA" dirty="0"/>
              <a:t>🧰🔩</a:t>
            </a:r>
            <a:endParaRPr lang="fr-CA" dirty="0"/>
          </a:p>
          <a:p>
            <a:pPr lvl="1"/>
            <a:r>
              <a:rPr lang="fr-CA" dirty="0"/>
              <a:t> Plus généralement,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ne servent pas qu’à regrouper des données.</a:t>
            </a:r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permettent aussi de regrouper des fonctions ou des morceaux de logique qui sont utilisés par plusieurs composants. Quelques exemples ...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dispose de fonctions qui permettent de faire des requêtes HTTP 📥 utilisées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fait des calculs 📠 utilisés par plusieurs </a:t>
            </a:r>
            <a:r>
              <a:rPr lang="fr-CA" b="1" dirty="0"/>
              <a:t>composants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qui permet de valider le format ✔ de certaines données avant de les envoyer côté serveur.</a:t>
            </a:r>
          </a:p>
          <a:p>
            <a:pPr lvl="1"/>
            <a:r>
              <a:rPr lang="fr-CA" dirty="0"/>
              <a:t> Dans tous les cas, le fonctionnement est le même : on peut </a:t>
            </a:r>
            <a:r>
              <a:rPr lang="fr-CA" i="1" dirty="0">
                <a:solidFill>
                  <a:srgbClr val="FA4098"/>
                </a:solidFill>
              </a:rPr>
              <a:t>injecter en dépendance</a:t>
            </a:r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aux </a:t>
            </a:r>
            <a:r>
              <a:rPr lang="fr-CA" b="1" dirty="0"/>
              <a:t>composants</a:t>
            </a:r>
            <a:r>
              <a:rPr lang="fr-CA" dirty="0"/>
              <a:t> qui ont besoin des données / fonctions que le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propose.</a:t>
            </a:r>
          </a:p>
          <a:p>
            <a:pPr lvl="2"/>
            <a:r>
              <a:rPr lang="fr-CA" dirty="0"/>
              <a:t> Tout ça dans le but d’éviter la </a:t>
            </a:r>
            <a:r>
              <a:rPr lang="fr-CA" b="1" dirty="0"/>
              <a:t>duplication de code</a:t>
            </a:r>
            <a:r>
              <a:rPr lang="fr-CA" dirty="0"/>
              <a:t> / </a:t>
            </a:r>
            <a:r>
              <a:rPr lang="fr-CA" b="1" dirty="0"/>
              <a:t>de données </a:t>
            </a:r>
            <a:r>
              <a:rPr lang="fr-CA" dirty="0"/>
              <a:t>et de mieux structurer notre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9923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6E349-167F-4F8B-6C8E-B20E022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2046-B732-1D99-38FA-F54CDAD1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Laissez les composants tranquilles !</a:t>
            </a:r>
          </a:p>
          <a:p>
            <a:pPr lvl="1"/>
            <a:r>
              <a:rPr lang="fr-CA" dirty="0"/>
              <a:t> Il est standard de </a:t>
            </a:r>
            <a:r>
              <a:rPr lang="fr-CA" b="1" dirty="0"/>
              <a:t>limiter</a:t>
            </a:r>
            <a:r>
              <a:rPr lang="fr-CA" dirty="0"/>
              <a:t> la quantité de données / fonctions dans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Dans la classe d’un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, on doit se limiter le plus possible à la </a:t>
            </a:r>
            <a:r>
              <a:rPr lang="fr-CA" b="1" dirty="0"/>
              <a:t>gestion de l’affichage</a:t>
            </a:r>
            <a:r>
              <a:rPr lang="fr-CA" dirty="0"/>
              <a:t> des données et à la </a:t>
            </a:r>
            <a:r>
              <a:rPr lang="fr-CA" b="1" dirty="0"/>
              <a:t>gestion des inputs</a:t>
            </a:r>
            <a:r>
              <a:rPr lang="fr-CA" dirty="0"/>
              <a:t> de l’utilisateur.</a:t>
            </a:r>
          </a:p>
          <a:p>
            <a:pPr lvl="2"/>
            <a:r>
              <a:rPr lang="fr-CA" dirty="0"/>
              <a:t> Même si le transfert de certaines fonctions dans un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ne réduit pas forcément la </a:t>
            </a:r>
            <a:r>
              <a:rPr lang="fr-CA" b="1" dirty="0"/>
              <a:t>redondance</a:t>
            </a:r>
            <a:r>
              <a:rPr lang="fr-CA" dirty="0"/>
              <a:t> du code, on préfère concentrer la </a:t>
            </a:r>
            <a:r>
              <a:rPr lang="fr-CA" dirty="0">
                <a:solidFill>
                  <a:srgbClr val="FA4098"/>
                </a:solidFill>
              </a:rPr>
              <a:t>logique</a:t>
            </a:r>
            <a:r>
              <a:rPr lang="fr-CA" dirty="0"/>
              <a:t> de l’application dans des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. (Sauf les données et fonctions liées à l’affichage et la gestion des inputs d’un composant)</a:t>
            </a:r>
          </a:p>
          <a:p>
            <a:pPr lvl="3"/>
            <a:r>
              <a:rPr lang="fr-CA" dirty="0"/>
              <a:t> Cela simplifie parfois les tests.</a:t>
            </a:r>
          </a:p>
          <a:p>
            <a:pPr lvl="3"/>
            <a:r>
              <a:rPr lang="fr-CA" dirty="0"/>
              <a:t> Cela simplifie la réutilisation de code. (Un service pourrait être réutilisé dans une autre application similaire)</a:t>
            </a:r>
          </a:p>
          <a:p>
            <a:pPr lvl="3"/>
            <a:r>
              <a:rPr lang="fr-CA" dirty="0"/>
              <a:t> Cela permet de rassembler les fonctions similaires. (Ex : toutes les requêtes HTTP liées à un API particulier)</a:t>
            </a:r>
          </a:p>
          <a:p>
            <a:pPr lvl="2"/>
            <a:r>
              <a:rPr lang="fr-CA" dirty="0"/>
              <a:t> Pour ces raisons, on évite de mettre des </a:t>
            </a:r>
            <a:r>
              <a:rPr lang="fr-CA" dirty="0">
                <a:solidFill>
                  <a:srgbClr val="FA4098"/>
                </a:solidFill>
              </a:rPr>
              <a:t>requêtes HTTP</a:t>
            </a:r>
            <a:r>
              <a:rPr lang="fr-CA" dirty="0"/>
              <a:t> dans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9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requêtes HTTP</a:t>
            </a:r>
          </a:p>
          <a:p>
            <a:pPr lvl="1"/>
            <a:r>
              <a:rPr lang="fr-CA" dirty="0"/>
              <a:t> Comme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sont appropriés pour fournir des fonctions qui font des </a:t>
            </a:r>
            <a:r>
              <a:rPr lang="fr-CA" dirty="0">
                <a:solidFill>
                  <a:srgbClr val="FA4098"/>
                </a:solidFill>
              </a:rPr>
              <a:t>requêtes HTTP </a:t>
            </a:r>
            <a:r>
              <a:rPr lang="fr-CA" dirty="0"/>
              <a:t>à la place du </a:t>
            </a:r>
            <a:r>
              <a:rPr lang="fr-CA" b="1" dirty="0"/>
              <a:t>composant</a:t>
            </a:r>
            <a:r>
              <a:rPr lang="fr-CA" dirty="0"/>
              <a:t>, voyons comment on peut </a:t>
            </a:r>
            <a:r>
              <a:rPr lang="fr-CA" b="1" dirty="0"/>
              <a:t>migrer</a:t>
            </a:r>
            <a:r>
              <a:rPr lang="fr-CA" dirty="0"/>
              <a:t> une </a:t>
            </a:r>
            <a:r>
              <a:rPr lang="fr-CA" dirty="0">
                <a:solidFill>
                  <a:srgbClr val="FA4098"/>
                </a:solidFill>
              </a:rPr>
              <a:t>requête HTTP</a:t>
            </a:r>
            <a:r>
              <a:rPr lang="fr-CA" dirty="0"/>
              <a:t> </a:t>
            </a:r>
            <a:r>
              <a:rPr lang="fr-CA" b="1" dirty="0"/>
              <a:t>d’un composant à un service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C’est d’autant plus pertinent si plusieurs composants utiliseront une ou plusieurs requêtes HTTP similaires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63C6FE-0231-42A1-ACBB-8010B393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10" y="4822370"/>
            <a:ext cx="5662579" cy="16778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466B5E-F0C9-41C5-BD86-65F63DB48513}"/>
              </a:ext>
            </a:extLst>
          </p:cNvPr>
          <p:cNvSpPr/>
          <p:nvPr/>
        </p:nvSpPr>
        <p:spPr>
          <a:xfrm>
            <a:off x="3264710" y="3578424"/>
            <a:ext cx="1828800" cy="408360"/>
          </a:xfrm>
          <a:prstGeom prst="roundRect">
            <a:avLst/>
          </a:prstGeom>
          <a:noFill/>
          <a:ln w="28575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739CD1"/>
                </a:solidFill>
              </a:rPr>
              <a:t>Composant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en-CA" dirty="0">
                <a:solidFill>
                  <a:srgbClr val="739CD1"/>
                </a:solidFill>
              </a:rPr>
              <a:t>💻</a:t>
            </a:r>
            <a:endParaRPr lang="fr-CA" dirty="0">
              <a:solidFill>
                <a:srgbClr val="739CD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718CC3D-43A0-40A9-8B77-A3A762C08C59}"/>
              </a:ext>
            </a:extLst>
          </p:cNvPr>
          <p:cNvSpPr/>
          <p:nvPr/>
        </p:nvSpPr>
        <p:spPr>
          <a:xfrm>
            <a:off x="7098489" y="3572328"/>
            <a:ext cx="1828800" cy="408360"/>
          </a:xfrm>
          <a:prstGeom prst="roundRect">
            <a:avLst/>
          </a:prstGeom>
          <a:noFill/>
          <a:ln w="28575">
            <a:solidFill>
              <a:srgbClr val="B17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B177BF"/>
                </a:solidFill>
              </a:rPr>
              <a:t>Service </a:t>
            </a:r>
            <a:r>
              <a:rPr lang="en-CA" dirty="0">
                <a:solidFill>
                  <a:srgbClr val="B177BF"/>
                </a:solidFill>
              </a:rPr>
              <a:t>🔧🧰</a:t>
            </a:r>
            <a:endParaRPr lang="fr-CA" dirty="0">
              <a:solidFill>
                <a:srgbClr val="B177B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CE40A0-876C-4182-915A-A0EC386E4AE8}"/>
              </a:ext>
            </a:extLst>
          </p:cNvPr>
          <p:cNvSpPr txBox="1"/>
          <p:nvPr/>
        </p:nvSpPr>
        <p:spPr>
          <a:xfrm>
            <a:off x="3386630" y="4032931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B177BF"/>
                </a:solidFill>
              </a:rPr>
              <a:t>Requête HTTP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B93D4DB-9DF5-40B5-A093-12741910019D}"/>
              </a:ext>
            </a:extLst>
          </p:cNvPr>
          <p:cNvCxnSpPr>
            <a:stCxn id="8" idx="3"/>
          </p:cNvCxnSpPr>
          <p:nvPr/>
        </p:nvCxnSpPr>
        <p:spPr>
          <a:xfrm>
            <a:off x="4971590" y="4217597"/>
            <a:ext cx="2126899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7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50572"/>
            <a:ext cx="11118135" cy="5026393"/>
          </a:xfrm>
        </p:spPr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Exemple</a:t>
            </a:r>
            <a:r>
              <a:rPr lang="fr-CA" dirty="0"/>
              <a:t> : Ci-dessous, une fonction dans un composant qui fait une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/>
              <a:t>pour récupérer des informations sur un </a:t>
            </a:r>
            <a:r>
              <a:rPr lang="fr-CA" b="1" dirty="0"/>
              <a:t>villageois</a:t>
            </a:r>
            <a:r>
              <a:rPr lang="fr-CA" dirty="0"/>
              <a:t> de </a:t>
            </a:r>
            <a:r>
              <a:rPr lang="fr-CA" i="1" dirty="0">
                <a:solidFill>
                  <a:srgbClr val="FA4098"/>
                </a:solidFill>
              </a:rPr>
              <a:t>Animal </a:t>
            </a:r>
            <a:r>
              <a:rPr lang="fr-CA" i="1" dirty="0" err="1">
                <a:solidFill>
                  <a:srgbClr val="FA4098"/>
                </a:solidFill>
              </a:rPr>
              <a:t>Crossing</a:t>
            </a:r>
            <a:r>
              <a:rPr lang="fr-CA" dirty="0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778821E-0BF8-4571-AD8D-58DC7FEB535B}"/>
              </a:ext>
            </a:extLst>
          </p:cNvPr>
          <p:cNvSpPr txBox="1"/>
          <p:nvPr/>
        </p:nvSpPr>
        <p:spPr>
          <a:xfrm>
            <a:off x="1002153" y="6315505"/>
            <a:ext cx="1018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Nous aimerions </a:t>
            </a:r>
            <a:r>
              <a:rPr lang="fr-CA" b="1" dirty="0">
                <a:solidFill>
                  <a:srgbClr val="9073D1"/>
                </a:solidFill>
              </a:rPr>
              <a:t>migrer</a:t>
            </a:r>
            <a:r>
              <a:rPr lang="fr-CA" dirty="0">
                <a:solidFill>
                  <a:srgbClr val="9073D1"/>
                </a:solidFill>
              </a:rPr>
              <a:t> la </a:t>
            </a:r>
            <a:r>
              <a:rPr lang="fr-CA" dirty="0">
                <a:solidFill>
                  <a:srgbClr val="FA4098"/>
                </a:solidFill>
              </a:rPr>
              <a:t>requête HTTP </a:t>
            </a:r>
            <a:r>
              <a:rPr lang="fr-CA" dirty="0">
                <a:solidFill>
                  <a:srgbClr val="9073D1"/>
                </a:solidFill>
              </a:rPr>
              <a:t>dans un </a:t>
            </a:r>
            <a:r>
              <a:rPr lang="fr-CA" b="1" dirty="0">
                <a:solidFill>
                  <a:srgbClr val="FA4098"/>
                </a:solidFill>
              </a:rPr>
              <a:t>service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dirty="0">
                <a:solidFill>
                  <a:srgbClr val="9073D1"/>
                </a:solidFill>
              </a:rPr>
              <a:t>car plusieurs </a:t>
            </a:r>
            <a:r>
              <a:rPr lang="fr-CA" b="1" dirty="0">
                <a:solidFill>
                  <a:srgbClr val="9073D1"/>
                </a:solidFill>
              </a:rPr>
              <a:t>composants</a:t>
            </a:r>
            <a:r>
              <a:rPr lang="fr-CA" dirty="0">
                <a:solidFill>
                  <a:srgbClr val="9073D1"/>
                </a:solidFill>
              </a:rPr>
              <a:t> utilisent cette requête.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5DE17C-0985-4ED9-BE3F-D9895E0EB19F}"/>
              </a:ext>
            </a:extLst>
          </p:cNvPr>
          <p:cNvSpPr txBox="1"/>
          <p:nvPr/>
        </p:nvSpPr>
        <p:spPr>
          <a:xfrm>
            <a:off x="5974080" y="3553604"/>
            <a:ext cx="168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Objet JSON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4B2FB5-D24D-D2BF-0752-178C7177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9" y="3332606"/>
            <a:ext cx="9599582" cy="18896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20F769-417A-A485-CE47-3DFCE02738CE}"/>
              </a:ext>
            </a:extLst>
          </p:cNvPr>
          <p:cNvSpPr txBox="1"/>
          <p:nvPr/>
        </p:nvSpPr>
        <p:spPr>
          <a:xfrm>
            <a:off x="2489381" y="4999170"/>
            <a:ext cx="5383168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907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crée un </a:t>
            </a:r>
            <a:r>
              <a:rPr lang="fr-CA" sz="1600" i="1" dirty="0" err="1">
                <a:solidFill>
                  <a:srgbClr val="9073D1"/>
                </a:solidFill>
              </a:rPr>
              <a:t>Villager</a:t>
            </a:r>
            <a:r>
              <a:rPr lang="fr-CA" sz="1600" dirty="0">
                <a:solidFill>
                  <a:srgbClr val="9073D1"/>
                </a:solidFill>
              </a:rPr>
              <a:t> à partir de données disponibles dans l’objet JSON obtenu et on le glisse dans une variable de classe.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8D0AE-527B-FC34-83DB-777242A9C164}"/>
              </a:ext>
            </a:extLst>
          </p:cNvPr>
          <p:cNvCxnSpPr/>
          <p:nvPr/>
        </p:nvCxnSpPr>
        <p:spPr>
          <a:xfrm flipH="1" flipV="1">
            <a:off x="1550126" y="4772297"/>
            <a:ext cx="939255" cy="32221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629C82-ABE3-D4B2-23FF-2C42F4B20AA4}"/>
              </a:ext>
            </a:extLst>
          </p:cNvPr>
          <p:cNvSpPr txBox="1"/>
          <p:nvPr/>
        </p:nvSpPr>
        <p:spPr>
          <a:xfrm>
            <a:off x="8634557" y="4326842"/>
            <a:ext cx="2548528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9073D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lance une requête HTTP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62D63A3-DE95-D0CF-FAB9-BBF2E53E7677}"/>
              </a:ext>
            </a:extLst>
          </p:cNvPr>
          <p:cNvCxnSpPr/>
          <p:nvPr/>
        </p:nvCxnSpPr>
        <p:spPr>
          <a:xfrm flipH="1" flipV="1">
            <a:off x="7695302" y="4173902"/>
            <a:ext cx="939255" cy="32221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4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Créer un nouveau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 si nécessaire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FA9C3F-407F-4CFB-8A0D-0998BFEB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38" y="2254266"/>
            <a:ext cx="3370027" cy="80377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4CCC013-89BE-4738-A75F-E8816EAAFA42}"/>
              </a:ext>
            </a:extLst>
          </p:cNvPr>
          <p:cNvSpPr txBox="1"/>
          <p:nvPr/>
        </p:nvSpPr>
        <p:spPr>
          <a:xfrm>
            <a:off x="913952" y="3694623"/>
            <a:ext cx="416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Code de base déjà présent à la création du 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6627B7-6E95-425B-B032-8B24C810924B}"/>
              </a:ext>
            </a:extLst>
          </p:cNvPr>
          <p:cNvSpPr txBox="1"/>
          <p:nvPr/>
        </p:nvSpPr>
        <p:spPr>
          <a:xfrm>
            <a:off x="5736694" y="5134675"/>
            <a:ext cx="319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Cette organisation respecte les standards Angular </a:t>
            </a:r>
            <a:r>
              <a:rPr lang="en-CA" sz="1600" dirty="0">
                <a:solidFill>
                  <a:srgbClr val="9073D1"/>
                </a:solidFill>
              </a:rPr>
              <a:t>🙏</a:t>
            </a:r>
            <a:endParaRPr lang="fr-CA" sz="1600" dirty="0">
              <a:solidFill>
                <a:srgbClr val="9073D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655F78-6742-DEB2-A740-2B9EED597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071" y="2275200"/>
            <a:ext cx="2476846" cy="283884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BAB18D-2124-D5EE-2E91-A85DAEAB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492" y="4042379"/>
            <a:ext cx="3706328" cy="227133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045045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Déplacer la fonction qui lance la requête HTTP dans le service.</a:t>
            </a:r>
          </a:p>
          <a:p>
            <a:pPr lvl="2"/>
            <a:r>
              <a:rPr lang="fr-CA" dirty="0"/>
              <a:t> N’oubliez pas </a:t>
            </a:r>
            <a:r>
              <a:rPr lang="fr-CA" dirty="0">
                <a:solidFill>
                  <a:srgbClr val="FA4098"/>
                </a:solidFill>
              </a:rPr>
              <a:t>d’injecter HttpClient au service</a:t>
            </a:r>
            <a:r>
              <a:rPr lang="fr-CA" dirty="0"/>
              <a:t> pour qu’il puisse faire une requête HTTP.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DF0F84-40F5-4ACE-8E7F-DDD9DE111FFC}"/>
              </a:ext>
            </a:extLst>
          </p:cNvPr>
          <p:cNvSpPr txBox="1"/>
          <p:nvPr/>
        </p:nvSpPr>
        <p:spPr>
          <a:xfrm>
            <a:off x="206042" y="4996634"/>
            <a:ext cx="114328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Problème !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Le service ne possède pas de variable de classe nommée </a:t>
            </a:r>
            <a:r>
              <a:rPr lang="fr-CA" sz="1600" dirty="0" err="1">
                <a:solidFill>
                  <a:srgbClr val="9073D1"/>
                </a:solidFill>
              </a:rPr>
              <a:t>villager</a:t>
            </a:r>
            <a:r>
              <a:rPr lang="fr-CA" sz="1600" dirty="0">
                <a:solidFill>
                  <a:srgbClr val="9073D1"/>
                </a:solidFill>
              </a:rPr>
              <a:t>. (Et de toute façon, on veut remplir cette variable dans le composant pour que l’affichage fonctionne)</a:t>
            </a:r>
          </a:p>
          <a:p>
            <a:r>
              <a:rPr lang="fr-CA" sz="1600" dirty="0">
                <a:solidFill>
                  <a:srgbClr val="FA4098"/>
                </a:solidFill>
              </a:rPr>
              <a:t>Solution :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Nous allons tout simplement </a:t>
            </a:r>
            <a:r>
              <a:rPr lang="fr-CA" sz="1600" b="1" dirty="0">
                <a:solidFill>
                  <a:srgbClr val="9073D1"/>
                </a:solidFill>
              </a:rPr>
              <a:t>retourner</a:t>
            </a:r>
            <a:r>
              <a:rPr lang="fr-CA" sz="1600" dirty="0">
                <a:solidFill>
                  <a:srgbClr val="9073D1"/>
                </a:solidFill>
              </a:rPr>
              <a:t> l’objet pour que le composant puisse le récupérer en appelant cette fonction. (Le type de retour devient </a:t>
            </a:r>
            <a:r>
              <a:rPr lang="fr-CA" sz="1600" dirty="0">
                <a:solidFill>
                  <a:srgbClr val="FA4098"/>
                </a:solidFill>
              </a:rPr>
              <a:t>Promise&lt;</a:t>
            </a:r>
            <a:r>
              <a:rPr lang="fr-CA" sz="1600" dirty="0" err="1">
                <a:solidFill>
                  <a:srgbClr val="9073D1"/>
                </a:solidFill>
              </a:rPr>
              <a:t>Villager</a:t>
            </a:r>
            <a:r>
              <a:rPr lang="fr-CA" sz="1600" dirty="0">
                <a:solidFill>
                  <a:srgbClr val="FA4098"/>
                </a:solidFill>
              </a:rPr>
              <a:t>&gt;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1282E7-6686-E04B-AA05-5A1E33A3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78" y="2451708"/>
            <a:ext cx="8520144" cy="20849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D192CD-0424-939A-8337-BB0115E5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862" y="4442170"/>
            <a:ext cx="5009718" cy="41587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44121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plusieurs composants </a:t>
            </a:r>
            <a:r>
              <a:rPr lang="en-CA" dirty="0"/>
              <a:t>📦📦</a:t>
            </a:r>
            <a:endParaRPr lang="fr-CA" dirty="0"/>
          </a:p>
          <a:p>
            <a:pPr lvl="1"/>
            <a:r>
              <a:rPr lang="fr-CA" sz="1800" dirty="0"/>
              <a:t> Comme un </a:t>
            </a:r>
            <a:r>
              <a:rPr lang="fr-CA" sz="1800" b="1" dirty="0"/>
              <a:t>composant</a:t>
            </a:r>
            <a:r>
              <a:rPr lang="fr-CA" sz="1800" dirty="0"/>
              <a:t> est composé </a:t>
            </a:r>
            <a:r>
              <a:rPr lang="en-CA" sz="1800" dirty="0"/>
              <a:t>😵</a:t>
            </a:r>
            <a:r>
              <a:rPr lang="fr-CA" sz="1800" dirty="0"/>
              <a:t> de plusieurs fichiers qui ont chacun une structure bien précise, il existe une </a:t>
            </a:r>
            <a:r>
              <a:rPr lang="fr-CA" sz="1800" b="1" dirty="0"/>
              <a:t>commande</a:t>
            </a:r>
            <a:r>
              <a:rPr lang="fr-CA" sz="1800" dirty="0"/>
              <a:t> pour générer tous ces fichiers à notre place lorsqu’on veut créer un nouveau </a:t>
            </a:r>
            <a:r>
              <a:rPr lang="fr-CA" sz="1800" b="1" dirty="0"/>
              <a:t>composant</a:t>
            </a:r>
            <a:r>
              <a:rPr lang="fr-CA" sz="1800" dirty="0"/>
              <a:t>. Voici deux options </a:t>
            </a:r>
            <a:r>
              <a:rPr lang="fr-CA" sz="1800"/>
              <a:t>pour créer un composant :</a:t>
            </a:r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Utiliser plusieurs composants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65FA36-866D-4B65-93AA-8707D942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3" y="3306893"/>
            <a:ext cx="4907781" cy="60854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1DDA87-D576-48AC-99E0-2DE4A686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37" y="4069699"/>
            <a:ext cx="2555377" cy="159605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D88D6F-D656-49F7-AF1A-D58E4A9A3B29}"/>
              </a:ext>
            </a:extLst>
          </p:cNvPr>
          <p:cNvSpPr txBox="1"/>
          <p:nvPr/>
        </p:nvSpPr>
        <p:spPr>
          <a:xfrm>
            <a:off x="157165" y="4069698"/>
            <a:ext cx="2762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sz="1400" dirty="0">
                <a:solidFill>
                  <a:srgbClr val="73B3D1"/>
                </a:solidFill>
              </a:rPr>
              <a:t>On a un nouveau sous-dossier avec les 4 fichiers essentiels d’un composant.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09CD18C-AB56-11A9-9230-A11075ABE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397" y="3270877"/>
            <a:ext cx="2872953" cy="10486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80B7908-789B-DD2D-416F-4F7F0408EAD5}"/>
              </a:ext>
            </a:extLst>
          </p:cNvPr>
          <p:cNvSpPr txBox="1"/>
          <p:nvPr/>
        </p:nvSpPr>
        <p:spPr>
          <a:xfrm>
            <a:off x="407901" y="2795677"/>
            <a:ext cx="530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Option #1 : </a:t>
            </a:r>
            <a:r>
              <a:rPr lang="fr-CA" sz="14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CA" sz="14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fr-CA" sz="1400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fr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monComposant</a:t>
            </a:r>
            <a:endParaRPr lang="fr-CA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BF74159-C22E-6960-DA67-42280FE29B14}"/>
              </a:ext>
            </a:extLst>
          </p:cNvPr>
          <p:cNvSpPr txBox="1"/>
          <p:nvPr/>
        </p:nvSpPr>
        <p:spPr>
          <a:xfrm>
            <a:off x="6346405" y="2577589"/>
            <a:ext cx="5308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Option #2 : Installer l’extension </a:t>
            </a:r>
            <a:r>
              <a:rPr lang="fr-CA" sz="1600" dirty="0" err="1">
                <a:solidFill>
                  <a:srgbClr val="FA4098"/>
                </a:solidFill>
              </a:rPr>
              <a:t>Angular</a:t>
            </a:r>
            <a:r>
              <a:rPr lang="fr-CA" sz="1600" dirty="0">
                <a:solidFill>
                  <a:srgbClr val="FA4098"/>
                </a:solidFill>
              </a:rPr>
              <a:t> Files</a:t>
            </a:r>
            <a:endParaRPr lang="fr-CA" sz="1600" dirty="0">
              <a:solidFill>
                <a:srgbClr val="73B3D1"/>
              </a:solidFill>
            </a:endParaRPr>
          </a:p>
          <a:p>
            <a:r>
              <a:rPr lang="fr-CA" sz="1600" dirty="0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 sz="1600" dirty="0">
                <a:solidFill>
                  <a:srgbClr val="73B3D1"/>
                </a:solidFill>
                <a:cs typeface="Courier New" panose="02070309020205020404" pitchFamily="49" charset="0"/>
              </a:rPr>
              <a:t> Clic-droit sur le dossier </a:t>
            </a:r>
            <a:r>
              <a:rPr lang="fr-CA" sz="1600" dirty="0">
                <a:solidFill>
                  <a:srgbClr val="FA4098"/>
                </a:solidFill>
                <a:cs typeface="Courier New" panose="02070309020205020404" pitchFamily="49" charset="0"/>
              </a:rPr>
              <a:t>app</a:t>
            </a:r>
            <a:r>
              <a:rPr lang="fr-CA" sz="1600" dirty="0">
                <a:solidFill>
                  <a:srgbClr val="73B3D1"/>
                </a:solidFill>
                <a:cs typeface="Courier New" panose="02070309020205020404" pitchFamily="49" charset="0"/>
              </a:rPr>
              <a:t> -&gt; </a:t>
            </a:r>
            <a:r>
              <a:rPr lang="fr-CA" sz="1600" b="1" dirty="0" err="1">
                <a:solidFill>
                  <a:srgbClr val="73B3D1"/>
                </a:solidFill>
                <a:cs typeface="Courier New" panose="02070309020205020404" pitchFamily="49" charset="0"/>
              </a:rPr>
              <a:t>Generate</a:t>
            </a:r>
            <a:r>
              <a:rPr lang="fr-CA" sz="1600" b="1" dirty="0">
                <a:solidFill>
                  <a:srgbClr val="73B3D1"/>
                </a:solidFill>
                <a:cs typeface="Courier New" panose="02070309020205020404" pitchFamily="49" charset="0"/>
              </a:rPr>
              <a:t> Component</a:t>
            </a:r>
            <a:endParaRPr lang="fr-CA" sz="14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16EA29F-6D6F-381C-A51D-C21B2E1A3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819" y="3974850"/>
            <a:ext cx="4391713" cy="6627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DF1F2B9-15FE-024E-1AD1-47141C89C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463" y="4729464"/>
            <a:ext cx="3040372" cy="202416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A387C32-6D35-DEC2-DDAB-330256DFBE50}"/>
              </a:ext>
            </a:extLst>
          </p:cNvPr>
          <p:cNvCxnSpPr>
            <a:cxnSpLocks/>
          </p:cNvCxnSpPr>
          <p:nvPr/>
        </p:nvCxnSpPr>
        <p:spPr>
          <a:xfrm>
            <a:off x="7155809" y="3420611"/>
            <a:ext cx="596201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2750785-A072-0449-8249-7EFBA3D18F9B}"/>
              </a:ext>
            </a:extLst>
          </p:cNvPr>
          <p:cNvSpPr txBox="1"/>
          <p:nvPr/>
        </p:nvSpPr>
        <p:spPr>
          <a:xfrm>
            <a:off x="6263819" y="4973251"/>
            <a:ext cx="2512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B3D1"/>
                </a:solidFill>
              </a:rPr>
              <a:t>• Si vous êtes à la maison 🏠, n’oubliez pas d’installer l’extension </a:t>
            </a:r>
            <a:r>
              <a:rPr lang="fr-CA" sz="1200" dirty="0" err="1">
                <a:solidFill>
                  <a:srgbClr val="FA4098"/>
                </a:solidFill>
              </a:rPr>
              <a:t>Angular</a:t>
            </a:r>
            <a:r>
              <a:rPr lang="fr-CA" sz="1200" dirty="0">
                <a:solidFill>
                  <a:srgbClr val="FA4098"/>
                </a:solidFill>
              </a:rPr>
              <a:t> Files </a:t>
            </a:r>
            <a:r>
              <a:rPr lang="fr-CA" sz="1200" dirty="0">
                <a:solidFill>
                  <a:srgbClr val="73B3D1"/>
                </a:solidFill>
              </a:rPr>
              <a:t>d’abord.</a:t>
            </a:r>
          </a:p>
          <a:p>
            <a:endParaRPr lang="fr-CA" sz="1200" dirty="0">
              <a:solidFill>
                <a:srgbClr val="73B3D1"/>
              </a:solidFill>
            </a:endParaRPr>
          </a:p>
          <a:p>
            <a:r>
              <a:rPr lang="fr-CA" sz="1200" dirty="0">
                <a:solidFill>
                  <a:srgbClr val="73B3D1"/>
                </a:solidFill>
              </a:rPr>
              <a:t>• Si vous êtes à l’école 🏫, n’oubliez pas de sélectionner le </a:t>
            </a:r>
            <a:r>
              <a:rPr lang="fr-CA" sz="1200" dirty="0">
                <a:solidFill>
                  <a:srgbClr val="FA4098"/>
                </a:solidFill>
              </a:rPr>
              <a:t>profil Programmation</a:t>
            </a:r>
            <a:r>
              <a:rPr lang="fr-CA" sz="1200" dirty="0">
                <a:solidFill>
                  <a:srgbClr val="73B3D1"/>
                </a:solidFill>
              </a:rPr>
              <a:t> dans </a:t>
            </a:r>
            <a:r>
              <a:rPr lang="fr-CA" sz="1200" b="1" dirty="0">
                <a:solidFill>
                  <a:srgbClr val="73B3D1"/>
                </a:solidFill>
              </a:rPr>
              <a:t>VS Code</a:t>
            </a:r>
            <a:r>
              <a:rPr lang="fr-CA" sz="1200" dirty="0">
                <a:solidFill>
                  <a:srgbClr val="73B3D1"/>
                </a:solidFill>
              </a:rPr>
              <a:t>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AD74976-5A0A-47BF-1C78-1044323E6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6297" y="3340441"/>
            <a:ext cx="1157207" cy="4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4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E7F79-33BC-444A-ADB7-ECEE1EAC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Services et requêtes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D56D-5D35-424D-97BC-B78779D3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Migration d’une requête HTTP de composant à service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Adaptez le code dans le composant.</a:t>
            </a:r>
          </a:p>
          <a:p>
            <a:pPr lvl="2"/>
            <a:r>
              <a:rPr lang="fr-CA" dirty="0"/>
              <a:t> Injectez votre service dans le composant. (Comme ça il aura accès à la fonction qui lance la requête)</a:t>
            </a:r>
          </a:p>
          <a:p>
            <a:pPr lvl="2"/>
            <a:r>
              <a:rPr lang="fr-CA" dirty="0"/>
              <a:t> Attrapez les données retournées par la fonction. N’oubliez pas que vous attrapez une </a:t>
            </a:r>
            <a:r>
              <a:rPr lang="fr-CA" dirty="0">
                <a:solidFill>
                  <a:srgbClr val="FA4098"/>
                </a:solidFill>
              </a:rPr>
              <a:t>Promise&lt;T&gt;</a:t>
            </a:r>
            <a:r>
              <a:rPr lang="fr-CA" dirty="0"/>
              <a:t> ! Il faut utiliser </a:t>
            </a:r>
            <a:r>
              <a:rPr lang="fr-CA" dirty="0" err="1">
                <a:solidFill>
                  <a:srgbClr val="FA4098"/>
                </a:solidFill>
              </a:rPr>
              <a:t>await</a:t>
            </a:r>
            <a:r>
              <a:rPr lang="fr-CA" dirty="0"/>
              <a:t> devant l’appel de la fonction.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49ACED-0C0D-B854-3471-1FB6F395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08" y="3341297"/>
            <a:ext cx="6687483" cy="1028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97815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52926"/>
          </a:xfrm>
        </p:spPr>
        <p:txBody>
          <a:bodyPr>
            <a:normAutofit/>
          </a:bodyPr>
          <a:lstStyle/>
          <a:p>
            <a:r>
              <a:rPr lang="fr-CA" dirty="0"/>
              <a:t> Manière #1 : Poupées russes </a:t>
            </a:r>
            <a:r>
              <a:rPr lang="en-CA" dirty="0"/>
              <a:t>🎎</a:t>
            </a:r>
            <a:endParaRPr lang="fr-CA" dirty="0"/>
          </a:p>
          <a:p>
            <a:pPr lvl="1"/>
            <a:r>
              <a:rPr lang="fr-CA" dirty="0"/>
              <a:t> Une fois le composant créé, si l’on souhaite afficher notre nouveau template HTML dans un AUTRE template HTML, cette manière est la bonne.</a:t>
            </a:r>
          </a:p>
          <a:p>
            <a:pPr lvl="1"/>
            <a:r>
              <a:rPr lang="fr-CA" dirty="0"/>
              <a:t> Ici, on voit que :</a:t>
            </a:r>
          </a:p>
          <a:p>
            <a:pPr lvl="2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Enfant</a:t>
            </a:r>
            <a:r>
              <a:rPr lang="fr-CA" dirty="0"/>
              <a:t> est dans le composant </a:t>
            </a:r>
            <a:r>
              <a:rPr lang="fr-CA" dirty="0">
                <a:solidFill>
                  <a:srgbClr val="FA4098"/>
                </a:solidFill>
              </a:rPr>
              <a:t>Rouge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Rouge</a:t>
            </a:r>
            <a:r>
              <a:rPr lang="fr-CA" dirty="0"/>
              <a:t> est dans le composant </a:t>
            </a:r>
            <a:r>
              <a:rPr lang="fr-CA" dirty="0">
                <a:solidFill>
                  <a:srgbClr val="FA4098"/>
                </a:solidFill>
              </a:rPr>
              <a:t>App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Le composant </a:t>
            </a:r>
            <a:r>
              <a:rPr lang="fr-CA" dirty="0">
                <a:solidFill>
                  <a:srgbClr val="FA4098"/>
                </a:solidFill>
              </a:rPr>
              <a:t>App</a:t>
            </a:r>
            <a:r>
              <a:rPr lang="fr-CA" dirty="0"/>
              <a:t> est dans index.html.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2E5975-BBA2-4F42-ADC4-176C3C2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9" y="3927035"/>
            <a:ext cx="9730302" cy="27900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2546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11118135" cy="5552926"/>
          </a:xfrm>
        </p:spPr>
        <p:txBody>
          <a:bodyPr>
            <a:normAutofit lnSpcReduction="10000"/>
          </a:bodyPr>
          <a:lstStyle/>
          <a:p>
            <a:r>
              <a:rPr lang="fr-CA" dirty="0"/>
              <a:t> </a:t>
            </a:r>
            <a:r>
              <a:rPr lang="en-CA" dirty="0"/>
              <a:t>Insérer le composant enfant dans un composant parent 👶</a:t>
            </a:r>
            <a:endParaRPr lang="fr-CA" dirty="0"/>
          </a:p>
          <a:p>
            <a:pPr lvl="1"/>
            <a:r>
              <a:rPr lang="fr-CA" dirty="0"/>
              <a:t> Si on souhaite afficher le template HTML du nouveau composant dans </a:t>
            </a:r>
            <a:r>
              <a:rPr lang="fr-CA" dirty="0">
                <a:solidFill>
                  <a:schemeClr val="tx1"/>
                </a:solidFill>
              </a:rPr>
              <a:t>un autre template</a:t>
            </a:r>
            <a:r>
              <a:rPr lang="fr-CA" dirty="0"/>
              <a:t>, pas très compliqué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Vérifier le « </a:t>
            </a:r>
            <a:r>
              <a:rPr lang="fr-CA" dirty="0">
                <a:solidFill>
                  <a:schemeClr val="tx1"/>
                </a:solidFill>
              </a:rPr>
              <a:t>selector</a:t>
            </a:r>
            <a:r>
              <a:rPr lang="fr-CA" dirty="0"/>
              <a:t> » du nouveau </a:t>
            </a:r>
            <a:r>
              <a:rPr lang="fr-CA" b="1" dirty="0">
                <a:solidFill>
                  <a:schemeClr val="tx1"/>
                </a:solidFill>
              </a:rPr>
              <a:t>__.component.ts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Ajouter la balise appropriée dans </a:t>
            </a:r>
            <a:r>
              <a:rPr lang="fr-CA" b="1" dirty="0"/>
              <a:t>un autre template HTML</a:t>
            </a:r>
            <a:r>
              <a:rPr lang="fr-CA" dirty="0"/>
              <a:t> (Comme </a:t>
            </a:r>
            <a:r>
              <a:rPr lang="fr-CA" dirty="0">
                <a:solidFill>
                  <a:schemeClr val="tx1"/>
                </a:solidFill>
              </a:rPr>
              <a:t>app.component.html</a:t>
            </a:r>
            <a:r>
              <a:rPr lang="fr-CA" dirty="0"/>
              <a:t>)</a:t>
            </a:r>
            <a:endParaRPr lang="fr-CA" b="1" dirty="0"/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2"/>
            <a:endParaRPr lang="fr-CA" b="1" dirty="0">
              <a:solidFill>
                <a:schemeClr val="tx1"/>
              </a:solidFill>
            </a:endParaRPr>
          </a:p>
          <a:p>
            <a:pPr lvl="3"/>
            <a:endParaRPr lang="fr-CA" dirty="0"/>
          </a:p>
          <a:p>
            <a:pPr lvl="3"/>
            <a:r>
              <a:rPr lang="fr-CA" dirty="0"/>
              <a:t>Pourquoi pas directement dans </a:t>
            </a:r>
            <a:r>
              <a:rPr lang="fr-CA" dirty="0">
                <a:solidFill>
                  <a:schemeClr val="tx1"/>
                </a:solidFill>
              </a:rPr>
              <a:t>index.html </a:t>
            </a:r>
            <a:r>
              <a:rPr lang="fr-CA" dirty="0"/>
              <a:t>? Car seul le composant racine (app) peut y figurer. Le </a:t>
            </a:r>
            <a:r>
              <a:rPr lang="fr-CA" b="1" dirty="0"/>
              <a:t>composant</a:t>
            </a:r>
            <a:r>
              <a:rPr lang="fr-CA" dirty="0"/>
              <a:t> qu’on vient de créer est un </a:t>
            </a:r>
            <a:r>
              <a:rPr lang="fr-CA" b="1" dirty="0"/>
              <a:t>enfant </a:t>
            </a:r>
            <a:r>
              <a:rPr lang="fr-CA" dirty="0"/>
              <a:t>du composant racine « </a:t>
            </a:r>
            <a:r>
              <a:rPr lang="fr-CA" b="1" dirty="0"/>
              <a:t>app</a:t>
            </a:r>
            <a:r>
              <a:rPr lang="fr-CA" dirty="0"/>
              <a:t> ».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CF7675-059D-48C7-997E-39EBEEBA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60" y="2579448"/>
            <a:ext cx="3620971" cy="108482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C86533-AE0F-4DF5-80DF-542FA06F1D77}"/>
              </a:ext>
            </a:extLst>
          </p:cNvPr>
          <p:cNvCxnSpPr>
            <a:cxnSpLocks/>
          </p:cNvCxnSpPr>
          <p:nvPr/>
        </p:nvCxnSpPr>
        <p:spPr>
          <a:xfrm flipH="1">
            <a:off x="4486656" y="2964521"/>
            <a:ext cx="815321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176ECB9-BABA-47B4-BE76-B9B775CF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160" y="4427911"/>
            <a:ext cx="2865965" cy="152014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33A385-E1BF-4001-80CD-1136744C8C73}"/>
              </a:ext>
            </a:extLst>
          </p:cNvPr>
          <p:cNvCxnSpPr>
            <a:cxnSpLocks/>
          </p:cNvCxnSpPr>
          <p:nvPr/>
        </p:nvCxnSpPr>
        <p:spPr>
          <a:xfrm flipH="1">
            <a:off x="4140297" y="5806012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« Passer un paramètre » à un composant enfant </a:t>
            </a:r>
            <a:r>
              <a:rPr lang="en-CA" dirty="0"/>
              <a:t>📬</a:t>
            </a:r>
            <a:endParaRPr lang="fr-CA" dirty="0"/>
          </a:p>
          <a:p>
            <a:pPr lvl="1"/>
            <a:r>
              <a:rPr lang="fr-CA" dirty="0"/>
              <a:t> Si on souhaite « passer » un paramètre à un composant via le template HTML d’un autre composant, on peut faire ceci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On pourra ensuite attribuer une valeur à « </a:t>
            </a:r>
            <a:r>
              <a:rPr lang="fr-CA" b="1" dirty="0">
                <a:solidFill>
                  <a:schemeClr val="tx1"/>
                </a:solidFill>
              </a:rPr>
              <a:t>maVariable</a:t>
            </a:r>
            <a:r>
              <a:rPr lang="fr-CA" dirty="0"/>
              <a:t> » comme ceci 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7EED49-04A6-45C8-8035-08D2EA6F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63" y="2367810"/>
            <a:ext cx="4520556" cy="221991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8EF372-24B3-40D4-8F08-36F84BF1C036}"/>
              </a:ext>
            </a:extLst>
          </p:cNvPr>
          <p:cNvCxnSpPr>
            <a:cxnSpLocks/>
          </p:cNvCxnSpPr>
          <p:nvPr/>
        </p:nvCxnSpPr>
        <p:spPr>
          <a:xfrm flipH="1" flipV="1">
            <a:off x="5972844" y="3099903"/>
            <a:ext cx="675606" cy="3290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00150C9-0BB8-4432-84DC-E90E0E22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22" y="5132005"/>
            <a:ext cx="6846926" cy="147273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083CCAB-0697-4C54-B4E0-660921F75DB6}"/>
              </a:ext>
            </a:extLst>
          </p:cNvPr>
          <p:cNvSpPr txBox="1"/>
          <p:nvPr/>
        </p:nvSpPr>
        <p:spPr>
          <a:xfrm>
            <a:off x="8213290" y="5068153"/>
            <a:ext cx="37043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Pourquoi des </a:t>
            </a:r>
            <a:r>
              <a:rPr lang="fr-CA" sz="1400" b="1" dirty="0">
                <a:solidFill>
                  <a:srgbClr val="73B3D1"/>
                </a:solidFill>
              </a:rPr>
              <a:t>apostrophes</a:t>
            </a:r>
            <a:r>
              <a:rPr lang="fr-CA" sz="1400" dirty="0">
                <a:solidFill>
                  <a:srgbClr val="73B3D1"/>
                </a:solidFill>
              </a:rPr>
              <a:t> en plus des </a:t>
            </a:r>
            <a:r>
              <a:rPr lang="fr-CA" sz="1400" b="1" dirty="0">
                <a:solidFill>
                  <a:srgbClr val="73B3D1"/>
                </a:solidFill>
              </a:rPr>
              <a:t>guillemets </a:t>
            </a:r>
            <a:r>
              <a:rPr lang="fr-CA" sz="1400" dirty="0">
                <a:solidFill>
                  <a:srgbClr val="73B3D1"/>
                </a:solidFill>
              </a:rPr>
              <a:t>? Car à l’intérieur des </a:t>
            </a:r>
            <a:r>
              <a:rPr lang="fr-CA" sz="1400" b="1" dirty="0">
                <a:solidFill>
                  <a:srgbClr val="73B3D1"/>
                </a:solidFill>
              </a:rPr>
              <a:t>guillemets</a:t>
            </a:r>
            <a:r>
              <a:rPr lang="fr-CA" sz="1400" dirty="0">
                <a:solidFill>
                  <a:srgbClr val="73B3D1"/>
                </a:solidFill>
              </a:rPr>
              <a:t>, le contexte interprète du </a:t>
            </a:r>
            <a:r>
              <a:rPr lang="fr-CA" sz="1400" b="1" dirty="0">
                <a:solidFill>
                  <a:srgbClr val="73B3D1"/>
                </a:solidFill>
              </a:rPr>
              <a:t>TypeScript</a:t>
            </a:r>
            <a:r>
              <a:rPr lang="fr-CA" sz="1400" dirty="0">
                <a:solidFill>
                  <a:srgbClr val="73B3D1"/>
                </a:solidFill>
              </a:rPr>
              <a:t>. Donc si on ne met pas d’</a:t>
            </a:r>
            <a:r>
              <a:rPr lang="fr-CA" sz="1400" b="1" dirty="0">
                <a:solidFill>
                  <a:srgbClr val="73B3D1"/>
                </a:solidFill>
              </a:rPr>
              <a:t>apostrophes </a:t>
            </a:r>
            <a:r>
              <a:rPr lang="fr-CA" sz="1400" dirty="0">
                <a:solidFill>
                  <a:srgbClr val="73B3D1"/>
                </a:solidFill>
              </a:rPr>
              <a:t>pour indiquer que c’est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rgbClr val="73B3D1"/>
                </a:solidFill>
              </a:rPr>
              <a:t>, « Wouhou... » sera confondu avec un </a:t>
            </a:r>
            <a:r>
              <a:rPr lang="fr-CA" sz="1400" b="1" dirty="0">
                <a:solidFill>
                  <a:srgbClr val="73B3D1"/>
                </a:solidFill>
              </a:rPr>
              <a:t>nom de variable</a:t>
            </a:r>
            <a:r>
              <a:rPr lang="fr-CA" sz="1400" dirty="0">
                <a:solidFill>
                  <a:srgbClr val="73B3D1"/>
                </a:solidFill>
              </a:rPr>
              <a:t>. De plus, il faut échapper des éventuels symboles spéciaux comme </a:t>
            </a:r>
            <a:r>
              <a:rPr lang="fr-CA" sz="1400" dirty="0">
                <a:solidFill>
                  <a:srgbClr val="FA4098"/>
                </a:solidFill>
              </a:rPr>
              <a:t>\"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rgbClr val="73B3D1"/>
                </a:solidFill>
              </a:rPr>
              <a:t>ou</a:t>
            </a:r>
            <a:r>
              <a:rPr lang="fr-CA" sz="1400" dirty="0">
                <a:solidFill>
                  <a:srgbClr val="7385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\'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7677E9-5CBB-4CAB-90FB-2CA61856961B}"/>
              </a:ext>
            </a:extLst>
          </p:cNvPr>
          <p:cNvCxnSpPr>
            <a:cxnSpLocks/>
          </p:cNvCxnSpPr>
          <p:nvPr/>
        </p:nvCxnSpPr>
        <p:spPr>
          <a:xfrm>
            <a:off x="944880" y="6473010"/>
            <a:ext cx="713233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0493764-001C-4B7D-AB1D-255A6752DEAA}"/>
              </a:ext>
            </a:extLst>
          </p:cNvPr>
          <p:cNvSpPr txBox="1"/>
          <p:nvPr/>
        </p:nvSpPr>
        <p:spPr>
          <a:xfrm>
            <a:off x="7877673" y="2762893"/>
            <a:ext cx="370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B3D1"/>
                </a:solidFill>
              </a:rPr>
              <a:t>Ici, on prépare la variable qui va accueillir la valeur passée en paramètre.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E5CF16-27A8-47CE-AFF1-6AD7D144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276" y="3911242"/>
            <a:ext cx="3935404" cy="23396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390BD1-82BF-4AAB-91BB-7CC52B22413F}"/>
              </a:ext>
            </a:extLst>
          </p:cNvPr>
          <p:cNvCxnSpPr>
            <a:cxnSpLocks/>
          </p:cNvCxnSpPr>
          <p:nvPr/>
        </p:nvCxnSpPr>
        <p:spPr>
          <a:xfrm flipH="1">
            <a:off x="9729868" y="3614928"/>
            <a:ext cx="584565" cy="35356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358C07C-EE83-5996-3579-A4A035FAA198}"/>
              </a:ext>
            </a:extLst>
          </p:cNvPr>
          <p:cNvSpPr txBox="1"/>
          <p:nvPr/>
        </p:nvSpPr>
        <p:spPr>
          <a:xfrm>
            <a:off x="5798904" y="3420618"/>
            <a:ext cx="1978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FA4098"/>
                </a:solidFill>
              </a:rPr>
              <a:t>(Dans le composant enfant)</a:t>
            </a:r>
          </a:p>
        </p:txBody>
      </p:sp>
    </p:spTree>
    <p:extLst>
      <p:ext uri="{BB962C8B-B14F-4D97-AF65-F5344CB8AC3E}">
        <p14:creationId xmlns:p14="http://schemas.microsoft.com/office/powerpoint/2010/main" val="399983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D8E7C-CDA3-4378-9C97-25086DFB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« Passer un paramètre » à un composant enfant </a:t>
            </a:r>
            <a:r>
              <a:rPr lang="en-CA" dirty="0"/>
              <a:t>📬</a:t>
            </a:r>
            <a:endParaRPr lang="fr-CA" dirty="0"/>
          </a:p>
          <a:p>
            <a:pPr lvl="1"/>
            <a:r>
              <a:rPr lang="fr-CA" dirty="0"/>
              <a:t> En résumé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Exemple où on affiche 2 fois le composant « </a:t>
            </a:r>
            <a:r>
              <a:rPr lang="fr-CA" dirty="0">
                <a:solidFill>
                  <a:schemeClr val="tx1"/>
                </a:solidFill>
              </a:rPr>
              <a:t>signup</a:t>
            </a:r>
            <a:r>
              <a:rPr lang="fr-CA" dirty="0"/>
              <a:t> »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1EC24-D906-4431-90C3-7741175F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0F4306-FF0A-489F-866B-9F9DD9A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19" y="2041145"/>
            <a:ext cx="4937857" cy="63958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00AE3F-6FB7-49B4-94BC-C42EB281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62" y="1960706"/>
            <a:ext cx="4597139" cy="69529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E6DE54-6F7F-4A74-8FF9-012792F1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34" y="3606390"/>
            <a:ext cx="4953691" cy="362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6EC9FD-E4DE-4FC2-82B2-6D484EEADEBD}"/>
              </a:ext>
            </a:extLst>
          </p:cNvPr>
          <p:cNvSpPr txBox="1"/>
          <p:nvPr/>
        </p:nvSpPr>
        <p:spPr>
          <a:xfrm>
            <a:off x="1162420" y="2680728"/>
            <a:ext cx="320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app.component.html (Parent)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46916-E90A-49F3-9D24-053FABDB07AD}"/>
              </a:ext>
            </a:extLst>
          </p:cNvPr>
          <p:cNvSpPr txBox="1"/>
          <p:nvPr/>
        </p:nvSpPr>
        <p:spPr>
          <a:xfrm>
            <a:off x="6654962" y="2674814"/>
            <a:ext cx="350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 err="1">
                <a:solidFill>
                  <a:srgbClr val="7385D1"/>
                </a:solidFill>
              </a:rPr>
              <a:t>signup.component.ts</a:t>
            </a:r>
            <a:r>
              <a:rPr lang="fr-CA" sz="1200" dirty="0">
                <a:solidFill>
                  <a:srgbClr val="7385D1"/>
                </a:solidFill>
              </a:rPr>
              <a:t> (Enfant)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DC380D-3249-4C3A-B165-1970FC383F56}"/>
              </a:ext>
            </a:extLst>
          </p:cNvPr>
          <p:cNvSpPr txBox="1"/>
          <p:nvPr/>
        </p:nvSpPr>
        <p:spPr>
          <a:xfrm>
            <a:off x="6697634" y="3961111"/>
            <a:ext cx="17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signup.component.html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BEEDC23-96F3-4A0C-806B-C10F7A08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19" y="3308557"/>
            <a:ext cx="4334480" cy="130510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828B7-C6E0-458A-8C7B-915E623D47DB}"/>
              </a:ext>
            </a:extLst>
          </p:cNvPr>
          <p:cNvCxnSpPr>
            <a:cxnSpLocks/>
          </p:cNvCxnSpPr>
          <p:nvPr/>
        </p:nvCxnSpPr>
        <p:spPr>
          <a:xfrm>
            <a:off x="6071616" y="2531705"/>
            <a:ext cx="79857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19BB9A3-A6B7-4FE6-9FB8-2725F1493242}"/>
              </a:ext>
            </a:extLst>
          </p:cNvPr>
          <p:cNvCxnSpPr>
            <a:cxnSpLocks/>
          </p:cNvCxnSpPr>
          <p:nvPr/>
        </p:nvCxnSpPr>
        <p:spPr>
          <a:xfrm>
            <a:off x="8693150" y="2597150"/>
            <a:ext cx="1225042" cy="106654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E4DEE24A-AC21-4DDE-872B-27543C5B3B8A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1194719" y="2360937"/>
            <a:ext cx="12700" cy="1600174"/>
          </a:xfrm>
          <a:prstGeom prst="curvedConnector3">
            <a:avLst>
              <a:gd name="adj1" fmla="val 5592000"/>
            </a:avLst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6EA1999-B547-4A37-9E4C-F4BD6ACFB7C8}"/>
              </a:ext>
            </a:extLst>
          </p:cNvPr>
          <p:cNvCxnSpPr>
            <a:cxnSpLocks/>
          </p:cNvCxnSpPr>
          <p:nvPr/>
        </p:nvCxnSpPr>
        <p:spPr>
          <a:xfrm flipH="1">
            <a:off x="4011168" y="3807513"/>
            <a:ext cx="2705610" cy="4305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4FB847D-88C1-4F7C-9BCA-D5FD518667EB}"/>
              </a:ext>
            </a:extLst>
          </p:cNvPr>
          <p:cNvSpPr txBox="1"/>
          <p:nvPr/>
        </p:nvSpPr>
        <p:spPr>
          <a:xfrm>
            <a:off x="1162420" y="4613664"/>
            <a:ext cx="161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Page Web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B2BA7CD-1F1E-4B58-84FF-52F804B0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069" y="5695526"/>
            <a:ext cx="5305524" cy="96287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52C7ABE1-3966-4010-966C-B0532CB9A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060" y="5293087"/>
            <a:ext cx="3944251" cy="136531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ECD76D1-46B3-4C96-B7FB-B36149FCA972}"/>
              </a:ext>
            </a:extLst>
          </p:cNvPr>
          <p:cNvSpPr/>
          <p:nvPr/>
        </p:nvSpPr>
        <p:spPr>
          <a:xfrm>
            <a:off x="6716778" y="5899966"/>
            <a:ext cx="1104390" cy="430597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756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CC8707-7352-4E13-9036-76C632CB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un peu plus sophistiqué</a:t>
            </a:r>
          </a:p>
          <a:p>
            <a:pPr lvl="1"/>
            <a:r>
              <a:rPr lang="fr-CA" dirty="0"/>
              <a:t> On peut afficher un composant enfant autant de fois que </a:t>
            </a:r>
            <a:r>
              <a:rPr lang="fr-CA"/>
              <a:t>l’on veut, </a:t>
            </a:r>
            <a:r>
              <a:rPr lang="fr-CA" dirty="0"/>
              <a:t>par exemple avec un *ngFor qui parcourt une liste :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DEB6FA2-5CC0-4277-B2F6-0D2DE28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Poupées russes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F2388B-86D0-49DE-8F13-C65E71F8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36" y="2684605"/>
            <a:ext cx="7793459" cy="13387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99EA5-711D-41A2-9A4B-E07333DCEC5C}"/>
              </a:ext>
            </a:extLst>
          </p:cNvPr>
          <p:cNvCxnSpPr>
            <a:cxnSpLocks/>
          </p:cNvCxnSpPr>
          <p:nvPr/>
        </p:nvCxnSpPr>
        <p:spPr>
          <a:xfrm flipV="1">
            <a:off x="3026979" y="3575620"/>
            <a:ext cx="447741" cy="37206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BF4FC88-95EC-49D8-AC2B-51615BCC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50" y="2415725"/>
            <a:ext cx="5323972" cy="76260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355B56-E2F9-47CB-9B96-10E6A4E5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18" y="4642996"/>
            <a:ext cx="8803464" cy="17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79724-B5EA-4ED7-AE67-7BC32CD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Routage de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BBD00-0DC7-4B42-83BE-15377F3A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Manière #2 : Routage </a:t>
            </a:r>
            <a:r>
              <a:rPr lang="fr-CA" dirty="0">
                <a:solidFill>
                  <a:srgbClr val="7385D1"/>
                </a:solidFill>
              </a:rPr>
              <a:t>🚗🚧</a:t>
            </a:r>
            <a:endParaRPr lang="fr-CA" dirty="0"/>
          </a:p>
          <a:p>
            <a:pPr lvl="1"/>
            <a:r>
              <a:rPr lang="fr-CA" dirty="0"/>
              <a:t> Imaginons que l’on souhaite que notre site Web possède plusieurs onglets (ou « pages ») représentés par plusieurs composants. Le template Html de chaque composant prend la place du &lt;main&gt; en entier lorsque sélectionné, ce qui nous donne l’impression d’avoir des « onglets ».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4D17A0-3875-4E3A-AFEA-77FBE9199020}"/>
              </a:ext>
            </a:extLst>
          </p:cNvPr>
          <p:cNvSpPr txBox="1"/>
          <p:nvPr/>
        </p:nvSpPr>
        <p:spPr>
          <a:xfrm>
            <a:off x="78261" y="4354857"/>
            <a:ext cx="230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Une portion de la page varie selon la « </a:t>
            </a:r>
            <a:r>
              <a:rPr lang="fr-CA" dirty="0">
                <a:solidFill>
                  <a:srgbClr val="FA4098"/>
                </a:solidFill>
              </a:rPr>
              <a:t>route</a:t>
            </a:r>
            <a:r>
              <a:rPr lang="fr-CA" dirty="0">
                <a:solidFill>
                  <a:srgbClr val="7385D1"/>
                </a:solidFill>
              </a:rPr>
              <a:t> » et affiche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>
                <a:solidFill>
                  <a:srgbClr val="7385D1"/>
                </a:solidFill>
              </a:rPr>
              <a:t> associé à la route actuelle.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0A0BC3-4071-4EB5-962E-B49142E70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40" y="4054533"/>
            <a:ext cx="9120877" cy="195487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516025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2" ma:contentTypeDescription="Create a new document." ma:contentTypeScope="" ma:versionID="488c301343794aee985d26e5da922f4d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5e5467a819d5bddeb7102d86d2b3d11e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BD4E3F-366D-4C21-B678-CD16BECA3845}">
  <ds:schemaRefs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0F27A9-1D13-45C4-94DB-8A03E26B4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21480</TotalTime>
  <Words>2659</Words>
  <Application>Microsoft Office PowerPoint</Application>
  <PresentationFormat>Grand écran</PresentationFormat>
  <Paragraphs>273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3</vt:lpstr>
      <vt:lpstr>Menu du jour</vt:lpstr>
      <vt:lpstr>Utiliser plusieurs composants</vt:lpstr>
      <vt:lpstr>Poupées russes</vt:lpstr>
      <vt:lpstr>Poupées russes</vt:lpstr>
      <vt:lpstr>Poupées russes</vt:lpstr>
      <vt:lpstr>Poupées russes</vt:lpstr>
      <vt:lpstr>Poupées russes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Routage de base</vt:lpstr>
      <vt:lpstr>Services</vt:lpstr>
      <vt:lpstr>Services</vt:lpstr>
      <vt:lpstr>Services</vt:lpstr>
      <vt:lpstr>Services</vt:lpstr>
      <vt:lpstr>Services</vt:lpstr>
      <vt:lpstr>Services</vt:lpstr>
      <vt:lpstr>Services</vt:lpstr>
      <vt:lpstr>Services et requêtes HTTP</vt:lpstr>
      <vt:lpstr>Services et requêtes HTTP</vt:lpstr>
      <vt:lpstr>Services et requêtes HTTP</vt:lpstr>
      <vt:lpstr>Services et requêtes HTTP</vt:lpstr>
      <vt:lpstr>Services et requêtes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5211</cp:revision>
  <dcterms:created xsi:type="dcterms:W3CDTF">2021-06-05T18:50:42Z</dcterms:created>
  <dcterms:modified xsi:type="dcterms:W3CDTF">2024-02-02T19:07:38Z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