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56" r:id="rId5"/>
    <p:sldId id="259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8" r:id="rId14"/>
    <p:sldId id="379" r:id="rId15"/>
    <p:sldId id="374" r:id="rId16"/>
    <p:sldId id="375" r:id="rId17"/>
    <p:sldId id="376" r:id="rId18"/>
    <p:sldId id="377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0874B0B9-30DB-4504-AAEA-373ABF2A8B60}">
          <p14:sldIdLst>
            <p14:sldId id="256"/>
            <p14:sldId id="259"/>
            <p14:sldId id="367"/>
            <p14:sldId id="368"/>
            <p14:sldId id="369"/>
            <p14:sldId id="370"/>
            <p14:sldId id="371"/>
            <p14:sldId id="372"/>
            <p14:sldId id="373"/>
            <p14:sldId id="378"/>
            <p14:sldId id="379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lletier Maxime" initials="PM" lastIdx="1" clrIdx="0">
    <p:extLst>
      <p:ext uri="{19B8F6BF-5375-455C-9EA6-DF929625EA0E}">
        <p15:presenceInfo xmlns:p15="http://schemas.microsoft.com/office/powerpoint/2012/main" userId="Pelletier Maxi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098"/>
    <a:srgbClr val="9073D1"/>
    <a:srgbClr val="73B3D1"/>
    <a:srgbClr val="739CD1"/>
    <a:srgbClr val="7385D1"/>
    <a:srgbClr val="FFFFFF"/>
    <a:srgbClr val="B177BF"/>
    <a:srgbClr val="000000"/>
    <a:srgbClr val="BF779D"/>
    <a:srgbClr val="797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978AFB-D243-40D8-B27A-7CFACDE5C087}" v="4" dt="2022-02-28T00:23:29.627"/>
    <p1510:client id="{F25BC565-B2AB-4D2C-B246-9F1ECF43C872}" v="3" dt="2022-02-27T19:42:09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240" autoAdjust="0"/>
    <p:restoredTop sz="96727" autoAdjust="0"/>
  </p:normalViewPr>
  <p:slideViewPr>
    <p:cSldViewPr snapToGrid="0">
      <p:cViewPr varScale="1">
        <p:scale>
          <a:sx n="114" d="100"/>
          <a:sy n="114" d="100"/>
        </p:scale>
        <p:origin x="1116" y="84"/>
      </p:cViewPr>
      <p:guideLst/>
    </p:cSldViewPr>
  </p:slideViewPr>
  <p:outlineViewPr>
    <p:cViewPr>
      <p:scale>
        <a:sx n="33" d="100"/>
        <a:sy n="33" d="100"/>
      </p:scale>
      <p:origin x="0" y="-535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4042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lletier Maxime" userId="S::maxime.pelletier@cegepmontpetit.ca::650e0294-d15e-434d-b499-540e3bfc0ffb" providerId="AD" clId="Web-{24978AFB-D243-40D8-B27A-7CFACDE5C087}"/>
    <pc:docChg chg="modSld">
      <pc:chgData name="Pelletier Maxime" userId="S::maxime.pelletier@cegepmontpetit.ca::650e0294-d15e-434d-b499-540e3bfc0ffb" providerId="AD" clId="Web-{24978AFB-D243-40D8-B27A-7CFACDE5C087}" dt="2022-02-28T00:23:29.627" v="3" actId="20577"/>
      <pc:docMkLst>
        <pc:docMk/>
      </pc:docMkLst>
      <pc:sldChg chg="modSp">
        <pc:chgData name="Pelletier Maxime" userId="S::maxime.pelletier@cegepmontpetit.ca::650e0294-d15e-434d-b499-540e3bfc0ffb" providerId="AD" clId="Web-{24978AFB-D243-40D8-B27A-7CFACDE5C087}" dt="2022-02-28T00:23:29.627" v="3" actId="20577"/>
        <pc:sldMkLst>
          <pc:docMk/>
          <pc:sldMk cId="2758622193" sldId="366"/>
        </pc:sldMkLst>
        <pc:spChg chg="mod">
          <ac:chgData name="Pelletier Maxime" userId="S::maxime.pelletier@cegepmontpetit.ca::650e0294-d15e-434d-b499-540e3bfc0ffb" providerId="AD" clId="Web-{24978AFB-D243-40D8-B27A-7CFACDE5C087}" dt="2022-02-28T00:23:29.627" v="3" actId="20577"/>
          <ac:spMkLst>
            <pc:docMk/>
            <pc:sldMk cId="2758622193" sldId="366"/>
            <ac:spMk id="2" creationId="{EF3EDB6C-9BFA-431C-8315-6AA25298B662}"/>
          </ac:spMkLst>
        </pc:spChg>
      </pc:sldChg>
    </pc:docChg>
  </pc:docChgLst>
  <pc:docChgLst>
    <pc:chgData name="Pelletier Maxime" userId="S::maxime.pelletier@cegepmontpetit.ca::650e0294-d15e-434d-b499-540e3bfc0ffb" providerId="AD" clId="Web-{F25BC565-B2AB-4D2C-B246-9F1ECF43C872}"/>
    <pc:docChg chg="modSld">
      <pc:chgData name="Pelletier Maxime" userId="S::maxime.pelletier@cegepmontpetit.ca::650e0294-d15e-434d-b499-540e3bfc0ffb" providerId="AD" clId="Web-{F25BC565-B2AB-4D2C-B246-9F1ECF43C872}" dt="2022-02-27T19:42:09.617" v="2" actId="20577"/>
      <pc:docMkLst>
        <pc:docMk/>
      </pc:docMkLst>
      <pc:sldChg chg="modSp">
        <pc:chgData name="Pelletier Maxime" userId="S::maxime.pelletier@cegepmontpetit.ca::650e0294-d15e-434d-b499-540e3bfc0ffb" providerId="AD" clId="Web-{F25BC565-B2AB-4D2C-B246-9F1ECF43C872}" dt="2022-02-27T19:42:09.617" v="2" actId="20577"/>
        <pc:sldMkLst>
          <pc:docMk/>
          <pc:sldMk cId="2758622193" sldId="366"/>
        </pc:sldMkLst>
        <pc:spChg chg="mod">
          <ac:chgData name="Pelletier Maxime" userId="S::maxime.pelletier@cegepmontpetit.ca::650e0294-d15e-434d-b499-540e3bfc0ffb" providerId="AD" clId="Web-{F25BC565-B2AB-4D2C-B246-9F1ECF43C872}" dt="2022-02-27T19:42:09.617" v="2" actId="20577"/>
          <ac:spMkLst>
            <pc:docMk/>
            <pc:sldMk cId="2758622193" sldId="366"/>
            <ac:spMk id="2" creationId="{EF3EDB6C-9BFA-431C-8315-6AA25298B6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27A19-1FB3-4187-B342-4A3D8909E89D}" type="datetimeFigureOut">
              <a:rPr lang="fr-CA" smtClean="0"/>
              <a:t>2024-02-16</a:t>
            </a:fld>
            <a:endParaRPr lang="fr-CA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3923B-C55C-432A-91C7-8D0033992EC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6998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01085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6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7674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E42FB-D061-48BA-903E-AFF7EF71A837}"/>
              </a:ext>
            </a:extLst>
          </p:cNvPr>
          <p:cNvSpPr/>
          <p:nvPr userDrawn="1"/>
        </p:nvSpPr>
        <p:spPr>
          <a:xfrm>
            <a:off x="0" y="2301139"/>
            <a:ext cx="12192000" cy="1208824"/>
          </a:xfrm>
          <a:prstGeom prst="rect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DEB06-7C55-4A88-98CA-A7C7CC95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1139"/>
            <a:ext cx="12192000" cy="1208824"/>
          </a:xfrm>
          <a:noFill/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E8436A-24DF-47BF-A4ED-DF71FDEF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602038"/>
            <a:ext cx="12192000" cy="431011"/>
          </a:xfrm>
          <a:solidFill>
            <a:srgbClr val="73B3D1"/>
          </a:solidFill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2DB9B7-CCEC-4820-965B-F911976D9690}"/>
              </a:ext>
            </a:extLst>
          </p:cNvPr>
          <p:cNvSpPr txBox="1"/>
          <p:nvPr userDrawn="1"/>
        </p:nvSpPr>
        <p:spPr>
          <a:xfrm>
            <a:off x="4610097" y="4119689"/>
            <a:ext cx="3147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>
                <a:solidFill>
                  <a:srgbClr val="73B3D1"/>
                </a:solidFill>
              </a:rPr>
              <a:t>Prog. Web </a:t>
            </a:r>
            <a:r>
              <a:rPr lang="fr-CA" sz="1400" b="1">
                <a:solidFill>
                  <a:srgbClr val="73B3D1"/>
                </a:solidFill>
              </a:rPr>
              <a:t>orientée services</a:t>
            </a:r>
            <a:endParaRPr lang="fr-CA" sz="1400" b="1" dirty="0">
              <a:solidFill>
                <a:srgbClr val="73B3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0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71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BF5F89A-8ACE-4A83-8A33-69645F7DCE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04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148ABC2-9844-4986-9697-EF54318824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80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922F56-F440-42E3-AA30-4D16C008B9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12B729B-B9CC-4AB0-8B71-146BCB4598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3970E7C-C550-44E4-B9CD-AB1516EE27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6D8F19-2F8F-4068-852D-9F283AA4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20C911-4971-431E-9C8F-E9DEAC1A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EA3A6-5F28-4AC1-8DF1-3C5689D03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6C02-C10D-4F70-ADA5-0F3523AD6F2E}" type="datetimeFigureOut">
              <a:rPr lang="fr-CA" smtClean="0"/>
              <a:t>2024-02-16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F1293-9D7D-422C-8191-3FEAB102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5EFF0-A580-491E-A7BD-3EF42D054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940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hyperlink" Target="https://material.angular.io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jp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noProof="0" dirty="0"/>
              <a:t>Semaine </a:t>
            </a:r>
            <a:r>
              <a:rPr lang="fr-CA" dirty="0"/>
              <a:t>6</a:t>
            </a:r>
            <a:endParaRPr lang="fr-CA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431011"/>
          </a:xfrm>
        </p:spPr>
        <p:txBody>
          <a:bodyPr>
            <a:normAutofit/>
          </a:bodyPr>
          <a:lstStyle/>
          <a:p>
            <a:r>
              <a:rPr lang="fr-CA" sz="2000" noProof="0" dirty="0"/>
              <a:t>Modules, librairie UI et routage</a:t>
            </a:r>
            <a:endParaRPr lang="fr-CA" sz="2000" i="1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8DC693-2FF8-4026-BB8F-A115E67BC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80" y="4261103"/>
            <a:ext cx="1615439" cy="16154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DCC185-253A-44B9-B769-D22A5C10E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704" y="4781006"/>
            <a:ext cx="1216634" cy="121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9CC05-6B61-4E87-8594-874D063C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Librairie UI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647683-4FA3-4E55-9A69-AE2235FFF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2 : Tab Group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6ECB84A-E381-462A-93A9-796678158798}"/>
              </a:ext>
            </a:extLst>
          </p:cNvPr>
          <p:cNvSpPr txBox="1"/>
          <p:nvPr/>
        </p:nvSpPr>
        <p:spPr>
          <a:xfrm>
            <a:off x="0" y="6496360"/>
            <a:ext cx="6820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9CD1"/>
                </a:solidFill>
              </a:rPr>
              <a:t>https://material.angular.io/components/tabs/overview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DA6119D-2096-C8A4-B55F-C83D361C84F9}"/>
              </a:ext>
            </a:extLst>
          </p:cNvPr>
          <p:cNvCxnSpPr/>
          <p:nvPr/>
        </p:nvCxnSpPr>
        <p:spPr>
          <a:xfrm>
            <a:off x="843923" y="2367794"/>
            <a:ext cx="10283069" cy="0"/>
          </a:xfrm>
          <a:prstGeom prst="line">
            <a:avLst/>
          </a:prstGeom>
          <a:ln w="12700">
            <a:solidFill>
              <a:srgbClr val="739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B49D87C6-3572-06A3-3723-B805DEA3B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66" y="1900259"/>
            <a:ext cx="1371791" cy="21910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80C18CF-F4C4-FD0E-C2BB-ADCC067DA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229" y="1871564"/>
            <a:ext cx="4858428" cy="24768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639CCB25-D6A6-23C7-453B-24E15FA18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835" y="2868936"/>
            <a:ext cx="5220429" cy="98121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AE10D8F2-42B1-04F4-4D69-D64C0A7C9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835" y="4398351"/>
            <a:ext cx="4640230" cy="98553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274D1391-96E2-46F1-BC90-832B6E69AA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3313" y="2868936"/>
            <a:ext cx="2953162" cy="2514951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362046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9CC05-6B61-4E87-8594-874D063C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Librairie UI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647683-4FA3-4E55-9A69-AE2235FFF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3 : Progress Spinner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6ECB84A-E381-462A-93A9-796678158798}"/>
              </a:ext>
            </a:extLst>
          </p:cNvPr>
          <p:cNvSpPr txBox="1"/>
          <p:nvPr/>
        </p:nvSpPr>
        <p:spPr>
          <a:xfrm>
            <a:off x="0" y="6496360"/>
            <a:ext cx="6820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9CD1"/>
                </a:solidFill>
              </a:rPr>
              <a:t>https://material.angular.io/components/progress-spinner/overview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DA6119D-2096-C8A4-B55F-C83D361C84F9}"/>
              </a:ext>
            </a:extLst>
          </p:cNvPr>
          <p:cNvCxnSpPr/>
          <p:nvPr/>
        </p:nvCxnSpPr>
        <p:spPr>
          <a:xfrm>
            <a:off x="941511" y="2367794"/>
            <a:ext cx="10283069" cy="0"/>
          </a:xfrm>
          <a:prstGeom prst="line">
            <a:avLst/>
          </a:prstGeom>
          <a:ln w="12700">
            <a:solidFill>
              <a:srgbClr val="739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68DF7BD5-3E94-E94C-BEC6-4544057C2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97" y="3825014"/>
            <a:ext cx="3210373" cy="34294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92A4EA5-8136-B7D9-CA8F-DADBD069F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27" y="4588069"/>
            <a:ext cx="5709698" cy="271891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8DBAC10-1EA2-797E-59B8-829F05421E24}"/>
              </a:ext>
            </a:extLst>
          </p:cNvPr>
          <p:cNvSpPr txBox="1"/>
          <p:nvPr/>
        </p:nvSpPr>
        <p:spPr>
          <a:xfrm>
            <a:off x="781727" y="4865156"/>
            <a:ext cx="5709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rgbClr val="739CD1"/>
                </a:solidFill>
              </a:rPr>
              <a:t>N’hésitez pas à mettre un </a:t>
            </a:r>
            <a:r>
              <a:rPr lang="fr-CA" sz="1200" dirty="0">
                <a:solidFill>
                  <a:srgbClr val="FA4098"/>
                </a:solidFill>
              </a:rPr>
              <a:t>*</a:t>
            </a:r>
            <a:r>
              <a:rPr lang="fr-CA" sz="1200" dirty="0" err="1">
                <a:solidFill>
                  <a:srgbClr val="FA4098"/>
                </a:solidFill>
              </a:rPr>
              <a:t>ngIf</a:t>
            </a:r>
            <a:r>
              <a:rPr lang="fr-CA" sz="1200" dirty="0">
                <a:solidFill>
                  <a:srgbClr val="FA4098"/>
                </a:solidFill>
              </a:rPr>
              <a:t> </a:t>
            </a:r>
            <a:r>
              <a:rPr lang="fr-CA" sz="1200" dirty="0">
                <a:solidFill>
                  <a:srgbClr val="739CD1"/>
                </a:solidFill>
              </a:rPr>
              <a:t>pour conditionner l’affichage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45F79BD-AAD5-5C8F-D068-035ACF65E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11" y="1878508"/>
            <a:ext cx="2937337" cy="26192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3FE7C46-DE95-4F8A-AA7C-EBFC65E45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3608" y="1878507"/>
            <a:ext cx="7023384" cy="256101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60CC5AC-AC3E-1AA6-9F87-F0CCF568F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5979" y="3351830"/>
            <a:ext cx="1505160" cy="145752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178796DD-BE88-E4E8-0F55-9F70798D141C}"/>
              </a:ext>
            </a:extLst>
          </p:cNvPr>
          <p:cNvSpPr txBox="1"/>
          <p:nvPr/>
        </p:nvSpPr>
        <p:spPr>
          <a:xfrm>
            <a:off x="7376198" y="4841912"/>
            <a:ext cx="356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rgbClr val="739CD1"/>
                </a:solidFill>
              </a:rPr>
              <a:t>Bon sans l’animation c’est sûr que ça ne parait pas terrible dans les notes de cours...</a:t>
            </a:r>
          </a:p>
        </p:txBody>
      </p:sp>
    </p:spTree>
    <p:extLst>
      <p:ext uri="{BB962C8B-B14F-4D97-AF65-F5344CB8AC3E}">
        <p14:creationId xmlns:p14="http://schemas.microsoft.com/office/powerpoint/2010/main" val="266594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9CC05-6B61-4E87-8594-874D063C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Librairie UI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647683-4FA3-4E55-9A69-AE2235FFF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Importations </a:t>
            </a:r>
            <a:r>
              <a:rPr lang="fr-CA" dirty="0" err="1"/>
              <a:t>Material</a:t>
            </a:r>
            <a:endParaRPr lang="fr-CA" dirty="0"/>
          </a:p>
          <a:p>
            <a:pPr lvl="1"/>
            <a:r>
              <a:rPr lang="fr-CA" dirty="0"/>
              <a:t> Bémol : On est rapidement amenés à importer des tonnes de modules dans notre module...</a:t>
            </a:r>
          </a:p>
          <a:p>
            <a:pPr lvl="2"/>
            <a:r>
              <a:rPr lang="fr-CA" dirty="0"/>
              <a:t> Solution</a:t>
            </a:r>
          </a:p>
          <a:p>
            <a:pPr lvl="3"/>
            <a:r>
              <a:rPr lang="fr-CA" dirty="0"/>
              <a:t> Créer un nouveau module qui va importer (et exporter) tous les modules nécessaires, puis importer ce nouveau module dans notre module principal. 😵😳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E0D2F03-5AEF-4176-B2DE-D0D330111F95}"/>
              </a:ext>
            </a:extLst>
          </p:cNvPr>
          <p:cNvSpPr txBox="1"/>
          <p:nvPr/>
        </p:nvSpPr>
        <p:spPr>
          <a:xfrm>
            <a:off x="5335051" y="6181743"/>
            <a:ext cx="2163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material.module.ts</a:t>
            </a:r>
          </a:p>
          <a:p>
            <a:r>
              <a:rPr lang="fr-CA" sz="1400" dirty="0">
                <a:solidFill>
                  <a:srgbClr val="739CD1"/>
                </a:solidFill>
              </a:rPr>
              <a:t>(Nouveau module)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E0BE2A9-596D-49EA-B7DA-9C650EF05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52" y="3777659"/>
            <a:ext cx="2829320" cy="201005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FED7566-797F-4B6E-AECA-407104ED1FF9}"/>
              </a:ext>
            </a:extLst>
          </p:cNvPr>
          <p:cNvSpPr txBox="1"/>
          <p:nvPr/>
        </p:nvSpPr>
        <p:spPr>
          <a:xfrm>
            <a:off x="808240" y="5787715"/>
            <a:ext cx="2982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Importations (qui ont été simplifiées) dans app.module.ts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107EBD3-9146-487C-8AB7-697A1B369F14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209860" y="4782687"/>
            <a:ext cx="2205418" cy="48699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5607FE15-C312-4F24-8F58-C7EA447F3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249" y="3498597"/>
            <a:ext cx="2241084" cy="267836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199DF20D-EF8C-412A-BD9C-687179FA6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278" y="3394536"/>
            <a:ext cx="2163029" cy="277630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0439E77-1ABA-4B3D-80E7-94BF8EA25040}"/>
              </a:ext>
            </a:extLst>
          </p:cNvPr>
          <p:cNvCxnSpPr>
            <a:cxnSpLocks/>
          </p:cNvCxnSpPr>
          <p:nvPr/>
        </p:nvCxnSpPr>
        <p:spPr>
          <a:xfrm flipH="1">
            <a:off x="6292759" y="3554431"/>
            <a:ext cx="408065" cy="10933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45F78AB-AE7D-48B6-AF97-C0925C9F333F}"/>
              </a:ext>
            </a:extLst>
          </p:cNvPr>
          <p:cNvCxnSpPr>
            <a:cxnSpLocks/>
          </p:cNvCxnSpPr>
          <p:nvPr/>
        </p:nvCxnSpPr>
        <p:spPr>
          <a:xfrm flipH="1">
            <a:off x="6212532" y="4807965"/>
            <a:ext cx="408065" cy="10933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76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2F0A5-E9F5-429A-9FB1-784970C8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Module de routage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CCB2FD-93E5-4094-87B1-198BF91AE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Créer un module de routage</a:t>
            </a:r>
          </a:p>
          <a:p>
            <a:pPr lvl="1"/>
            <a:r>
              <a:rPr lang="fr-CA" dirty="0"/>
              <a:t> Actuellement, on spécifie toutes nos </a:t>
            </a:r>
            <a:r>
              <a:rPr lang="fr-CA" b="1" dirty="0"/>
              <a:t>règles de routage</a:t>
            </a:r>
            <a:r>
              <a:rPr lang="fr-CA" dirty="0"/>
              <a:t> dans le module principal de l’application (</a:t>
            </a:r>
            <a:r>
              <a:rPr lang="fr-CA" dirty="0">
                <a:solidFill>
                  <a:srgbClr val="FA4098"/>
                </a:solidFill>
              </a:rPr>
              <a:t>app.module.ts</a:t>
            </a:r>
            <a:r>
              <a:rPr lang="fr-CA" dirty="0"/>
              <a:t>) parmi toutes les autres importations.</a:t>
            </a:r>
          </a:p>
          <a:p>
            <a:pPr lvl="2"/>
            <a:r>
              <a:rPr lang="fr-CA" dirty="0"/>
              <a:t> Ce n’est pas très </a:t>
            </a:r>
            <a:r>
              <a:rPr lang="fr-CA" i="1" dirty="0"/>
              <a:t>propre</a:t>
            </a:r>
            <a:r>
              <a:rPr lang="fr-CA" dirty="0"/>
              <a:t>. 😠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Nous allons donc isoler nos règles de routage dans un autre module 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682BB39-C582-4554-A610-E6DD18913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70" y="2949842"/>
            <a:ext cx="5252093" cy="186928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3952981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2F0A5-E9F5-429A-9FB1-784970C8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Module de routage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CCB2FD-93E5-4094-87B1-198BF91AE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61" y="915803"/>
            <a:ext cx="11118135" cy="5026393"/>
          </a:xfrm>
        </p:spPr>
        <p:txBody>
          <a:bodyPr/>
          <a:lstStyle/>
          <a:p>
            <a:r>
              <a:rPr lang="fr-CA" dirty="0"/>
              <a:t> Créer un module de routage</a:t>
            </a:r>
          </a:p>
          <a:p>
            <a:pPr lvl="1"/>
            <a:r>
              <a:rPr lang="fr-CA" dirty="0"/>
              <a:t> Dans mon cas, je l’ai nommé </a:t>
            </a:r>
            <a:r>
              <a:rPr lang="fr-CA" dirty="0">
                <a:solidFill>
                  <a:srgbClr val="FA4098"/>
                </a:solidFill>
              </a:rPr>
              <a:t>RoutingModule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ED2AAC-4B52-40CA-81DE-4D8C473E0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6" y="1970371"/>
            <a:ext cx="2455987" cy="72234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C670280-EE44-464E-A490-78CBEAC52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42" y="3096474"/>
            <a:ext cx="2455987" cy="3243163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BD9FE24-6705-4CA7-965E-A1A328AE18ED}"/>
              </a:ext>
            </a:extLst>
          </p:cNvPr>
          <p:cNvCxnSpPr>
            <a:cxnSpLocks/>
          </p:cNvCxnSpPr>
          <p:nvPr/>
        </p:nvCxnSpPr>
        <p:spPr>
          <a:xfrm flipH="1">
            <a:off x="2745696" y="4864879"/>
            <a:ext cx="408065" cy="10933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DB58F955-7485-4FE8-85E5-1A6198A9A27D}"/>
              </a:ext>
            </a:extLst>
          </p:cNvPr>
          <p:cNvSpPr/>
          <p:nvPr/>
        </p:nvSpPr>
        <p:spPr>
          <a:xfrm>
            <a:off x="750868" y="1796632"/>
            <a:ext cx="321616" cy="321616"/>
          </a:xfrm>
          <a:prstGeom prst="ellipse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27BA7FE-1B39-4EDD-8860-0AE0B0C99227}"/>
              </a:ext>
            </a:extLst>
          </p:cNvPr>
          <p:cNvSpPr/>
          <p:nvPr/>
        </p:nvSpPr>
        <p:spPr>
          <a:xfrm>
            <a:off x="755534" y="2935666"/>
            <a:ext cx="321616" cy="321616"/>
          </a:xfrm>
          <a:prstGeom prst="ellipse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4DA488E-1AF6-4CA8-A3E1-80A4CAB8B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191" y="1920857"/>
            <a:ext cx="4957800" cy="3869182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54442524-2CF0-4F9E-96D0-9DB3583BBB64}"/>
              </a:ext>
            </a:extLst>
          </p:cNvPr>
          <p:cNvSpPr/>
          <p:nvPr/>
        </p:nvSpPr>
        <p:spPr>
          <a:xfrm>
            <a:off x="3513717" y="1760049"/>
            <a:ext cx="321616" cy="321616"/>
          </a:xfrm>
          <a:prstGeom prst="ellipse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6C7F6CD-5C11-4BEC-8846-C40E37002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6842" y="1260921"/>
            <a:ext cx="2329624" cy="2756372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C5BD422A-A722-4D59-AFFA-6A6B40E05B20}"/>
              </a:ext>
            </a:extLst>
          </p:cNvPr>
          <p:cNvSpPr/>
          <p:nvPr/>
        </p:nvSpPr>
        <p:spPr>
          <a:xfrm>
            <a:off x="8946034" y="1100113"/>
            <a:ext cx="321616" cy="321616"/>
          </a:xfrm>
          <a:prstGeom prst="ellipse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3C93AE6-F959-4F1D-97CC-2EC0B27D6979}"/>
              </a:ext>
            </a:extLst>
          </p:cNvPr>
          <p:cNvSpPr txBox="1"/>
          <p:nvPr/>
        </p:nvSpPr>
        <p:spPr>
          <a:xfrm>
            <a:off x="911676" y="6354809"/>
            <a:ext cx="2367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85D1"/>
                </a:solidFill>
              </a:rPr>
              <a:t>On crée le </a:t>
            </a:r>
            <a:r>
              <a:rPr lang="fr-CA" sz="1400">
                <a:solidFill>
                  <a:srgbClr val="7385D1"/>
                </a:solidFill>
              </a:rPr>
              <a:t>nouveau module.</a:t>
            </a:r>
            <a:endParaRPr lang="fr-CA" sz="1400" dirty="0">
              <a:solidFill>
                <a:srgbClr val="7385D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8B1810D-6ABB-47C3-A366-3F6D665C27A6}"/>
              </a:ext>
            </a:extLst>
          </p:cNvPr>
          <p:cNvSpPr txBox="1"/>
          <p:nvPr/>
        </p:nvSpPr>
        <p:spPr>
          <a:xfrm>
            <a:off x="3858714" y="5790039"/>
            <a:ext cx="4474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85D1"/>
                </a:solidFill>
              </a:rPr>
              <a:t>Dans le nouveau module, on met les </a:t>
            </a:r>
            <a:r>
              <a:rPr lang="fr-CA" sz="1400" b="1" dirty="0">
                <a:solidFill>
                  <a:srgbClr val="FA4098"/>
                </a:solidFill>
              </a:rPr>
              <a:t>règles</a:t>
            </a:r>
            <a:r>
              <a:rPr lang="fr-CA" sz="1400" dirty="0">
                <a:solidFill>
                  <a:srgbClr val="7385D1"/>
                </a:solidFill>
              </a:rPr>
              <a:t> dans une </a:t>
            </a:r>
            <a:r>
              <a:rPr lang="fr-CA" sz="1400" b="1" dirty="0">
                <a:solidFill>
                  <a:srgbClr val="7385D1"/>
                </a:solidFill>
              </a:rPr>
              <a:t>constante</a:t>
            </a:r>
            <a:r>
              <a:rPr lang="fr-CA" sz="1400" dirty="0">
                <a:solidFill>
                  <a:srgbClr val="7385D1"/>
                </a:solidFill>
              </a:rPr>
              <a:t>. on importe </a:t>
            </a:r>
            <a:r>
              <a:rPr lang="fr-CA" sz="1400" dirty="0">
                <a:solidFill>
                  <a:srgbClr val="FA4098"/>
                </a:solidFill>
              </a:rPr>
              <a:t>RouterModule</a:t>
            </a:r>
            <a:r>
              <a:rPr lang="fr-CA" sz="1400" dirty="0">
                <a:solidFill>
                  <a:srgbClr val="7385D1"/>
                </a:solidFill>
              </a:rPr>
              <a:t> en lui appliquant les </a:t>
            </a:r>
            <a:r>
              <a:rPr lang="fr-CA" sz="1400" dirty="0">
                <a:solidFill>
                  <a:srgbClr val="FA4098"/>
                </a:solidFill>
              </a:rPr>
              <a:t>règles</a:t>
            </a:r>
            <a:r>
              <a:rPr lang="fr-CA" sz="1400" dirty="0">
                <a:solidFill>
                  <a:srgbClr val="7385D1"/>
                </a:solidFill>
              </a:rPr>
              <a:t> qui sont dans la </a:t>
            </a:r>
            <a:r>
              <a:rPr lang="fr-CA" sz="1400" b="1" dirty="0">
                <a:solidFill>
                  <a:srgbClr val="7385D1"/>
                </a:solidFill>
              </a:rPr>
              <a:t>constante</a:t>
            </a:r>
            <a:r>
              <a:rPr lang="fr-CA" sz="1400" dirty="0">
                <a:solidFill>
                  <a:srgbClr val="7385D1"/>
                </a:solidFill>
              </a:rPr>
              <a:t> et finalement on indique que « </a:t>
            </a:r>
            <a:r>
              <a:rPr lang="fr-CA" sz="1400" dirty="0">
                <a:solidFill>
                  <a:srgbClr val="FA4098"/>
                </a:solidFill>
              </a:rPr>
              <a:t>RouterModule</a:t>
            </a:r>
            <a:r>
              <a:rPr lang="fr-CA" sz="1400" dirty="0">
                <a:solidFill>
                  <a:srgbClr val="7385D1"/>
                </a:solidFill>
              </a:rPr>
              <a:t> » doit être </a:t>
            </a:r>
            <a:r>
              <a:rPr lang="fr-CA" sz="1400" b="1" dirty="0">
                <a:solidFill>
                  <a:srgbClr val="7385D1"/>
                </a:solidFill>
              </a:rPr>
              <a:t>exporté</a:t>
            </a:r>
            <a:r>
              <a:rPr lang="fr-CA" sz="1400" dirty="0">
                <a:solidFill>
                  <a:srgbClr val="7385D1"/>
                </a:solidFill>
              </a:rPr>
              <a:t>.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638AF7F-38BE-40B7-9FF8-A235199C713C}"/>
              </a:ext>
            </a:extLst>
          </p:cNvPr>
          <p:cNvSpPr txBox="1"/>
          <p:nvPr/>
        </p:nvSpPr>
        <p:spPr>
          <a:xfrm>
            <a:off x="8880905" y="4202631"/>
            <a:ext cx="27814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85D1"/>
                </a:solidFill>
              </a:rPr>
              <a:t>Dans le module principal (</a:t>
            </a:r>
            <a:r>
              <a:rPr lang="fr-CA" sz="1400" dirty="0">
                <a:solidFill>
                  <a:srgbClr val="FA4098"/>
                </a:solidFill>
              </a:rPr>
              <a:t>app.module.ts</a:t>
            </a:r>
            <a:r>
              <a:rPr lang="fr-CA" sz="1400" dirty="0">
                <a:solidFill>
                  <a:srgbClr val="7385D1"/>
                </a:solidFill>
              </a:rPr>
              <a:t>), on peut importer le nouveau module dédié au </a:t>
            </a:r>
            <a:r>
              <a:rPr lang="fr-CA" sz="1400" b="1" dirty="0">
                <a:solidFill>
                  <a:srgbClr val="7385D1"/>
                </a:solidFill>
              </a:rPr>
              <a:t>routage</a:t>
            </a:r>
            <a:r>
              <a:rPr lang="fr-CA" sz="1400" dirty="0">
                <a:solidFill>
                  <a:srgbClr val="7385D1"/>
                </a:solidFill>
              </a:rPr>
              <a:t>. (Dans mon cas, je l’ai nommé </a:t>
            </a:r>
            <a:r>
              <a:rPr lang="fr-CA" sz="1400" dirty="0">
                <a:solidFill>
                  <a:srgbClr val="FA4098"/>
                </a:solidFill>
              </a:rPr>
              <a:t>RoutingModule</a:t>
            </a:r>
            <a:r>
              <a:rPr lang="fr-CA" sz="1400" dirty="0">
                <a:solidFill>
                  <a:srgbClr val="7385D1"/>
                </a:solidFill>
              </a:rPr>
              <a:t>) Puisque « </a:t>
            </a:r>
            <a:r>
              <a:rPr lang="fr-CA" sz="1400" dirty="0">
                <a:solidFill>
                  <a:srgbClr val="FA4098"/>
                </a:solidFill>
              </a:rPr>
              <a:t>RouterModule </a:t>
            </a:r>
            <a:r>
              <a:rPr lang="fr-CA" sz="1400" dirty="0">
                <a:solidFill>
                  <a:srgbClr val="7385D1"/>
                </a:solidFill>
              </a:rPr>
              <a:t>» est un membre exporté par « </a:t>
            </a:r>
            <a:r>
              <a:rPr lang="fr-CA" sz="1400" dirty="0">
                <a:solidFill>
                  <a:srgbClr val="FA4098"/>
                </a:solidFill>
              </a:rPr>
              <a:t>RoutingModule</a:t>
            </a:r>
            <a:r>
              <a:rPr lang="fr-CA" sz="1400" dirty="0">
                <a:solidFill>
                  <a:srgbClr val="7385D1"/>
                </a:solidFill>
              </a:rPr>
              <a:t> », les </a:t>
            </a:r>
            <a:r>
              <a:rPr lang="fr-CA" sz="1400" b="1" dirty="0">
                <a:solidFill>
                  <a:srgbClr val="7385D1"/>
                </a:solidFill>
              </a:rPr>
              <a:t>règles </a:t>
            </a:r>
            <a:r>
              <a:rPr lang="fr-CA" sz="1400" dirty="0">
                <a:solidFill>
                  <a:srgbClr val="7385D1"/>
                </a:solidFill>
              </a:rPr>
              <a:t>qu’on lui avait spécifiées sont appliquées à toute l’application.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902F7BB-803A-4C39-9FDA-FA9A44B5E6CF}"/>
              </a:ext>
            </a:extLst>
          </p:cNvPr>
          <p:cNvCxnSpPr>
            <a:cxnSpLocks/>
          </p:cNvCxnSpPr>
          <p:nvPr/>
        </p:nvCxnSpPr>
        <p:spPr>
          <a:xfrm flipH="1">
            <a:off x="2677092" y="2222208"/>
            <a:ext cx="408065" cy="10933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CA2941B-4A29-4979-A55B-70F9FEF0F01B}"/>
              </a:ext>
            </a:extLst>
          </p:cNvPr>
          <p:cNvCxnSpPr>
            <a:cxnSpLocks/>
          </p:cNvCxnSpPr>
          <p:nvPr/>
        </p:nvCxnSpPr>
        <p:spPr>
          <a:xfrm flipH="1">
            <a:off x="4911003" y="1883515"/>
            <a:ext cx="408065" cy="10933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BFF66B8-AE8F-4CB8-8B73-461F7F8823DC}"/>
              </a:ext>
            </a:extLst>
          </p:cNvPr>
          <p:cNvCxnSpPr>
            <a:cxnSpLocks/>
          </p:cNvCxnSpPr>
          <p:nvPr/>
        </p:nvCxnSpPr>
        <p:spPr>
          <a:xfrm flipH="1">
            <a:off x="6752038" y="3962624"/>
            <a:ext cx="408065" cy="10933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B4B5792-7E7B-4981-9B65-4281B9D22ACB}"/>
              </a:ext>
            </a:extLst>
          </p:cNvPr>
          <p:cNvCxnSpPr>
            <a:cxnSpLocks/>
          </p:cNvCxnSpPr>
          <p:nvPr/>
        </p:nvCxnSpPr>
        <p:spPr>
          <a:xfrm flipH="1">
            <a:off x="5347737" y="4933420"/>
            <a:ext cx="408065" cy="10933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346F1DB-36A9-4FA8-81A6-5B412267582B}"/>
              </a:ext>
            </a:extLst>
          </p:cNvPr>
          <p:cNvCxnSpPr>
            <a:cxnSpLocks/>
          </p:cNvCxnSpPr>
          <p:nvPr/>
        </p:nvCxnSpPr>
        <p:spPr>
          <a:xfrm flipH="1">
            <a:off x="10949139" y="3568279"/>
            <a:ext cx="408065" cy="10933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62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D23D94-5F21-448E-93B6-40978E24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Module sans composant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706DA3-EC07-4841-B226-8244854B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Module sans composant</a:t>
            </a:r>
          </a:p>
          <a:p>
            <a:pPr lvl="1"/>
            <a:r>
              <a:rPr lang="fr-CA" dirty="0"/>
              <a:t> Pour les exemples abordés (module pour </a:t>
            </a:r>
            <a:r>
              <a:rPr lang="fr-CA" dirty="0">
                <a:solidFill>
                  <a:srgbClr val="FA4098"/>
                </a:solidFill>
              </a:rPr>
              <a:t>Material </a:t>
            </a:r>
            <a:r>
              <a:rPr lang="fr-CA" dirty="0"/>
              <a:t>et module pour le </a:t>
            </a:r>
            <a:r>
              <a:rPr lang="fr-CA" dirty="0">
                <a:solidFill>
                  <a:srgbClr val="FA4098"/>
                </a:solidFill>
              </a:rPr>
              <a:t>routage</a:t>
            </a:r>
            <a:r>
              <a:rPr lang="fr-CA" dirty="0"/>
              <a:t>), les nouveaux modules que nous créons n’ont pas vraiment besoin de </a:t>
            </a:r>
            <a:r>
              <a:rPr lang="fr-CA" b="1" dirty="0"/>
              <a:t>composants</a:t>
            </a:r>
            <a:r>
              <a:rPr lang="fr-CA" dirty="0"/>
              <a:t>... Ils permettent simplement d’isoler une partie des détails du </a:t>
            </a:r>
            <a:r>
              <a:rPr lang="fr-CA" i="1" dirty="0"/>
              <a:t>contexte de compilation</a:t>
            </a:r>
            <a:r>
              <a:rPr lang="fr-CA" dirty="0"/>
              <a:t>. On peut donc supprimer le </a:t>
            </a:r>
            <a:r>
              <a:rPr lang="fr-CA" b="1" dirty="0"/>
              <a:t>composant</a:t>
            </a:r>
            <a:r>
              <a:rPr lang="fr-CA" dirty="0"/>
              <a:t> qui les accompagne par défaut.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CE5985-68ED-4CE9-9FB8-7446148AC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15" y="3934116"/>
            <a:ext cx="2223071" cy="1274812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8959C35-94E3-4637-B1D7-9EEBE2DA3F3D}"/>
              </a:ext>
            </a:extLst>
          </p:cNvPr>
          <p:cNvSpPr txBox="1"/>
          <p:nvPr/>
        </p:nvSpPr>
        <p:spPr>
          <a:xfrm>
            <a:off x="260954" y="5245763"/>
            <a:ext cx="240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rgbClr val="9073D1"/>
                </a:solidFill>
              </a:rPr>
              <a:t>On a seulement besoin de </a:t>
            </a:r>
            <a:r>
              <a:rPr lang="fr-CA" sz="1200" dirty="0">
                <a:solidFill>
                  <a:srgbClr val="FA4098"/>
                </a:solidFill>
              </a:rPr>
              <a:t>routing.module.ts </a:t>
            </a:r>
            <a:r>
              <a:rPr lang="fr-CA" sz="1200" dirty="0">
                <a:solidFill>
                  <a:srgbClr val="9073D1"/>
                </a:solidFill>
              </a:rPr>
              <a:t>dans ce cas-ci !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252C66B-4F93-4661-96A1-D02EB3367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69" y="3934116"/>
            <a:ext cx="3127081" cy="57317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27C2E24-BD67-40F3-9C7B-FCD68D0C0F3B}"/>
              </a:ext>
            </a:extLst>
          </p:cNvPr>
          <p:cNvSpPr txBox="1"/>
          <p:nvPr/>
        </p:nvSpPr>
        <p:spPr>
          <a:xfrm>
            <a:off x="2819401" y="4571522"/>
            <a:ext cx="355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9073D1"/>
                </a:solidFill>
              </a:rPr>
              <a:t>On peut supprimer les 3 fichiers inutiles. Par contre il faudra retirer quelques références dans </a:t>
            </a:r>
            <a:r>
              <a:rPr lang="fr-CA" sz="1600" dirty="0">
                <a:solidFill>
                  <a:srgbClr val="FA4098"/>
                </a:solidFill>
              </a:rPr>
              <a:t>routing.module.ts</a:t>
            </a:r>
            <a:r>
              <a:rPr lang="fr-CA" sz="1600" dirty="0">
                <a:solidFill>
                  <a:srgbClr val="9073D1"/>
                </a:solidFill>
              </a:rPr>
              <a:t>...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2C23FA0-90A3-47D2-BEF2-400FA3D72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443" y="3663768"/>
            <a:ext cx="4551575" cy="728036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CDBD67A-EB38-488B-9CE0-790F6A2DE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529" y="4677888"/>
            <a:ext cx="3753070" cy="1919184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8174A4E-58E4-4FC5-8BEF-EEA20E770717}"/>
              </a:ext>
            </a:extLst>
          </p:cNvPr>
          <p:cNvCxnSpPr>
            <a:cxnSpLocks/>
          </p:cNvCxnSpPr>
          <p:nvPr/>
        </p:nvCxnSpPr>
        <p:spPr>
          <a:xfrm flipH="1">
            <a:off x="11310985" y="3918449"/>
            <a:ext cx="408065" cy="10933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D2137B-C320-4BED-A4DB-B26D5D8139A5}"/>
              </a:ext>
            </a:extLst>
          </p:cNvPr>
          <p:cNvCxnSpPr>
            <a:cxnSpLocks/>
          </p:cNvCxnSpPr>
          <p:nvPr/>
        </p:nvCxnSpPr>
        <p:spPr>
          <a:xfrm flipH="1">
            <a:off x="10936802" y="6067628"/>
            <a:ext cx="408065" cy="10933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AE65CA40-021E-94E6-1576-44852B095B02}"/>
              </a:ext>
            </a:extLst>
          </p:cNvPr>
          <p:cNvSpPr txBox="1"/>
          <p:nvPr/>
        </p:nvSpPr>
        <p:spPr>
          <a:xfrm>
            <a:off x="9670700" y="5882962"/>
            <a:ext cx="4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462315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24362-18B8-9FE4-94DC-42C14983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26C5CF-E395-6F75-346E-0A138232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Tests avec </a:t>
            </a:r>
            <a:r>
              <a:rPr lang="fr-CA" dirty="0" err="1"/>
              <a:t>Angular</a:t>
            </a:r>
            <a:endParaRPr lang="fr-CA" dirty="0"/>
          </a:p>
          <a:p>
            <a:pPr lvl="1"/>
            <a:r>
              <a:rPr lang="fr-CA" dirty="0"/>
              <a:t> Pour les tests, nous utiliserons les fichiers avec l’extension </a:t>
            </a:r>
            <a:r>
              <a:rPr lang="fr-CA" dirty="0">
                <a:solidFill>
                  <a:srgbClr val="FA4098"/>
                </a:solidFill>
              </a:rPr>
              <a:t>.</a:t>
            </a:r>
            <a:r>
              <a:rPr lang="fr-CA" dirty="0" err="1">
                <a:solidFill>
                  <a:srgbClr val="FA4098"/>
                </a:solidFill>
              </a:rPr>
              <a:t>spec.ts</a:t>
            </a:r>
            <a:r>
              <a:rPr lang="fr-CA" dirty="0">
                <a:solidFill>
                  <a:srgbClr val="FA4098"/>
                </a:solidFill>
              </a:rPr>
              <a:t> </a:t>
            </a:r>
            <a:r>
              <a:rPr lang="fr-CA" dirty="0"/>
              <a:t>qui sont créés automatiquement lorsqu’on crée un </a:t>
            </a:r>
            <a:r>
              <a:rPr lang="fr-CA" dirty="0">
                <a:solidFill>
                  <a:srgbClr val="FA4098"/>
                </a:solidFill>
              </a:rPr>
              <a:t>composant</a:t>
            </a:r>
            <a:r>
              <a:rPr lang="fr-CA" dirty="0"/>
              <a:t> / </a:t>
            </a:r>
            <a:r>
              <a:rPr lang="fr-CA" dirty="0">
                <a:solidFill>
                  <a:srgbClr val="FA4098"/>
                </a:solidFill>
              </a:rPr>
              <a:t>service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Ces fichiers contiennent des tests qui peuvent être exécutés avec la commande </a:t>
            </a:r>
            <a:r>
              <a:rPr lang="fr-CA" dirty="0" err="1">
                <a:solidFill>
                  <a:srgbClr val="FA4098"/>
                </a:solidFill>
              </a:rPr>
              <a:t>ng</a:t>
            </a:r>
            <a:r>
              <a:rPr lang="fr-CA" dirty="0">
                <a:solidFill>
                  <a:srgbClr val="FA4098"/>
                </a:solidFill>
              </a:rPr>
              <a:t> test</a:t>
            </a:r>
            <a:r>
              <a:rPr lang="fr-CA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43A8CF-E403-B2FC-26E7-508D96DB8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302" y="2854635"/>
            <a:ext cx="2276793" cy="1714739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BFAAFFA-F992-4DA0-46FE-401B0335F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591" y="2854635"/>
            <a:ext cx="4267796" cy="276264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D6B0DF6-D30E-3561-4C1C-5A39C5BA3698}"/>
              </a:ext>
            </a:extLst>
          </p:cNvPr>
          <p:cNvCxnSpPr>
            <a:cxnSpLocks/>
          </p:cNvCxnSpPr>
          <p:nvPr/>
        </p:nvCxnSpPr>
        <p:spPr>
          <a:xfrm flipH="1">
            <a:off x="9196960" y="3294496"/>
            <a:ext cx="408065" cy="10933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29814F3-1BF7-11D9-BBAC-922EA01D42FC}"/>
              </a:ext>
            </a:extLst>
          </p:cNvPr>
          <p:cNvCxnSpPr>
            <a:cxnSpLocks/>
          </p:cNvCxnSpPr>
          <p:nvPr/>
        </p:nvCxnSpPr>
        <p:spPr>
          <a:xfrm flipH="1">
            <a:off x="9339572" y="4123458"/>
            <a:ext cx="408065" cy="10933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16363DAC-A714-5725-C385-F3A033C4F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991" y="3294496"/>
            <a:ext cx="5355396" cy="207512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1977896-EFCD-BEAA-AFE6-29299DE7D5A5}"/>
              </a:ext>
            </a:extLst>
          </p:cNvPr>
          <p:cNvSpPr txBox="1"/>
          <p:nvPr/>
        </p:nvSpPr>
        <p:spPr>
          <a:xfrm>
            <a:off x="1525227" y="5379311"/>
            <a:ext cx="50097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9073D1"/>
                </a:solidFill>
              </a:rPr>
              <a:t>• Dans l’interface ci-dessus, on voit que </a:t>
            </a:r>
            <a:r>
              <a:rPr lang="fr-CA" sz="1400" dirty="0">
                <a:solidFill>
                  <a:srgbClr val="FA4098"/>
                </a:solidFill>
              </a:rPr>
              <a:t>4 tests </a:t>
            </a:r>
            <a:r>
              <a:rPr lang="fr-CA" sz="1400" dirty="0">
                <a:solidFill>
                  <a:srgbClr val="9073D1"/>
                </a:solidFill>
              </a:rPr>
              <a:t>ont été exécutés. (</a:t>
            </a:r>
            <a:r>
              <a:rPr lang="fr-CA" sz="1400" dirty="0">
                <a:solidFill>
                  <a:srgbClr val="FA4098"/>
                </a:solidFill>
              </a:rPr>
              <a:t>3</a:t>
            </a:r>
            <a:r>
              <a:rPr lang="fr-CA" sz="1400" dirty="0">
                <a:solidFill>
                  <a:srgbClr val="9073D1"/>
                </a:solidFill>
              </a:rPr>
              <a:t> pour le composant </a:t>
            </a:r>
            <a:r>
              <a:rPr lang="fr-CA" sz="1400" dirty="0">
                <a:solidFill>
                  <a:srgbClr val="FA4098"/>
                </a:solidFill>
              </a:rPr>
              <a:t>App</a:t>
            </a:r>
            <a:r>
              <a:rPr lang="fr-CA" sz="1400" dirty="0">
                <a:solidFill>
                  <a:srgbClr val="9073D1"/>
                </a:solidFill>
              </a:rPr>
              <a:t>, </a:t>
            </a:r>
            <a:r>
              <a:rPr lang="fr-CA" sz="1400" dirty="0">
                <a:solidFill>
                  <a:srgbClr val="FA4098"/>
                </a:solidFill>
              </a:rPr>
              <a:t>1</a:t>
            </a:r>
            <a:r>
              <a:rPr lang="fr-CA" sz="1400" dirty="0">
                <a:solidFill>
                  <a:srgbClr val="9073D1"/>
                </a:solidFill>
              </a:rPr>
              <a:t> pour le service </a:t>
            </a:r>
            <a:r>
              <a:rPr lang="fr-CA" sz="1400" dirty="0">
                <a:solidFill>
                  <a:srgbClr val="FA4098"/>
                </a:solidFill>
              </a:rPr>
              <a:t>Data</a:t>
            </a:r>
            <a:r>
              <a:rPr lang="fr-CA" sz="1400" dirty="0">
                <a:solidFill>
                  <a:srgbClr val="9073D1"/>
                </a:solidFill>
              </a:rPr>
              <a:t>)</a:t>
            </a:r>
          </a:p>
          <a:p>
            <a:r>
              <a:rPr lang="fr-CA" sz="1400" dirty="0">
                <a:solidFill>
                  <a:srgbClr val="9073D1"/>
                </a:solidFill>
              </a:rPr>
              <a:t>• Ci-dessus, tous les tests ont </a:t>
            </a:r>
            <a:r>
              <a:rPr lang="fr-CA" sz="1400" b="1" dirty="0">
                <a:solidFill>
                  <a:srgbClr val="92D050"/>
                </a:solidFill>
              </a:rPr>
              <a:t>réussi</a:t>
            </a:r>
            <a:r>
              <a:rPr lang="fr-CA" sz="1400" dirty="0">
                <a:solidFill>
                  <a:srgbClr val="9073D1"/>
                </a:solidFill>
              </a:rPr>
              <a:t>, alors que ci-droit, un test a </a:t>
            </a:r>
            <a:r>
              <a:rPr lang="fr-CA" sz="1400" b="1" dirty="0">
                <a:solidFill>
                  <a:srgbClr val="FF0000"/>
                </a:solidFill>
              </a:rPr>
              <a:t>échoué</a:t>
            </a:r>
            <a:r>
              <a:rPr lang="fr-CA" sz="1400" dirty="0">
                <a:solidFill>
                  <a:srgbClr val="9073D1"/>
                </a:solidFill>
              </a:rPr>
              <a:t>.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A0042B8-9196-2661-280F-7938E5F5E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8955" y="4732971"/>
            <a:ext cx="5461233" cy="198659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CEF8835-D9B3-4E94-7A59-10CDE19B7712}"/>
              </a:ext>
            </a:extLst>
          </p:cNvPr>
          <p:cNvSpPr txBox="1"/>
          <p:nvPr/>
        </p:nvSpPr>
        <p:spPr>
          <a:xfrm>
            <a:off x="0" y="6597072"/>
            <a:ext cx="40894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200" dirty="0">
                <a:solidFill>
                  <a:srgbClr val="9073D1"/>
                </a:solidFill>
              </a:rPr>
              <a:t>Documentation officielle : https://angular.io/guide/testing</a:t>
            </a:r>
          </a:p>
        </p:txBody>
      </p:sp>
    </p:spTree>
    <p:extLst>
      <p:ext uri="{BB962C8B-B14F-4D97-AF65-F5344CB8AC3E}">
        <p14:creationId xmlns:p14="http://schemas.microsoft.com/office/powerpoint/2010/main" val="2858866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24362-18B8-9FE4-94DC-42C14983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26C5CF-E395-6F75-346E-0A138232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Tests pour les services</a:t>
            </a:r>
          </a:p>
          <a:p>
            <a:pPr lvl="1"/>
            <a:r>
              <a:rPr lang="fr-CA" dirty="0"/>
              <a:t> Exemple 1 : Service sans dépendances 🥪</a:t>
            </a:r>
          </a:p>
          <a:p>
            <a:pPr lvl="2"/>
            <a:r>
              <a:rPr lang="fr-CA" dirty="0"/>
              <a:t> On veut vérifier que la fonction </a:t>
            </a:r>
            <a:r>
              <a:rPr lang="fr-CA" dirty="0" err="1">
                <a:solidFill>
                  <a:srgbClr val="FA4098"/>
                </a:solidFill>
              </a:rPr>
              <a:t>getSandwich</a:t>
            </a:r>
            <a:r>
              <a:rPr lang="fr-CA" dirty="0">
                <a:solidFill>
                  <a:srgbClr val="FA4098"/>
                </a:solidFill>
              </a:rPr>
              <a:t>() </a:t>
            </a:r>
            <a:r>
              <a:rPr lang="fr-CA" dirty="0"/>
              <a:t>retourne le bon objet.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A69670-53A3-26DF-FC08-EAB42E58B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98" y="2841079"/>
            <a:ext cx="5448481" cy="2061588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6BB50BA-04A4-8C47-19CF-F129ECEF4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83" y="5121558"/>
            <a:ext cx="2915057" cy="1171739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EC06BC9-3210-8837-CBA4-FA61926AE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439" y="2841079"/>
            <a:ext cx="5697439" cy="134184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A1A0137-B5F3-A675-B552-E91A7146D786}"/>
              </a:ext>
            </a:extLst>
          </p:cNvPr>
          <p:cNvSpPr txBox="1"/>
          <p:nvPr/>
        </p:nvSpPr>
        <p:spPr>
          <a:xfrm>
            <a:off x="6190439" y="4379053"/>
            <a:ext cx="55085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9073D1"/>
                </a:solidFill>
              </a:rPr>
              <a:t>• Ci-dessus, la variable </a:t>
            </a:r>
            <a:r>
              <a:rPr lang="fr-CA" sz="1400" dirty="0">
                <a:solidFill>
                  <a:srgbClr val="FA4098"/>
                </a:solidFill>
              </a:rPr>
              <a:t>service</a:t>
            </a:r>
            <a:r>
              <a:rPr lang="fr-CA" sz="1400" dirty="0">
                <a:solidFill>
                  <a:srgbClr val="9073D1"/>
                </a:solidFill>
              </a:rPr>
              <a:t> est nécessaire pour avoir accès une instance du </a:t>
            </a:r>
            <a:r>
              <a:rPr lang="fr-CA" sz="1400" dirty="0" err="1">
                <a:solidFill>
                  <a:srgbClr val="FA4098"/>
                </a:solidFill>
              </a:rPr>
              <a:t>DataService</a:t>
            </a:r>
            <a:r>
              <a:rPr lang="fr-CA" sz="1400" dirty="0">
                <a:solidFill>
                  <a:srgbClr val="9073D1"/>
                </a:solidFill>
              </a:rPr>
              <a:t> (et donc pour pouvoir appeler la fonction </a:t>
            </a:r>
            <a:r>
              <a:rPr lang="fr-CA" sz="1400" dirty="0" err="1">
                <a:solidFill>
                  <a:srgbClr val="FA4098"/>
                </a:solidFill>
              </a:rPr>
              <a:t>getSandwich</a:t>
            </a:r>
            <a:r>
              <a:rPr lang="fr-CA" sz="1400" dirty="0">
                <a:solidFill>
                  <a:srgbClr val="FA4098"/>
                </a:solidFill>
              </a:rPr>
              <a:t>()</a:t>
            </a:r>
            <a:r>
              <a:rPr lang="fr-CA" sz="1400" dirty="0">
                <a:solidFill>
                  <a:srgbClr val="9073D1"/>
                </a:solidFill>
              </a:rPr>
              <a:t>)</a:t>
            </a:r>
          </a:p>
          <a:p>
            <a:endParaRPr lang="fr-CA" sz="1400" dirty="0">
              <a:solidFill>
                <a:srgbClr val="9073D1"/>
              </a:solidFill>
            </a:endParaRPr>
          </a:p>
          <a:p>
            <a:r>
              <a:rPr lang="fr-CA" sz="1400" dirty="0">
                <a:solidFill>
                  <a:srgbClr val="9073D1"/>
                </a:solidFill>
              </a:rPr>
              <a:t>• Ensuite, le test (</a:t>
            </a:r>
            <a:r>
              <a:rPr lang="fr-CA" sz="1400" dirty="0" err="1">
                <a:solidFill>
                  <a:srgbClr val="FA4098"/>
                </a:solidFill>
              </a:rPr>
              <a:t>it</a:t>
            </a:r>
            <a:r>
              <a:rPr lang="fr-CA" sz="1400" dirty="0">
                <a:solidFill>
                  <a:srgbClr val="9073D1"/>
                </a:solidFill>
              </a:rPr>
              <a:t>) tente d’appeler la fonction </a:t>
            </a:r>
            <a:r>
              <a:rPr lang="fr-CA" sz="1400" dirty="0" err="1">
                <a:solidFill>
                  <a:srgbClr val="FA4098"/>
                </a:solidFill>
              </a:rPr>
              <a:t>getSandwich</a:t>
            </a:r>
            <a:r>
              <a:rPr lang="fr-CA" sz="1400" dirty="0">
                <a:solidFill>
                  <a:srgbClr val="FA4098"/>
                </a:solidFill>
              </a:rPr>
              <a:t>()</a:t>
            </a:r>
            <a:r>
              <a:rPr lang="fr-CA" sz="1400" dirty="0">
                <a:solidFill>
                  <a:srgbClr val="9073D1"/>
                </a:solidFill>
              </a:rPr>
              <a:t> et vérifie que l’objet retourné est bel et bien un </a:t>
            </a:r>
            <a:r>
              <a:rPr lang="fr-CA" sz="1400" b="1" dirty="0">
                <a:solidFill>
                  <a:srgbClr val="9073D1"/>
                </a:solidFill>
              </a:rPr>
              <a:t>Sandwich</a:t>
            </a:r>
            <a:r>
              <a:rPr lang="fr-CA" sz="1400" dirty="0">
                <a:solidFill>
                  <a:srgbClr val="9073D1"/>
                </a:solidFill>
              </a:rPr>
              <a:t> avec du pain brun, de la laitue, de la dinde et de la mayonnaise 🥪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2A5F7D-3BA8-4C90-37E1-041272FCA8B7}"/>
              </a:ext>
            </a:extLst>
          </p:cNvPr>
          <p:cNvSpPr/>
          <p:nvPr/>
        </p:nvSpPr>
        <p:spPr>
          <a:xfrm>
            <a:off x="6308521" y="3028426"/>
            <a:ext cx="1837189" cy="570451"/>
          </a:xfrm>
          <a:prstGeom prst="rect">
            <a:avLst/>
          </a:prstGeom>
          <a:noFill/>
          <a:ln w="9525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C85BF7-D8CF-E030-FA31-A72C73F36C9B}"/>
              </a:ext>
            </a:extLst>
          </p:cNvPr>
          <p:cNvSpPr txBox="1"/>
          <p:nvPr/>
        </p:nvSpPr>
        <p:spPr>
          <a:xfrm>
            <a:off x="8145710" y="3011811"/>
            <a:ext cx="2038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rgbClr val="FA4098"/>
                </a:solidFill>
              </a:rPr>
              <a:t>Création du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E1645-3D18-2C49-FB88-0482DC440DC2}"/>
              </a:ext>
            </a:extLst>
          </p:cNvPr>
          <p:cNvSpPr/>
          <p:nvPr/>
        </p:nvSpPr>
        <p:spPr>
          <a:xfrm>
            <a:off x="6308520" y="3683750"/>
            <a:ext cx="5461234" cy="447495"/>
          </a:xfrm>
          <a:prstGeom prst="rect">
            <a:avLst/>
          </a:prstGeom>
          <a:noFill/>
          <a:ln w="9525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E33D0E1-4A90-9F91-0275-FA89B24E5F45}"/>
              </a:ext>
            </a:extLst>
          </p:cNvPr>
          <p:cNvSpPr txBox="1"/>
          <p:nvPr/>
        </p:nvSpPr>
        <p:spPr>
          <a:xfrm>
            <a:off x="9718474" y="3406751"/>
            <a:ext cx="2038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>
                <a:solidFill>
                  <a:srgbClr val="FA4098"/>
                </a:solidFill>
              </a:rPr>
              <a:t>Test de la fonction</a:t>
            </a:r>
          </a:p>
        </p:txBody>
      </p:sp>
    </p:spTree>
    <p:extLst>
      <p:ext uri="{BB962C8B-B14F-4D97-AF65-F5344CB8AC3E}">
        <p14:creationId xmlns:p14="http://schemas.microsoft.com/office/powerpoint/2010/main" val="472255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24362-18B8-9FE4-94DC-42C14983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26C5CF-E395-6F75-346E-0A138232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Tests pour les services</a:t>
            </a:r>
          </a:p>
          <a:p>
            <a:pPr lvl="1"/>
            <a:r>
              <a:rPr lang="fr-CA" dirty="0"/>
              <a:t> Exemple 2 : Service avec dépendance </a:t>
            </a:r>
            <a:r>
              <a:rPr lang="fr-CA" dirty="0" err="1">
                <a:solidFill>
                  <a:srgbClr val="FA4098"/>
                </a:solidFill>
              </a:rPr>
              <a:t>HttpClient</a:t>
            </a:r>
            <a:r>
              <a:rPr lang="fr-CA" dirty="0"/>
              <a:t> (1 de 5)</a:t>
            </a:r>
            <a:endParaRPr lang="fr-CA" dirty="0">
              <a:solidFill>
                <a:srgbClr val="FA4098"/>
              </a:solidFill>
            </a:endParaRPr>
          </a:p>
          <a:p>
            <a:pPr lvl="2"/>
            <a:r>
              <a:rPr lang="fr-CA" dirty="0"/>
              <a:t> On veut vérifier que cette fonction retourne bel et bien le personnage attendu :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Plusieurs complications :</a:t>
            </a:r>
          </a:p>
          <a:p>
            <a:pPr lvl="3"/>
            <a:r>
              <a:rPr lang="fr-CA" dirty="0"/>
              <a:t> Lorsque nous créons une instance du service, il faudra lui injecter un </a:t>
            </a:r>
            <a:r>
              <a:rPr lang="fr-CA" dirty="0" err="1">
                <a:solidFill>
                  <a:srgbClr val="FA4098"/>
                </a:solidFill>
              </a:rPr>
              <a:t>HttpClient</a:t>
            </a:r>
            <a:r>
              <a:rPr lang="fr-CA" dirty="0"/>
              <a:t>. 💉</a:t>
            </a:r>
          </a:p>
          <a:p>
            <a:pPr lvl="3"/>
            <a:r>
              <a:rPr lang="fr-CA" dirty="0"/>
              <a:t> La fonction à tester </a:t>
            </a:r>
            <a:r>
              <a:rPr lang="fr-CA" dirty="0">
                <a:solidFill>
                  <a:srgbClr val="FA4098"/>
                </a:solidFill>
              </a:rPr>
              <a:t>communique avec une API</a:t>
            </a:r>
            <a:r>
              <a:rPr lang="fr-CA" dirty="0"/>
              <a:t>. 🌐</a:t>
            </a:r>
          </a:p>
          <a:p>
            <a:pPr lvl="3"/>
            <a:r>
              <a:rPr lang="fr-CA" dirty="0"/>
              <a:t> La fonction est </a:t>
            </a:r>
            <a:r>
              <a:rPr lang="fr-CA" dirty="0">
                <a:solidFill>
                  <a:srgbClr val="FA4098"/>
                </a:solidFill>
              </a:rPr>
              <a:t>asynchrone</a:t>
            </a:r>
            <a:r>
              <a:rPr lang="fr-CA" dirty="0"/>
              <a:t>. ⌛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AEC6ACC-2B2B-214F-29FC-6AAF0C124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30" y="2495221"/>
            <a:ext cx="9059539" cy="1571844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75B8FEB-7654-5849-FD94-A79042F00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224" y="3967038"/>
            <a:ext cx="4867954" cy="200053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2F99F70-44FE-0194-A1EE-DFC431589A0A}"/>
              </a:ext>
            </a:extLst>
          </p:cNvPr>
          <p:cNvCxnSpPr>
            <a:cxnSpLocks/>
          </p:cNvCxnSpPr>
          <p:nvPr/>
        </p:nvCxnSpPr>
        <p:spPr>
          <a:xfrm>
            <a:off x="3020037" y="3858936"/>
            <a:ext cx="3280095" cy="108102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07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24362-18B8-9FE4-94DC-42C14983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26C5CF-E395-6F75-346E-0A138232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Tests pour les services</a:t>
            </a:r>
          </a:p>
          <a:p>
            <a:pPr lvl="1"/>
            <a:r>
              <a:rPr lang="fr-CA" dirty="0"/>
              <a:t> Exemple 2 : Service avec dépendance </a:t>
            </a:r>
            <a:r>
              <a:rPr lang="fr-CA" dirty="0" err="1">
                <a:solidFill>
                  <a:srgbClr val="FA4098"/>
                </a:solidFill>
              </a:rPr>
              <a:t>HttpClient</a:t>
            </a:r>
            <a:r>
              <a:rPr lang="fr-CA" dirty="0">
                <a:solidFill>
                  <a:srgbClr val="FA4098"/>
                </a:solidFill>
              </a:rPr>
              <a:t> </a:t>
            </a:r>
            <a:r>
              <a:rPr lang="fr-CA" dirty="0"/>
              <a:t>(2 de 5)</a:t>
            </a:r>
            <a:endParaRPr lang="fr-CA" dirty="0">
              <a:solidFill>
                <a:srgbClr val="FA4098"/>
              </a:solidFill>
            </a:endParaRPr>
          </a:p>
          <a:p>
            <a:pPr lvl="2"/>
            <a:r>
              <a:rPr lang="fr-CA" dirty="0"/>
              <a:t> Injecter </a:t>
            </a:r>
            <a:r>
              <a:rPr lang="fr-CA" dirty="0" err="1">
                <a:solidFill>
                  <a:srgbClr val="FA4098"/>
                </a:solidFill>
              </a:rPr>
              <a:t>HttpClient</a:t>
            </a:r>
            <a:r>
              <a:rPr lang="fr-CA" dirty="0">
                <a:solidFill>
                  <a:srgbClr val="FA4098"/>
                </a:solidFill>
              </a:rPr>
              <a:t> </a:t>
            </a:r>
            <a:r>
              <a:rPr lang="fr-CA" dirty="0"/>
              <a:t>: Pour y arriver, lorsqu’on crée le service, cette fois-ci, on utilise </a:t>
            </a:r>
            <a:r>
              <a:rPr lang="fr-CA" dirty="0" err="1">
                <a:solidFill>
                  <a:srgbClr val="FA4098"/>
                </a:solidFill>
              </a:rPr>
              <a:t>HttpClientTestingModule</a:t>
            </a:r>
            <a:r>
              <a:rPr lang="fr-CA" dirty="0"/>
              <a:t> et </a:t>
            </a:r>
            <a:r>
              <a:rPr lang="fr-CA" dirty="0" err="1">
                <a:solidFill>
                  <a:srgbClr val="FA4098"/>
                </a:solidFill>
              </a:rPr>
              <a:t>HttpTestingController</a:t>
            </a:r>
            <a:r>
              <a:rPr lang="fr-CA" dirty="0"/>
              <a:t>. </a:t>
            </a:r>
          </a:p>
          <a:p>
            <a:pPr lvl="3"/>
            <a:r>
              <a:rPr lang="fr-CA" dirty="0"/>
              <a:t>En gros, ces outils vont nous permettre d’injecter un </a:t>
            </a:r>
            <a:r>
              <a:rPr lang="fr-CA" b="1" i="1" dirty="0"/>
              <a:t>faux </a:t>
            </a:r>
            <a:r>
              <a:rPr lang="fr-CA" b="1" i="1" dirty="0" err="1"/>
              <a:t>HttpClient</a:t>
            </a:r>
            <a:r>
              <a:rPr lang="fr-CA" dirty="0"/>
              <a:t> dans notre service. (Le comportement de ce </a:t>
            </a:r>
            <a:r>
              <a:rPr lang="fr-CA" i="1" dirty="0"/>
              <a:t>faux </a:t>
            </a:r>
            <a:r>
              <a:rPr lang="fr-CA" i="1" dirty="0" err="1"/>
              <a:t>HttpClient</a:t>
            </a:r>
            <a:r>
              <a:rPr lang="fr-CA" i="1" dirty="0"/>
              <a:t> </a:t>
            </a:r>
            <a:r>
              <a:rPr lang="fr-CA" dirty="0"/>
              <a:t>sera décrit dans les prochaines diapos)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BBFC41-F59E-C8D4-B719-8A64EEBE8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56" y="3487723"/>
            <a:ext cx="4210638" cy="254353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B4D2B3D-E488-2ECB-23EE-E0FEA9D15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855" y="4077928"/>
            <a:ext cx="2772162" cy="1228896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D0C5D38-C947-E15B-1975-78BD8085BC2F}"/>
              </a:ext>
            </a:extLst>
          </p:cNvPr>
          <p:cNvSpPr txBox="1"/>
          <p:nvPr/>
        </p:nvSpPr>
        <p:spPr>
          <a:xfrm>
            <a:off x="6073038" y="4507710"/>
            <a:ext cx="219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A4098"/>
                </a:solidFill>
              </a:rPr>
              <a:t>… au lieu de …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67D2C6-002D-3295-DF86-1364C5B94F14}"/>
              </a:ext>
            </a:extLst>
          </p:cNvPr>
          <p:cNvSpPr txBox="1"/>
          <p:nvPr/>
        </p:nvSpPr>
        <p:spPr>
          <a:xfrm>
            <a:off x="8174573" y="5342008"/>
            <a:ext cx="369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9073D1"/>
                </a:solidFill>
              </a:rPr>
              <a:t>Créer un service sans injection de </a:t>
            </a:r>
            <a:r>
              <a:rPr lang="fr-CA" sz="1400" dirty="0" err="1">
                <a:solidFill>
                  <a:srgbClr val="9073D1"/>
                </a:solidFill>
              </a:rPr>
              <a:t>HttpClient</a:t>
            </a:r>
            <a:r>
              <a:rPr lang="fr-CA" sz="1400" dirty="0">
                <a:solidFill>
                  <a:srgbClr val="9073D1"/>
                </a:solidFill>
              </a:rPr>
              <a:t>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82031F7-FDD2-65DA-B599-8DE5DC4BFB08}"/>
              </a:ext>
            </a:extLst>
          </p:cNvPr>
          <p:cNvSpPr txBox="1"/>
          <p:nvPr/>
        </p:nvSpPr>
        <p:spPr>
          <a:xfrm>
            <a:off x="1295150" y="6062377"/>
            <a:ext cx="369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9073D1"/>
                </a:solidFill>
              </a:rPr>
              <a:t>Créer un service avec injection de </a:t>
            </a:r>
            <a:r>
              <a:rPr lang="fr-CA" sz="1400" dirty="0" err="1">
                <a:solidFill>
                  <a:srgbClr val="9073D1"/>
                </a:solidFill>
              </a:rPr>
              <a:t>HttpClient</a:t>
            </a:r>
            <a:r>
              <a:rPr lang="fr-CA" sz="1400" dirty="0">
                <a:solidFill>
                  <a:srgbClr val="9073D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909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B7C9F40-FC41-479B-9703-FD2B2A1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noProof="0" dirty="0"/>
              <a:t> Modules 📦</a:t>
            </a:r>
          </a:p>
          <a:p>
            <a:r>
              <a:rPr lang="fr-CA" dirty="0">
                <a:solidFill>
                  <a:srgbClr val="739CD1"/>
                </a:solidFill>
              </a:rPr>
              <a:t> Librairie UI ✨</a:t>
            </a:r>
            <a:endParaRPr lang="fr-CA" noProof="0" dirty="0">
              <a:solidFill>
                <a:srgbClr val="739CD1"/>
              </a:solidFill>
            </a:endParaRPr>
          </a:p>
          <a:p>
            <a:r>
              <a:rPr lang="fr-CA" dirty="0">
                <a:solidFill>
                  <a:srgbClr val="7385D1"/>
                </a:solidFill>
              </a:rPr>
              <a:t> Module de routage 🚗</a:t>
            </a:r>
          </a:p>
          <a:p>
            <a:r>
              <a:rPr lang="fr-CA" dirty="0">
                <a:solidFill>
                  <a:srgbClr val="9073D1"/>
                </a:solidFill>
              </a:rPr>
              <a:t> Tests avec </a:t>
            </a:r>
            <a:r>
              <a:rPr lang="fr-CA" dirty="0" err="1">
                <a:solidFill>
                  <a:srgbClr val="9073D1"/>
                </a:solidFill>
              </a:rPr>
              <a:t>Angular</a:t>
            </a:r>
            <a:r>
              <a:rPr lang="fr-CA" dirty="0">
                <a:solidFill>
                  <a:srgbClr val="9073D1"/>
                </a:solidFill>
              </a:rPr>
              <a:t> 🧪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95017CD-4398-4A31-BAF2-D2A5CB57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Menu du jour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6C7CCFE-208E-420C-AFB2-21FF5A9A9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41" y="311338"/>
            <a:ext cx="488147" cy="46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5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24362-18B8-9FE4-94DC-42C14983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26C5CF-E395-6F75-346E-0A138232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Tests pour les services</a:t>
            </a:r>
          </a:p>
          <a:p>
            <a:pPr lvl="1"/>
            <a:r>
              <a:rPr lang="fr-CA" dirty="0"/>
              <a:t> Exemple 2 : Service avec dépendance </a:t>
            </a:r>
            <a:r>
              <a:rPr lang="fr-CA" dirty="0" err="1">
                <a:solidFill>
                  <a:srgbClr val="FA4098"/>
                </a:solidFill>
              </a:rPr>
              <a:t>HttpClient</a:t>
            </a:r>
            <a:r>
              <a:rPr lang="fr-CA" dirty="0">
                <a:solidFill>
                  <a:srgbClr val="FA4098"/>
                </a:solidFill>
              </a:rPr>
              <a:t> </a:t>
            </a:r>
            <a:r>
              <a:rPr lang="fr-CA" dirty="0"/>
              <a:t>(3 de 5)</a:t>
            </a:r>
            <a:endParaRPr lang="fr-CA" dirty="0">
              <a:solidFill>
                <a:srgbClr val="FA4098"/>
              </a:solidFill>
            </a:endParaRPr>
          </a:p>
          <a:p>
            <a:pPr lvl="2"/>
            <a:r>
              <a:rPr lang="fr-CA" sz="1800" dirty="0"/>
              <a:t> </a:t>
            </a:r>
            <a:r>
              <a:rPr lang="fr-CA" sz="1800" dirty="0">
                <a:solidFill>
                  <a:srgbClr val="FA4098"/>
                </a:solidFill>
              </a:rPr>
              <a:t>Pas de communication avec l’API</a:t>
            </a:r>
            <a:r>
              <a:rPr lang="fr-CA" sz="1800" dirty="0"/>
              <a:t> : Notre but </a:t>
            </a:r>
            <a:r>
              <a:rPr lang="fr-CA" sz="1800" b="1" dirty="0"/>
              <a:t>n’est pas</a:t>
            </a:r>
            <a:r>
              <a:rPr lang="fr-CA" sz="1800" dirty="0"/>
              <a:t> de tester l’API. (Nous n’avons pas à tester les applications des autres !)</a:t>
            </a:r>
          </a:p>
          <a:p>
            <a:pPr lvl="3"/>
            <a:r>
              <a:rPr lang="fr-CA" sz="1600" dirty="0"/>
              <a:t> Nous allons </a:t>
            </a:r>
            <a:r>
              <a:rPr lang="fr-CA" sz="1600" b="1" dirty="0"/>
              <a:t>simuler</a:t>
            </a:r>
            <a:r>
              <a:rPr lang="fr-CA" sz="1600" dirty="0"/>
              <a:t> la communication avec l’API : il faudra donc préparer un </a:t>
            </a:r>
            <a:r>
              <a:rPr lang="fr-CA" sz="1600" dirty="0">
                <a:solidFill>
                  <a:srgbClr val="FA4098"/>
                </a:solidFill>
              </a:rPr>
              <a:t>objet JSON contrefait</a:t>
            </a:r>
            <a:r>
              <a:rPr lang="fr-CA" sz="1600" dirty="0"/>
              <a:t> qui correspond à ce que l’API aurait retourné.</a:t>
            </a:r>
          </a:p>
          <a:p>
            <a:pPr lvl="3"/>
            <a:r>
              <a:rPr lang="fr-CA" sz="1600" dirty="0"/>
              <a:t> Nous en profiterons également pour créer une </a:t>
            </a:r>
            <a:r>
              <a:rPr lang="fr-CA" sz="1600" dirty="0">
                <a:solidFill>
                  <a:srgbClr val="FA4098"/>
                </a:solidFill>
              </a:rPr>
              <a:t>copie de la donnée</a:t>
            </a:r>
            <a:r>
              <a:rPr lang="fr-CA" sz="1600" dirty="0"/>
              <a:t> que nous espérons que la méthode retournera. (Le </a:t>
            </a:r>
            <a:r>
              <a:rPr lang="fr-CA" sz="1600" dirty="0" err="1">
                <a:solidFill>
                  <a:srgbClr val="FA4098"/>
                </a:solidFill>
              </a:rPr>
              <a:t>Character</a:t>
            </a:r>
            <a:r>
              <a:rPr lang="fr-CA" sz="1600" dirty="0"/>
              <a:t>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2D7D81F-A9C1-ADF6-8D1A-19BD2CD40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473" y="3598878"/>
            <a:ext cx="3058186" cy="310371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3588F58-5CCC-3006-9F50-45AAA534F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41" y="3629646"/>
            <a:ext cx="6434071" cy="1915852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750D9F0-1E05-4E2C-9176-8D0AD928ED65}"/>
              </a:ext>
            </a:extLst>
          </p:cNvPr>
          <p:cNvSpPr txBox="1"/>
          <p:nvPr/>
        </p:nvSpPr>
        <p:spPr>
          <a:xfrm>
            <a:off x="78261" y="5634367"/>
            <a:ext cx="8602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9073D1"/>
                </a:solidFill>
              </a:rPr>
              <a:t>• </a:t>
            </a:r>
            <a:r>
              <a:rPr lang="fr-CA" sz="1400" dirty="0" err="1">
                <a:solidFill>
                  <a:srgbClr val="FA4098"/>
                </a:solidFill>
              </a:rPr>
              <a:t>mockCharacter</a:t>
            </a:r>
            <a:r>
              <a:rPr lang="fr-CA" sz="1400" dirty="0">
                <a:solidFill>
                  <a:srgbClr val="FA4098"/>
                </a:solidFill>
              </a:rPr>
              <a:t> </a:t>
            </a:r>
            <a:r>
              <a:rPr lang="fr-CA" sz="1400" dirty="0">
                <a:solidFill>
                  <a:srgbClr val="9073D1"/>
                </a:solidFill>
              </a:rPr>
              <a:t>est la </a:t>
            </a:r>
            <a:r>
              <a:rPr lang="fr-CA" sz="1400" dirty="0">
                <a:solidFill>
                  <a:srgbClr val="FA4098"/>
                </a:solidFill>
              </a:rPr>
              <a:t>copie de la donnée </a:t>
            </a:r>
            <a:r>
              <a:rPr lang="fr-CA" sz="1400" dirty="0">
                <a:solidFill>
                  <a:srgbClr val="9073D1"/>
                </a:solidFill>
              </a:rPr>
              <a:t>que nous espérons que la fonction à tester nous retourne.</a:t>
            </a:r>
          </a:p>
          <a:p>
            <a:r>
              <a:rPr lang="fr-CA" sz="1400" dirty="0">
                <a:solidFill>
                  <a:srgbClr val="9073D1"/>
                </a:solidFill>
              </a:rPr>
              <a:t>• </a:t>
            </a:r>
            <a:r>
              <a:rPr lang="fr-CA" sz="1400" dirty="0" err="1">
                <a:solidFill>
                  <a:srgbClr val="FA4098"/>
                </a:solidFill>
              </a:rPr>
              <a:t>mockJsonObject</a:t>
            </a:r>
            <a:r>
              <a:rPr lang="fr-CA" sz="1400" dirty="0">
                <a:solidFill>
                  <a:srgbClr val="9073D1"/>
                </a:solidFill>
              </a:rPr>
              <a:t> est l’</a:t>
            </a:r>
            <a:r>
              <a:rPr lang="fr-CA" sz="1400" dirty="0">
                <a:solidFill>
                  <a:srgbClr val="FA4098"/>
                </a:solidFill>
              </a:rPr>
              <a:t>objet JSON contrefait </a:t>
            </a:r>
            <a:r>
              <a:rPr lang="fr-CA" sz="1400" dirty="0">
                <a:solidFill>
                  <a:srgbClr val="9073D1"/>
                </a:solidFill>
              </a:rPr>
              <a:t>que notre fonction testée va recevoir quand elle « fera semblant de communiquer avec l’API ». Vous remarquerez que l’</a:t>
            </a:r>
            <a:r>
              <a:rPr lang="fr-CA" sz="1400" dirty="0">
                <a:solidFill>
                  <a:srgbClr val="FA4098"/>
                </a:solidFill>
              </a:rPr>
              <a:t>objet JSON contrefait </a:t>
            </a:r>
            <a:r>
              <a:rPr lang="fr-CA" sz="1400" dirty="0">
                <a:solidFill>
                  <a:srgbClr val="9073D1"/>
                </a:solidFill>
              </a:rPr>
              <a:t>est plus </a:t>
            </a:r>
            <a:r>
              <a:rPr lang="fr-CA" sz="1400" b="1" dirty="0">
                <a:solidFill>
                  <a:srgbClr val="9073D1"/>
                </a:solidFill>
              </a:rPr>
              <a:t>petit </a:t>
            </a:r>
            <a:r>
              <a:rPr lang="fr-CA" sz="1400" dirty="0">
                <a:solidFill>
                  <a:srgbClr val="9073D1"/>
                </a:solidFill>
              </a:rPr>
              <a:t>que le vrai que l’Api aurait retourné : c’est parce qu’on lui a juste donné les </a:t>
            </a:r>
            <a:r>
              <a:rPr lang="fr-CA" sz="1400" b="1" dirty="0">
                <a:solidFill>
                  <a:srgbClr val="9073D1"/>
                </a:solidFill>
              </a:rPr>
              <a:t>propriétés qui sont utilisées par notre </a:t>
            </a:r>
            <a:r>
              <a:rPr lang="fr-CA" sz="1400" b="1">
                <a:solidFill>
                  <a:srgbClr val="9073D1"/>
                </a:solidFill>
              </a:rPr>
              <a:t>fonction</a:t>
            </a:r>
            <a:r>
              <a:rPr lang="fr-CA" sz="1400">
                <a:solidFill>
                  <a:srgbClr val="9073D1"/>
                </a:solidFill>
              </a:rPr>
              <a:t>.</a:t>
            </a:r>
            <a:endParaRPr lang="fr-CA" sz="1400" dirty="0">
              <a:solidFill>
                <a:srgbClr val="9073D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8B3416-369C-30DA-A250-58E2B785993B}"/>
              </a:ext>
            </a:extLst>
          </p:cNvPr>
          <p:cNvSpPr txBox="1"/>
          <p:nvPr/>
        </p:nvSpPr>
        <p:spPr>
          <a:xfrm>
            <a:off x="9940954" y="3942826"/>
            <a:ext cx="2109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>
                <a:solidFill>
                  <a:srgbClr val="9073D1"/>
                </a:solidFill>
              </a:rPr>
              <a:t>(Ceci est le vrai objet JSON retourné par l’API)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C028021-E3C0-C023-7EC7-3E5BAA34ECDD}"/>
              </a:ext>
            </a:extLst>
          </p:cNvPr>
          <p:cNvCxnSpPr>
            <a:cxnSpLocks/>
          </p:cNvCxnSpPr>
          <p:nvPr/>
        </p:nvCxnSpPr>
        <p:spPr>
          <a:xfrm flipH="1">
            <a:off x="2432807" y="4899171"/>
            <a:ext cx="6559666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7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24362-18B8-9FE4-94DC-42C14983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26C5CF-E395-6F75-346E-0A138232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Tests pour les services</a:t>
            </a:r>
          </a:p>
          <a:p>
            <a:pPr lvl="1"/>
            <a:r>
              <a:rPr lang="fr-CA" dirty="0"/>
              <a:t> Parenthèse : contrefaçon de l’objet JSON 📦🎀</a:t>
            </a:r>
          </a:p>
          <a:p>
            <a:pPr lvl="2"/>
            <a:r>
              <a:rPr lang="fr-CA" dirty="0"/>
              <a:t> Ça peut être une étape très délicate. Il faut une certaine débrouillardise puisque la structure des objets JSON est très flexible.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6F41F55-2AB5-3CB3-704A-E0BA0DF6C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732" y="2818700"/>
            <a:ext cx="3831257" cy="388829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21456F8-E3F8-E1CD-CAD5-4B0ECFA73D21}"/>
              </a:ext>
            </a:extLst>
          </p:cNvPr>
          <p:cNvSpPr txBox="1"/>
          <p:nvPr/>
        </p:nvSpPr>
        <p:spPr>
          <a:xfrm>
            <a:off x="8847882" y="3247861"/>
            <a:ext cx="1845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rgbClr val="FA4098"/>
                </a:solidFill>
              </a:rPr>
              <a:t>Ceci est un tableau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2A7D258-85D3-5420-6AA3-FE894EFA6724}"/>
              </a:ext>
            </a:extLst>
          </p:cNvPr>
          <p:cNvSpPr txBox="1"/>
          <p:nvPr/>
        </p:nvSpPr>
        <p:spPr>
          <a:xfrm>
            <a:off x="9918385" y="6311176"/>
            <a:ext cx="1845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rgbClr val="FA4098"/>
                </a:solidFill>
              </a:rPr>
              <a:t>Ceci est un tableau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F451D38-E9C7-D689-E261-2ED31E974A88}"/>
              </a:ext>
            </a:extLst>
          </p:cNvPr>
          <p:cNvCxnSpPr/>
          <p:nvPr/>
        </p:nvCxnSpPr>
        <p:spPr>
          <a:xfrm flipH="1">
            <a:off x="8489658" y="3378666"/>
            <a:ext cx="335559" cy="0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A48CDE6-E7D8-C5FC-FF1E-E233A937B414}"/>
              </a:ext>
            </a:extLst>
          </p:cNvPr>
          <p:cNvCxnSpPr/>
          <p:nvPr/>
        </p:nvCxnSpPr>
        <p:spPr>
          <a:xfrm flipH="1">
            <a:off x="9547801" y="6441981"/>
            <a:ext cx="335559" cy="0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B676DC2E-6B5A-CA7B-5703-91AEA0A91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031" y="2775644"/>
            <a:ext cx="3753374" cy="1667108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81DE56B-C719-4AB0-43B8-6084C34E450D}"/>
              </a:ext>
            </a:extLst>
          </p:cNvPr>
          <p:cNvSpPr txBox="1"/>
          <p:nvPr/>
        </p:nvSpPr>
        <p:spPr>
          <a:xfrm>
            <a:off x="176167" y="4608959"/>
            <a:ext cx="75668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9073D1"/>
                </a:solidFill>
              </a:rPr>
              <a:t>• On peut voir que l’objet JSON commence par </a:t>
            </a:r>
            <a:r>
              <a:rPr lang="fr-CA" sz="1400" dirty="0">
                <a:solidFill>
                  <a:srgbClr val="FA4098"/>
                </a:solidFill>
              </a:rPr>
              <a:t>data : [ … ]</a:t>
            </a:r>
            <a:r>
              <a:rPr lang="fr-CA" sz="1400" dirty="0">
                <a:solidFill>
                  <a:srgbClr val="9073D1"/>
                </a:solidFill>
              </a:rPr>
              <a:t>, qui est un </a:t>
            </a:r>
            <a:r>
              <a:rPr lang="fr-CA" sz="1400" b="1" dirty="0">
                <a:solidFill>
                  <a:srgbClr val="9073D1"/>
                </a:solidFill>
              </a:rPr>
              <a:t>tableau</a:t>
            </a:r>
            <a:r>
              <a:rPr lang="fr-CA" sz="1400" dirty="0">
                <a:solidFill>
                  <a:srgbClr val="9073D1"/>
                </a:solidFill>
              </a:rPr>
              <a:t>.</a:t>
            </a:r>
          </a:p>
          <a:p>
            <a:r>
              <a:rPr lang="fr-CA" sz="1400" dirty="0">
                <a:solidFill>
                  <a:srgbClr val="9073D1"/>
                </a:solidFill>
              </a:rPr>
              <a:t>• Le tableau </a:t>
            </a:r>
            <a:r>
              <a:rPr lang="fr-CA" sz="1400" dirty="0">
                <a:solidFill>
                  <a:srgbClr val="FA4098"/>
                </a:solidFill>
              </a:rPr>
              <a:t>data</a:t>
            </a:r>
            <a:r>
              <a:rPr lang="fr-CA" sz="1400" dirty="0">
                <a:solidFill>
                  <a:srgbClr val="9073D1"/>
                </a:solidFill>
              </a:rPr>
              <a:t> contient « une seule donnée » (qui est donc à l’</a:t>
            </a:r>
            <a:r>
              <a:rPr lang="fr-CA" sz="1400" dirty="0">
                <a:solidFill>
                  <a:srgbClr val="FA4098"/>
                </a:solidFill>
              </a:rPr>
              <a:t>index 0</a:t>
            </a:r>
            <a:r>
              <a:rPr lang="fr-CA" sz="1400" dirty="0">
                <a:solidFill>
                  <a:srgbClr val="9073D1"/>
                </a:solidFill>
              </a:rPr>
              <a:t>). Cette donnée possède plusieurs propriétés : </a:t>
            </a:r>
            <a:r>
              <a:rPr lang="fr-CA" sz="1400" dirty="0" err="1">
                <a:solidFill>
                  <a:srgbClr val="FA4098"/>
                </a:solidFill>
              </a:rPr>
              <a:t>name</a:t>
            </a:r>
            <a:r>
              <a:rPr lang="fr-CA" sz="1400" dirty="0">
                <a:solidFill>
                  <a:srgbClr val="9073D1"/>
                </a:solidFill>
              </a:rPr>
              <a:t>, </a:t>
            </a:r>
            <a:r>
              <a:rPr lang="fr-CA" sz="1400" dirty="0" err="1">
                <a:solidFill>
                  <a:srgbClr val="FA4098"/>
                </a:solidFill>
              </a:rPr>
              <a:t>age</a:t>
            </a:r>
            <a:r>
              <a:rPr lang="fr-CA" sz="1400" dirty="0">
                <a:solidFill>
                  <a:srgbClr val="9073D1"/>
                </a:solidFill>
              </a:rPr>
              <a:t>, </a:t>
            </a:r>
            <a:r>
              <a:rPr lang="fr-CA" sz="1400" dirty="0">
                <a:solidFill>
                  <a:srgbClr val="FA4098"/>
                </a:solidFill>
              </a:rPr>
              <a:t>occupation</a:t>
            </a:r>
            <a:r>
              <a:rPr lang="fr-CA" sz="1400" dirty="0">
                <a:solidFill>
                  <a:srgbClr val="9073D1"/>
                </a:solidFill>
              </a:rPr>
              <a:t>, </a:t>
            </a:r>
            <a:r>
              <a:rPr lang="fr-CA" sz="1400" dirty="0">
                <a:solidFill>
                  <a:srgbClr val="FA4098"/>
                </a:solidFill>
              </a:rPr>
              <a:t>grade</a:t>
            </a:r>
            <a:r>
              <a:rPr lang="fr-CA" sz="1400" dirty="0">
                <a:solidFill>
                  <a:srgbClr val="9073D1"/>
                </a:solidFill>
              </a:rPr>
              <a:t> et </a:t>
            </a:r>
            <a:r>
              <a:rPr lang="fr-CA" sz="1400" dirty="0" err="1">
                <a:solidFill>
                  <a:srgbClr val="FA4098"/>
                </a:solidFill>
              </a:rPr>
              <a:t>episodes</a:t>
            </a:r>
            <a:r>
              <a:rPr lang="fr-CA" sz="1400" dirty="0">
                <a:solidFill>
                  <a:srgbClr val="9073D1"/>
                </a:solidFill>
              </a:rPr>
              <a:t>.</a:t>
            </a:r>
          </a:p>
          <a:p>
            <a:r>
              <a:rPr lang="fr-CA" sz="1400" dirty="0">
                <a:solidFill>
                  <a:srgbClr val="9073D1"/>
                </a:solidFill>
              </a:rPr>
              <a:t>• La propriété </a:t>
            </a:r>
            <a:r>
              <a:rPr lang="fr-CA" sz="1400" dirty="0" err="1">
                <a:solidFill>
                  <a:srgbClr val="FA4098"/>
                </a:solidFill>
              </a:rPr>
              <a:t>episodes</a:t>
            </a:r>
            <a:r>
              <a:rPr lang="fr-CA" sz="1400" dirty="0">
                <a:solidFill>
                  <a:srgbClr val="9073D1"/>
                </a:solidFill>
              </a:rPr>
              <a:t> est elle-même un </a:t>
            </a:r>
            <a:r>
              <a:rPr lang="fr-CA" sz="1400" b="1" dirty="0">
                <a:solidFill>
                  <a:srgbClr val="9073D1"/>
                </a:solidFill>
              </a:rPr>
              <a:t>tableau</a:t>
            </a:r>
            <a:r>
              <a:rPr lang="fr-CA" sz="1400" dirty="0">
                <a:solidFill>
                  <a:srgbClr val="9073D1"/>
                </a:solidFill>
              </a:rPr>
              <a:t>, qu’on a remplie avec un </a:t>
            </a:r>
            <a:r>
              <a:rPr lang="fr-CA" sz="1400" b="1" dirty="0">
                <a:solidFill>
                  <a:srgbClr val="9073D1"/>
                </a:solidFill>
              </a:rPr>
              <a:t>tableau de 198 éléments </a:t>
            </a:r>
            <a:r>
              <a:rPr lang="fr-CA" sz="1400" dirty="0">
                <a:solidFill>
                  <a:srgbClr val="9073D1"/>
                </a:solidFill>
              </a:rPr>
              <a:t>créé manuellement plus haut. (</a:t>
            </a:r>
            <a:r>
              <a:rPr lang="fr-CA" sz="1400" dirty="0" err="1">
                <a:solidFill>
                  <a:srgbClr val="FA4098"/>
                </a:solidFill>
              </a:rPr>
              <a:t>episodesArray</a:t>
            </a:r>
            <a:r>
              <a:rPr lang="fr-CA" sz="1400" dirty="0">
                <a:solidFill>
                  <a:srgbClr val="9073D1"/>
                </a:solidFill>
              </a:rPr>
              <a:t>)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092570C-4CE5-96F0-99D1-4FC88F253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96" y="5847057"/>
            <a:ext cx="7007265" cy="52913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8AEF39E5-F8EF-D5ED-9F28-CF772676D9A3}"/>
              </a:ext>
            </a:extLst>
          </p:cNvPr>
          <p:cNvSpPr txBox="1"/>
          <p:nvPr/>
        </p:nvSpPr>
        <p:spPr>
          <a:xfrm>
            <a:off x="271196" y="6441981"/>
            <a:ext cx="7007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rgbClr val="9073D1"/>
                </a:solidFill>
              </a:rPr>
              <a:t>En théorie, la fonction devrait réussir à créer le </a:t>
            </a:r>
            <a:r>
              <a:rPr lang="fr-CA" sz="1200" dirty="0" err="1">
                <a:solidFill>
                  <a:srgbClr val="FA4098"/>
                </a:solidFill>
              </a:rPr>
              <a:t>Character</a:t>
            </a:r>
            <a:r>
              <a:rPr lang="fr-CA" sz="1200" dirty="0">
                <a:solidFill>
                  <a:srgbClr val="9073D1"/>
                </a:solidFill>
              </a:rPr>
              <a:t> avec l’</a:t>
            </a:r>
            <a:r>
              <a:rPr lang="fr-CA" sz="1200" dirty="0">
                <a:solidFill>
                  <a:srgbClr val="FA4098"/>
                </a:solidFill>
              </a:rPr>
              <a:t>objet JSON contrefait </a:t>
            </a:r>
            <a:r>
              <a:rPr lang="fr-CA" sz="1200" dirty="0">
                <a:solidFill>
                  <a:srgbClr val="9073D1"/>
                </a:solidFill>
              </a:rPr>
              <a:t>qu’on lui a passé.</a:t>
            </a:r>
          </a:p>
        </p:txBody>
      </p:sp>
    </p:spTree>
    <p:extLst>
      <p:ext uri="{BB962C8B-B14F-4D97-AF65-F5344CB8AC3E}">
        <p14:creationId xmlns:p14="http://schemas.microsoft.com/office/powerpoint/2010/main" val="2534140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24362-18B8-9FE4-94DC-42C14983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26C5CF-E395-6F75-346E-0A138232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Tests pour les services</a:t>
            </a:r>
          </a:p>
          <a:p>
            <a:pPr lvl="1"/>
            <a:r>
              <a:rPr lang="fr-CA" dirty="0"/>
              <a:t> Exemple 2 : Service avec dépendance </a:t>
            </a:r>
            <a:r>
              <a:rPr lang="fr-CA" dirty="0" err="1">
                <a:solidFill>
                  <a:srgbClr val="FA4098"/>
                </a:solidFill>
              </a:rPr>
              <a:t>HttpClient</a:t>
            </a:r>
            <a:r>
              <a:rPr lang="fr-CA" dirty="0">
                <a:solidFill>
                  <a:srgbClr val="FA4098"/>
                </a:solidFill>
              </a:rPr>
              <a:t> </a:t>
            </a:r>
            <a:r>
              <a:rPr lang="fr-CA" dirty="0"/>
              <a:t>(4 de 5)</a:t>
            </a:r>
            <a:endParaRPr lang="fr-CA" dirty="0">
              <a:solidFill>
                <a:srgbClr val="FA4098"/>
              </a:solidFill>
            </a:endParaRPr>
          </a:p>
          <a:p>
            <a:pPr lvl="2"/>
            <a:r>
              <a:rPr lang="fr-CA" sz="1800" dirty="0"/>
              <a:t> </a:t>
            </a:r>
            <a:r>
              <a:rPr lang="fr-CA" sz="1800" dirty="0">
                <a:solidFill>
                  <a:srgbClr val="FA4098"/>
                </a:solidFill>
              </a:rPr>
              <a:t>Création du test</a:t>
            </a:r>
            <a:r>
              <a:rPr lang="fr-CA" sz="1800" dirty="0"/>
              <a:t> : On veut vérifier que la fonction retourne un objet identique à </a:t>
            </a:r>
            <a:r>
              <a:rPr lang="fr-CA" sz="1800" dirty="0" err="1">
                <a:solidFill>
                  <a:srgbClr val="FA4098"/>
                </a:solidFill>
              </a:rPr>
              <a:t>mockCharacter</a:t>
            </a:r>
            <a:r>
              <a:rPr lang="fr-CA" sz="1800" dirty="0"/>
              <a:t>. 🧪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8C7A54-180F-208C-A570-C4F48FACB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88" y="2722667"/>
            <a:ext cx="6504629" cy="346059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44A28B-2B3F-A99F-65A1-2D9109433C43}"/>
              </a:ext>
            </a:extLst>
          </p:cNvPr>
          <p:cNvSpPr/>
          <p:nvPr/>
        </p:nvSpPr>
        <p:spPr>
          <a:xfrm>
            <a:off x="504005" y="3061982"/>
            <a:ext cx="6299467" cy="1585520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5A0F59-259B-F920-6A0F-5A66FCA41A4B}"/>
              </a:ext>
            </a:extLst>
          </p:cNvPr>
          <p:cNvSpPr txBox="1"/>
          <p:nvPr/>
        </p:nvSpPr>
        <p:spPr>
          <a:xfrm>
            <a:off x="7407479" y="3014562"/>
            <a:ext cx="45300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9073D1"/>
                </a:solidFill>
              </a:rPr>
              <a:t>• On crée </a:t>
            </a:r>
            <a:r>
              <a:rPr lang="fr-CA" sz="1600" dirty="0" err="1">
                <a:solidFill>
                  <a:srgbClr val="FA4098"/>
                </a:solidFill>
              </a:rPr>
              <a:t>mockCharacter</a:t>
            </a:r>
            <a:r>
              <a:rPr lang="fr-CA" sz="1600" dirty="0">
                <a:solidFill>
                  <a:srgbClr val="9073D1"/>
                </a:solidFill>
              </a:rPr>
              <a:t> (copie du </a:t>
            </a:r>
            <a:r>
              <a:rPr lang="fr-CA" sz="1600" dirty="0" err="1">
                <a:solidFill>
                  <a:srgbClr val="9073D1"/>
                </a:solidFill>
              </a:rPr>
              <a:t>Character</a:t>
            </a:r>
            <a:r>
              <a:rPr lang="fr-CA" sz="1600" dirty="0">
                <a:solidFill>
                  <a:srgbClr val="9073D1"/>
                </a:solidFill>
              </a:rPr>
              <a:t> espéré lors du test) et </a:t>
            </a:r>
            <a:r>
              <a:rPr lang="fr-CA" sz="1600" dirty="0" err="1">
                <a:solidFill>
                  <a:srgbClr val="FA4098"/>
                </a:solidFill>
              </a:rPr>
              <a:t>mockJsonObjet</a:t>
            </a:r>
            <a:r>
              <a:rPr lang="fr-CA" sz="1600" dirty="0">
                <a:solidFill>
                  <a:srgbClr val="9073D1"/>
                </a:solidFill>
              </a:rPr>
              <a:t> (Objet JSON contrefait)</a:t>
            </a:r>
          </a:p>
          <a:p>
            <a:endParaRPr lang="fr-CA" sz="1600" dirty="0">
              <a:solidFill>
                <a:srgbClr val="9073D1"/>
              </a:solidFill>
            </a:endParaRPr>
          </a:p>
          <a:p>
            <a:r>
              <a:rPr lang="fr-CA" sz="1600" dirty="0">
                <a:solidFill>
                  <a:srgbClr val="9073D1"/>
                </a:solidFill>
              </a:rPr>
              <a:t>• On appelle la fonction à tester du service. Puisque la fonction retourne une </a:t>
            </a:r>
            <a:r>
              <a:rPr lang="fr-CA" sz="1600" dirty="0">
                <a:solidFill>
                  <a:srgbClr val="FA4098"/>
                </a:solidFill>
              </a:rPr>
              <a:t>Promise&lt;&gt;</a:t>
            </a:r>
            <a:r>
              <a:rPr lang="fr-CA" sz="1600" dirty="0">
                <a:solidFill>
                  <a:srgbClr val="9073D1"/>
                </a:solidFill>
              </a:rPr>
              <a:t>, on doit utiliser </a:t>
            </a:r>
            <a:r>
              <a:rPr lang="fr-CA" sz="1600" dirty="0">
                <a:solidFill>
                  <a:srgbClr val="FA4098"/>
                </a:solidFill>
              </a:rPr>
              <a:t>.</a:t>
            </a:r>
            <a:r>
              <a:rPr lang="fr-CA" sz="1600" dirty="0" err="1">
                <a:solidFill>
                  <a:srgbClr val="FA4098"/>
                </a:solidFill>
              </a:rPr>
              <a:t>then</a:t>
            </a:r>
            <a:r>
              <a:rPr lang="fr-CA" sz="1600" dirty="0">
                <a:solidFill>
                  <a:srgbClr val="FA4098"/>
                </a:solidFill>
              </a:rPr>
              <a:t> </a:t>
            </a:r>
            <a:r>
              <a:rPr lang="fr-CA" sz="1600" dirty="0">
                <a:solidFill>
                  <a:srgbClr val="9073D1"/>
                </a:solidFill>
              </a:rPr>
              <a:t>et </a:t>
            </a:r>
            <a:r>
              <a:rPr lang="fr-CA" sz="1600" dirty="0" err="1">
                <a:solidFill>
                  <a:srgbClr val="FA4098"/>
                </a:solidFill>
              </a:rPr>
              <a:t>done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9073D1"/>
                </a:solidFill>
              </a:rPr>
              <a:t>. (Pensez à un équivalent de </a:t>
            </a:r>
            <a:r>
              <a:rPr lang="fr-CA" sz="1600" dirty="0" err="1">
                <a:solidFill>
                  <a:srgbClr val="FA4098"/>
                </a:solidFill>
              </a:rPr>
              <a:t>await</a:t>
            </a:r>
            <a:r>
              <a:rPr lang="fr-CA" sz="1600" dirty="0">
                <a:solidFill>
                  <a:srgbClr val="9073D1"/>
                </a:solidFill>
              </a:rPr>
              <a:t>)</a:t>
            </a:r>
          </a:p>
          <a:p>
            <a:endParaRPr lang="fr-CA" sz="1600" dirty="0">
              <a:solidFill>
                <a:srgbClr val="9073D1"/>
              </a:solidFill>
            </a:endParaRPr>
          </a:p>
          <a:p>
            <a:r>
              <a:rPr lang="fr-CA" sz="1600" dirty="0">
                <a:solidFill>
                  <a:srgbClr val="9073D1"/>
                </a:solidFill>
              </a:rPr>
              <a:t>• Plus bas, pour simuler la réponse de l’API, on configure la requête attendue, on vérifie qu’elle est de type </a:t>
            </a:r>
            <a:r>
              <a:rPr lang="fr-CA" sz="1600" dirty="0">
                <a:solidFill>
                  <a:srgbClr val="FA4098"/>
                </a:solidFill>
              </a:rPr>
              <a:t>GET</a:t>
            </a:r>
            <a:r>
              <a:rPr lang="fr-CA" sz="1600" dirty="0">
                <a:solidFill>
                  <a:srgbClr val="9073D1"/>
                </a:solidFill>
              </a:rPr>
              <a:t> et on transmet notre </a:t>
            </a:r>
            <a:r>
              <a:rPr lang="fr-CA" sz="1600" dirty="0">
                <a:solidFill>
                  <a:srgbClr val="FA4098"/>
                </a:solidFill>
              </a:rPr>
              <a:t>objet JSON contrefait</a:t>
            </a:r>
            <a:r>
              <a:rPr lang="fr-CA" sz="1600" dirty="0">
                <a:solidFill>
                  <a:srgbClr val="9073D1"/>
                </a:solidFill>
              </a:rPr>
              <a:t> à la fonction.</a:t>
            </a:r>
          </a:p>
          <a:p>
            <a:endParaRPr lang="fr-CA" sz="1600" dirty="0">
              <a:solidFill>
                <a:srgbClr val="9073D1"/>
              </a:solidFill>
            </a:endParaRPr>
          </a:p>
          <a:p>
            <a:r>
              <a:rPr lang="fr-CA" sz="1600" dirty="0">
                <a:solidFill>
                  <a:srgbClr val="9073D1"/>
                </a:solidFill>
              </a:rPr>
              <a:t>(C’est normal que l’ordre du code ne semble pas faire du sens chronologiquement)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3A0AAE-20C1-67ED-567E-4D4246F35C3D}"/>
              </a:ext>
            </a:extLst>
          </p:cNvPr>
          <p:cNvSpPr/>
          <p:nvPr/>
        </p:nvSpPr>
        <p:spPr>
          <a:xfrm>
            <a:off x="493701" y="4757956"/>
            <a:ext cx="6299467" cy="678110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254722-0846-4C82-81B6-8166C7F47561}"/>
              </a:ext>
            </a:extLst>
          </p:cNvPr>
          <p:cNvSpPr/>
          <p:nvPr/>
        </p:nvSpPr>
        <p:spPr>
          <a:xfrm>
            <a:off x="493700" y="5502286"/>
            <a:ext cx="6299467" cy="657901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A5C7950-D78D-971F-373A-9D07AB4EC921}"/>
              </a:ext>
            </a:extLst>
          </p:cNvPr>
          <p:cNvCxnSpPr/>
          <p:nvPr/>
        </p:nvCxnSpPr>
        <p:spPr>
          <a:xfrm flipH="1">
            <a:off x="6451134" y="3429000"/>
            <a:ext cx="956345" cy="295712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CE36EA4-DA46-E4C8-B422-4DDBAA117A5B}"/>
              </a:ext>
            </a:extLst>
          </p:cNvPr>
          <p:cNvCxnSpPr>
            <a:cxnSpLocks/>
          </p:cNvCxnSpPr>
          <p:nvPr/>
        </p:nvCxnSpPr>
        <p:spPr>
          <a:xfrm flipH="1">
            <a:off x="6501467" y="4521827"/>
            <a:ext cx="892470" cy="540113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DAECE1D-37B9-17FB-66A1-964A5F345FF5}"/>
              </a:ext>
            </a:extLst>
          </p:cNvPr>
          <p:cNvCxnSpPr>
            <a:cxnSpLocks/>
          </p:cNvCxnSpPr>
          <p:nvPr/>
        </p:nvCxnSpPr>
        <p:spPr>
          <a:xfrm flipH="1">
            <a:off x="6538557" y="5489944"/>
            <a:ext cx="850153" cy="403333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14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24362-18B8-9FE4-94DC-42C14983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26C5CF-E395-6F75-346E-0A1382322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5645125" cy="5026393"/>
          </a:xfrm>
        </p:spPr>
        <p:txBody>
          <a:bodyPr/>
          <a:lstStyle/>
          <a:p>
            <a:r>
              <a:rPr lang="fr-CA" dirty="0"/>
              <a:t> Tests pour les services</a:t>
            </a:r>
          </a:p>
          <a:p>
            <a:pPr lvl="1"/>
            <a:r>
              <a:rPr lang="fr-CA" dirty="0"/>
              <a:t> Exemple 2 : Service avec dépendance </a:t>
            </a:r>
            <a:r>
              <a:rPr lang="fr-CA" dirty="0" err="1">
                <a:solidFill>
                  <a:srgbClr val="FA4098"/>
                </a:solidFill>
              </a:rPr>
              <a:t>HttpClient</a:t>
            </a:r>
            <a:r>
              <a:rPr lang="fr-CA" dirty="0">
                <a:solidFill>
                  <a:srgbClr val="FA4098"/>
                </a:solidFill>
              </a:rPr>
              <a:t> </a:t>
            </a:r>
            <a:r>
              <a:rPr lang="fr-CA" dirty="0"/>
              <a:t>(5 de 5)</a:t>
            </a:r>
          </a:p>
          <a:p>
            <a:pPr lvl="2"/>
            <a:r>
              <a:rPr lang="fr-CA" dirty="0"/>
              <a:t> Vue d’ensemble 🐳</a:t>
            </a:r>
          </a:p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575B08-9E67-CB62-8048-80F09C851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33" y="1014581"/>
            <a:ext cx="5584223" cy="565886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</p:spTree>
    <p:extLst>
      <p:ext uri="{BB962C8B-B14F-4D97-AF65-F5344CB8AC3E}">
        <p14:creationId xmlns:p14="http://schemas.microsoft.com/office/powerpoint/2010/main" val="392136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24362-18B8-9FE4-94DC-42C14983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26C5CF-E395-6F75-346E-0A138232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Tests pour les composants</a:t>
            </a:r>
          </a:p>
          <a:p>
            <a:pPr lvl="1"/>
            <a:r>
              <a:rPr lang="fr-CA" dirty="0"/>
              <a:t> Exemple 1 : Sans impliquer le </a:t>
            </a:r>
            <a:r>
              <a:rPr lang="fr-CA" dirty="0" err="1">
                <a:solidFill>
                  <a:srgbClr val="FA4098"/>
                </a:solidFill>
              </a:rPr>
              <a:t>template</a:t>
            </a:r>
            <a:r>
              <a:rPr lang="fr-CA" dirty="0">
                <a:solidFill>
                  <a:srgbClr val="FA4098"/>
                </a:solidFill>
              </a:rPr>
              <a:t> HTML 🚫💻</a:t>
            </a:r>
          </a:p>
          <a:p>
            <a:pPr lvl="2"/>
            <a:r>
              <a:rPr lang="fr-CA" dirty="0"/>
              <a:t> Si on veut seulement tester les fonctions de la classe du composant, ça ressemble énormément aux tests pour un service.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AB1392-FAAE-7FAD-2E85-241E8D217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606" y="3169524"/>
            <a:ext cx="2876951" cy="1676634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E1A07A6-168B-C504-B55B-12C703781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321" y="2872429"/>
            <a:ext cx="3458058" cy="2086266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80CBECF-C6DD-380C-6E17-02123BAE62F5}"/>
              </a:ext>
            </a:extLst>
          </p:cNvPr>
          <p:cNvSpPr txBox="1"/>
          <p:nvPr/>
        </p:nvSpPr>
        <p:spPr>
          <a:xfrm>
            <a:off x="2902591" y="5238357"/>
            <a:ext cx="75920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9073D1"/>
                </a:solidFill>
              </a:rPr>
              <a:t>Par exemple, dans cet exemple, on vérifie trois choses :</a:t>
            </a:r>
          </a:p>
          <a:p>
            <a:r>
              <a:rPr lang="fr-CA" sz="1600" dirty="0">
                <a:solidFill>
                  <a:srgbClr val="9073D1"/>
                </a:solidFill>
              </a:rPr>
              <a:t>• La valeur de </a:t>
            </a:r>
            <a:r>
              <a:rPr lang="fr-CA" sz="1600" dirty="0" err="1">
                <a:solidFill>
                  <a:srgbClr val="FA4098"/>
                </a:solidFill>
              </a:rPr>
              <a:t>darkMode</a:t>
            </a:r>
            <a:r>
              <a:rPr lang="fr-CA" sz="1600" dirty="0">
                <a:solidFill>
                  <a:srgbClr val="9073D1"/>
                </a:solidFill>
              </a:rPr>
              <a:t> est initialement </a:t>
            </a:r>
            <a:r>
              <a:rPr lang="fr-CA" sz="1600" dirty="0">
                <a:solidFill>
                  <a:srgbClr val="FA4098"/>
                </a:solidFill>
              </a:rPr>
              <a:t>false</a:t>
            </a:r>
            <a:r>
              <a:rPr lang="fr-CA" sz="1600" dirty="0">
                <a:solidFill>
                  <a:srgbClr val="9073D1"/>
                </a:solidFill>
              </a:rPr>
              <a:t>.</a:t>
            </a:r>
          </a:p>
          <a:p>
            <a:r>
              <a:rPr lang="fr-CA" sz="1600" dirty="0">
                <a:solidFill>
                  <a:srgbClr val="9073D1"/>
                </a:solidFill>
              </a:rPr>
              <a:t>• La valeur de </a:t>
            </a:r>
            <a:r>
              <a:rPr lang="fr-CA" sz="1600" dirty="0" err="1">
                <a:solidFill>
                  <a:srgbClr val="FA4098"/>
                </a:solidFill>
              </a:rPr>
              <a:t>darkMode</a:t>
            </a:r>
            <a:r>
              <a:rPr lang="fr-CA" sz="1600" dirty="0">
                <a:solidFill>
                  <a:srgbClr val="9073D1"/>
                </a:solidFill>
              </a:rPr>
              <a:t> est </a:t>
            </a:r>
            <a:r>
              <a:rPr lang="fr-CA" sz="1600" dirty="0" err="1">
                <a:solidFill>
                  <a:srgbClr val="FA4098"/>
                </a:solidFill>
              </a:rPr>
              <a:t>true</a:t>
            </a:r>
            <a:r>
              <a:rPr lang="fr-CA" sz="1600" dirty="0">
                <a:solidFill>
                  <a:srgbClr val="9073D1"/>
                </a:solidFill>
              </a:rPr>
              <a:t> après avoir appelé 1 fois </a:t>
            </a:r>
            <a:r>
              <a:rPr lang="fr-CA" sz="1600" dirty="0" err="1">
                <a:solidFill>
                  <a:srgbClr val="FA4098"/>
                </a:solidFill>
              </a:rPr>
              <a:t>toggleTheme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9073D1"/>
                </a:solidFill>
              </a:rPr>
              <a:t>.</a:t>
            </a:r>
          </a:p>
          <a:p>
            <a:r>
              <a:rPr lang="fr-CA" sz="1600" dirty="0">
                <a:solidFill>
                  <a:srgbClr val="9073D1"/>
                </a:solidFill>
              </a:rPr>
              <a:t>• La valeur de </a:t>
            </a:r>
            <a:r>
              <a:rPr lang="fr-CA" sz="1600" dirty="0" err="1">
                <a:solidFill>
                  <a:srgbClr val="FA4098"/>
                </a:solidFill>
              </a:rPr>
              <a:t>darkmode</a:t>
            </a:r>
            <a:r>
              <a:rPr lang="fr-CA" sz="1600" dirty="0">
                <a:solidFill>
                  <a:srgbClr val="9073D1"/>
                </a:solidFill>
              </a:rPr>
              <a:t> est </a:t>
            </a:r>
            <a:r>
              <a:rPr lang="fr-CA" sz="1600" dirty="0">
                <a:solidFill>
                  <a:srgbClr val="FA4098"/>
                </a:solidFill>
              </a:rPr>
              <a:t>false</a:t>
            </a:r>
            <a:r>
              <a:rPr lang="fr-CA" sz="1600" dirty="0">
                <a:solidFill>
                  <a:srgbClr val="9073D1"/>
                </a:solidFill>
              </a:rPr>
              <a:t> après avoir appelé 2 fois </a:t>
            </a:r>
            <a:r>
              <a:rPr lang="fr-CA" sz="1600" dirty="0" err="1">
                <a:solidFill>
                  <a:srgbClr val="FA4098"/>
                </a:solidFill>
              </a:rPr>
              <a:t>toggleTheme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9073D1"/>
                </a:solidFill>
              </a:rPr>
              <a:t>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A1E51CC-BB14-A5DF-4725-9C486D7F5908}"/>
              </a:ext>
            </a:extLst>
          </p:cNvPr>
          <p:cNvSpPr txBox="1"/>
          <p:nvPr/>
        </p:nvSpPr>
        <p:spPr>
          <a:xfrm>
            <a:off x="-23140" y="6595237"/>
            <a:ext cx="6102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200" dirty="0">
                <a:solidFill>
                  <a:srgbClr val="9073D1"/>
                </a:solidFill>
              </a:rPr>
              <a:t>Documentation officielle : https://angular.io/guide/testing-components-basics</a:t>
            </a:r>
          </a:p>
        </p:txBody>
      </p:sp>
    </p:spTree>
    <p:extLst>
      <p:ext uri="{BB962C8B-B14F-4D97-AF65-F5344CB8AC3E}">
        <p14:creationId xmlns:p14="http://schemas.microsoft.com/office/powerpoint/2010/main" val="1886185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24362-18B8-9FE4-94DC-42C14983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26C5CF-E395-6F75-346E-0A138232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Tests pour les composants</a:t>
            </a:r>
          </a:p>
          <a:p>
            <a:pPr lvl="1"/>
            <a:r>
              <a:rPr lang="fr-CA" dirty="0"/>
              <a:t> Exemple 2 : Avec implication du </a:t>
            </a:r>
            <a:r>
              <a:rPr lang="fr-CA" dirty="0" err="1"/>
              <a:t>template</a:t>
            </a:r>
            <a:r>
              <a:rPr lang="fr-CA" dirty="0"/>
              <a:t> HTML ✅💻</a:t>
            </a:r>
          </a:p>
          <a:p>
            <a:pPr lvl="2"/>
            <a:r>
              <a:rPr lang="fr-CA" dirty="0"/>
              <a:t> Un peu plus sophistiqué ! Disons que je souhaite vérifier que cet élément </a:t>
            </a:r>
            <a:r>
              <a:rPr lang="fr-CA" dirty="0">
                <a:solidFill>
                  <a:srgbClr val="FA4098"/>
                </a:solidFill>
              </a:rPr>
              <a:t>h1</a:t>
            </a:r>
            <a:r>
              <a:rPr lang="fr-CA" dirty="0"/>
              <a:t> est bien affiché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09E7C9-ACA3-8F15-69FD-BE1CE76D4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219" y="2416875"/>
            <a:ext cx="4210638" cy="866896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ACE61A9-8024-43E5-9CE1-C77A2E81731F}"/>
              </a:ext>
            </a:extLst>
          </p:cNvPr>
          <p:cNvSpPr txBox="1"/>
          <p:nvPr/>
        </p:nvSpPr>
        <p:spPr>
          <a:xfrm>
            <a:off x="919882" y="2557935"/>
            <a:ext cx="5915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600" dirty="0">
                <a:solidFill>
                  <a:srgbClr val="9073D1"/>
                </a:solidFill>
              </a:rPr>
              <a:t>Créer une </a:t>
            </a:r>
            <a:r>
              <a:rPr lang="fr-CA" sz="1600" dirty="0">
                <a:solidFill>
                  <a:srgbClr val="FA4098"/>
                </a:solidFill>
              </a:rPr>
              <a:t>instance de la classe </a:t>
            </a:r>
            <a:r>
              <a:rPr lang="fr-CA" sz="1600" dirty="0">
                <a:solidFill>
                  <a:srgbClr val="9073D1"/>
                </a:solidFill>
              </a:rPr>
              <a:t>du composant ne sera </a:t>
            </a:r>
            <a:r>
              <a:rPr lang="fr-CA" sz="1600" b="1" dirty="0">
                <a:solidFill>
                  <a:srgbClr val="9073D1"/>
                </a:solidFill>
              </a:rPr>
              <a:t>pas suffisant </a:t>
            </a:r>
            <a:r>
              <a:rPr lang="fr-CA" sz="1600" dirty="0">
                <a:solidFill>
                  <a:srgbClr val="9073D1"/>
                </a:solidFill>
              </a:rPr>
              <a:t>! Il faudra aussi que créer une instance de son </a:t>
            </a:r>
            <a:r>
              <a:rPr lang="fr-CA" sz="1600" dirty="0" err="1">
                <a:solidFill>
                  <a:srgbClr val="FA4098"/>
                </a:solidFill>
              </a:rPr>
              <a:t>template</a:t>
            </a:r>
            <a:r>
              <a:rPr lang="fr-CA" sz="1600" dirty="0">
                <a:solidFill>
                  <a:srgbClr val="FA4098"/>
                </a:solidFill>
              </a:rPr>
              <a:t> HTML</a:t>
            </a:r>
            <a:r>
              <a:rPr lang="fr-CA" sz="1600" dirty="0">
                <a:solidFill>
                  <a:srgbClr val="9073D1"/>
                </a:solidFill>
              </a:rPr>
              <a:t>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A6C448D-5229-2B95-EA98-D2CFC1FEE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777" y="3434611"/>
            <a:ext cx="5915851" cy="3172268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CA32B2B-96F7-B7FF-6A34-7F07F4C7FBDD}"/>
              </a:ext>
            </a:extLst>
          </p:cNvPr>
          <p:cNvSpPr/>
          <p:nvPr/>
        </p:nvSpPr>
        <p:spPr>
          <a:xfrm>
            <a:off x="6291743" y="3661794"/>
            <a:ext cx="2642532" cy="1281010"/>
          </a:xfrm>
          <a:prstGeom prst="rect">
            <a:avLst/>
          </a:prstGeom>
          <a:noFill/>
          <a:ln w="9525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B2DCFB-C6B6-9D6C-FF72-828D070DC471}"/>
              </a:ext>
            </a:extLst>
          </p:cNvPr>
          <p:cNvSpPr/>
          <p:nvPr/>
        </p:nvSpPr>
        <p:spPr>
          <a:xfrm>
            <a:off x="6423170" y="5286533"/>
            <a:ext cx="4113402" cy="401203"/>
          </a:xfrm>
          <a:prstGeom prst="rect">
            <a:avLst/>
          </a:prstGeom>
          <a:noFill/>
          <a:ln w="9525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58AE35-420D-58A3-EF97-6BD2A0D75CC5}"/>
              </a:ext>
            </a:extLst>
          </p:cNvPr>
          <p:cNvSpPr/>
          <p:nvPr/>
        </p:nvSpPr>
        <p:spPr>
          <a:xfrm>
            <a:off x="6423170" y="5793874"/>
            <a:ext cx="3551340" cy="232090"/>
          </a:xfrm>
          <a:prstGeom prst="rect">
            <a:avLst/>
          </a:prstGeom>
          <a:noFill/>
          <a:ln w="9525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F357DC-40F7-6997-1ABF-8238C1DCDBE5}"/>
              </a:ext>
            </a:extLst>
          </p:cNvPr>
          <p:cNvSpPr/>
          <p:nvPr/>
        </p:nvSpPr>
        <p:spPr>
          <a:xfrm>
            <a:off x="6423170" y="6029445"/>
            <a:ext cx="5531142" cy="232090"/>
          </a:xfrm>
          <a:prstGeom prst="rect">
            <a:avLst/>
          </a:prstGeom>
          <a:noFill/>
          <a:ln w="9525"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BF27BB3-2601-8A17-51AA-E40232195BDD}"/>
              </a:ext>
            </a:extLst>
          </p:cNvPr>
          <p:cNvSpPr txBox="1"/>
          <p:nvPr/>
        </p:nvSpPr>
        <p:spPr>
          <a:xfrm>
            <a:off x="1028282" y="3854208"/>
            <a:ext cx="442802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9073D1"/>
                </a:solidFill>
              </a:rPr>
              <a:t>• Étape préliminaire pour la création du composant avec un </a:t>
            </a:r>
            <a:r>
              <a:rPr lang="fr-CA" sz="1400" dirty="0">
                <a:solidFill>
                  <a:srgbClr val="FA4098"/>
                </a:solidFill>
              </a:rPr>
              <a:t>module de test</a:t>
            </a:r>
            <a:r>
              <a:rPr lang="fr-CA" sz="1400" dirty="0">
                <a:solidFill>
                  <a:srgbClr val="9073D1"/>
                </a:solidFill>
              </a:rPr>
              <a:t>. </a:t>
            </a:r>
          </a:p>
          <a:p>
            <a:endParaRPr lang="fr-CA" sz="1400" dirty="0">
              <a:solidFill>
                <a:srgbClr val="9073D1"/>
              </a:solidFill>
            </a:endParaRPr>
          </a:p>
          <a:p>
            <a:r>
              <a:rPr lang="fr-CA" sz="1400" dirty="0">
                <a:solidFill>
                  <a:srgbClr val="9073D1"/>
                </a:solidFill>
              </a:rPr>
              <a:t>• Création d’une </a:t>
            </a:r>
            <a:r>
              <a:rPr lang="fr-CA" sz="1400" dirty="0">
                <a:solidFill>
                  <a:srgbClr val="FA4098"/>
                </a:solidFill>
              </a:rPr>
              <a:t>instance du composant </a:t>
            </a:r>
          </a:p>
          <a:p>
            <a:endParaRPr lang="fr-CA" sz="1400" dirty="0">
              <a:solidFill>
                <a:srgbClr val="9073D1"/>
              </a:solidFill>
            </a:endParaRPr>
          </a:p>
          <a:p>
            <a:r>
              <a:rPr lang="fr-CA" sz="1400" dirty="0">
                <a:solidFill>
                  <a:srgbClr val="9073D1"/>
                </a:solidFill>
              </a:rPr>
              <a:t>• </a:t>
            </a:r>
            <a:r>
              <a:rPr lang="fr-CA" sz="1400" dirty="0" err="1">
                <a:solidFill>
                  <a:srgbClr val="FA4098"/>
                </a:solidFill>
              </a:rPr>
              <a:t>fixture.debugElement.nativeElement</a:t>
            </a:r>
            <a:r>
              <a:rPr lang="fr-CA" sz="1400" dirty="0">
                <a:solidFill>
                  <a:srgbClr val="FA4098"/>
                </a:solidFill>
              </a:rPr>
              <a:t> </a:t>
            </a:r>
            <a:r>
              <a:rPr lang="fr-CA" sz="1400" dirty="0">
                <a:solidFill>
                  <a:srgbClr val="9073D1"/>
                </a:solidFill>
              </a:rPr>
              <a:t>nous permet d’accéder à la « racine » de la page HTML. (Donc à tous son contenu)</a:t>
            </a:r>
          </a:p>
          <a:p>
            <a:endParaRPr lang="fr-CA" sz="1400" dirty="0">
              <a:solidFill>
                <a:srgbClr val="9073D1"/>
              </a:solidFill>
            </a:endParaRPr>
          </a:p>
          <a:p>
            <a:r>
              <a:rPr lang="fr-CA" sz="1400" dirty="0">
                <a:solidFill>
                  <a:srgbClr val="9073D1"/>
                </a:solidFill>
              </a:rPr>
              <a:t>• Ici, avec </a:t>
            </a:r>
            <a:r>
              <a:rPr lang="fr-CA" sz="1400" dirty="0" err="1">
                <a:solidFill>
                  <a:srgbClr val="FA4098"/>
                </a:solidFill>
              </a:rPr>
              <a:t>querySelector</a:t>
            </a:r>
            <a:r>
              <a:rPr lang="fr-CA" sz="1400" dirty="0">
                <a:solidFill>
                  <a:srgbClr val="9073D1"/>
                </a:solidFill>
              </a:rPr>
              <a:t>, on recherche le premier </a:t>
            </a:r>
            <a:r>
              <a:rPr lang="fr-CA" sz="1400" dirty="0">
                <a:solidFill>
                  <a:srgbClr val="FA4098"/>
                </a:solidFill>
              </a:rPr>
              <a:t>&lt;h1&gt; </a:t>
            </a:r>
            <a:r>
              <a:rPr lang="fr-CA" sz="1400" dirty="0">
                <a:solidFill>
                  <a:srgbClr val="9073D1"/>
                </a:solidFill>
              </a:rPr>
              <a:t>de la page et on vérifie qu’il contient un </a:t>
            </a:r>
            <a:r>
              <a:rPr lang="fr-CA" sz="1400" dirty="0">
                <a:solidFill>
                  <a:srgbClr val="FA4098"/>
                </a:solidFill>
              </a:rPr>
              <a:t>texte spécifique</a:t>
            </a:r>
            <a:r>
              <a:rPr lang="fr-CA" sz="1400" dirty="0">
                <a:solidFill>
                  <a:srgbClr val="9073D1"/>
                </a:solidFill>
              </a:rPr>
              <a:t>.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A8E8B0F-C819-FCE0-D36F-158A6D8672DB}"/>
              </a:ext>
            </a:extLst>
          </p:cNvPr>
          <p:cNvCxnSpPr/>
          <p:nvPr/>
        </p:nvCxnSpPr>
        <p:spPr>
          <a:xfrm>
            <a:off x="5352176" y="4152550"/>
            <a:ext cx="939567" cy="14974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C6D0892-C324-16CC-91FC-A6051E29F4A7}"/>
              </a:ext>
            </a:extLst>
          </p:cNvPr>
          <p:cNvCxnSpPr>
            <a:cxnSpLocks/>
          </p:cNvCxnSpPr>
          <p:nvPr/>
        </p:nvCxnSpPr>
        <p:spPr>
          <a:xfrm>
            <a:off x="4563611" y="4722406"/>
            <a:ext cx="1832265" cy="713876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410255E-50E0-3205-DCD8-D748D62EBD29}"/>
              </a:ext>
            </a:extLst>
          </p:cNvPr>
          <p:cNvCxnSpPr>
            <a:cxnSpLocks/>
          </p:cNvCxnSpPr>
          <p:nvPr/>
        </p:nvCxnSpPr>
        <p:spPr>
          <a:xfrm>
            <a:off x="5066183" y="5433560"/>
            <a:ext cx="1329693" cy="47980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5F9EFBE-9F60-1820-87F7-9C97FBB9F706}"/>
              </a:ext>
            </a:extLst>
          </p:cNvPr>
          <p:cNvCxnSpPr>
            <a:cxnSpLocks/>
          </p:cNvCxnSpPr>
          <p:nvPr/>
        </p:nvCxnSpPr>
        <p:spPr>
          <a:xfrm>
            <a:off x="5317469" y="6116643"/>
            <a:ext cx="1078407" cy="5671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988CAE0D-C4E5-7C08-DD31-4039774EBD86}"/>
              </a:ext>
            </a:extLst>
          </p:cNvPr>
          <p:cNvSpPr txBox="1"/>
          <p:nvPr/>
        </p:nvSpPr>
        <p:spPr>
          <a:xfrm>
            <a:off x="0" y="6616050"/>
            <a:ext cx="939567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050" dirty="0">
                <a:solidFill>
                  <a:srgbClr val="9073D1"/>
                </a:solidFill>
              </a:rPr>
              <a:t>Pour plus d’exemples sur le DOM pour vérifier les éléments HTML : https://www.w3schools.com/js/js_htmldom.asp</a:t>
            </a:r>
          </a:p>
        </p:txBody>
      </p:sp>
    </p:spTree>
    <p:extLst>
      <p:ext uri="{BB962C8B-B14F-4D97-AF65-F5344CB8AC3E}">
        <p14:creationId xmlns:p14="http://schemas.microsoft.com/office/powerpoint/2010/main" val="284262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D14F066-95DA-4E70-852A-2C318DD32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Modules Angular</a:t>
            </a:r>
          </a:p>
          <a:p>
            <a:pPr lvl="1"/>
            <a:r>
              <a:rPr lang="fr-CA" dirty="0"/>
              <a:t> À quoi servent les modules ?</a:t>
            </a:r>
          </a:p>
          <a:p>
            <a:pPr lvl="2"/>
            <a:r>
              <a:rPr lang="fr-CA" dirty="0"/>
              <a:t> Cas spécifique : Le « </a:t>
            </a:r>
            <a:r>
              <a:rPr lang="fr-CA" dirty="0">
                <a:solidFill>
                  <a:srgbClr val="FA4098"/>
                </a:solidFill>
              </a:rPr>
              <a:t>root module </a:t>
            </a:r>
            <a:r>
              <a:rPr lang="fr-CA" dirty="0"/>
              <a:t>» (</a:t>
            </a:r>
            <a:r>
              <a:rPr lang="fr-CA" dirty="0">
                <a:solidFill>
                  <a:srgbClr val="FA4098"/>
                </a:solidFill>
              </a:rPr>
              <a:t>app.module.ts</a:t>
            </a:r>
            <a:r>
              <a:rPr lang="fr-CA" dirty="0"/>
              <a:t>) </a:t>
            </a:r>
          </a:p>
          <a:p>
            <a:pPr lvl="3"/>
            <a:r>
              <a:rPr lang="fr-CA" dirty="0"/>
              <a:t> Responsable de l’</a:t>
            </a:r>
            <a:r>
              <a:rPr lang="fr-CA" dirty="0">
                <a:solidFill>
                  <a:srgbClr val="FA4098"/>
                </a:solidFill>
              </a:rPr>
              <a:t>exécution</a:t>
            </a:r>
            <a:r>
              <a:rPr lang="fr-CA" dirty="0"/>
              <a:t> de l’application et lui procure un « </a:t>
            </a:r>
            <a:r>
              <a:rPr lang="fr-CA" dirty="0">
                <a:solidFill>
                  <a:srgbClr val="FA4098"/>
                </a:solidFill>
              </a:rPr>
              <a:t>contexte de compilation </a:t>
            </a:r>
            <a:r>
              <a:rPr lang="fr-CA" dirty="0"/>
              <a:t>».</a:t>
            </a:r>
          </a:p>
          <a:p>
            <a:pPr lvl="2"/>
            <a:r>
              <a:rPr lang="fr-CA" dirty="0"/>
              <a:t> Modules en général</a:t>
            </a:r>
          </a:p>
          <a:p>
            <a:pPr lvl="3"/>
            <a:r>
              <a:rPr lang="fr-CA" dirty="0"/>
              <a:t> Servent à </a:t>
            </a:r>
            <a:r>
              <a:rPr lang="fr-CA" b="1" dirty="0"/>
              <a:t>regrouper </a:t>
            </a:r>
            <a:r>
              <a:rPr lang="fr-CA" dirty="0"/>
              <a:t>des </a:t>
            </a:r>
            <a:r>
              <a:rPr lang="fr-CA" dirty="0">
                <a:solidFill>
                  <a:srgbClr val="FA4098"/>
                </a:solidFill>
              </a:rPr>
              <a:t>composants</a:t>
            </a:r>
            <a:r>
              <a:rPr lang="fr-CA" dirty="0"/>
              <a:t>, des </a:t>
            </a:r>
            <a:r>
              <a:rPr lang="fr-CA" dirty="0">
                <a:solidFill>
                  <a:srgbClr val="FA4098"/>
                </a:solidFill>
              </a:rPr>
              <a:t>pipes</a:t>
            </a:r>
            <a:r>
              <a:rPr lang="fr-CA" dirty="0"/>
              <a:t>, etc.</a:t>
            </a:r>
          </a:p>
          <a:p>
            <a:pPr lvl="3"/>
            <a:r>
              <a:rPr lang="fr-CA" dirty="0"/>
              <a:t> Un </a:t>
            </a:r>
            <a:r>
              <a:rPr lang="fr-CA" dirty="0">
                <a:solidFill>
                  <a:srgbClr val="FA4098"/>
                </a:solidFill>
              </a:rPr>
              <a:t>module</a:t>
            </a:r>
            <a:r>
              <a:rPr lang="fr-CA" dirty="0"/>
              <a:t> définit donc une « partie » d’une application composée de plusieurs </a:t>
            </a:r>
            <a:r>
              <a:rPr lang="fr-CA" dirty="0">
                <a:solidFill>
                  <a:srgbClr val="FA4098"/>
                </a:solidFill>
              </a:rPr>
              <a:t>composants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pipes</a:t>
            </a:r>
            <a:r>
              <a:rPr lang="fr-CA" dirty="0"/>
              <a:t>, etc.</a:t>
            </a:r>
          </a:p>
          <a:p>
            <a:pPr lvl="3"/>
            <a:r>
              <a:rPr lang="fr-CA" dirty="0"/>
              <a:t> Dans notre cas, depuis le début de la session, on créait des applications composées d’un seul </a:t>
            </a:r>
            <a:r>
              <a:rPr lang="fr-CA" dirty="0">
                <a:solidFill>
                  <a:srgbClr val="FA4098"/>
                </a:solidFill>
              </a:rPr>
              <a:t>module</a:t>
            </a:r>
            <a:r>
              <a:rPr lang="fr-CA" dirty="0"/>
              <a:t>. (</a:t>
            </a:r>
            <a:r>
              <a:rPr lang="fr-CA" dirty="0">
                <a:solidFill>
                  <a:srgbClr val="FA4098"/>
                </a:solidFill>
              </a:rPr>
              <a:t>app.module.ts</a:t>
            </a:r>
            <a:r>
              <a:rPr lang="fr-CA" dirty="0"/>
              <a:t>)</a:t>
            </a:r>
          </a:p>
          <a:p>
            <a:pPr lvl="3"/>
            <a:r>
              <a:rPr lang="fr-CA" dirty="0"/>
              <a:t> Idéalement, une application devrait être divisée en plusieurs « </a:t>
            </a:r>
            <a:r>
              <a:rPr lang="fr-CA" dirty="0">
                <a:solidFill>
                  <a:srgbClr val="FA4098"/>
                </a:solidFill>
              </a:rPr>
              <a:t>modules</a:t>
            </a:r>
            <a:r>
              <a:rPr lang="fr-CA" dirty="0"/>
              <a:t> » qui regroupent chacun des fonctionnalités reliées.</a:t>
            </a:r>
          </a:p>
          <a:p>
            <a:pPr lvl="3"/>
            <a:r>
              <a:rPr lang="fr-CA" dirty="0"/>
              <a:t>Les </a:t>
            </a:r>
            <a:r>
              <a:rPr lang="fr-CA" dirty="0">
                <a:solidFill>
                  <a:srgbClr val="FA4098"/>
                </a:solidFill>
              </a:rPr>
              <a:t>modules</a:t>
            </a:r>
            <a:r>
              <a:rPr lang="fr-CA" dirty="0"/>
              <a:t> permettent également de définir quelles </a:t>
            </a:r>
            <a:r>
              <a:rPr lang="fr-CA" dirty="0">
                <a:solidFill>
                  <a:srgbClr val="FA4098"/>
                </a:solidFill>
              </a:rPr>
              <a:t>classes</a:t>
            </a:r>
            <a:r>
              <a:rPr lang="fr-CA" dirty="0"/>
              <a:t> (Que ce soit des classes de composants, pipes, etc.) peuvent être utilisées par d’autres modules ou non.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A73135E-41F5-472E-BD2E-F9C01201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4071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D14F066-95DA-4E70-852A-2C318DD32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4" y="1150572"/>
            <a:ext cx="8301600" cy="5026393"/>
          </a:xfrm>
        </p:spPr>
        <p:txBody>
          <a:bodyPr/>
          <a:lstStyle/>
          <a:p>
            <a:r>
              <a:rPr lang="fr-CA" dirty="0"/>
              <a:t> Modules Angular</a:t>
            </a:r>
          </a:p>
          <a:p>
            <a:pPr lvl="1"/>
            <a:r>
              <a:rPr lang="fr-CA" dirty="0"/>
              <a:t> Toute classe de module est précédé d’un bloc </a:t>
            </a:r>
            <a:r>
              <a:rPr lang="fr-CA" dirty="0">
                <a:solidFill>
                  <a:srgbClr val="FA4098"/>
                </a:solidFill>
              </a:rPr>
              <a:t>@NgModule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bootstrap</a:t>
            </a:r>
            <a:r>
              <a:rPr lang="fr-CA" dirty="0"/>
              <a:t> : Définit le </a:t>
            </a:r>
            <a:r>
              <a:rPr lang="fr-CA" b="1" dirty="0"/>
              <a:t>composant root</a:t>
            </a:r>
            <a:r>
              <a:rPr lang="fr-CA" dirty="0"/>
              <a:t>. (app) Il ne peut y en avoir qu’</a:t>
            </a:r>
            <a:r>
              <a:rPr lang="fr-CA" u="sng" dirty="0"/>
              <a:t>un seul par application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exports</a:t>
            </a:r>
            <a:r>
              <a:rPr lang="fr-CA" dirty="0"/>
              <a:t> : Permet de lister les </a:t>
            </a:r>
            <a:r>
              <a:rPr lang="fr-CA" b="1" dirty="0"/>
              <a:t>composants</a:t>
            </a:r>
            <a:r>
              <a:rPr lang="fr-CA" dirty="0"/>
              <a:t> et </a:t>
            </a:r>
            <a:r>
              <a:rPr lang="fr-CA" b="1" dirty="0"/>
              <a:t>pipes </a:t>
            </a:r>
            <a:r>
              <a:rPr lang="fr-CA" dirty="0"/>
              <a:t>qu’on souhaite rendre accessibles pour d’autres </a:t>
            </a:r>
            <a:r>
              <a:rPr lang="fr-CA" b="1" dirty="0"/>
              <a:t>modules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imports</a:t>
            </a:r>
            <a:r>
              <a:rPr lang="fr-CA" dirty="0"/>
              <a:t> :  Permet d’importer d’autres </a:t>
            </a:r>
            <a:r>
              <a:rPr lang="fr-CA" b="1" dirty="0"/>
              <a:t>modules</a:t>
            </a:r>
            <a:r>
              <a:rPr lang="fr-CA" dirty="0"/>
              <a:t> et leur ressources exportables (Ex : Importer </a:t>
            </a:r>
            <a:r>
              <a:rPr lang="fr-CA" b="1" dirty="0"/>
              <a:t>HttpClientModule</a:t>
            </a:r>
            <a:r>
              <a:rPr lang="fr-CA" dirty="0"/>
              <a:t> nous permettra d’utiliser la classe </a:t>
            </a:r>
            <a:r>
              <a:rPr lang="fr-CA" b="1" dirty="0"/>
              <a:t>HttpClient</a:t>
            </a:r>
            <a:r>
              <a:rPr lang="fr-CA" dirty="0"/>
              <a:t>, qui en fait partie)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providers</a:t>
            </a:r>
            <a:r>
              <a:rPr lang="fr-CA" dirty="0"/>
              <a:t> : Limiter la portée d’un service, injecter un intercepteur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declarations</a:t>
            </a:r>
            <a:r>
              <a:rPr lang="fr-CA" dirty="0"/>
              <a:t> : Liste les </a:t>
            </a:r>
            <a:r>
              <a:rPr lang="fr-CA" b="1" dirty="0"/>
              <a:t>composants</a:t>
            </a:r>
            <a:r>
              <a:rPr lang="fr-CA" dirty="0"/>
              <a:t> et </a:t>
            </a:r>
            <a:r>
              <a:rPr lang="fr-CA" b="1" dirty="0"/>
              <a:t>pipes</a:t>
            </a:r>
            <a:r>
              <a:rPr lang="fr-CA" dirty="0"/>
              <a:t> faisant partie de ce module.</a:t>
            </a:r>
          </a:p>
          <a:p>
            <a:pPr lvl="1"/>
            <a:r>
              <a:rPr lang="fr-CA" dirty="0"/>
              <a:t> Notons que les </a:t>
            </a:r>
            <a:r>
              <a:rPr lang="fr-CA" dirty="0">
                <a:solidFill>
                  <a:srgbClr val="FA4098"/>
                </a:solidFill>
              </a:rPr>
              <a:t>services</a:t>
            </a:r>
            <a:r>
              <a:rPr lang="fr-CA" dirty="0"/>
              <a:t> ne font pas partie d’un </a:t>
            </a:r>
            <a:r>
              <a:rPr lang="fr-CA" dirty="0">
                <a:solidFill>
                  <a:srgbClr val="FA4098"/>
                </a:solidFill>
              </a:rPr>
              <a:t>module</a:t>
            </a:r>
            <a:r>
              <a:rPr lang="fr-CA" dirty="0"/>
              <a:t> spécifique, à priori.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A73135E-41F5-472E-BD2E-F9C01201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Modules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4374954-7AA1-4B66-A0F3-523C66A6E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275" y="908945"/>
            <a:ext cx="3143689" cy="379147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AB0A477-1615-46D0-8C43-1781FFD3E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434" y="5847366"/>
            <a:ext cx="2362530" cy="914528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2EA9C29-E8E4-4D66-8B3F-A34253B96DB8}"/>
              </a:ext>
            </a:extLst>
          </p:cNvPr>
          <p:cNvSpPr txBox="1"/>
          <p:nvPr/>
        </p:nvSpPr>
        <p:spPr>
          <a:xfrm>
            <a:off x="737826" y="6273225"/>
            <a:ext cx="9005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B3D1"/>
                </a:solidFill>
              </a:rPr>
              <a:t>Ce petit bloc </a:t>
            </a:r>
            <a:r>
              <a:rPr lang="fr-CA" sz="1600" dirty="0">
                <a:solidFill>
                  <a:srgbClr val="FA4098"/>
                </a:solidFill>
              </a:rPr>
              <a:t>@Injectable </a:t>
            </a:r>
            <a:r>
              <a:rPr lang="fr-CA" sz="1600" dirty="0">
                <a:solidFill>
                  <a:srgbClr val="73B3D1"/>
                </a:solidFill>
              </a:rPr>
              <a:t>situé au-dessus de la classe d’un service le rend accessible à TOUTE l’application, donc à tous les modules. Si on changeait</a:t>
            </a:r>
            <a:r>
              <a:rPr lang="fr-CA" sz="1600" dirty="0">
                <a:solidFill>
                  <a:srgbClr val="FA4098"/>
                </a:solidFill>
              </a:rPr>
              <a:t> 'root'</a:t>
            </a:r>
            <a:r>
              <a:rPr lang="fr-CA" sz="1600" dirty="0">
                <a:solidFill>
                  <a:srgbClr val="73B3D1"/>
                </a:solidFill>
              </a:rPr>
              <a:t> pour un module spécifique, ce serait différent.</a:t>
            </a:r>
          </a:p>
        </p:txBody>
      </p:sp>
    </p:spTree>
    <p:extLst>
      <p:ext uri="{BB962C8B-B14F-4D97-AF65-F5344CB8AC3E}">
        <p14:creationId xmlns:p14="http://schemas.microsoft.com/office/powerpoint/2010/main" val="23090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D14F066-95DA-4E70-852A-2C318DD32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3" y="1150572"/>
            <a:ext cx="8150251" cy="5026393"/>
          </a:xfrm>
        </p:spPr>
        <p:txBody>
          <a:bodyPr/>
          <a:lstStyle/>
          <a:p>
            <a:r>
              <a:rPr lang="fr-CA" dirty="0"/>
              <a:t> Créer un nouveau module 😳</a:t>
            </a:r>
          </a:p>
          <a:p>
            <a:pPr lvl="1"/>
            <a:r>
              <a:rPr lang="fr-CA" dirty="0"/>
              <a:t> À l’aide de l’extensions </a:t>
            </a:r>
            <a:r>
              <a:rPr lang="fr-CA" dirty="0">
                <a:solidFill>
                  <a:srgbClr val="FA4098"/>
                </a:solidFill>
              </a:rPr>
              <a:t>Angular Files</a:t>
            </a:r>
          </a:p>
          <a:p>
            <a:pPr lvl="2"/>
            <a:r>
              <a:rPr lang="fr-CA" dirty="0"/>
              <a:t> Comme le module racine existe déjà (</a:t>
            </a:r>
            <a:r>
              <a:rPr lang="fr-CA" dirty="0">
                <a:solidFill>
                  <a:srgbClr val="FA4098"/>
                </a:solidFill>
              </a:rPr>
              <a:t>app.module.ts</a:t>
            </a:r>
            <a:r>
              <a:rPr lang="fr-CA" dirty="0"/>
              <a:t>), on va généralement vouloir créer un </a:t>
            </a:r>
            <a:r>
              <a:rPr lang="fr-CA" b="1" dirty="0"/>
              <a:t>sous-module</a:t>
            </a:r>
            <a:r>
              <a:rPr lang="fr-CA" dirty="0"/>
              <a:t> à notre application.</a:t>
            </a:r>
          </a:p>
          <a:p>
            <a:pPr lvl="2"/>
            <a:r>
              <a:rPr lang="fr-CA" dirty="0"/>
              <a:t> Clic-droit sur le dossier «</a:t>
            </a:r>
            <a:r>
              <a:rPr lang="fr-CA" dirty="0">
                <a:solidFill>
                  <a:srgbClr val="FA4098"/>
                </a:solidFill>
              </a:rPr>
              <a:t> app </a:t>
            </a:r>
            <a:r>
              <a:rPr lang="fr-CA" dirty="0"/>
              <a:t>» -&gt; </a:t>
            </a:r>
            <a:r>
              <a:rPr lang="fr-CA" b="1" dirty="0">
                <a:solidFill>
                  <a:srgbClr val="FA4098"/>
                </a:solidFill>
              </a:rPr>
              <a:t>Generate Module</a:t>
            </a:r>
          </a:p>
          <a:p>
            <a:pPr lvl="3"/>
            <a:r>
              <a:rPr lang="fr-CA" dirty="0"/>
              <a:t> Cela va automatiquement créer un </a:t>
            </a:r>
            <a:r>
              <a:rPr lang="fr-CA" b="1" dirty="0"/>
              <a:t>sous-module</a:t>
            </a:r>
            <a:r>
              <a:rPr lang="fr-CA" dirty="0"/>
              <a:t> dans son propre nouveau dossier avec déjà un </a:t>
            </a:r>
            <a:r>
              <a:rPr lang="fr-CA" b="1" dirty="0"/>
              <a:t>composant</a:t>
            </a:r>
            <a:r>
              <a:rPr lang="fr-CA" dirty="0"/>
              <a:t> qui l’accompagne.</a:t>
            </a:r>
          </a:p>
          <a:p>
            <a:pPr lvl="3"/>
            <a:r>
              <a:rPr lang="fr-CA" dirty="0"/>
              <a:t> Une importation est déjà présente : </a:t>
            </a:r>
            <a:r>
              <a:rPr lang="fr-CA" dirty="0">
                <a:solidFill>
                  <a:srgbClr val="FA4098"/>
                </a:solidFill>
              </a:rPr>
              <a:t>CommonModule</a:t>
            </a:r>
            <a:r>
              <a:rPr lang="fr-CA" dirty="0"/>
              <a:t>. Ça permet d’avoir accès à plusieurs </a:t>
            </a:r>
            <a:r>
              <a:rPr lang="fr-CA" b="1" dirty="0">
                <a:solidFill>
                  <a:srgbClr val="FA4098"/>
                </a:solidFill>
              </a:rPr>
              <a:t>directives</a:t>
            </a:r>
            <a:r>
              <a:rPr lang="fr-CA" dirty="0"/>
              <a:t> et </a:t>
            </a:r>
            <a:r>
              <a:rPr lang="fr-CA" b="1" dirty="0">
                <a:solidFill>
                  <a:srgbClr val="FA4098"/>
                </a:solidFill>
              </a:rPr>
              <a:t>pipes</a:t>
            </a:r>
            <a:r>
              <a:rPr lang="fr-CA" dirty="0"/>
              <a:t> de base.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A73135E-41F5-472E-BD2E-F9C01201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Modules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D9C333-3462-4853-8A8A-4A49751A4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594" y="1584907"/>
            <a:ext cx="3153215" cy="76210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E595849-DC00-4F71-8414-B1123D9837C6}"/>
              </a:ext>
            </a:extLst>
          </p:cNvPr>
          <p:cNvCxnSpPr/>
          <p:nvPr/>
        </p:nvCxnSpPr>
        <p:spPr>
          <a:xfrm flipH="1">
            <a:off x="10638572" y="1648600"/>
            <a:ext cx="277473" cy="329972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967517B9-30A5-4FBB-A4A9-C92D97E6D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593" y="2613933"/>
            <a:ext cx="3153215" cy="338823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4110EEF-1393-4635-8C61-ED2BE33DF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804" y="4878063"/>
            <a:ext cx="2029108" cy="1124107"/>
          </a:xfrm>
          <a:prstGeom prst="rect">
            <a:avLst/>
          </a:prstGeom>
          <a:ln w="38100">
            <a:solidFill>
              <a:srgbClr val="73B3D1"/>
            </a:solidFill>
          </a:ln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411B734-D370-4A60-9A89-965C9B7AFB61}"/>
              </a:ext>
            </a:extLst>
          </p:cNvPr>
          <p:cNvCxnSpPr/>
          <p:nvPr/>
        </p:nvCxnSpPr>
        <p:spPr>
          <a:xfrm flipH="1">
            <a:off x="11156732" y="3978079"/>
            <a:ext cx="277473" cy="329972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A4BACF5C-81E7-4A36-933C-B838291F0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390" y="4319547"/>
            <a:ext cx="1532154" cy="231893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E89A379-12E9-4083-BB03-3D437DDB2F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2188" y="4143065"/>
            <a:ext cx="1159405" cy="2671902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9DD4173-53C5-43E2-9297-E406B3855CD6}"/>
              </a:ext>
            </a:extLst>
          </p:cNvPr>
          <p:cNvCxnSpPr/>
          <p:nvPr/>
        </p:nvCxnSpPr>
        <p:spPr>
          <a:xfrm flipH="1">
            <a:off x="4839423" y="5149043"/>
            <a:ext cx="277473" cy="329972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57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D14F066-95DA-4E70-852A-2C318DD32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Créer un nouveau module 😳</a:t>
            </a:r>
          </a:p>
          <a:p>
            <a:pPr lvl="1"/>
            <a:r>
              <a:rPr lang="fr-CA" dirty="0"/>
              <a:t> Attention ! Le ou les composants regroupés dans ce nouveau module (Par défaut, il y en a au moins un avec le même nom que le module) ne sont pas accessibles au module </a:t>
            </a:r>
            <a:r>
              <a:rPr lang="fr-CA" dirty="0">
                <a:solidFill>
                  <a:srgbClr val="FA4098"/>
                </a:solidFill>
              </a:rPr>
              <a:t>app.module.ts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Donc impossible d’afficher ce / ces composants, que ce soit avec </a:t>
            </a:r>
            <a:r>
              <a:rPr lang="fr-CA"/>
              <a:t>ou sans </a:t>
            </a:r>
            <a:r>
              <a:rPr lang="fr-CA" dirty="0"/>
              <a:t>routage.</a:t>
            </a:r>
          </a:p>
          <a:p>
            <a:pPr lvl="2"/>
            <a:r>
              <a:rPr lang="fr-CA" dirty="0"/>
              <a:t> Pour régler cela, simplement « exporter » le ou les composants du nouveau module 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A73135E-41F5-472E-BD2E-F9C01201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Modules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535394-D22A-4CC7-A42A-BF4CC8165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058" y="3792386"/>
            <a:ext cx="4143953" cy="257210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8DF05E6-4813-41DD-AD5F-497AC8E56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083" y="3485711"/>
            <a:ext cx="3140467" cy="3185460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079F320-BFCC-4DEA-89CB-F1BF029AD05D}"/>
              </a:ext>
            </a:extLst>
          </p:cNvPr>
          <p:cNvCxnSpPr/>
          <p:nvPr/>
        </p:nvCxnSpPr>
        <p:spPr>
          <a:xfrm flipH="1">
            <a:off x="7144021" y="5377456"/>
            <a:ext cx="277473" cy="329972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9BA0EC0-3500-4517-94A2-4A3CEF894B4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41392" y="5078440"/>
            <a:ext cx="1501666" cy="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E020AD4D-C295-46D2-AE8D-888E3F9E02F8}"/>
              </a:ext>
            </a:extLst>
          </p:cNvPr>
          <p:cNvSpPr txBox="1"/>
          <p:nvPr/>
        </p:nvSpPr>
        <p:spPr>
          <a:xfrm>
            <a:off x="8936750" y="4711445"/>
            <a:ext cx="3140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FA4098"/>
                </a:solidFill>
              </a:rPr>
              <a:t>MinigameComponent</a:t>
            </a:r>
            <a:r>
              <a:rPr lang="fr-CA" sz="1600" dirty="0">
                <a:solidFill>
                  <a:srgbClr val="73B3D1"/>
                </a:solidFill>
              </a:rPr>
              <a:t> est maintenant accessible pour le module « </a:t>
            </a:r>
            <a:r>
              <a:rPr lang="fr-CA" sz="1600" dirty="0">
                <a:solidFill>
                  <a:srgbClr val="FA4098"/>
                </a:solidFill>
              </a:rPr>
              <a:t>app </a:t>
            </a:r>
            <a:r>
              <a:rPr lang="fr-CA" sz="1600" dirty="0">
                <a:solidFill>
                  <a:srgbClr val="73B3D1"/>
                </a:solidFill>
              </a:rPr>
              <a:t>» et ses composants.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1295B8F-895B-48BA-B256-E5B19043AE97}"/>
              </a:ext>
            </a:extLst>
          </p:cNvPr>
          <p:cNvSpPr txBox="1"/>
          <p:nvPr/>
        </p:nvSpPr>
        <p:spPr>
          <a:xfrm>
            <a:off x="5796282" y="6364495"/>
            <a:ext cx="3140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600" dirty="0">
                <a:solidFill>
                  <a:srgbClr val="73B3D1"/>
                </a:solidFill>
              </a:rPr>
              <a:t>minigame.module.ts</a:t>
            </a:r>
          </a:p>
        </p:txBody>
      </p:sp>
    </p:spTree>
    <p:extLst>
      <p:ext uri="{BB962C8B-B14F-4D97-AF65-F5344CB8AC3E}">
        <p14:creationId xmlns:p14="http://schemas.microsoft.com/office/powerpoint/2010/main" val="66392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9CC05-6B61-4E87-8594-874D063C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Librairie UI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647683-4FA3-4E55-9A69-AE2235FFF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Utilisation d’une librairie UI</a:t>
            </a:r>
          </a:p>
          <a:p>
            <a:pPr lvl="1"/>
            <a:r>
              <a:rPr lang="fr-CA" dirty="0"/>
              <a:t> </a:t>
            </a:r>
            <a:r>
              <a:rPr lang="fr-CA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https://material.angular.io/</a:t>
            </a:r>
            <a:endParaRPr lang="fr-CA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fr-CA" dirty="0">
                <a:latin typeface="Calibri" panose="020F0502020204030204" pitchFamily="34" charset="0"/>
                <a:cs typeface="Times New Roman" panose="02020603050405020304" pitchFamily="18" charset="0"/>
              </a:rPr>
              <a:t> Installation de la librairie </a:t>
            </a:r>
            <a:r>
              <a:rPr lang="fr-CA" b="1" dirty="0">
                <a:solidFill>
                  <a:srgbClr val="FA4098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Material✨</a:t>
            </a:r>
          </a:p>
          <a:p>
            <a:pPr lvl="2"/>
            <a:r>
              <a:rPr lang="fr-CA" dirty="0">
                <a:latin typeface="Calibri" panose="020F0502020204030204" pitchFamily="34" charset="0"/>
                <a:cs typeface="Times New Roman" panose="02020603050405020304" pitchFamily="18" charset="0"/>
              </a:rPr>
              <a:t> Dans le terminal VS Code : </a:t>
            </a:r>
            <a:r>
              <a:rPr lang="fr-CA" dirty="0">
                <a:solidFill>
                  <a:srgbClr val="FA4098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ng add @angular/material</a:t>
            </a:r>
          </a:p>
          <a:p>
            <a:pPr lvl="2"/>
            <a:r>
              <a:rPr lang="fr-CA" dirty="0">
                <a:latin typeface="Calibri" panose="020F0502020204030204" pitchFamily="34" charset="0"/>
                <a:cs typeface="Times New Roman" panose="02020603050405020304" pitchFamily="18" charset="0"/>
              </a:rPr>
              <a:t> Choisissez un thème et répondez </a:t>
            </a:r>
            <a:r>
              <a:rPr lang="fr-CA" i="1" dirty="0">
                <a:latin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fr-CA" dirty="0">
                <a:latin typeface="Calibri" panose="020F0502020204030204" pitchFamily="34" charset="0"/>
                <a:cs typeface="Times New Roman" panose="02020603050405020304" pitchFamily="18" charset="0"/>
              </a:rPr>
              <a:t>(Yes) et </a:t>
            </a:r>
            <a:r>
              <a:rPr lang="fr-CA" i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Include</a:t>
            </a:r>
            <a:r>
              <a:rPr lang="fr-CA" i="1" dirty="0">
                <a:latin typeface="Calibri" panose="020F0502020204030204" pitchFamily="34" charset="0"/>
                <a:cs typeface="Times New Roman" panose="02020603050405020304" pitchFamily="18" charset="0"/>
              </a:rPr>
              <a:t> and enable animations</a:t>
            </a:r>
            <a:r>
              <a:rPr lang="fr-CA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4FEE316-864F-4820-8CB9-9145DA199BD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54857" y="3276338"/>
            <a:ext cx="9556870" cy="115232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6F2ABCE-E2D4-4311-9F58-FD7EF9DD3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236" y="5373137"/>
            <a:ext cx="2553056" cy="135273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53B2628-6251-41E5-A515-AB953EF791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455" y="5380638"/>
            <a:ext cx="2534004" cy="126700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534DC32-8342-4EE5-A055-22915F88C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069" y="5373137"/>
            <a:ext cx="2495898" cy="12860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78FA0A9-4695-4BEE-88CF-6BDEA9841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8744" y="5373137"/>
            <a:ext cx="2467319" cy="131463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7F663AC-521A-4533-9A20-0DBDA21A03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8163" y="4574516"/>
            <a:ext cx="8249801" cy="514422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1B35005-ADC3-7CD4-57B0-656533195A81}"/>
              </a:ext>
            </a:extLst>
          </p:cNvPr>
          <p:cNvSpPr txBox="1"/>
          <p:nvPr/>
        </p:nvSpPr>
        <p:spPr>
          <a:xfrm>
            <a:off x="7290816" y="822960"/>
            <a:ext cx="4846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>
                <a:solidFill>
                  <a:srgbClr val="739CD1"/>
                </a:solidFill>
              </a:rPr>
              <a:t>Si dans le futur vous songez à utiliser </a:t>
            </a:r>
            <a:r>
              <a:rPr lang="fr-CA" sz="1200" dirty="0">
                <a:solidFill>
                  <a:srgbClr val="FA4098"/>
                </a:solidFill>
              </a:rPr>
              <a:t>Bootstra</a:t>
            </a:r>
            <a:r>
              <a:rPr lang="fr-CA" sz="1200" dirty="0">
                <a:solidFill>
                  <a:srgbClr val="739CD1"/>
                </a:solidFill>
              </a:rPr>
              <a:t>p pour une appli Angular, utilisez plutôt </a:t>
            </a:r>
            <a:r>
              <a:rPr lang="fr-CA" sz="1200" dirty="0" err="1">
                <a:solidFill>
                  <a:srgbClr val="FA4098"/>
                </a:solidFill>
              </a:rPr>
              <a:t>Material</a:t>
            </a:r>
            <a:r>
              <a:rPr lang="fr-CA" sz="1200" dirty="0">
                <a:solidFill>
                  <a:srgbClr val="739CD1"/>
                </a:solidFill>
              </a:rPr>
              <a:t> ! (Ou une autre librairie moins invasive que Bootstrap) Ça cause moins de conflits de styles avec d’autres librairies...</a:t>
            </a:r>
            <a:br>
              <a:rPr lang="fr-CA" sz="1200" dirty="0">
                <a:solidFill>
                  <a:srgbClr val="739CD1"/>
                </a:solidFill>
              </a:rPr>
            </a:br>
            <a:r>
              <a:rPr lang="fr-CA" sz="1200" dirty="0" err="1">
                <a:solidFill>
                  <a:srgbClr val="FA4098"/>
                </a:solidFill>
              </a:rPr>
              <a:t>Material</a:t>
            </a:r>
            <a:r>
              <a:rPr lang="fr-CA" sz="1200" dirty="0">
                <a:solidFill>
                  <a:srgbClr val="739CD1"/>
                </a:solidFill>
              </a:rPr>
              <a:t> fait beaucoup de choses similaires à Bootstrap. Exemple pour les </a:t>
            </a:r>
            <a:r>
              <a:rPr lang="fr-CA" sz="1200" dirty="0" err="1">
                <a:solidFill>
                  <a:srgbClr val="FA4098"/>
                </a:solidFill>
              </a:rPr>
              <a:t>row</a:t>
            </a:r>
            <a:r>
              <a:rPr lang="fr-CA" sz="1200" dirty="0">
                <a:solidFill>
                  <a:srgbClr val="739CD1"/>
                </a:solidFill>
              </a:rPr>
              <a:t> / </a:t>
            </a:r>
            <a:r>
              <a:rPr lang="fr-CA" sz="1200" dirty="0">
                <a:solidFill>
                  <a:srgbClr val="FA4098"/>
                </a:solidFill>
              </a:rPr>
              <a:t>col</a:t>
            </a:r>
            <a:r>
              <a:rPr lang="fr-CA" sz="1200" dirty="0">
                <a:solidFill>
                  <a:srgbClr val="739CD1"/>
                </a:solidFill>
              </a:rPr>
              <a:t> : https://material.angular.io/components/grid-list/examples</a:t>
            </a:r>
          </a:p>
        </p:txBody>
      </p:sp>
    </p:spTree>
    <p:extLst>
      <p:ext uri="{BB962C8B-B14F-4D97-AF65-F5344CB8AC3E}">
        <p14:creationId xmlns:p14="http://schemas.microsoft.com/office/powerpoint/2010/main" val="280360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9CC05-6B61-4E87-8594-874D063C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Librairie UI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647683-4FA3-4E55-9A69-AE2235FFF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4" y="1150572"/>
            <a:ext cx="9783558" cy="5026393"/>
          </a:xfrm>
        </p:spPr>
        <p:txBody>
          <a:bodyPr/>
          <a:lstStyle/>
          <a:p>
            <a:r>
              <a:rPr lang="fr-CA" dirty="0"/>
              <a:t> Utilisation d’une librairie UI</a:t>
            </a:r>
          </a:p>
          <a:p>
            <a:pPr lvl="1"/>
            <a:r>
              <a:rPr lang="fr-CA" dirty="0"/>
              <a:t> Installation (suite)</a:t>
            </a:r>
          </a:p>
          <a:p>
            <a:pPr lvl="2"/>
            <a:r>
              <a:rPr lang="fr-CA" dirty="0"/>
              <a:t> Importation du module BrowserAnimationsModule (se fait automatiquement)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Ensuite, au cas par cas, selon les styles / gadgets Material qu’on souhaite utiliser, il faudra importer d’autres modules plus spécifiques...</a:t>
            </a:r>
          </a:p>
          <a:p>
            <a:pPr lvl="3"/>
            <a:r>
              <a:rPr lang="fr-CA" dirty="0"/>
              <a:t> La liste est ci-droite.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9400A6-963C-4B20-9F50-DC667F2B2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576" y="2548246"/>
            <a:ext cx="2981741" cy="160042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7ADEF92-1A0A-4BC4-8F9A-71A966398251}"/>
              </a:ext>
            </a:extLst>
          </p:cNvPr>
          <p:cNvCxnSpPr/>
          <p:nvPr/>
        </p:nvCxnSpPr>
        <p:spPr>
          <a:xfrm flipH="1">
            <a:off x="3858487" y="3252265"/>
            <a:ext cx="277473" cy="329972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0F747610-D842-4835-BC86-1DA845A29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933" y="844509"/>
            <a:ext cx="1758067" cy="601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1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9CC05-6B61-4E87-8594-874D063C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Librairie UI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647683-4FA3-4E55-9A69-AE2235FFF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1 : Input et Button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66D265-D826-4BC5-A413-86FC705B3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544" y="3018138"/>
            <a:ext cx="2429214" cy="34294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0518ECA-A773-46D3-BBFB-3067A65F3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11" y="2771822"/>
            <a:ext cx="5127947" cy="88195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C43CFDA-251B-4B24-88EF-48009B057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414" y="2475359"/>
            <a:ext cx="2050487" cy="142850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391824D-2088-41D6-90DA-29D1B134F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8947" y="4195513"/>
            <a:ext cx="1500880" cy="185746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A4E084F-398E-4CA6-AE64-C33B37A76C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5546" y="5202532"/>
            <a:ext cx="1867161" cy="100979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811F6D9-FB4A-4DF3-8CF9-DA32F1BD69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5546" y="4250236"/>
            <a:ext cx="1933845" cy="88594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00F3A2E-8528-4CE1-AD17-90111BF61C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2468" y="5492219"/>
            <a:ext cx="167872" cy="25226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1B6E845-CF39-4E0C-BA7F-2DAAEA505F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988" y="4398554"/>
            <a:ext cx="5615756" cy="145137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D4143C69-89D4-4A80-A7CB-409B45C4E4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26665" y="1770877"/>
            <a:ext cx="1461714" cy="437870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122FE230-1CC0-43DD-B915-F992F27A590D}"/>
              </a:ext>
            </a:extLst>
          </p:cNvPr>
          <p:cNvSpPr txBox="1"/>
          <p:nvPr/>
        </p:nvSpPr>
        <p:spPr>
          <a:xfrm>
            <a:off x="1986806" y="1735517"/>
            <a:ext cx="2163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Deux importations à faire dans votre module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6ECB84A-E381-462A-93A9-796678158798}"/>
              </a:ext>
            </a:extLst>
          </p:cNvPr>
          <p:cNvSpPr txBox="1"/>
          <p:nvPr/>
        </p:nvSpPr>
        <p:spPr>
          <a:xfrm>
            <a:off x="0" y="6496360"/>
            <a:ext cx="6820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9CD1"/>
                </a:solidFill>
              </a:rPr>
              <a:t>https://material.angular.io/components/form-field/overview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CD95ADC-57AE-0941-2824-C2A03F9B16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50837" y="1776059"/>
            <a:ext cx="4477375" cy="38105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E40D7C6-D73A-E80C-D1DA-A7A85BB4CCB3}"/>
              </a:ext>
            </a:extLst>
          </p:cNvPr>
          <p:cNvCxnSpPr/>
          <p:nvPr/>
        </p:nvCxnSpPr>
        <p:spPr>
          <a:xfrm>
            <a:off x="857511" y="4077050"/>
            <a:ext cx="10283069" cy="0"/>
          </a:xfrm>
          <a:prstGeom prst="line">
            <a:avLst/>
          </a:prstGeom>
          <a:ln w="12700">
            <a:solidFill>
              <a:srgbClr val="739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DA6119D-2096-C8A4-B55F-C83D361C84F9}"/>
              </a:ext>
            </a:extLst>
          </p:cNvPr>
          <p:cNvCxnSpPr/>
          <p:nvPr/>
        </p:nvCxnSpPr>
        <p:spPr>
          <a:xfrm>
            <a:off x="843923" y="2367794"/>
            <a:ext cx="10283069" cy="0"/>
          </a:xfrm>
          <a:prstGeom prst="line">
            <a:avLst/>
          </a:prstGeom>
          <a:ln w="12700">
            <a:solidFill>
              <a:srgbClr val="739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62B65A52-70AF-3046-62AB-A54C37B688EF}"/>
              </a:ext>
            </a:extLst>
          </p:cNvPr>
          <p:cNvSpPr txBox="1"/>
          <p:nvPr/>
        </p:nvSpPr>
        <p:spPr>
          <a:xfrm>
            <a:off x="0" y="6271912"/>
            <a:ext cx="6111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600" dirty="0">
                <a:solidFill>
                  <a:srgbClr val="739CD1"/>
                </a:solidFill>
              </a:rPr>
              <a:t>https://material.angular.io/components/button/overview</a:t>
            </a:r>
          </a:p>
        </p:txBody>
      </p:sp>
    </p:spTree>
    <p:extLst>
      <p:ext uri="{BB962C8B-B14F-4D97-AF65-F5344CB8AC3E}">
        <p14:creationId xmlns:p14="http://schemas.microsoft.com/office/powerpoint/2010/main" val="14056871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A2B1249D2368488CAA37A0CE825757" ma:contentTypeVersion="6" ma:contentTypeDescription="Create a new document." ma:contentTypeScope="" ma:versionID="f3f2d26b3545be1bce002b61832ebd9d">
  <xsd:schema xmlns:xsd="http://www.w3.org/2001/XMLSchema" xmlns:xs="http://www.w3.org/2001/XMLSchema" xmlns:p="http://schemas.microsoft.com/office/2006/metadata/properties" xmlns:ns2="19672449-0463-443c-ac32-2927bfbac6f1" xmlns:ns3="ccbbf7c0-31b0-4992-803f-2764d9d5ff19" targetNamespace="http://schemas.microsoft.com/office/2006/metadata/properties" ma:root="true" ma:fieldsID="dcd0de77308b2339b626ac418af1f18c" ns2:_="" ns3:_="">
    <xsd:import namespace="19672449-0463-443c-ac32-2927bfbac6f1"/>
    <xsd:import namespace="ccbbf7c0-31b0-4992-803f-2764d9d5ff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672449-0463-443c-ac32-2927bfbac6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bbf7c0-31b0-4992-803f-2764d9d5ff1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960A9D-5BE7-42CA-967C-79ECF248C35B}"/>
</file>

<file path=customXml/itemProps2.xml><?xml version="1.0" encoding="utf-8"?>
<ds:datastoreItem xmlns:ds="http://schemas.openxmlformats.org/officeDocument/2006/customXml" ds:itemID="{3BBD4E3F-366D-4C21-B678-CD16BECA384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83ab252c-4429-4d3c-b354-a26bac7f17c4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CFC1EEA-B388-4EBC-805D-C0D321BA15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26232</TotalTime>
  <Words>2300</Words>
  <Application>Microsoft Office PowerPoint</Application>
  <PresentationFormat>Grand écran</PresentationFormat>
  <Paragraphs>206</Paragraphs>
  <Slides>25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Symbol</vt:lpstr>
      <vt:lpstr>Wingdings</vt:lpstr>
      <vt:lpstr>Thème Office</vt:lpstr>
      <vt:lpstr>Semaine 6</vt:lpstr>
      <vt:lpstr>Menu du jour</vt:lpstr>
      <vt:lpstr>Modules</vt:lpstr>
      <vt:lpstr>Modules</vt:lpstr>
      <vt:lpstr>Modules</vt:lpstr>
      <vt:lpstr>Modules</vt:lpstr>
      <vt:lpstr>Librairie UI</vt:lpstr>
      <vt:lpstr>Librairie UI</vt:lpstr>
      <vt:lpstr>Librairie UI</vt:lpstr>
      <vt:lpstr>Librairie UI</vt:lpstr>
      <vt:lpstr>Librairie UI</vt:lpstr>
      <vt:lpstr>Librairie UI</vt:lpstr>
      <vt:lpstr>Module de routage</vt:lpstr>
      <vt:lpstr>Module de routage</vt:lpstr>
      <vt:lpstr>Module sans composant</vt:lpstr>
      <vt:lpstr>Tests</vt:lpstr>
      <vt:lpstr>Tests</vt:lpstr>
      <vt:lpstr>Tests</vt:lpstr>
      <vt:lpstr>Tests</vt:lpstr>
      <vt:lpstr>Tests</vt:lpstr>
      <vt:lpstr>Tests</vt:lpstr>
      <vt:lpstr>Tests</vt:lpstr>
      <vt:lpstr>Tests</vt:lpstr>
      <vt:lpstr>Tests</vt:lpstr>
      <vt:lpstr>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Pelletier Maxime</cp:lastModifiedBy>
  <cp:revision>6081</cp:revision>
  <dcterms:created xsi:type="dcterms:W3CDTF">2021-06-05T18:50:42Z</dcterms:created>
  <dcterms:modified xsi:type="dcterms:W3CDTF">2024-02-16T15:35:40Z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0x010100C6A2B1249D2368488CAA37A0CE825757</vt:lpwstr>
  </property>
</Properties>
</file>