
<file path=[Content_Types].xml><?xml version="1.0" encoding="utf-8"?>
<Types xmlns="http://schemas.openxmlformats.org/package/2006/content-types">
  <Default Extension="bin" ContentType="image/unknown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7"/>
  </p:notesMasterIdLst>
  <p:sldIdLst>
    <p:sldId id="256" r:id="rId5"/>
    <p:sldId id="259" r:id="rId6"/>
    <p:sldId id="412" r:id="rId7"/>
    <p:sldId id="413" r:id="rId8"/>
    <p:sldId id="304" r:id="rId9"/>
    <p:sldId id="303" r:id="rId10"/>
    <p:sldId id="305" r:id="rId11"/>
    <p:sldId id="306" r:id="rId12"/>
    <p:sldId id="307" r:id="rId13"/>
    <p:sldId id="308" r:id="rId14"/>
    <p:sldId id="374" r:id="rId15"/>
    <p:sldId id="309" r:id="rId16"/>
    <p:sldId id="310" r:id="rId17"/>
    <p:sldId id="312" r:id="rId18"/>
    <p:sldId id="313" r:id="rId19"/>
    <p:sldId id="314" r:id="rId20"/>
    <p:sldId id="315" r:id="rId21"/>
    <p:sldId id="316" r:id="rId22"/>
    <p:sldId id="317" r:id="rId23"/>
    <p:sldId id="329" r:id="rId24"/>
    <p:sldId id="327" r:id="rId25"/>
    <p:sldId id="416" r:id="rId26"/>
    <p:sldId id="328" r:id="rId27"/>
    <p:sldId id="330" r:id="rId28"/>
    <p:sldId id="331" r:id="rId29"/>
    <p:sldId id="332" r:id="rId30"/>
    <p:sldId id="352" r:id="rId31"/>
    <p:sldId id="353" r:id="rId32"/>
    <p:sldId id="414" r:id="rId33"/>
    <p:sldId id="415" r:id="rId34"/>
    <p:sldId id="355" r:id="rId35"/>
    <p:sldId id="356" r:id="rId36"/>
    <p:sldId id="357" r:id="rId37"/>
    <p:sldId id="359" r:id="rId38"/>
    <p:sldId id="361" r:id="rId39"/>
    <p:sldId id="358" r:id="rId40"/>
    <p:sldId id="362" r:id="rId41"/>
    <p:sldId id="417" r:id="rId42"/>
    <p:sldId id="370" r:id="rId43"/>
    <p:sldId id="360" r:id="rId44"/>
    <p:sldId id="367" r:id="rId45"/>
    <p:sldId id="363" r:id="rId46"/>
    <p:sldId id="364" r:id="rId47"/>
    <p:sldId id="368" r:id="rId48"/>
    <p:sldId id="371" r:id="rId49"/>
    <p:sldId id="372" r:id="rId50"/>
    <p:sldId id="373" r:id="rId51"/>
    <p:sldId id="407" r:id="rId52"/>
    <p:sldId id="408" r:id="rId53"/>
    <p:sldId id="409" r:id="rId54"/>
    <p:sldId id="410" r:id="rId55"/>
    <p:sldId id="41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0874B0B9-30DB-4504-AAEA-373ABF2A8B60}">
          <p14:sldIdLst>
            <p14:sldId id="256"/>
            <p14:sldId id="259"/>
          </p14:sldIdLst>
        </p14:section>
        <p14:section name="C'est quoi Angular ?" id="{EB321506-46CF-4824-A3D1-D7A959A51591}">
          <p14:sldIdLst>
            <p14:sldId id="412"/>
            <p14:sldId id="413"/>
            <p14:sldId id="304"/>
            <p14:sldId id="303"/>
          </p14:sldIdLst>
        </p14:section>
        <p14:section name="Outils nécessaires pour Angular" id="{1D53B4B5-2B2B-4B21-85E9-C9381B26EE09}">
          <p14:sldIdLst>
            <p14:sldId id="305"/>
          </p14:sldIdLst>
        </p14:section>
        <p14:section name="NPM" id="{113DB0FD-CD63-427A-B708-B6E5AAC75CED}">
          <p14:sldIdLst>
            <p14:sldId id="306"/>
            <p14:sldId id="307"/>
            <p14:sldId id="308"/>
            <p14:sldId id="374"/>
            <p14:sldId id="309"/>
            <p14:sldId id="310"/>
            <p14:sldId id="312"/>
          </p14:sldIdLst>
        </p14:section>
        <p14:section name="TypeScript" id="{5BE058D9-8905-4A9E-B689-4DB39C2E3C8F}">
          <p14:sldIdLst>
            <p14:sldId id="313"/>
            <p14:sldId id="314"/>
            <p14:sldId id="315"/>
            <p14:sldId id="316"/>
            <p14:sldId id="317"/>
            <p14:sldId id="329"/>
            <p14:sldId id="327"/>
            <p14:sldId id="416"/>
            <p14:sldId id="328"/>
          </p14:sldIdLst>
        </p14:section>
        <p14:section name="Visual Studio Code" id="{7B40D235-605D-486A-905D-84F5B28F03B9}">
          <p14:sldIdLst>
            <p14:sldId id="330"/>
            <p14:sldId id="331"/>
          </p14:sldIdLst>
        </p14:section>
        <p14:section name="Bootstrap" id="{FDBAEE11-B8BD-4758-8397-BB96E7202ED5}">
          <p14:sldIdLst>
            <p14:sldId id="332"/>
          </p14:sldIdLst>
        </p14:section>
        <p14:section name="Premiers pas avec Angular" id="{355D58BF-6BF5-4AE5-8398-43D26B213EA1}">
          <p14:sldIdLst>
            <p14:sldId id="352"/>
            <p14:sldId id="353"/>
            <p14:sldId id="414"/>
            <p14:sldId id="415"/>
            <p14:sldId id="355"/>
            <p14:sldId id="356"/>
            <p14:sldId id="357"/>
            <p14:sldId id="359"/>
            <p14:sldId id="361"/>
            <p14:sldId id="358"/>
            <p14:sldId id="362"/>
            <p14:sldId id="417"/>
            <p14:sldId id="370"/>
            <p14:sldId id="360"/>
            <p14:sldId id="367"/>
            <p14:sldId id="363"/>
            <p14:sldId id="364"/>
            <p14:sldId id="368"/>
            <p14:sldId id="371"/>
            <p14:sldId id="372"/>
            <p14:sldId id="373"/>
          </p14:sldIdLst>
        </p14:section>
        <p14:section name="GitKraken" id="{769FAD15-5CC5-4F70-B38B-13535BE151EC}">
          <p14:sldIdLst>
            <p14:sldId id="407"/>
            <p14:sldId id="408"/>
            <p14:sldId id="409"/>
            <p14:sldId id="410"/>
            <p14:sldId id="4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73D1"/>
    <a:srgbClr val="B177BF"/>
    <a:srgbClr val="FA4098"/>
    <a:srgbClr val="73B3D1"/>
    <a:srgbClr val="7385D1"/>
    <a:srgbClr val="FFFFFF"/>
    <a:srgbClr val="000000"/>
    <a:srgbClr val="739CD1"/>
    <a:srgbClr val="BF779D"/>
    <a:srgbClr val="797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7" autoAdjust="0"/>
    <p:restoredTop sz="96713" autoAdjust="0"/>
  </p:normalViewPr>
  <p:slideViewPr>
    <p:cSldViewPr snapToGrid="0">
      <p:cViewPr varScale="1">
        <p:scale>
          <a:sx n="120" d="100"/>
          <a:sy n="120" d="100"/>
        </p:scale>
        <p:origin x="840" y="77"/>
      </p:cViewPr>
      <p:guideLst/>
    </p:cSldViewPr>
  </p:slideViewPr>
  <p:outlineViewPr>
    <p:cViewPr>
      <p:scale>
        <a:sx n="33" d="100"/>
        <a:sy n="33" d="100"/>
      </p:scale>
      <p:origin x="0" y="-444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9738E-4FB4-4255-93B5-E99CBA9D6BD4}" type="datetimeFigureOut">
              <a:rPr lang="fr-CA" smtClean="0"/>
              <a:t>2024-01-18</a:t>
            </a:fld>
            <a:endParaRPr lang="fr-CA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53640-4FA9-41DB-B35F-658B5408C07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923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53640-4FA9-41DB-B35F-658B5408C078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556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E42FB-D061-48BA-903E-AFF7EF71A837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DEB06-7C55-4A88-98CA-A7C7CC95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1139"/>
            <a:ext cx="12192000" cy="1208824"/>
          </a:xfrm>
          <a:noFill/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8436A-24DF-47BF-A4ED-DF71FDEF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0" cy="431011"/>
          </a:xfrm>
          <a:solidFill>
            <a:srgbClr val="73B3D1"/>
          </a:solidFill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2DB9B7-CCEC-4820-965B-F911976D9690}"/>
              </a:ext>
            </a:extLst>
          </p:cNvPr>
          <p:cNvSpPr txBox="1"/>
          <p:nvPr userDrawn="1"/>
        </p:nvSpPr>
        <p:spPr>
          <a:xfrm>
            <a:off x="4610097" y="4119689"/>
            <a:ext cx="3147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>
                <a:solidFill>
                  <a:srgbClr val="73B3D1"/>
                </a:solidFill>
              </a:rPr>
              <a:t>Prog. Web orientée services Hiver 2024</a:t>
            </a:r>
          </a:p>
        </p:txBody>
      </p:sp>
    </p:spTree>
    <p:extLst>
      <p:ext uri="{BB962C8B-B14F-4D97-AF65-F5344CB8AC3E}">
        <p14:creationId xmlns:p14="http://schemas.microsoft.com/office/powerpoint/2010/main" val="38800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F5F89A-8ACE-4A83-8A33-69645F7DCE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148ABC2-9844-4986-9697-EF54318824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922F56-F440-42E3-AA30-4D16C008B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2B729B-B9CC-4AB0-8B71-146BCB4598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3970E7C-C550-44E4-B9CD-AB1516EE27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D8F19-2F8F-4068-852D-9F283AA4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0C911-4971-431E-9C8F-E9DEAC1A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EA3A6-5F28-4AC1-8DF1-3C5689D0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6C02-C10D-4F70-ADA5-0F3523AD6F2E}" type="datetimeFigureOut">
              <a:rPr lang="fr-CA" smtClean="0"/>
              <a:t>2024-01-18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F1293-9D7D-422C-8191-3FEAB102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5EFF0-A580-491E-A7BD-3EF42D05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40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typescriptlang.org/docs/handbook/typescript-tooling-in-5-minutes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bin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bin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7" Type="http://schemas.openxmlformats.org/officeDocument/2006/relationships/image" Target="../media/image66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info.cegepmontpetit.ca/git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noProof="0" dirty="0"/>
              <a:t>Semaine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noProof="0" dirty="0"/>
              <a:t>Introduction à </a:t>
            </a:r>
            <a:r>
              <a:rPr lang="fr-FR" noProof="0" dirty="0" err="1"/>
              <a:t>Angular</a:t>
            </a:r>
            <a:r>
              <a:rPr lang="fr-FR" noProof="0" dirty="0"/>
              <a:t> 👶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8DC693-2FF8-4026-BB8F-A115E67BC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80" y="4261103"/>
            <a:ext cx="1615439" cy="16154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DCC185-253A-44B9-B769-D22A5C10E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687" y="6281927"/>
            <a:ext cx="499873" cy="49987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FA14B32-9DA0-4494-7D24-32D6518BD43A}"/>
              </a:ext>
            </a:extLst>
          </p:cNvPr>
          <p:cNvSpPr txBox="1"/>
          <p:nvPr/>
        </p:nvSpPr>
        <p:spPr>
          <a:xfrm>
            <a:off x="10305287" y="5433375"/>
            <a:ext cx="203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A4098"/>
                </a:solidFill>
              </a:rPr>
              <a:t>ASP.NET </a:t>
            </a:r>
            <a:r>
              <a:rPr lang="fr-FR" sz="1200" dirty="0" err="1">
                <a:solidFill>
                  <a:srgbClr val="FA4098"/>
                </a:solidFill>
              </a:rPr>
              <a:t>Core</a:t>
            </a:r>
            <a:r>
              <a:rPr lang="fr-FR" sz="1200" dirty="0">
                <a:solidFill>
                  <a:srgbClr val="FA4098"/>
                </a:solidFill>
              </a:rPr>
              <a:t> </a:t>
            </a:r>
            <a:r>
              <a:rPr lang="fr-FR" sz="1200" dirty="0">
                <a:solidFill>
                  <a:srgbClr val="73B3D1"/>
                </a:solidFill>
              </a:rPr>
              <a:t>en pénitence pour 7 semaines </a:t>
            </a:r>
            <a:r>
              <a:rPr lang="en-US" sz="1200" dirty="0">
                <a:solidFill>
                  <a:srgbClr val="73B3D1"/>
                </a:solidFill>
              </a:rPr>
              <a:t>😩</a:t>
            </a:r>
            <a:endParaRPr lang="fr-FR" sz="1200" dirty="0">
              <a:solidFill>
                <a:srgbClr val="73B3D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7822816-FD0C-762B-C3E9-45DF6D4BA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25579">
            <a:off x="10331289" y="5810853"/>
            <a:ext cx="1321415" cy="132141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25B00D3-9AC0-ABBF-A0A0-71AC5AFB3636}"/>
              </a:ext>
            </a:extLst>
          </p:cNvPr>
          <p:cNvSpPr txBox="1"/>
          <p:nvPr/>
        </p:nvSpPr>
        <p:spPr>
          <a:xfrm rot="20291237">
            <a:off x="11152039" y="5957701"/>
            <a:ext cx="812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Bonk!</a:t>
            </a:r>
            <a:endParaRPr lang="fr-CA" sz="12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66E8B08-AEF3-6125-439A-29186D3EA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0" y="4084727"/>
            <a:ext cx="2730137" cy="269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70FC1-9E66-45C3-9A86-E961EC60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Installer </a:t>
            </a:r>
            <a:r>
              <a:rPr lang="fr-FR" noProof="0" dirty="0" err="1"/>
              <a:t>Angular</a:t>
            </a:r>
            <a:r>
              <a:rPr lang="fr-FR" noProof="0" dirty="0"/>
              <a:t> 🏡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DAB1C9-3E9F-46A8-9B9D-945F44DE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noProof="0" dirty="0"/>
              <a:t> </a:t>
            </a:r>
            <a:r>
              <a:rPr lang="fr-FR" noProof="0" dirty="0">
                <a:solidFill>
                  <a:srgbClr val="FA4098"/>
                </a:solidFill>
              </a:rPr>
              <a:t>Installer </a:t>
            </a:r>
            <a:r>
              <a:rPr lang="fr-FR" noProof="0" dirty="0" err="1">
                <a:solidFill>
                  <a:srgbClr val="FA4098"/>
                </a:solidFill>
              </a:rPr>
              <a:t>Angular</a:t>
            </a:r>
            <a:endParaRPr lang="fr-FR" noProof="0" dirty="0">
              <a:solidFill>
                <a:srgbClr val="FA4098"/>
              </a:solidFill>
            </a:endParaRPr>
          </a:p>
          <a:p>
            <a:pPr lvl="1"/>
            <a:r>
              <a:rPr lang="fr-FR" noProof="0" dirty="0"/>
              <a:t> Ouvrez </a:t>
            </a:r>
            <a:r>
              <a:rPr lang="fr-FR" noProof="0" dirty="0" err="1"/>
              <a:t>Powershell</a:t>
            </a:r>
            <a:r>
              <a:rPr lang="fr-FR" noProof="0" dirty="0"/>
              <a:t>.</a:t>
            </a:r>
          </a:p>
          <a:p>
            <a:pPr lvl="1"/>
            <a:r>
              <a:rPr lang="fr-FR" noProof="0" dirty="0"/>
              <a:t> Tapez la commande</a:t>
            </a:r>
            <a:endParaRPr lang="fr-FR" noProof="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FR" noProof="0" dirty="0">
                <a:cs typeface="Courier New" panose="02070309020205020404" pitchFamily="49" charset="0"/>
              </a:rPr>
              <a:t> </a:t>
            </a:r>
            <a:r>
              <a:rPr lang="fr-FR" b="1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</a:t>
            </a:r>
            <a:r>
              <a:rPr lang="fr-FR" noProof="0" dirty="0">
                <a:cs typeface="Courier New" panose="02070309020205020404" pitchFamily="49" charset="0"/>
              </a:rPr>
              <a:t> permet d’installer </a:t>
            </a:r>
            <a:r>
              <a:rPr lang="fr-FR" noProof="0" dirty="0" err="1">
                <a:solidFill>
                  <a:srgbClr val="FA4098"/>
                </a:solidFill>
                <a:cs typeface="Courier New" panose="02070309020205020404" pitchFamily="49" charset="0"/>
              </a:rPr>
              <a:t>Angular</a:t>
            </a:r>
            <a:r>
              <a:rPr lang="fr-FR" noProof="0" dirty="0">
                <a:cs typeface="Courier New" panose="02070309020205020404" pitchFamily="49" charset="0"/>
              </a:rPr>
              <a:t> globalement plutôt que seulement dans </a:t>
            </a:r>
            <a:r>
              <a:rPr lang="fr-FR" u="sng" noProof="0" dirty="0">
                <a:cs typeface="Courier New" panose="02070309020205020404" pitchFamily="49" charset="0"/>
              </a:rPr>
              <a:t>un</a:t>
            </a:r>
            <a:r>
              <a:rPr lang="fr-FR" noProof="0" dirty="0">
                <a:cs typeface="Courier New" panose="02070309020205020404" pitchFamily="49" charset="0"/>
              </a:rPr>
              <a:t> projet.</a:t>
            </a:r>
          </a:p>
          <a:p>
            <a:pPr lvl="1"/>
            <a:r>
              <a:rPr lang="fr-FR" noProof="0" dirty="0">
                <a:cs typeface="Courier New" panose="02070309020205020404" pitchFamily="49" charset="0"/>
              </a:rPr>
              <a:t> Plein de choses vont s’installer avec une jolie animation pour la barre de chargement. ✨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E6361C-CC13-418D-B955-3633D3529335}"/>
              </a:ext>
            </a:extLst>
          </p:cNvPr>
          <p:cNvSpPr txBox="1"/>
          <p:nvPr/>
        </p:nvSpPr>
        <p:spPr>
          <a:xfrm>
            <a:off x="0" y="6550223"/>
            <a:ext cx="5007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noProof="0">
                <a:solidFill>
                  <a:srgbClr val="7385D1"/>
                </a:solidFill>
              </a:rPr>
              <a:t>🏡 Étape nécessaire à la maison seulement.</a:t>
            </a:r>
            <a:endParaRPr lang="fr-CA" sz="1400">
              <a:solidFill>
                <a:srgbClr val="7385D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ED3A15B-2EBC-4C52-96DF-1E5548934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002" y="1597842"/>
            <a:ext cx="1327403" cy="3406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63CD523-B6D8-B20D-4302-E4D11AEC6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002" y="2038919"/>
            <a:ext cx="7306695" cy="31436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BDA7F34-97D4-5ADB-3619-CB6E61ACA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391" y="1602574"/>
            <a:ext cx="2230610" cy="33588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857A611-C229-E765-CB40-375A51E92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240" y="3651825"/>
            <a:ext cx="6954220" cy="36200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6C98F73-E964-6E78-E445-05DF196BB1BE}"/>
              </a:ext>
            </a:extLst>
          </p:cNvPr>
          <p:cNvSpPr txBox="1"/>
          <p:nvPr/>
        </p:nvSpPr>
        <p:spPr>
          <a:xfrm>
            <a:off x="8883650" y="3335162"/>
            <a:ext cx="3175000" cy="1169551"/>
          </a:xfrm>
          <a:prstGeom prst="rect">
            <a:avLst/>
          </a:prstGeom>
          <a:noFill/>
          <a:ln w="28575"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7385D1"/>
                </a:solidFill>
              </a:rPr>
              <a:t>Ceci est la version qui est installée à l’école. Si vous prenez une version plus récente à la maison, vous pourriez éprouver des problèmes de compatibilité mineurs ou majeurs </a:t>
            </a:r>
            <a:r>
              <a:rPr lang="en-US" sz="1400" dirty="0">
                <a:solidFill>
                  <a:srgbClr val="7385D1"/>
                </a:solidFill>
              </a:rPr>
              <a:t>😩</a:t>
            </a:r>
            <a:endParaRPr lang="fr-FR" sz="1400" dirty="0">
              <a:solidFill>
                <a:srgbClr val="7385D1"/>
              </a:solidFill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2F51B4C-85BD-6717-5BB1-A04FAE06A1B4}"/>
              </a:ext>
            </a:extLst>
          </p:cNvPr>
          <p:cNvCxnSpPr/>
          <p:nvPr/>
        </p:nvCxnSpPr>
        <p:spPr>
          <a:xfrm flipH="1" flipV="1">
            <a:off x="10655300" y="2353288"/>
            <a:ext cx="133350" cy="98187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532E6E0-2EB3-CEA4-99D2-CE295C9E68BE}"/>
              </a:ext>
            </a:extLst>
          </p:cNvPr>
          <p:cNvSpPr/>
          <p:nvPr/>
        </p:nvSpPr>
        <p:spPr>
          <a:xfrm>
            <a:off x="7054849" y="2038919"/>
            <a:ext cx="4138847" cy="314369"/>
          </a:xfrm>
          <a:prstGeom prst="rect">
            <a:avLst/>
          </a:prstGeom>
          <a:noFill/>
          <a:ln w="28575">
            <a:solidFill>
              <a:srgbClr val="FA40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C8174DAF-D3F4-A1A0-2082-B5B94D6AA5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425" y="4988095"/>
            <a:ext cx="10198100" cy="39504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42E38A5-1860-9EC7-C920-93C8D12DEA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5686564"/>
            <a:ext cx="10699750" cy="2333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5BF38DC-457D-5751-1DA8-4E797B6FA983}"/>
              </a:ext>
            </a:extLst>
          </p:cNvPr>
          <p:cNvSpPr txBox="1"/>
          <p:nvPr/>
        </p:nvSpPr>
        <p:spPr>
          <a:xfrm>
            <a:off x="2295250" y="5367275"/>
            <a:ext cx="7296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A4098"/>
                </a:solidFill>
              </a:rPr>
              <a:t>Si </a:t>
            </a:r>
            <a:r>
              <a:rPr lang="en-US" sz="1400" dirty="0" err="1">
                <a:solidFill>
                  <a:srgbClr val="FA4098"/>
                </a:solidFill>
              </a:rPr>
              <a:t>vous</a:t>
            </a:r>
            <a:r>
              <a:rPr lang="en-US" sz="1400" dirty="0">
                <a:solidFill>
                  <a:srgbClr val="FA4098"/>
                </a:solidFill>
              </a:rPr>
              <a:t> </a:t>
            </a:r>
            <a:r>
              <a:rPr lang="en-US" sz="1400" dirty="0" err="1">
                <a:solidFill>
                  <a:srgbClr val="FA4098"/>
                </a:solidFill>
              </a:rPr>
              <a:t>avez</a:t>
            </a:r>
            <a:r>
              <a:rPr lang="en-US" sz="1400" dirty="0">
                <a:solidFill>
                  <a:srgbClr val="FA4098"/>
                </a:solidFill>
              </a:rPr>
              <a:t> </a:t>
            </a:r>
            <a:r>
              <a:rPr lang="en-US" sz="1400" dirty="0" err="1">
                <a:solidFill>
                  <a:srgbClr val="FA4098"/>
                </a:solidFill>
              </a:rPr>
              <a:t>cette</a:t>
            </a:r>
            <a:r>
              <a:rPr lang="en-US" sz="1400" dirty="0">
                <a:solidFill>
                  <a:srgbClr val="FA4098"/>
                </a:solidFill>
              </a:rPr>
              <a:t> ↑ </a:t>
            </a:r>
            <a:r>
              <a:rPr lang="en-US" sz="1400" dirty="0" err="1">
                <a:solidFill>
                  <a:srgbClr val="FA4098"/>
                </a:solidFill>
              </a:rPr>
              <a:t>erreur</a:t>
            </a:r>
            <a:r>
              <a:rPr lang="en-US" sz="1400" dirty="0">
                <a:solidFill>
                  <a:srgbClr val="FA4098"/>
                </a:solidFill>
              </a:rPr>
              <a:t> plus tard, </a:t>
            </a:r>
            <a:r>
              <a:rPr lang="en-US" sz="1400" dirty="0" err="1">
                <a:solidFill>
                  <a:srgbClr val="FA4098"/>
                </a:solidFill>
              </a:rPr>
              <a:t>changez</a:t>
            </a:r>
            <a:r>
              <a:rPr lang="en-US" sz="1400" dirty="0">
                <a:solidFill>
                  <a:srgbClr val="FA4098"/>
                </a:solidFill>
              </a:rPr>
              <a:t> </a:t>
            </a:r>
            <a:r>
              <a:rPr lang="en-US" sz="1400" dirty="0" err="1">
                <a:solidFill>
                  <a:srgbClr val="FA4098"/>
                </a:solidFill>
              </a:rPr>
              <a:t>votre</a:t>
            </a:r>
            <a:r>
              <a:rPr lang="en-US" sz="1400" dirty="0">
                <a:solidFill>
                  <a:srgbClr val="FA4098"/>
                </a:solidFill>
              </a:rPr>
              <a:t> </a:t>
            </a:r>
            <a:r>
              <a:rPr lang="en-US" sz="1400" dirty="0" err="1">
                <a:solidFill>
                  <a:srgbClr val="FA4098"/>
                </a:solidFill>
              </a:rPr>
              <a:t>ExecutionPolicy</a:t>
            </a:r>
            <a:r>
              <a:rPr lang="en-US" sz="1400" dirty="0">
                <a:solidFill>
                  <a:srgbClr val="FA4098"/>
                </a:solidFill>
              </a:rPr>
              <a:t> </a:t>
            </a:r>
            <a:r>
              <a:rPr lang="en-US" sz="1400" dirty="0" err="1">
                <a:solidFill>
                  <a:srgbClr val="FA4098"/>
                </a:solidFill>
              </a:rPr>
              <a:t>comme</a:t>
            </a:r>
            <a:r>
              <a:rPr lang="en-US" sz="1400" dirty="0">
                <a:solidFill>
                  <a:srgbClr val="FA4098"/>
                </a:solidFill>
              </a:rPr>
              <a:t> ceci ↓</a:t>
            </a:r>
            <a:endParaRPr lang="fr-CA" sz="1400" dirty="0">
              <a:solidFill>
                <a:srgbClr val="FA4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98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70FC1-9E66-45C3-9A86-E961EC60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Créer un projet </a:t>
            </a:r>
            <a:r>
              <a:rPr lang="fr-FR" noProof="0" dirty="0" err="1"/>
              <a:t>Angular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DAB1C9-3E9F-46A8-9B9D-945F44DE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</a:t>
            </a:r>
            <a:r>
              <a:rPr lang="fr-FR" noProof="0" dirty="0">
                <a:solidFill>
                  <a:srgbClr val="FA4098"/>
                </a:solidFill>
              </a:rPr>
              <a:t>Créer un projet </a:t>
            </a:r>
            <a:r>
              <a:rPr lang="fr-FR" noProof="0" dirty="0" err="1">
                <a:solidFill>
                  <a:srgbClr val="FA4098"/>
                </a:solidFill>
              </a:rPr>
              <a:t>Angular</a:t>
            </a:r>
            <a:r>
              <a:rPr lang="fr-FR" noProof="0" dirty="0">
                <a:solidFill>
                  <a:srgbClr val="FA4098"/>
                </a:solidFill>
              </a:rPr>
              <a:t> 🧰</a:t>
            </a:r>
          </a:p>
          <a:p>
            <a:pPr lvl="1"/>
            <a:r>
              <a:rPr lang="fr-FR" noProof="0" dirty="0"/>
              <a:t> Avec l’explorateur de fichiers, rendez-vous dans le répertoire de votre choix.</a:t>
            </a:r>
          </a:p>
          <a:p>
            <a:pPr lvl="1"/>
            <a:r>
              <a:rPr lang="fr-FR" noProof="0" dirty="0"/>
              <a:t> Faites </a:t>
            </a:r>
            <a:r>
              <a:rPr lang="fr-FR" noProof="0" dirty="0">
                <a:solidFill>
                  <a:srgbClr val="FA4098"/>
                </a:solidFill>
              </a:rPr>
              <a:t>Shift</a:t>
            </a:r>
            <a:r>
              <a:rPr lang="fr-FR" noProof="0" dirty="0"/>
              <a:t> + </a:t>
            </a:r>
            <a:r>
              <a:rPr lang="fr-FR" noProof="0" dirty="0">
                <a:solidFill>
                  <a:srgbClr val="FA4098"/>
                </a:solidFill>
              </a:rPr>
              <a:t>Clic-droit</a:t>
            </a:r>
            <a:r>
              <a:rPr lang="fr-FR" noProof="0" dirty="0"/>
              <a:t> dans l’explorateur -&gt; </a:t>
            </a:r>
            <a:r>
              <a:rPr lang="fr-FR" noProof="0" dirty="0">
                <a:solidFill>
                  <a:srgbClr val="FA4098"/>
                </a:solidFill>
              </a:rPr>
              <a:t>Ouvrir </a:t>
            </a:r>
            <a:r>
              <a:rPr lang="fr-FR" noProof="0" dirty="0" err="1">
                <a:solidFill>
                  <a:srgbClr val="FA4098"/>
                </a:solidFill>
              </a:rPr>
              <a:t>Powershell</a:t>
            </a:r>
            <a:endParaRPr lang="fr-FR" noProof="0" dirty="0">
              <a:solidFill>
                <a:srgbClr val="FA4098"/>
              </a:solidFill>
            </a:endParaRPr>
          </a:p>
          <a:p>
            <a:pPr lvl="2"/>
            <a:r>
              <a:rPr lang="fr-FR" noProof="0" dirty="0"/>
              <a:t> Tapez la commande </a:t>
            </a:r>
            <a:r>
              <a:rPr lang="fr-FR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fr-FR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fr-FR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nomDeVotreProjet</a:t>
            </a:r>
            <a:endParaRPr lang="fr-FR" noProof="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FR" noProof="0" dirty="0"/>
              <a:t> Lors de la création du projet, il faut répondre à deux questions :</a:t>
            </a:r>
          </a:p>
          <a:p>
            <a:pPr lvl="3"/>
            <a:r>
              <a:rPr lang="fr-FR" noProof="0" dirty="0"/>
              <a:t> Veut-on ajouter le routage ? -&gt; </a:t>
            </a:r>
            <a:r>
              <a:rPr lang="fr-FR" noProof="0" dirty="0">
                <a:solidFill>
                  <a:srgbClr val="FA4098"/>
                </a:solidFill>
              </a:rPr>
              <a:t>Oui</a:t>
            </a:r>
            <a:r>
              <a:rPr lang="fr-FR" noProof="0" dirty="0"/>
              <a:t> ou </a:t>
            </a:r>
            <a:r>
              <a:rPr lang="fr-FR" noProof="0" dirty="0">
                <a:solidFill>
                  <a:srgbClr val="FA4098"/>
                </a:solidFill>
              </a:rPr>
              <a:t>non</a:t>
            </a:r>
            <a:r>
              <a:rPr lang="fr-FR" noProof="0" dirty="0"/>
              <a:t>, ça dépendra de la situation.</a:t>
            </a:r>
          </a:p>
          <a:p>
            <a:pPr lvl="3"/>
            <a:r>
              <a:rPr lang="fr-FR" noProof="0" dirty="0"/>
              <a:t> Quel format pour les feuilles de styles ? -&gt; Toujours </a:t>
            </a:r>
            <a:r>
              <a:rPr lang="fr-FR" noProof="0" dirty="0">
                <a:solidFill>
                  <a:srgbClr val="FA4098"/>
                </a:solidFill>
              </a:rPr>
              <a:t>CSS</a:t>
            </a:r>
            <a:r>
              <a:rPr lang="fr-FR" noProof="0" dirty="0"/>
              <a:t>.</a:t>
            </a:r>
          </a:p>
          <a:p>
            <a:pPr lvl="2"/>
            <a:r>
              <a:rPr lang="fr-FR" noProof="0" dirty="0"/>
              <a:t> Vous aurez ensuite un dossier avec votre </a:t>
            </a:r>
            <a:r>
              <a:rPr lang="fr-FR" noProof="0" dirty="0">
                <a:solidFill>
                  <a:srgbClr val="FA4098"/>
                </a:solidFill>
              </a:rPr>
              <a:t>projet </a:t>
            </a:r>
            <a:r>
              <a:rPr lang="fr-FR" noProof="0" dirty="0" err="1">
                <a:solidFill>
                  <a:srgbClr val="FA4098"/>
                </a:solidFill>
              </a:rPr>
              <a:t>Angular</a:t>
            </a:r>
            <a:r>
              <a:rPr lang="fr-FR" noProof="0" dirty="0">
                <a:solidFill>
                  <a:srgbClr val="FA4098"/>
                </a:solidFill>
              </a:rPr>
              <a:t> </a:t>
            </a:r>
            <a:r>
              <a:rPr lang="fr-FR" noProof="0" dirty="0"/>
              <a:t>et plein de fichiers déjà créés.</a:t>
            </a:r>
          </a:p>
          <a:p>
            <a:endParaRPr lang="fr-FR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DC3244-49B8-4CFC-B6F3-797048D4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381" y="3457857"/>
            <a:ext cx="1305107" cy="219106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7674A33-3B0B-4001-9673-8EE1359FD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328" y="3887016"/>
            <a:ext cx="1324160" cy="290553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BC82610-A10E-4DF4-9020-DAAA88EA1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7701"/>
            <a:ext cx="880299" cy="880299"/>
          </a:xfrm>
          <a:prstGeom prst="rect">
            <a:avLst/>
          </a:prstGeom>
        </p:spPr>
      </p:pic>
      <p:sp>
        <p:nvSpPr>
          <p:cNvPr id="3" name="Bulle narrative : ronde 2">
            <a:extLst>
              <a:ext uri="{FF2B5EF4-FFF2-40B4-BE49-F238E27FC236}">
                <a16:creationId xmlns:a16="http://schemas.microsoft.com/office/drawing/2014/main" id="{1A0CF1E4-B817-4E9F-AE10-E09C08052C05}"/>
              </a:ext>
            </a:extLst>
          </p:cNvPr>
          <p:cNvSpPr/>
          <p:nvPr/>
        </p:nvSpPr>
        <p:spPr>
          <a:xfrm>
            <a:off x="286551" y="5474328"/>
            <a:ext cx="1554395" cy="53602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738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>
                <a:solidFill>
                  <a:srgbClr val="7385D1"/>
                </a:solidFill>
              </a:rPr>
              <a:t>Youpi.</a:t>
            </a:r>
          </a:p>
        </p:txBody>
      </p:sp>
    </p:spTree>
    <p:extLst>
      <p:ext uri="{BB962C8B-B14F-4D97-AF65-F5344CB8AC3E}">
        <p14:creationId xmlns:p14="http://schemas.microsoft.com/office/powerpoint/2010/main" val="206877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70FC1-9E66-45C3-9A86-E961EC60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Installer une dépendance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DAB1C9-3E9F-46A8-9B9D-945F44DE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</a:t>
            </a:r>
            <a:r>
              <a:rPr lang="fr-FR" noProof="0" dirty="0">
                <a:solidFill>
                  <a:srgbClr val="FA4098"/>
                </a:solidFill>
              </a:rPr>
              <a:t>Installer</a:t>
            </a:r>
            <a:r>
              <a:rPr lang="fr-FR" noProof="0" dirty="0"/>
              <a:t> une </a:t>
            </a:r>
            <a:r>
              <a:rPr lang="fr-FR" noProof="0" dirty="0">
                <a:solidFill>
                  <a:srgbClr val="FA4098"/>
                </a:solidFill>
              </a:rPr>
              <a:t>dépendance</a:t>
            </a:r>
            <a:r>
              <a:rPr lang="fr-FR" noProof="0" dirty="0"/>
              <a:t> 🍷🚬</a:t>
            </a:r>
          </a:p>
          <a:p>
            <a:pPr lvl="1"/>
            <a:r>
              <a:rPr lang="fr-FR" noProof="0" dirty="0"/>
              <a:t> Rendez-vous à l’intérieur du répertoire d’un </a:t>
            </a:r>
            <a:r>
              <a:rPr lang="fr-FR" noProof="0" dirty="0">
                <a:solidFill>
                  <a:srgbClr val="FA4098"/>
                </a:solidFill>
              </a:rPr>
              <a:t>projet </a:t>
            </a:r>
            <a:r>
              <a:rPr lang="fr-FR" noProof="0" dirty="0" err="1">
                <a:solidFill>
                  <a:srgbClr val="FA4098"/>
                </a:solidFill>
              </a:rPr>
              <a:t>Angular</a:t>
            </a:r>
            <a:r>
              <a:rPr lang="fr-FR" noProof="0" dirty="0">
                <a:solidFill>
                  <a:srgbClr val="FA4098"/>
                </a:solidFill>
              </a:rPr>
              <a:t> </a:t>
            </a:r>
            <a:r>
              <a:rPr lang="fr-FR" noProof="0" dirty="0"/>
              <a:t>avec l’explorateur de fichier. (Tel que ci-gauche)</a:t>
            </a:r>
          </a:p>
          <a:p>
            <a:pPr lvl="1"/>
            <a:r>
              <a:rPr lang="fr-FR" noProof="0" dirty="0"/>
              <a:t> Faites </a:t>
            </a:r>
            <a:r>
              <a:rPr lang="fr-FR" noProof="0" dirty="0">
                <a:solidFill>
                  <a:srgbClr val="FA4098"/>
                </a:solidFill>
              </a:rPr>
              <a:t>Shift</a:t>
            </a:r>
            <a:r>
              <a:rPr lang="fr-FR" noProof="0" dirty="0"/>
              <a:t> + </a:t>
            </a:r>
            <a:r>
              <a:rPr lang="fr-FR" noProof="0" dirty="0">
                <a:solidFill>
                  <a:srgbClr val="FA4098"/>
                </a:solidFill>
              </a:rPr>
              <a:t>Clic-droit</a:t>
            </a:r>
            <a:r>
              <a:rPr lang="fr-FR" noProof="0" dirty="0"/>
              <a:t> dans l’explorateur -&gt; </a:t>
            </a:r>
            <a:r>
              <a:rPr lang="fr-FR" noProof="0" dirty="0">
                <a:solidFill>
                  <a:srgbClr val="FA4098"/>
                </a:solidFill>
              </a:rPr>
              <a:t>Ouvrir </a:t>
            </a:r>
            <a:r>
              <a:rPr lang="fr-FR" noProof="0" dirty="0" err="1">
                <a:solidFill>
                  <a:srgbClr val="FA4098"/>
                </a:solidFill>
              </a:rPr>
              <a:t>Powershell</a:t>
            </a:r>
            <a:endParaRPr lang="fr-FR" noProof="0" dirty="0">
              <a:solidFill>
                <a:srgbClr val="FA4098"/>
              </a:solidFill>
            </a:endParaRPr>
          </a:p>
          <a:p>
            <a:pPr lvl="1"/>
            <a:r>
              <a:rPr lang="fr-FR" noProof="0" dirty="0"/>
              <a:t> Avant d’installer la </a:t>
            </a:r>
            <a:r>
              <a:rPr lang="fr-FR" b="1" noProof="0" dirty="0"/>
              <a:t>dépendance</a:t>
            </a:r>
            <a:r>
              <a:rPr lang="fr-FR" noProof="0" dirty="0"/>
              <a:t>, jetez un petit coup d’œil au fichier </a:t>
            </a:r>
            <a:r>
              <a:rPr lang="fr-FR" noProof="0" dirty="0" err="1">
                <a:solidFill>
                  <a:schemeClr val="tx1"/>
                </a:solidFill>
              </a:rPr>
              <a:t>package.json</a:t>
            </a:r>
            <a:r>
              <a:rPr lang="fr-FR" noProof="0" dirty="0"/>
              <a:t>.</a:t>
            </a:r>
          </a:p>
          <a:p>
            <a:pPr lvl="2"/>
            <a:r>
              <a:rPr lang="fr-FR" noProof="0" dirty="0"/>
              <a:t> Ici sont listées les </a:t>
            </a:r>
            <a:r>
              <a:rPr lang="fr-FR" b="1" noProof="0" dirty="0"/>
              <a:t>dépendances du projet</a:t>
            </a:r>
            <a:r>
              <a:rPr lang="fr-FR" noProof="0" dirty="0"/>
              <a:t>.</a:t>
            </a:r>
          </a:p>
          <a:p>
            <a:pPr lvl="2"/>
            <a:endParaRPr lang="fr-FR" noProof="0" dirty="0"/>
          </a:p>
          <a:p>
            <a:pPr lvl="1"/>
            <a:r>
              <a:rPr lang="fr-FR" noProof="0" dirty="0"/>
              <a:t> Installons la dépendance </a:t>
            </a:r>
            <a:r>
              <a:rPr lang="fr-FR" noProof="0" dirty="0" err="1">
                <a:solidFill>
                  <a:srgbClr val="FA4098"/>
                </a:solidFill>
              </a:rPr>
              <a:t>bootstrap</a:t>
            </a:r>
            <a:r>
              <a:rPr lang="fr-FR" noProof="0" dirty="0"/>
              <a:t> :</a:t>
            </a:r>
          </a:p>
          <a:p>
            <a:pPr lvl="2"/>
            <a:r>
              <a:rPr lang="fr-FR" noProof="0" dirty="0"/>
              <a:t> Commande : </a:t>
            </a:r>
            <a:r>
              <a:rPr lang="fr-FR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fr-FR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fr-FR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endParaRPr lang="fr-FR" noProof="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FR" noProof="0" dirty="0"/>
              <a:t> Dans </a:t>
            </a:r>
            <a:r>
              <a:rPr lang="fr-FR" noProof="0" dirty="0" err="1">
                <a:solidFill>
                  <a:schemeClr val="tx1"/>
                </a:solidFill>
              </a:rPr>
              <a:t>package.json</a:t>
            </a:r>
            <a:r>
              <a:rPr lang="fr-FR" noProof="0" dirty="0"/>
              <a:t>, on peut maintenant retrouver une ligne pour </a:t>
            </a:r>
            <a:r>
              <a:rPr lang="fr-FR" noProof="0" dirty="0" err="1">
                <a:solidFill>
                  <a:srgbClr val="FA4098"/>
                </a:solidFill>
              </a:rPr>
              <a:t>bootstrap</a:t>
            </a:r>
            <a:r>
              <a:rPr lang="fr-FR" noProof="0" dirty="0"/>
              <a:t> !</a:t>
            </a:r>
          </a:p>
          <a:p>
            <a:pPr lvl="2"/>
            <a:endParaRPr lang="fr-FR" noProof="0" dirty="0"/>
          </a:p>
          <a:p>
            <a:pPr lvl="2"/>
            <a:r>
              <a:rPr lang="fr-FR" noProof="0" dirty="0"/>
              <a:t> Dans le dossier </a:t>
            </a:r>
            <a:r>
              <a:rPr lang="fr-FR" noProof="0" dirty="0" err="1">
                <a:solidFill>
                  <a:schemeClr val="tx1"/>
                </a:solidFill>
              </a:rPr>
              <a:t>node_modules</a:t>
            </a:r>
            <a:r>
              <a:rPr lang="fr-FR" noProof="0" dirty="0">
                <a:solidFill>
                  <a:schemeClr val="tx1"/>
                </a:solidFill>
              </a:rPr>
              <a:t> </a:t>
            </a:r>
            <a:r>
              <a:rPr lang="fr-FR" noProof="0" dirty="0"/>
              <a:t>(qui est très lourd 🐳), on a les ressources nécessaires au fonctionnement des librairies / dépendances. On retrouve maintenant un dossier « </a:t>
            </a:r>
            <a:r>
              <a:rPr lang="fr-FR" noProof="0" dirty="0" err="1">
                <a:solidFill>
                  <a:schemeClr val="tx1"/>
                </a:solidFill>
              </a:rPr>
              <a:t>bootstrap</a:t>
            </a:r>
            <a:r>
              <a:rPr lang="fr-FR" noProof="0" dirty="0"/>
              <a:t> » avec ses fichiers.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B4DAB82-5E67-44C2-A25C-84497F880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3" y="1660925"/>
            <a:ext cx="872599" cy="191469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C4DDC97-E543-46FC-941F-796C1614E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130" y="3180567"/>
            <a:ext cx="4123867" cy="966401"/>
          </a:xfrm>
          <a:prstGeom prst="rect">
            <a:avLst/>
          </a:prstGeom>
          <a:ln w="19050">
            <a:solidFill>
              <a:srgbClr val="7385D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6C85CCB-0D1B-4D30-86EE-6E04ED882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130" y="4872264"/>
            <a:ext cx="2593030" cy="334345"/>
          </a:xfrm>
          <a:prstGeom prst="rect">
            <a:avLst/>
          </a:prstGeom>
          <a:ln w="19050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179558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70FC1-9E66-45C3-9A86-E961EC60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Désinstaller une dépendance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DAB1C9-3E9F-46A8-9B9D-945F44DE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</a:t>
            </a:r>
            <a:r>
              <a:rPr lang="fr-FR" noProof="0" dirty="0">
                <a:solidFill>
                  <a:srgbClr val="FA4098"/>
                </a:solidFill>
              </a:rPr>
              <a:t>Désinstaller</a:t>
            </a:r>
            <a:r>
              <a:rPr lang="fr-FR" noProof="0" dirty="0"/>
              <a:t> une </a:t>
            </a:r>
            <a:r>
              <a:rPr lang="fr-FR" noProof="0" dirty="0">
                <a:solidFill>
                  <a:srgbClr val="FA4098"/>
                </a:solidFill>
              </a:rPr>
              <a:t>dépendance</a:t>
            </a:r>
          </a:p>
          <a:p>
            <a:pPr lvl="1"/>
            <a:r>
              <a:rPr lang="fr-FR" noProof="0" dirty="0"/>
              <a:t> Rendez-vous à l’intérieur du répertoire d’un </a:t>
            </a:r>
            <a:r>
              <a:rPr lang="fr-FR" noProof="0" dirty="0">
                <a:solidFill>
                  <a:srgbClr val="FA4098"/>
                </a:solidFill>
              </a:rPr>
              <a:t>projet </a:t>
            </a:r>
            <a:r>
              <a:rPr lang="fr-FR" noProof="0" dirty="0" err="1">
                <a:solidFill>
                  <a:srgbClr val="FA4098"/>
                </a:solidFill>
              </a:rPr>
              <a:t>Angular</a:t>
            </a:r>
            <a:r>
              <a:rPr lang="fr-FR" noProof="0" dirty="0">
                <a:solidFill>
                  <a:srgbClr val="FA4098"/>
                </a:solidFill>
              </a:rPr>
              <a:t> </a:t>
            </a:r>
            <a:r>
              <a:rPr lang="fr-FR" noProof="0" dirty="0"/>
              <a:t>avec l’explorateur de fichier. (Tel que ci-gauche)</a:t>
            </a:r>
          </a:p>
          <a:p>
            <a:pPr lvl="1"/>
            <a:r>
              <a:rPr lang="fr-FR" noProof="0" dirty="0"/>
              <a:t> Faites </a:t>
            </a:r>
            <a:r>
              <a:rPr lang="fr-FR" noProof="0" dirty="0">
                <a:solidFill>
                  <a:srgbClr val="FA4098"/>
                </a:solidFill>
              </a:rPr>
              <a:t>Shift</a:t>
            </a:r>
            <a:r>
              <a:rPr lang="fr-FR" noProof="0" dirty="0"/>
              <a:t> + </a:t>
            </a:r>
            <a:r>
              <a:rPr lang="fr-FR" noProof="0" dirty="0">
                <a:solidFill>
                  <a:srgbClr val="FA4098"/>
                </a:solidFill>
              </a:rPr>
              <a:t>Clic-droit</a:t>
            </a:r>
            <a:r>
              <a:rPr lang="fr-FR" noProof="0" dirty="0"/>
              <a:t> dans l’explorateur -&gt; </a:t>
            </a:r>
            <a:r>
              <a:rPr lang="fr-FR" noProof="0" dirty="0">
                <a:solidFill>
                  <a:srgbClr val="FA4098"/>
                </a:solidFill>
              </a:rPr>
              <a:t>Ouvrir </a:t>
            </a:r>
            <a:r>
              <a:rPr lang="fr-FR" noProof="0" dirty="0" err="1">
                <a:solidFill>
                  <a:srgbClr val="FA4098"/>
                </a:solidFill>
              </a:rPr>
              <a:t>Powershell</a:t>
            </a:r>
            <a:endParaRPr lang="fr-FR" noProof="0" dirty="0">
              <a:solidFill>
                <a:srgbClr val="FA4098"/>
              </a:solidFill>
            </a:endParaRPr>
          </a:p>
          <a:p>
            <a:pPr lvl="2"/>
            <a:r>
              <a:rPr lang="fr-FR" noProof="0" dirty="0"/>
              <a:t> Tapez la commande : </a:t>
            </a:r>
            <a:r>
              <a:rPr lang="fr-FR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fr-FR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uninstall</a:t>
            </a:r>
            <a:r>
              <a:rPr lang="fr-FR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fr-FR" noProof="0" dirty="0"/>
              <a:t> (Par exemple pour retirer Bootstrap)</a:t>
            </a:r>
          </a:p>
          <a:p>
            <a:pPr lvl="2"/>
            <a:r>
              <a:rPr lang="fr-FR" noProof="0" dirty="0"/>
              <a:t> La ligne pour </a:t>
            </a:r>
            <a:r>
              <a:rPr lang="fr-FR" noProof="0" dirty="0" err="1">
                <a:solidFill>
                  <a:srgbClr val="FA4098"/>
                </a:solidFill>
              </a:rPr>
              <a:t>bootstrap</a:t>
            </a:r>
            <a:r>
              <a:rPr lang="fr-FR" noProof="0" dirty="0"/>
              <a:t> va disparaître dans </a:t>
            </a:r>
            <a:r>
              <a:rPr lang="fr-FR" noProof="0" dirty="0" err="1">
                <a:solidFill>
                  <a:schemeClr val="tx1"/>
                </a:solidFill>
              </a:rPr>
              <a:t>package.json</a:t>
            </a:r>
            <a:endParaRPr lang="fr-FR" noProof="0" dirty="0">
              <a:solidFill>
                <a:schemeClr val="tx1"/>
              </a:solidFill>
            </a:endParaRPr>
          </a:p>
          <a:p>
            <a:pPr lvl="2"/>
            <a:r>
              <a:rPr lang="fr-FR" noProof="0" dirty="0"/>
              <a:t> Le dossier pour </a:t>
            </a:r>
            <a:r>
              <a:rPr lang="fr-FR" noProof="0" dirty="0" err="1">
                <a:solidFill>
                  <a:srgbClr val="FA4098"/>
                </a:solidFill>
              </a:rPr>
              <a:t>bootstrap</a:t>
            </a:r>
            <a:r>
              <a:rPr lang="fr-FR" noProof="0" dirty="0"/>
              <a:t> va disparaître dans </a:t>
            </a:r>
            <a:r>
              <a:rPr lang="fr-FR" noProof="0" dirty="0" err="1">
                <a:solidFill>
                  <a:srgbClr val="000000"/>
                </a:solidFill>
              </a:rPr>
              <a:t>node_modules</a:t>
            </a:r>
            <a:endParaRPr lang="fr-FR" noProof="0" dirty="0">
              <a:solidFill>
                <a:srgbClr val="000000"/>
              </a:solidFill>
            </a:endParaRPr>
          </a:p>
          <a:p>
            <a:pPr lvl="2"/>
            <a:r>
              <a:rPr lang="fr-FR" noProof="0" dirty="0"/>
              <a:t> La prochaine fois que vous mettrez une 🦷 sous votre oreiller, la fée va laisser 20$ au lieu de 1$, parce que Bootstrap c’est mauvais* et vous avez bien fait de le retirer.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2625FC-65AE-4340-AB34-B3AF63843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3" y="1660925"/>
            <a:ext cx="872599" cy="191469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EC57586-3BEC-D141-50A4-AB482186AF44}"/>
              </a:ext>
            </a:extLst>
          </p:cNvPr>
          <p:cNvSpPr txBox="1"/>
          <p:nvPr/>
        </p:nvSpPr>
        <p:spPr>
          <a:xfrm>
            <a:off x="0" y="6581001"/>
            <a:ext cx="963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7385D1"/>
                </a:solidFill>
              </a:rPr>
              <a:t>*Pas forcément mauvais, mais cela provoque des conflits de style pour plusieurs librairies et </a:t>
            </a:r>
            <a:r>
              <a:rPr lang="fr-FR" sz="1200" dirty="0" err="1">
                <a:solidFill>
                  <a:srgbClr val="7385D1"/>
                </a:solidFill>
              </a:rPr>
              <a:t>frameworks</a:t>
            </a:r>
            <a:r>
              <a:rPr lang="fr-FR" sz="1200" dirty="0">
                <a:solidFill>
                  <a:srgbClr val="7385D1"/>
                </a:solidFill>
              </a:rPr>
              <a:t>. Il existe des alternatives moins « invasives ».</a:t>
            </a:r>
          </a:p>
        </p:txBody>
      </p:sp>
    </p:spTree>
    <p:extLst>
      <p:ext uri="{BB962C8B-B14F-4D97-AF65-F5344CB8AC3E}">
        <p14:creationId xmlns:p14="http://schemas.microsoft.com/office/powerpoint/2010/main" val="420773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70FC1-9E66-45C3-9A86-E961EC60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Réinstaller les dépendances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DAB1C9-3E9F-46A8-9B9D-945F44DE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</a:t>
            </a:r>
            <a:r>
              <a:rPr lang="fr-FR" noProof="0" dirty="0">
                <a:solidFill>
                  <a:srgbClr val="FA4098"/>
                </a:solidFill>
              </a:rPr>
              <a:t>Mettre à jour </a:t>
            </a:r>
            <a:r>
              <a:rPr lang="fr-FR" noProof="0" dirty="0"/>
              <a:t>/</a:t>
            </a:r>
            <a:r>
              <a:rPr lang="fr-FR" noProof="0" dirty="0">
                <a:solidFill>
                  <a:srgbClr val="FA4098"/>
                </a:solidFill>
              </a:rPr>
              <a:t> réinstaller</a:t>
            </a:r>
            <a:r>
              <a:rPr lang="fr-FR" noProof="0" dirty="0"/>
              <a:t> les </a:t>
            </a:r>
            <a:r>
              <a:rPr lang="fr-FR" noProof="0" dirty="0">
                <a:solidFill>
                  <a:srgbClr val="FA4098"/>
                </a:solidFill>
              </a:rPr>
              <a:t>dépendances</a:t>
            </a:r>
          </a:p>
          <a:p>
            <a:pPr lvl="1"/>
            <a:r>
              <a:rPr lang="fr-FR" noProof="0" dirty="0"/>
              <a:t> Remarque : le dossier </a:t>
            </a:r>
            <a:r>
              <a:rPr lang="fr-FR" noProof="0" dirty="0" err="1">
                <a:solidFill>
                  <a:schemeClr val="tx1"/>
                </a:solidFill>
              </a:rPr>
              <a:t>node_modules</a:t>
            </a:r>
            <a:r>
              <a:rPr lang="fr-FR" noProof="0" dirty="0">
                <a:solidFill>
                  <a:schemeClr val="tx1"/>
                </a:solidFill>
              </a:rPr>
              <a:t> </a:t>
            </a:r>
            <a:r>
              <a:rPr lang="fr-FR" noProof="0" dirty="0"/>
              <a:t>est très lourd. 🐳</a:t>
            </a:r>
          </a:p>
          <a:p>
            <a:pPr lvl="2"/>
            <a:r>
              <a:rPr lang="fr-FR" noProof="0" dirty="0"/>
              <a:t> Quand on veut déplacer le projet d’un ordinateur à l’autre, ça prend trop de place sur le support utilisé. 💿💾</a:t>
            </a:r>
          </a:p>
          <a:p>
            <a:pPr lvl="2"/>
            <a:r>
              <a:rPr lang="fr-FR" noProof="0" dirty="0"/>
              <a:t> </a:t>
            </a:r>
            <a:r>
              <a:rPr lang="fr-FR" b="1" noProof="0" dirty="0"/>
              <a:t>Solution</a:t>
            </a:r>
            <a:r>
              <a:rPr lang="fr-FR" noProof="0" dirty="0"/>
              <a:t> : On doit supprimer le dossier </a:t>
            </a:r>
            <a:r>
              <a:rPr lang="fr-FR" noProof="0" dirty="0" err="1">
                <a:solidFill>
                  <a:schemeClr val="tx1"/>
                </a:solidFill>
              </a:rPr>
              <a:t>node_modules</a:t>
            </a:r>
            <a:r>
              <a:rPr lang="fr-FR" noProof="0" dirty="0"/>
              <a:t>. (Oui </a:t>
            </a:r>
            <a:r>
              <a:rPr lang="fr-FR" noProof="0" dirty="0" err="1"/>
              <a:t>oui</a:t>
            </a:r>
            <a:r>
              <a:rPr lang="fr-FR" noProof="0" dirty="0"/>
              <a:t>) 🤪</a:t>
            </a:r>
          </a:p>
          <a:p>
            <a:pPr lvl="3"/>
            <a:r>
              <a:rPr lang="fr-FR" noProof="0" dirty="0"/>
              <a:t>On peut aussi supprimer le dossier </a:t>
            </a:r>
            <a:r>
              <a:rPr lang="fr-FR" noProof="0" dirty="0">
                <a:solidFill>
                  <a:srgbClr val="FA4098"/>
                </a:solidFill>
              </a:rPr>
              <a:t>.</a:t>
            </a:r>
            <a:r>
              <a:rPr lang="fr-FR" noProof="0" dirty="0" err="1">
                <a:solidFill>
                  <a:srgbClr val="FA4098"/>
                </a:solidFill>
              </a:rPr>
              <a:t>angular</a:t>
            </a:r>
            <a:r>
              <a:rPr lang="fr-FR" noProof="0" dirty="0"/>
              <a:t> !</a:t>
            </a:r>
          </a:p>
          <a:p>
            <a:pPr lvl="2"/>
            <a:r>
              <a:rPr lang="fr-FR" noProof="0" dirty="0"/>
              <a:t> Disons qu’on déplace ensuite le projet sur une autre machine.</a:t>
            </a:r>
          </a:p>
          <a:p>
            <a:pPr lvl="3"/>
            <a:r>
              <a:rPr lang="fr-FR" noProof="0" dirty="0"/>
              <a:t>On peut taper la commande </a:t>
            </a:r>
            <a:r>
              <a:rPr lang="fr-FR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fr-FR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fr-FR" noProof="0" dirty="0"/>
              <a:t> et </a:t>
            </a:r>
            <a:r>
              <a:rPr lang="fr-FR" noProof="0" dirty="0" err="1">
                <a:solidFill>
                  <a:srgbClr val="FA4098"/>
                </a:solidFill>
              </a:rPr>
              <a:t>npm</a:t>
            </a:r>
            <a:r>
              <a:rPr lang="fr-FR" noProof="0" dirty="0"/>
              <a:t> va vérifier la </a:t>
            </a:r>
            <a:r>
              <a:rPr lang="fr-FR" noProof="0" dirty="0">
                <a:solidFill>
                  <a:srgbClr val="FA4098"/>
                </a:solidFill>
              </a:rPr>
              <a:t>liste des dépendances </a:t>
            </a:r>
            <a:r>
              <a:rPr lang="fr-FR" noProof="0" dirty="0"/>
              <a:t>dans le fichier </a:t>
            </a:r>
            <a:r>
              <a:rPr lang="fr-FR" noProof="0" dirty="0" err="1">
                <a:solidFill>
                  <a:schemeClr val="tx1"/>
                </a:solidFill>
              </a:rPr>
              <a:t>package.json</a:t>
            </a:r>
            <a:r>
              <a:rPr lang="fr-FR" noProof="0" dirty="0">
                <a:solidFill>
                  <a:schemeClr val="tx1"/>
                </a:solidFill>
              </a:rPr>
              <a:t> </a:t>
            </a:r>
            <a:r>
              <a:rPr lang="fr-FR" noProof="0" dirty="0"/>
              <a:t>et va </a:t>
            </a:r>
            <a:r>
              <a:rPr lang="fr-FR" noProof="0" dirty="0" err="1"/>
              <a:t>touuuut</a:t>
            </a:r>
            <a:r>
              <a:rPr lang="fr-FR" noProof="0" dirty="0"/>
              <a:t> réinstaller les ressources nécessaires dans </a:t>
            </a:r>
            <a:r>
              <a:rPr lang="fr-FR" noProof="0" dirty="0" err="1">
                <a:solidFill>
                  <a:schemeClr val="tx1"/>
                </a:solidFill>
              </a:rPr>
              <a:t>node_modules</a:t>
            </a:r>
            <a:r>
              <a:rPr lang="fr-FR" noProof="0" dirty="0"/>
              <a:t>.</a:t>
            </a:r>
          </a:p>
          <a:p>
            <a:pPr lvl="3"/>
            <a:r>
              <a:rPr lang="fr-FR" noProof="0" dirty="0"/>
              <a:t>Cette commande permet également de mettre à jour des packages / installer les ressources manquantes. (Par exemple, si vous supprimez un dossier par erreur)</a:t>
            </a:r>
          </a:p>
          <a:p>
            <a:pPr lvl="2"/>
            <a:endParaRPr lang="fr-FR" noProof="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1F72042-6418-4CF0-9A52-543FF6126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929" y="802701"/>
            <a:ext cx="2810267" cy="122889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FD502A9-4D90-463B-ABCE-CA29E59E0EC5}"/>
              </a:ext>
            </a:extLst>
          </p:cNvPr>
          <p:cNvSpPr txBox="1"/>
          <p:nvPr/>
        </p:nvSpPr>
        <p:spPr>
          <a:xfrm>
            <a:off x="9882183" y="1743737"/>
            <a:ext cx="1336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>
                <a:solidFill>
                  <a:srgbClr val="7385D1"/>
                </a:solidFill>
              </a:rPr>
              <a:t>😠😬</a:t>
            </a:r>
            <a:endParaRPr lang="fr-CA" sz="1400">
              <a:solidFill>
                <a:srgbClr val="7385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4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0AC29-53BE-49AC-93EE-94CFB451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err="1"/>
              <a:t>TypeScript</a:t>
            </a:r>
            <a:r>
              <a:rPr lang="fr-FR" noProof="0" dirty="0"/>
              <a:t> c’est quoi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C75981-096C-4602-9808-F0A2C0DCB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C’est quoi </a:t>
            </a:r>
            <a:r>
              <a:rPr lang="fr-FR" noProof="0" dirty="0" err="1">
                <a:solidFill>
                  <a:srgbClr val="FA4098"/>
                </a:solidFill>
              </a:rPr>
              <a:t>TypeScript</a:t>
            </a:r>
            <a:r>
              <a:rPr lang="fr-FR" noProof="0" dirty="0"/>
              <a:t> ? 🤔</a:t>
            </a:r>
          </a:p>
          <a:p>
            <a:pPr lvl="1"/>
            <a:r>
              <a:rPr lang="fr-FR" noProof="0" dirty="0"/>
              <a:t> Un « </a:t>
            </a:r>
            <a:r>
              <a:rPr lang="fr-FR" noProof="0" dirty="0" err="1"/>
              <a:t>superset</a:t>
            </a:r>
            <a:r>
              <a:rPr lang="fr-FR" noProof="0" dirty="0"/>
              <a:t> » de </a:t>
            </a:r>
            <a:r>
              <a:rPr lang="fr-FR" noProof="0" dirty="0">
                <a:solidFill>
                  <a:srgbClr val="FA4098"/>
                </a:solidFill>
              </a:rPr>
              <a:t>JavaScript</a:t>
            </a:r>
            <a:r>
              <a:rPr lang="fr-FR" noProof="0" dirty="0"/>
              <a:t>. Donc </a:t>
            </a:r>
            <a:r>
              <a:rPr lang="fr-FR" noProof="0" dirty="0">
                <a:solidFill>
                  <a:srgbClr val="FA4098"/>
                </a:solidFill>
              </a:rPr>
              <a:t>JavaScript</a:t>
            </a:r>
            <a:r>
              <a:rPr lang="fr-FR" noProof="0" dirty="0"/>
              <a:t> avec des outils supplémentaires</a:t>
            </a:r>
          </a:p>
          <a:p>
            <a:pPr lvl="2"/>
            <a:r>
              <a:rPr lang="fr-FR" noProof="0" dirty="0"/>
              <a:t> Classes, typage, plus de robustesse, etc.</a:t>
            </a:r>
          </a:p>
          <a:p>
            <a:pPr lvl="1"/>
            <a:r>
              <a:rPr lang="fr-FR" noProof="0" dirty="0"/>
              <a:t> </a:t>
            </a:r>
            <a:r>
              <a:rPr lang="fr-FR" noProof="0" dirty="0">
                <a:solidFill>
                  <a:srgbClr val="FA4098"/>
                </a:solidFill>
              </a:rPr>
              <a:t>JavaScript</a:t>
            </a:r>
            <a:r>
              <a:rPr lang="fr-FR" noProof="0" dirty="0"/>
              <a:t> offre énormément de libertés</a:t>
            </a:r>
          </a:p>
          <a:p>
            <a:pPr lvl="2"/>
            <a:r>
              <a:rPr lang="fr-FR" noProof="0" dirty="0"/>
              <a:t> Ex : Pas besoin de types pour les variables, pas besoin d’initialiser une variable de classe, etc.</a:t>
            </a:r>
          </a:p>
          <a:p>
            <a:pPr lvl="2"/>
            <a:r>
              <a:rPr lang="fr-FR" noProof="0" dirty="0"/>
              <a:t> Par contre, certaines libertés augmentent les chances de </a:t>
            </a:r>
            <a:r>
              <a:rPr lang="fr-FR" b="1" noProof="0" dirty="0"/>
              <a:t>bogues lors de l’exécution</a:t>
            </a:r>
            <a:r>
              <a:rPr lang="fr-FR" b="1" dirty="0"/>
              <a:t> </a:t>
            </a:r>
            <a:r>
              <a:rPr lang="en-US" b="1" dirty="0"/>
              <a:t>🐞</a:t>
            </a:r>
            <a:endParaRPr lang="fr-FR" noProof="0" dirty="0"/>
          </a:p>
          <a:p>
            <a:pPr lvl="1"/>
            <a:r>
              <a:rPr lang="fr-FR" noProof="0" dirty="0"/>
              <a:t> </a:t>
            </a:r>
            <a:r>
              <a:rPr lang="fr-FR" noProof="0" dirty="0" err="1">
                <a:solidFill>
                  <a:srgbClr val="FA4098"/>
                </a:solidFill>
              </a:rPr>
              <a:t>TypeScript</a:t>
            </a:r>
            <a:r>
              <a:rPr lang="fr-FR" noProof="0" dirty="0"/>
              <a:t> nous aide à créer une application plus robuste</a:t>
            </a:r>
          </a:p>
          <a:p>
            <a:pPr lvl="2"/>
            <a:r>
              <a:rPr lang="fr-FR" noProof="0" dirty="0"/>
              <a:t> Quelques nouvelles contraintes, mais permet que certains problèmes soient réglés lors de l’écriture ou de la compilation du code plutôt qu’à l’exécution.</a:t>
            </a:r>
          </a:p>
          <a:p>
            <a:pPr lvl="1"/>
            <a:r>
              <a:rPr lang="fr-FR" noProof="0" dirty="0"/>
              <a:t> </a:t>
            </a:r>
            <a:r>
              <a:rPr lang="fr-FR" noProof="0" dirty="0" err="1">
                <a:solidFill>
                  <a:srgbClr val="FA4098"/>
                </a:solidFill>
              </a:rPr>
              <a:t>Angular</a:t>
            </a:r>
            <a:r>
              <a:rPr lang="fr-FR" noProof="0" dirty="0"/>
              <a:t> fonctionne avec </a:t>
            </a:r>
            <a:r>
              <a:rPr lang="fr-FR" noProof="0" dirty="0" err="1">
                <a:solidFill>
                  <a:srgbClr val="FA4098"/>
                </a:solidFill>
              </a:rPr>
              <a:t>TypeScript</a:t>
            </a:r>
            <a:r>
              <a:rPr lang="fr-FR" noProof="0" dirty="0"/>
              <a:t>. On pourrait aussi se contenter de l’utiliser avec </a:t>
            </a:r>
            <a:r>
              <a:rPr lang="fr-FR" noProof="0" dirty="0">
                <a:solidFill>
                  <a:srgbClr val="FA4098"/>
                </a:solidFill>
              </a:rPr>
              <a:t>JavaScript</a:t>
            </a:r>
            <a:r>
              <a:rPr lang="fr-FR" noProof="0" dirty="0"/>
              <a:t>, mais nous profiterons de la robustesse de </a:t>
            </a:r>
            <a:r>
              <a:rPr lang="fr-FR" noProof="0" dirty="0" err="1">
                <a:solidFill>
                  <a:srgbClr val="FA4098"/>
                </a:solidFill>
              </a:rPr>
              <a:t>TypeScript</a:t>
            </a:r>
            <a:r>
              <a:rPr lang="fr-FR" noProof="0" dirty="0"/>
              <a:t>.</a:t>
            </a:r>
          </a:p>
          <a:p>
            <a:pPr lvl="1"/>
            <a:r>
              <a:rPr lang="fr-FR" noProof="0" dirty="0"/>
              <a:t> Les fichiers avec du code </a:t>
            </a:r>
            <a:r>
              <a:rPr lang="fr-FR" noProof="0" dirty="0" err="1">
                <a:solidFill>
                  <a:srgbClr val="FA4098"/>
                </a:solidFill>
              </a:rPr>
              <a:t>TypeScript</a:t>
            </a:r>
            <a:r>
              <a:rPr lang="fr-FR" noProof="0" dirty="0">
                <a:solidFill>
                  <a:srgbClr val="FA4098"/>
                </a:solidFill>
              </a:rPr>
              <a:t> </a:t>
            </a:r>
            <a:r>
              <a:rPr lang="fr-FR" noProof="0" dirty="0"/>
              <a:t>ont l’extension </a:t>
            </a:r>
            <a:r>
              <a:rPr lang="fr-FR" noProof="0" dirty="0">
                <a:solidFill>
                  <a:srgbClr val="FA4098"/>
                </a:solidFill>
              </a:rPr>
              <a:t>.</a:t>
            </a:r>
            <a:r>
              <a:rPr lang="fr-FR" noProof="0" dirty="0" err="1">
                <a:solidFill>
                  <a:srgbClr val="FA4098"/>
                </a:solidFill>
              </a:rPr>
              <a:t>ts</a:t>
            </a:r>
            <a:endParaRPr lang="fr-FR" noProof="0" dirty="0">
              <a:solidFill>
                <a:srgbClr val="FA4098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9E1057-43D7-4161-9C3F-56B6AEEED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033" y="864188"/>
            <a:ext cx="1514686" cy="8287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8DC8BE1-3AC0-4934-A727-A6E53C47C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717" y="959068"/>
            <a:ext cx="639029" cy="63902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85B2B5A-D14F-43DE-98A1-22EB41D69632}"/>
              </a:ext>
            </a:extLst>
          </p:cNvPr>
          <p:cNvSpPr txBox="1"/>
          <p:nvPr/>
        </p:nvSpPr>
        <p:spPr>
          <a:xfrm>
            <a:off x="0" y="6396335"/>
            <a:ext cx="787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rgbClr val="7385D1"/>
                </a:solidFill>
              </a:rPr>
              <a:t>Petit tutoriel TypeScript : </a:t>
            </a:r>
            <a:r>
              <a:rPr lang="fr-CA" sz="1200">
                <a:solidFill>
                  <a:srgbClr val="7385D1"/>
                </a:solidFill>
                <a:hlinkClick r:id="rId4"/>
              </a:rPr>
              <a:t>https://www.typescriptlang.org/docs/handbook/typescript-tooling-in-5-minutes.html</a:t>
            </a:r>
            <a:endParaRPr lang="fr-CA" sz="1200">
              <a:solidFill>
                <a:srgbClr val="7385D1"/>
              </a:solidFill>
            </a:endParaRPr>
          </a:p>
          <a:p>
            <a:r>
              <a:rPr lang="fr-CA" sz="1200">
                <a:solidFill>
                  <a:srgbClr val="7385D1"/>
                </a:solidFill>
              </a:rPr>
              <a:t>Cela dit, les notions associées à TypeScript seront abordées à mesure dans les notes de cours aussi.</a:t>
            </a:r>
          </a:p>
        </p:txBody>
      </p:sp>
    </p:spTree>
    <p:extLst>
      <p:ext uri="{BB962C8B-B14F-4D97-AF65-F5344CB8AC3E}">
        <p14:creationId xmlns:p14="http://schemas.microsoft.com/office/powerpoint/2010/main" val="1433588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0AC29-53BE-49AC-93EE-94CFB451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err="1"/>
              <a:t>TypeScript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C75981-096C-4602-9808-F0A2C0DCB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Syntaxe </a:t>
            </a:r>
            <a:r>
              <a:rPr lang="fr-FR" noProof="0" dirty="0">
                <a:solidFill>
                  <a:srgbClr val="FA4098"/>
                </a:solidFill>
              </a:rPr>
              <a:t>JavaScript</a:t>
            </a:r>
          </a:p>
          <a:p>
            <a:pPr lvl="1"/>
            <a:r>
              <a:rPr lang="fr-FR" noProof="0" dirty="0"/>
              <a:t> Plutôt similaire à </a:t>
            </a:r>
            <a:r>
              <a:rPr lang="fr-FR" noProof="0" dirty="0">
                <a:solidFill>
                  <a:srgbClr val="FA4098"/>
                </a:solidFill>
              </a:rPr>
              <a:t>C#</a:t>
            </a:r>
            <a:r>
              <a:rPr lang="fr-FR" noProof="0" dirty="0"/>
              <a:t> pour beaucoup d’aspects.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188F028-330C-4C3C-82A5-D62505C27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64" y="2367624"/>
            <a:ext cx="6249272" cy="368668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4134273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0AC29-53BE-49AC-93EE-94CFB451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err="1"/>
              <a:t>TypeScript</a:t>
            </a:r>
            <a:r>
              <a:rPr lang="fr-FR" noProof="0" dirty="0"/>
              <a:t> :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C75981-096C-4602-9808-F0A2C0DCB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32" y="1156922"/>
            <a:ext cx="11118135" cy="5026393"/>
          </a:xfrm>
        </p:spPr>
        <p:txBody>
          <a:bodyPr/>
          <a:lstStyle/>
          <a:p>
            <a:r>
              <a:rPr lang="fr-FR" noProof="0" dirty="0"/>
              <a:t> </a:t>
            </a:r>
            <a:r>
              <a:rPr lang="fr-FR" noProof="0" dirty="0">
                <a:solidFill>
                  <a:srgbClr val="FA4098"/>
                </a:solidFill>
              </a:rPr>
              <a:t>JavaScript</a:t>
            </a:r>
            <a:r>
              <a:rPr lang="fr-FR" noProof="0" dirty="0"/>
              <a:t> vs </a:t>
            </a:r>
            <a:r>
              <a:rPr lang="fr-FR" noProof="0" dirty="0" err="1">
                <a:solidFill>
                  <a:srgbClr val="FA4098"/>
                </a:solidFill>
              </a:rPr>
              <a:t>TypeScript</a:t>
            </a:r>
            <a:endParaRPr lang="fr-FR" noProof="0" dirty="0">
              <a:solidFill>
                <a:srgbClr val="FA4098"/>
              </a:solidFill>
            </a:endParaRPr>
          </a:p>
          <a:p>
            <a:pPr lvl="1"/>
            <a:r>
              <a:rPr lang="fr-FR" noProof="0" dirty="0"/>
              <a:t> Des </a:t>
            </a:r>
            <a:r>
              <a:rPr lang="fr-FR" noProof="0" dirty="0">
                <a:solidFill>
                  <a:srgbClr val="FA4098"/>
                </a:solidFill>
              </a:rPr>
              <a:t>types </a:t>
            </a:r>
            <a:r>
              <a:rPr lang="fr-FR" noProof="0" dirty="0"/>
              <a:t>svp ! (Une des principales différences)</a:t>
            </a:r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pPr marL="457200" lvl="1" indent="0">
              <a:buNone/>
            </a:pPr>
            <a:endParaRPr lang="fr-FR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A56BF46-4270-403E-BDB8-9A0AD48DB736}"/>
              </a:ext>
            </a:extLst>
          </p:cNvPr>
          <p:cNvSpPr txBox="1"/>
          <p:nvPr/>
        </p:nvSpPr>
        <p:spPr>
          <a:xfrm>
            <a:off x="7208476" y="2184900"/>
            <a:ext cx="2239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rgbClr val="FA4098"/>
                </a:solidFill>
              </a:rPr>
              <a:t>Type du paramètre</a:t>
            </a:r>
            <a:endParaRPr lang="fr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5BE5646-A57F-40BA-8A02-4222B1BB96F5}"/>
              </a:ext>
            </a:extLst>
          </p:cNvPr>
          <p:cNvSpPr txBox="1"/>
          <p:nvPr/>
        </p:nvSpPr>
        <p:spPr>
          <a:xfrm>
            <a:off x="9448056" y="2184900"/>
            <a:ext cx="167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rgbClr val="FA4098"/>
                </a:solidFill>
              </a:rPr>
              <a:t>Type retourné</a:t>
            </a:r>
            <a:endParaRPr lang="fr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9349C87-BEC7-486A-9517-E17C544504BA}"/>
              </a:ext>
            </a:extLst>
          </p:cNvPr>
          <p:cNvSpPr txBox="1"/>
          <p:nvPr/>
        </p:nvSpPr>
        <p:spPr>
          <a:xfrm>
            <a:off x="7325038" y="3700481"/>
            <a:ext cx="288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dirty="0" err="1">
                <a:solidFill>
                  <a:srgbClr val="FA4098"/>
                </a:solidFill>
              </a:rPr>
              <a:t>TypeScript</a:t>
            </a:r>
            <a:endParaRPr lang="fr-CA" sz="1600" dirty="0">
              <a:solidFill>
                <a:srgbClr val="FA4098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C279C6D-7D95-D7E4-2E71-4ABCA2AB4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07" y="2619993"/>
            <a:ext cx="3343742" cy="107647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979BB22-3BEE-A2EB-1819-D0EA728E9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98" y="2648572"/>
            <a:ext cx="4467849" cy="1047896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46B4D99-C40F-7468-12D5-5D7F54125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918" y="100373"/>
            <a:ext cx="4601217" cy="102884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D4572D0D-F6C8-EF8A-5E72-BA32B8746E8B}"/>
              </a:ext>
            </a:extLst>
          </p:cNvPr>
          <p:cNvSpPr txBox="1"/>
          <p:nvPr/>
        </p:nvSpPr>
        <p:spPr>
          <a:xfrm>
            <a:off x="1495788" y="3697603"/>
            <a:ext cx="288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rgbClr val="FA4098"/>
                </a:solidFill>
              </a:rPr>
              <a:t>JavaScript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5DA1812-1161-9809-3E33-C9EDE118ABE1}"/>
              </a:ext>
            </a:extLst>
          </p:cNvPr>
          <p:cNvSpPr txBox="1"/>
          <p:nvPr/>
        </p:nvSpPr>
        <p:spPr>
          <a:xfrm>
            <a:off x="8332736" y="1156922"/>
            <a:ext cx="288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rgbClr val="FA4098"/>
                </a:solidFill>
              </a:rPr>
              <a:t>C#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F6F5AD9-A5FE-437E-883C-B94A5D47396F}"/>
              </a:ext>
            </a:extLst>
          </p:cNvPr>
          <p:cNvSpPr txBox="1"/>
          <p:nvPr/>
        </p:nvSpPr>
        <p:spPr>
          <a:xfrm>
            <a:off x="687457" y="4063862"/>
            <a:ext cx="46225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7385D1"/>
                </a:solidFill>
              </a:rPr>
              <a:t>• Aucun </a:t>
            </a:r>
            <a:r>
              <a:rPr lang="fr-FR" sz="1600" dirty="0">
                <a:solidFill>
                  <a:srgbClr val="FA4098"/>
                </a:solidFill>
              </a:rPr>
              <a:t>typage</a:t>
            </a:r>
            <a:r>
              <a:rPr lang="fr-FR" sz="1600" dirty="0">
                <a:solidFill>
                  <a:srgbClr val="7385D1"/>
                </a:solidFill>
              </a:rPr>
              <a:t> !</a:t>
            </a:r>
          </a:p>
          <a:p>
            <a:r>
              <a:rPr lang="fr-FR" sz="1600" dirty="0">
                <a:solidFill>
                  <a:srgbClr val="7385D1"/>
                </a:solidFill>
              </a:rPr>
              <a:t>• Le paramètre </a:t>
            </a:r>
            <a:r>
              <a:rPr lang="fr-FR" sz="1600" dirty="0">
                <a:solidFill>
                  <a:srgbClr val="FA4098"/>
                </a:solidFill>
              </a:rPr>
              <a:t>n</a:t>
            </a:r>
            <a:r>
              <a:rPr lang="fr-FR" sz="1600" dirty="0">
                <a:solidFill>
                  <a:srgbClr val="7385D1"/>
                </a:solidFill>
              </a:rPr>
              <a:t> peut être n’importe quoi : un nombre, un booléen, un string, un chien, une tondeuse, un joueur de maracas, etc.</a:t>
            </a:r>
          </a:p>
          <a:p>
            <a:r>
              <a:rPr lang="fr-FR" sz="1600" dirty="0">
                <a:solidFill>
                  <a:srgbClr val="7385D1"/>
                </a:solidFill>
              </a:rPr>
              <a:t>• Durant l’exécution, on peut facilement </a:t>
            </a:r>
            <a:r>
              <a:rPr lang="fr-FR" sz="1600" b="1" dirty="0">
                <a:solidFill>
                  <a:srgbClr val="7385D1"/>
                </a:solidFill>
              </a:rPr>
              <a:t>briser la fonction</a:t>
            </a:r>
            <a:r>
              <a:rPr lang="fr-FR" sz="1600" dirty="0">
                <a:solidFill>
                  <a:srgbClr val="7385D1"/>
                </a:solidFill>
              </a:rPr>
              <a:t> :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4F67068D-32A1-F55E-8FF5-EF4CC87F3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148" y="5823802"/>
            <a:ext cx="2486372" cy="67636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C2035FB7-CC82-4C44-1FFD-7FDB0F5DA296}"/>
              </a:ext>
            </a:extLst>
          </p:cNvPr>
          <p:cNvSpPr txBox="1"/>
          <p:nvPr/>
        </p:nvSpPr>
        <p:spPr>
          <a:xfrm>
            <a:off x="1427544" y="6495392"/>
            <a:ext cx="2889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FA4098"/>
                </a:solidFill>
              </a:rPr>
              <a:t>La fonction nous retourne de la bouette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5DC7EE7-FFB0-40A5-B166-9DC950054EF7}"/>
              </a:ext>
            </a:extLst>
          </p:cNvPr>
          <p:cNvCxnSpPr>
            <a:cxnSpLocks/>
          </p:cNvCxnSpPr>
          <p:nvPr/>
        </p:nvCxnSpPr>
        <p:spPr>
          <a:xfrm flipH="1">
            <a:off x="10104956" y="2455159"/>
            <a:ext cx="121936" cy="295244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CD527EC-13B0-438B-B7D0-BCB5C51C0F10}"/>
              </a:ext>
            </a:extLst>
          </p:cNvPr>
          <p:cNvCxnSpPr/>
          <p:nvPr/>
        </p:nvCxnSpPr>
        <p:spPr>
          <a:xfrm>
            <a:off x="8455525" y="2461509"/>
            <a:ext cx="283779" cy="267595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4BD64D70-0865-62F7-8D62-C2BF26B295FB}"/>
              </a:ext>
            </a:extLst>
          </p:cNvPr>
          <p:cNvSpPr txBox="1"/>
          <p:nvPr/>
        </p:nvSpPr>
        <p:spPr>
          <a:xfrm>
            <a:off x="9173607" y="3333364"/>
            <a:ext cx="167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rgbClr val="FA4098"/>
                </a:solidFill>
              </a:rPr>
              <a:t>Type de la variable</a:t>
            </a:r>
            <a:endParaRPr lang="fr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658C663-46DC-39F5-C0F7-8C6928D173E4}"/>
              </a:ext>
            </a:extLst>
          </p:cNvPr>
          <p:cNvCxnSpPr>
            <a:cxnSpLocks/>
          </p:cNvCxnSpPr>
          <p:nvPr/>
        </p:nvCxnSpPr>
        <p:spPr>
          <a:xfrm flipH="1" flipV="1">
            <a:off x="9197641" y="3211693"/>
            <a:ext cx="397209" cy="181653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3142835F-974B-244B-A4AA-02C2CE8A12E5}"/>
              </a:ext>
            </a:extLst>
          </p:cNvPr>
          <p:cNvSpPr txBox="1"/>
          <p:nvPr/>
        </p:nvSpPr>
        <p:spPr>
          <a:xfrm>
            <a:off x="6178512" y="4155061"/>
            <a:ext cx="5326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7385D1"/>
                </a:solidFill>
              </a:rPr>
              <a:t>• On peut </a:t>
            </a:r>
            <a:r>
              <a:rPr lang="fr-FR" sz="1600" dirty="0">
                <a:solidFill>
                  <a:srgbClr val="FA4098"/>
                </a:solidFill>
              </a:rPr>
              <a:t>typer</a:t>
            </a:r>
            <a:r>
              <a:rPr lang="fr-FR" sz="1600" dirty="0">
                <a:solidFill>
                  <a:srgbClr val="7385D1"/>
                </a:solidFill>
              </a:rPr>
              <a:t> à peu près tout !</a:t>
            </a:r>
          </a:p>
          <a:p>
            <a:r>
              <a:rPr lang="fr-FR" sz="1600" dirty="0">
                <a:solidFill>
                  <a:srgbClr val="7385D1"/>
                </a:solidFill>
              </a:rPr>
              <a:t>• Ces types nous aident à détecter des erreurs </a:t>
            </a:r>
            <a:r>
              <a:rPr lang="fr-FR" sz="1600" b="1" dirty="0">
                <a:solidFill>
                  <a:srgbClr val="7385D1"/>
                </a:solidFill>
              </a:rPr>
              <a:t>avant la compilation</a:t>
            </a:r>
            <a:r>
              <a:rPr lang="fr-FR" sz="1600" dirty="0">
                <a:solidFill>
                  <a:srgbClr val="7385D1"/>
                </a:solidFill>
              </a:rPr>
              <a:t>, comme ça on a moins de surprise </a:t>
            </a:r>
            <a:r>
              <a:rPr lang="fr-FR" sz="1600" b="1" dirty="0">
                <a:solidFill>
                  <a:srgbClr val="7385D1"/>
                </a:solidFill>
              </a:rPr>
              <a:t>pendant l’exécution</a:t>
            </a:r>
            <a:r>
              <a:rPr lang="fr-FR" sz="1600" dirty="0">
                <a:solidFill>
                  <a:srgbClr val="7385D1"/>
                </a:solidFill>
              </a:rPr>
              <a:t>.</a:t>
            </a:r>
          </a:p>
          <a:p>
            <a:r>
              <a:rPr lang="fr-FR" sz="1600" dirty="0">
                <a:solidFill>
                  <a:srgbClr val="7385D1"/>
                </a:solidFill>
              </a:rPr>
              <a:t>• À garder à l’esprit : une fois compilé, le </a:t>
            </a:r>
            <a:r>
              <a:rPr lang="fr-FR" sz="1600" dirty="0" err="1">
                <a:solidFill>
                  <a:srgbClr val="FA4098"/>
                </a:solidFill>
              </a:rPr>
              <a:t>TypeScript</a:t>
            </a:r>
            <a:r>
              <a:rPr lang="fr-FR" sz="1600" dirty="0">
                <a:solidFill>
                  <a:srgbClr val="7385D1"/>
                </a:solidFill>
              </a:rPr>
              <a:t> redevient du </a:t>
            </a:r>
            <a:r>
              <a:rPr lang="fr-FR" sz="1600" dirty="0">
                <a:solidFill>
                  <a:srgbClr val="FA4098"/>
                </a:solidFill>
              </a:rPr>
              <a:t>JavaScript</a:t>
            </a:r>
            <a:r>
              <a:rPr lang="fr-FR" sz="1600" dirty="0">
                <a:solidFill>
                  <a:srgbClr val="7385D1"/>
                </a:solidFill>
              </a:rPr>
              <a:t> </a:t>
            </a:r>
            <a:r>
              <a:rPr lang="en-US" sz="1600" dirty="0">
                <a:solidFill>
                  <a:srgbClr val="7385D1"/>
                </a:solidFill>
              </a:rPr>
              <a:t>✨</a:t>
            </a:r>
            <a:endParaRPr lang="fr-FR" sz="1600" dirty="0">
              <a:solidFill>
                <a:srgbClr val="7385D1"/>
              </a:solidFill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FEFBCB4-90C6-67BB-34B0-64888A1D9294}"/>
              </a:ext>
            </a:extLst>
          </p:cNvPr>
          <p:cNvCxnSpPr/>
          <p:nvPr/>
        </p:nvCxnSpPr>
        <p:spPr>
          <a:xfrm>
            <a:off x="5516091" y="2226407"/>
            <a:ext cx="0" cy="4530841"/>
          </a:xfrm>
          <a:prstGeom prst="line">
            <a:avLst/>
          </a:prstGeom>
          <a:ln w="12700">
            <a:solidFill>
              <a:srgbClr val="738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22819F59-85D1-3998-D6D5-ACC644A4DD03}"/>
              </a:ext>
            </a:extLst>
          </p:cNvPr>
          <p:cNvSpPr txBox="1"/>
          <p:nvPr/>
        </p:nvSpPr>
        <p:spPr>
          <a:xfrm>
            <a:off x="5986137" y="6480002"/>
            <a:ext cx="6217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385D1"/>
                </a:solidFill>
              </a:rPr>
              <a:t>(En TypeScript, le type </a:t>
            </a:r>
            <a:r>
              <a:rPr lang="en-US" sz="1400" dirty="0">
                <a:solidFill>
                  <a:srgbClr val="FA4098"/>
                </a:solidFill>
              </a:rPr>
              <a:t>number </a:t>
            </a:r>
            <a:r>
              <a:rPr lang="en-US" sz="1400" dirty="0" err="1">
                <a:solidFill>
                  <a:srgbClr val="7385D1"/>
                </a:solidFill>
              </a:rPr>
              <a:t>remplace</a:t>
            </a:r>
            <a:r>
              <a:rPr lang="en-US" sz="1400" dirty="0">
                <a:solidFill>
                  <a:srgbClr val="7385D1"/>
                </a:solidFill>
              </a:rPr>
              <a:t> byte, short, </a:t>
            </a:r>
            <a:r>
              <a:rPr lang="en-US" sz="1400" dirty="0">
                <a:solidFill>
                  <a:srgbClr val="FA4098"/>
                </a:solidFill>
              </a:rPr>
              <a:t>int</a:t>
            </a:r>
            <a:r>
              <a:rPr lang="en-US" sz="1400" dirty="0">
                <a:solidFill>
                  <a:srgbClr val="7385D1"/>
                </a:solidFill>
              </a:rPr>
              <a:t>, </a:t>
            </a:r>
            <a:r>
              <a:rPr lang="en-US" sz="1400" dirty="0">
                <a:solidFill>
                  <a:srgbClr val="FA4098"/>
                </a:solidFill>
              </a:rPr>
              <a:t>float</a:t>
            </a:r>
            <a:r>
              <a:rPr lang="en-US" sz="1400" dirty="0">
                <a:solidFill>
                  <a:srgbClr val="7385D1"/>
                </a:solidFill>
              </a:rPr>
              <a:t>, </a:t>
            </a:r>
            <a:r>
              <a:rPr lang="en-US" sz="1400" dirty="0">
                <a:solidFill>
                  <a:srgbClr val="FA4098"/>
                </a:solidFill>
              </a:rPr>
              <a:t>double</a:t>
            </a:r>
            <a:r>
              <a:rPr lang="en-US" sz="1400" dirty="0">
                <a:solidFill>
                  <a:srgbClr val="7385D1"/>
                </a:solidFill>
              </a:rPr>
              <a:t>, etc.)</a:t>
            </a:r>
            <a:endParaRPr lang="fr-CA" sz="1400" dirty="0">
              <a:solidFill>
                <a:srgbClr val="7385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92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0AC29-53BE-49AC-93EE-94CFB451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err="1"/>
              <a:t>TypeScript</a:t>
            </a:r>
            <a:r>
              <a:rPr lang="fr-FR" noProof="0" dirty="0"/>
              <a:t> :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C75981-096C-4602-9808-F0A2C0DCB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Vue d’ensemble : Classes en </a:t>
            </a:r>
            <a:r>
              <a:rPr lang="fr-FR" noProof="0" dirty="0" err="1">
                <a:solidFill>
                  <a:srgbClr val="FA4098"/>
                </a:solidFill>
              </a:rPr>
              <a:t>TypeScript</a:t>
            </a:r>
            <a:endParaRPr lang="fr-FR" noProof="0" dirty="0">
              <a:solidFill>
                <a:srgbClr val="FA4098"/>
              </a:solidFill>
            </a:endParaRPr>
          </a:p>
          <a:p>
            <a:pPr marL="457200" lvl="1" indent="0">
              <a:buNone/>
            </a:pPr>
            <a:r>
              <a:rPr lang="fr-FR" noProof="0" dirty="0"/>
              <a:t> </a:t>
            </a:r>
          </a:p>
          <a:p>
            <a:endParaRPr lang="fr-FR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D1503F1-FF5D-4116-BC2D-DB519BD9CF0C}"/>
              </a:ext>
            </a:extLst>
          </p:cNvPr>
          <p:cNvSpPr txBox="1"/>
          <p:nvPr/>
        </p:nvSpPr>
        <p:spPr>
          <a:xfrm>
            <a:off x="1537357" y="2260937"/>
            <a:ext cx="156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385D1"/>
                </a:solidFill>
              </a:rPr>
              <a:t>Propriété(s)</a:t>
            </a:r>
          </a:p>
        </p:txBody>
      </p:sp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5526DD39-5281-4D25-A1C3-ACC178EB7F6E}"/>
              </a:ext>
            </a:extLst>
          </p:cNvPr>
          <p:cNvSpPr/>
          <p:nvPr/>
        </p:nvSpPr>
        <p:spPr>
          <a:xfrm>
            <a:off x="3101296" y="2139752"/>
            <a:ext cx="173164" cy="611702"/>
          </a:xfrm>
          <a:prstGeom prst="leftBrace">
            <a:avLst>
              <a:gd name="adj1" fmla="val 3176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D1848B5D-86BF-449A-8674-06090EB158EC}"/>
              </a:ext>
            </a:extLst>
          </p:cNvPr>
          <p:cNvSpPr/>
          <p:nvPr/>
        </p:nvSpPr>
        <p:spPr>
          <a:xfrm>
            <a:off x="3101296" y="2817298"/>
            <a:ext cx="152382" cy="923336"/>
          </a:xfrm>
          <a:prstGeom prst="leftBrace">
            <a:avLst>
              <a:gd name="adj1" fmla="val 3176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DF4745E6-37DA-4062-BCF0-DADFD47AAFB7}"/>
              </a:ext>
            </a:extLst>
          </p:cNvPr>
          <p:cNvSpPr/>
          <p:nvPr/>
        </p:nvSpPr>
        <p:spPr>
          <a:xfrm>
            <a:off x="3101296" y="3806477"/>
            <a:ext cx="152382" cy="2556485"/>
          </a:xfrm>
          <a:prstGeom prst="leftBrace">
            <a:avLst>
              <a:gd name="adj1" fmla="val 3176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E0CFF56-BE02-4975-8E82-1799853B3123}"/>
              </a:ext>
            </a:extLst>
          </p:cNvPr>
          <p:cNvSpPr txBox="1"/>
          <p:nvPr/>
        </p:nvSpPr>
        <p:spPr>
          <a:xfrm>
            <a:off x="1284900" y="3059668"/>
            <a:ext cx="169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385D1"/>
                </a:solidFill>
              </a:rPr>
              <a:t>Constructeur(s)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C66D40-B87D-4D0C-9D23-2975881310A2}"/>
              </a:ext>
            </a:extLst>
          </p:cNvPr>
          <p:cNvSpPr txBox="1"/>
          <p:nvPr/>
        </p:nvSpPr>
        <p:spPr>
          <a:xfrm>
            <a:off x="1575154" y="4900053"/>
            <a:ext cx="169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385D1"/>
                </a:solidFill>
              </a:rPr>
              <a:t>Méthode(s)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DC00013-F8D7-43F2-BC7D-879AC5D7A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3" y="5336076"/>
            <a:ext cx="1476581" cy="147658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64480A5-971B-46D1-BCE1-8D89E3648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748" y="1734207"/>
            <a:ext cx="8115469" cy="497244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2406588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0AC29-53BE-49AC-93EE-94CFB451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err="1"/>
              <a:t>TypeScript</a:t>
            </a:r>
            <a:r>
              <a:rPr lang="fr-FR" noProof="0" dirty="0"/>
              <a:t> :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C75981-096C-4602-9808-F0A2C0DCB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Propriétés de classe en </a:t>
            </a:r>
            <a:r>
              <a:rPr lang="fr-FR" noProof="0" dirty="0" err="1">
                <a:solidFill>
                  <a:srgbClr val="FA4098"/>
                </a:solidFill>
              </a:rPr>
              <a:t>TypeScript</a:t>
            </a:r>
            <a:endParaRPr lang="fr-FR" noProof="0" dirty="0">
              <a:solidFill>
                <a:srgbClr val="FA4098"/>
              </a:solidFill>
            </a:endParaRPr>
          </a:p>
          <a:p>
            <a:pPr lvl="1"/>
            <a:endParaRPr lang="fr-FR" noProof="0" dirty="0"/>
          </a:p>
          <a:p>
            <a:pPr lvl="1"/>
            <a:r>
              <a:rPr lang="fr-FR" noProof="0" dirty="0"/>
              <a:t> Les </a:t>
            </a:r>
            <a:r>
              <a:rPr lang="fr-FR" noProof="0" dirty="0">
                <a:solidFill>
                  <a:srgbClr val="FA4098"/>
                </a:solidFill>
              </a:rPr>
              <a:t>propriétés de classe</a:t>
            </a:r>
            <a:r>
              <a:rPr lang="fr-FR" noProof="0" dirty="0"/>
              <a:t> peuvent être </a:t>
            </a:r>
            <a:r>
              <a:rPr lang="fr-FR" b="1" noProof="0" dirty="0">
                <a:solidFill>
                  <a:srgbClr val="FA4098"/>
                </a:solidFill>
              </a:rPr>
              <a:t>typées</a:t>
            </a:r>
            <a:r>
              <a:rPr lang="fr-FR" noProof="0" dirty="0"/>
              <a:t>. (Mieux de le faire)</a:t>
            </a:r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pPr lvl="1"/>
            <a:r>
              <a:rPr lang="fr-FR" noProof="0" dirty="0"/>
              <a:t> Pour qu’elles puissent être </a:t>
            </a:r>
            <a:r>
              <a:rPr lang="fr-FR" i="1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FR" noProof="0" dirty="0"/>
              <a:t>, on doit utiliser </a:t>
            </a:r>
            <a:r>
              <a:rPr lang="fr-FR" b="1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type | </a:t>
            </a:r>
            <a:r>
              <a:rPr lang="fr-FR" b="1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fr-FR" b="1" noProof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pPr marL="457200" lvl="1" indent="0">
              <a:buNone/>
            </a:pPr>
            <a:endParaRPr lang="fr-FR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82E7F6-A648-4A70-97B8-9409C3214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713" y="2588535"/>
            <a:ext cx="2740574" cy="91771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E7BD254-1B9F-4167-B026-2C295E60D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655" y="4436565"/>
            <a:ext cx="3184978" cy="71623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6EB1EE8-7B01-4612-B1B9-F95E6E315159}"/>
              </a:ext>
            </a:extLst>
          </p:cNvPr>
          <p:cNvSpPr txBox="1"/>
          <p:nvPr/>
        </p:nvSpPr>
        <p:spPr>
          <a:xfrm>
            <a:off x="2863545" y="5207738"/>
            <a:ext cx="6769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rgbClr val="7385D1"/>
                </a:solidFill>
              </a:rPr>
              <a:t>La variable </a:t>
            </a:r>
            <a:r>
              <a:rPr lang="fr-CA" sz="1400" dirty="0">
                <a:solidFill>
                  <a:srgbClr val="FA4098"/>
                </a:solidFill>
              </a:rPr>
              <a:t>alive</a:t>
            </a:r>
            <a:r>
              <a:rPr lang="fr-CA" sz="1400" dirty="0">
                <a:solidFill>
                  <a:srgbClr val="7385D1"/>
                </a:solidFill>
              </a:rPr>
              <a:t> pourrait être </a:t>
            </a:r>
            <a:r>
              <a:rPr lang="fr-CA" sz="1400" dirty="0" err="1">
                <a:solidFill>
                  <a:srgbClr val="FA4098"/>
                </a:solidFill>
              </a:rPr>
              <a:t>null</a:t>
            </a:r>
            <a:r>
              <a:rPr lang="fr-CA" sz="1400" dirty="0">
                <a:solidFill>
                  <a:srgbClr val="7385D1"/>
                </a:solidFill>
              </a:rPr>
              <a:t> : </a:t>
            </a:r>
            <a:r>
              <a:rPr lang="fr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this.alive</a:t>
            </a:r>
            <a:r>
              <a:rPr lang="fr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8919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noProof="0" dirty="0"/>
              <a:t> Plan de cours 🥱</a:t>
            </a:r>
          </a:p>
          <a:p>
            <a:r>
              <a:rPr lang="fr-FR" noProof="0" dirty="0">
                <a:solidFill>
                  <a:srgbClr val="739CD1"/>
                </a:solidFill>
              </a:rPr>
              <a:t> Fonctionnement du cours</a:t>
            </a:r>
            <a:r>
              <a:rPr lang="fr-FR" noProof="0" dirty="0"/>
              <a:t> 😴</a:t>
            </a:r>
            <a:endParaRPr lang="fr-FR" noProof="0" dirty="0">
              <a:solidFill>
                <a:srgbClr val="739CD1"/>
              </a:solidFill>
            </a:endParaRPr>
          </a:p>
          <a:p>
            <a:r>
              <a:rPr lang="fr-FR" noProof="0" dirty="0">
                <a:solidFill>
                  <a:srgbClr val="7385D1"/>
                </a:solidFill>
              </a:rPr>
              <a:t> Outils nécessaires pour </a:t>
            </a:r>
            <a:r>
              <a:rPr lang="fr-FR" noProof="0" dirty="0" err="1">
                <a:solidFill>
                  <a:srgbClr val="7385D1"/>
                </a:solidFill>
              </a:rPr>
              <a:t>Angular</a:t>
            </a:r>
            <a:r>
              <a:rPr lang="fr-FR" noProof="0" dirty="0">
                <a:solidFill>
                  <a:srgbClr val="7385D1"/>
                </a:solidFill>
              </a:rPr>
              <a:t> 🧰</a:t>
            </a:r>
          </a:p>
          <a:p>
            <a:r>
              <a:rPr lang="fr-FR" noProof="0" dirty="0">
                <a:solidFill>
                  <a:srgbClr val="9073D1"/>
                </a:solidFill>
              </a:rPr>
              <a:t> Premiers pas avec </a:t>
            </a:r>
            <a:r>
              <a:rPr lang="fr-FR" noProof="0" dirty="0" err="1">
                <a:solidFill>
                  <a:srgbClr val="9073D1"/>
                </a:solidFill>
              </a:rPr>
              <a:t>Angular</a:t>
            </a:r>
            <a:r>
              <a:rPr lang="fr-FR" noProof="0" dirty="0">
                <a:solidFill>
                  <a:srgbClr val="9073D1"/>
                </a:solidFill>
              </a:rPr>
              <a:t> 🦶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Menu du jour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C7CCFE-208E-420C-AFB2-21FF5A9A9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41" y="311338"/>
            <a:ext cx="488147" cy="465617"/>
          </a:xfrm>
          <a:prstGeom prst="rect">
            <a:avLst/>
          </a:prstGeom>
        </p:spPr>
      </p:pic>
      <p:sp>
        <p:nvSpPr>
          <p:cNvPr id="4" name="Rectangle 3">
            <a:hlinkClick r:id="rId3" action="ppaction://hlinksldjump"/>
            <a:extLst>
              <a:ext uri="{FF2B5EF4-FFF2-40B4-BE49-F238E27FC236}">
                <a16:creationId xmlns:a16="http://schemas.microsoft.com/office/drawing/2014/main" id="{A2DD1C0A-7725-47E2-A9D7-DE9739A51D12}"/>
              </a:ext>
            </a:extLst>
          </p:cNvPr>
          <p:cNvSpPr/>
          <p:nvPr/>
        </p:nvSpPr>
        <p:spPr>
          <a:xfrm>
            <a:off x="573865" y="2633092"/>
            <a:ext cx="4849473" cy="52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81541332-AB2F-4B3A-B780-780FDF7CB958}"/>
              </a:ext>
            </a:extLst>
          </p:cNvPr>
          <p:cNvSpPr/>
          <p:nvPr/>
        </p:nvSpPr>
        <p:spPr>
          <a:xfrm>
            <a:off x="573865" y="2188254"/>
            <a:ext cx="5644055" cy="444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7566898C-EF24-4C1C-A1FA-191E3366D7FE}"/>
              </a:ext>
            </a:extLst>
          </p:cNvPr>
          <p:cNvSpPr/>
          <p:nvPr/>
        </p:nvSpPr>
        <p:spPr>
          <a:xfrm>
            <a:off x="807861" y="2223865"/>
            <a:ext cx="5271989" cy="444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hlinkClick r:id="rId6" action="ppaction://hlinksldjump"/>
            <a:extLst>
              <a:ext uri="{FF2B5EF4-FFF2-40B4-BE49-F238E27FC236}">
                <a16:creationId xmlns:a16="http://schemas.microsoft.com/office/drawing/2014/main" id="{30974C0E-1310-403C-88B6-FE058FFDF08A}"/>
              </a:ext>
            </a:extLst>
          </p:cNvPr>
          <p:cNvSpPr/>
          <p:nvPr/>
        </p:nvSpPr>
        <p:spPr>
          <a:xfrm>
            <a:off x="520783" y="3228778"/>
            <a:ext cx="3420596" cy="397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3105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0AC29-53BE-49AC-93EE-94CFB451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err="1"/>
              <a:t>TypeScript</a:t>
            </a:r>
            <a:r>
              <a:rPr lang="fr-FR" noProof="0" dirty="0"/>
              <a:t> :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C75981-096C-4602-9808-F0A2C0DCB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Propriétés de classe en </a:t>
            </a:r>
            <a:r>
              <a:rPr lang="fr-FR" noProof="0" dirty="0" err="1">
                <a:solidFill>
                  <a:srgbClr val="FA4098"/>
                </a:solidFill>
              </a:rPr>
              <a:t>TypeScript</a:t>
            </a:r>
            <a:endParaRPr lang="fr-FR" noProof="0" dirty="0"/>
          </a:p>
          <a:p>
            <a:pPr marL="457200" lvl="1" indent="0">
              <a:buNone/>
            </a:pPr>
            <a:endParaRPr lang="fr-FR" noProof="0" dirty="0"/>
          </a:p>
          <a:p>
            <a:pPr lvl="1"/>
            <a:r>
              <a:rPr lang="fr-FR" noProof="0" dirty="0"/>
              <a:t> Pour pouvoir laisser une propriété </a:t>
            </a:r>
            <a:r>
              <a:rPr lang="fr-FR" noProof="0" dirty="0">
                <a:solidFill>
                  <a:srgbClr val="FA4098"/>
                </a:solidFill>
              </a:rPr>
              <a:t>vide</a:t>
            </a:r>
            <a:r>
              <a:rPr lang="fr-FR" noProof="0" dirty="0"/>
              <a:t>, on doit utiliser </a:t>
            </a:r>
            <a:r>
              <a:rPr lang="fr-FR" b="1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?: type</a:t>
            </a:r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pPr lvl="1"/>
            <a:r>
              <a:rPr lang="fr-FR" noProof="0" dirty="0"/>
              <a:t> Si on ne connait pas le </a:t>
            </a:r>
            <a:r>
              <a:rPr lang="fr-FR" noProof="0" dirty="0">
                <a:solidFill>
                  <a:srgbClr val="FA4098"/>
                </a:solidFill>
              </a:rPr>
              <a:t>type</a:t>
            </a:r>
            <a:r>
              <a:rPr lang="fr-FR" noProof="0" dirty="0"/>
              <a:t>, on peut utiliser </a:t>
            </a:r>
            <a:r>
              <a:rPr lang="fr-FR" b="1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b="1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endParaRPr lang="fr-FR" b="1" noProof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FR" noProof="0" dirty="0">
                <a:cs typeface="Courier New" panose="02070309020205020404" pitchFamily="49" charset="0"/>
              </a:rPr>
              <a:t> À éviter, mais utile.</a:t>
            </a:r>
          </a:p>
          <a:p>
            <a:endParaRPr lang="fr-FR" noProof="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EB618F6-5B15-49F2-9012-EAE1E2948E91}"/>
              </a:ext>
            </a:extLst>
          </p:cNvPr>
          <p:cNvSpPr txBox="1"/>
          <p:nvPr/>
        </p:nvSpPr>
        <p:spPr>
          <a:xfrm>
            <a:off x="2740001" y="5915396"/>
            <a:ext cx="6769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>
                <a:solidFill>
                  <a:srgbClr val="7385D1"/>
                </a:solidFill>
              </a:rPr>
              <a:t>Le </a:t>
            </a:r>
            <a:r>
              <a:rPr lang="fr-CA" sz="1600" b="1">
                <a:solidFill>
                  <a:srgbClr val="7385D1"/>
                </a:solidFill>
              </a:rPr>
              <a:t>constructeur</a:t>
            </a:r>
            <a:r>
              <a:rPr lang="fr-CA" sz="1600">
                <a:solidFill>
                  <a:srgbClr val="7385D1"/>
                </a:solidFill>
              </a:rPr>
              <a:t> pourrait laisser </a:t>
            </a:r>
            <a:r>
              <a:rPr lang="fr-CA" sz="1600" b="1">
                <a:latin typeface="Courier New" panose="02070309020205020404" pitchFamily="49" charset="0"/>
                <a:cs typeface="Courier New" panose="02070309020205020404" pitchFamily="49" charset="0"/>
              </a:rPr>
              <a:t>alive</a:t>
            </a:r>
            <a:r>
              <a:rPr lang="fr-CA" sz="1600">
                <a:solidFill>
                  <a:srgbClr val="7385D1"/>
                </a:solidFill>
              </a:rPr>
              <a:t> </a:t>
            </a:r>
            <a:r>
              <a:rPr lang="fr-CA" sz="1600" b="1">
                <a:solidFill>
                  <a:srgbClr val="7385D1"/>
                </a:solidFill>
              </a:rPr>
              <a:t>indéfini</a:t>
            </a:r>
            <a:r>
              <a:rPr lang="fr-CA" sz="1600">
                <a:solidFill>
                  <a:srgbClr val="7385D1"/>
                </a:solidFill>
              </a:rPr>
              <a:t>, le définir comme </a:t>
            </a:r>
            <a:r>
              <a:rPr lang="fr-CA" sz="1600" b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CA" sz="1600">
                <a:solidFill>
                  <a:srgbClr val="7385D1"/>
                </a:solidFill>
              </a:rPr>
              <a:t>, ou le définir avec n’importe quelle valeur.</a:t>
            </a:r>
            <a:endParaRPr lang="fr-CA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BFE042C-3112-4103-B6A0-AA611E714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713" y="2496789"/>
            <a:ext cx="2798162" cy="72659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4FDEBAB-53F4-4B15-BA11-FCECE8ADE920}"/>
              </a:ext>
            </a:extLst>
          </p:cNvPr>
          <p:cNvSpPr txBox="1"/>
          <p:nvPr/>
        </p:nvSpPr>
        <p:spPr>
          <a:xfrm>
            <a:off x="2740001" y="3257107"/>
            <a:ext cx="6769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rgbClr val="7385D1"/>
                </a:solidFill>
              </a:rPr>
              <a:t>On pourrait ne pas du tout définir de valeur pour </a:t>
            </a:r>
            <a:r>
              <a:rPr lang="fr-CA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this.alive</a:t>
            </a:r>
            <a:endParaRPr lang="fr-CA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1CFBF85-549F-4D44-BD4E-53689A904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267" y="5066785"/>
            <a:ext cx="2977467" cy="748572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199271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0AC29-53BE-49AC-93EE-94CFB451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err="1"/>
              <a:t>TypeScript</a:t>
            </a:r>
            <a:r>
              <a:rPr lang="fr-FR" noProof="0" dirty="0"/>
              <a:t> :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C75981-096C-4602-9808-F0A2C0DCB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Constructeurs en </a:t>
            </a:r>
            <a:r>
              <a:rPr lang="fr-FR" noProof="0" dirty="0" err="1">
                <a:solidFill>
                  <a:srgbClr val="FA4098"/>
                </a:solidFill>
              </a:rPr>
              <a:t>TypeScript</a:t>
            </a:r>
            <a:r>
              <a:rPr lang="fr-FR" noProof="0" dirty="0">
                <a:solidFill>
                  <a:srgbClr val="FA4098"/>
                </a:solidFill>
              </a:rPr>
              <a:t> 🧰📦</a:t>
            </a:r>
          </a:p>
          <a:p>
            <a:pPr lvl="1"/>
            <a:r>
              <a:rPr lang="fr-FR" noProof="0" dirty="0"/>
              <a:t> Si les paramètres du </a:t>
            </a:r>
            <a:r>
              <a:rPr lang="fr-FR" b="1" noProof="0" dirty="0">
                <a:solidFill>
                  <a:srgbClr val="FA4098"/>
                </a:solidFill>
              </a:rPr>
              <a:t>constructeur </a:t>
            </a:r>
            <a:r>
              <a:rPr lang="fr-FR" noProof="0" dirty="0"/>
              <a:t>ont le préfixe « </a:t>
            </a:r>
            <a:r>
              <a:rPr lang="fr-FR" b="1" noProof="0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noProof="0" dirty="0"/>
              <a:t> », ces paramètres deviennent automatiquement des </a:t>
            </a:r>
            <a:r>
              <a:rPr lang="fr-FR" b="1" noProof="0" dirty="0"/>
              <a:t>propriétés de la classe</a:t>
            </a:r>
            <a:r>
              <a:rPr lang="fr-FR" noProof="0" dirty="0"/>
              <a:t>.</a:t>
            </a:r>
          </a:p>
          <a:p>
            <a:pPr lvl="2"/>
            <a:r>
              <a:rPr lang="fr-FR" noProof="0" dirty="0"/>
              <a:t> Donc ici, un objet </a:t>
            </a:r>
            <a:r>
              <a:rPr lang="fr-FR" b="1" noProof="0" dirty="0" err="1">
                <a:solidFill>
                  <a:srgbClr val="FA4098"/>
                </a:solidFill>
              </a:rPr>
              <a:t>Crewmate</a:t>
            </a:r>
            <a:r>
              <a:rPr lang="fr-FR" noProof="0" dirty="0"/>
              <a:t> possède les propriétés </a:t>
            </a:r>
            <a:r>
              <a:rPr lang="fr-FR" b="1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impostor</a:t>
            </a:r>
            <a:r>
              <a:rPr lang="fr-FR" noProof="0" dirty="0"/>
              <a:t>, </a:t>
            </a:r>
            <a:r>
              <a:rPr lang="fr-FR" b="1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alive</a:t>
            </a:r>
            <a:r>
              <a:rPr lang="fr-FR" noProof="0" dirty="0"/>
              <a:t>, </a:t>
            </a:r>
            <a:r>
              <a:rPr lang="fr-FR" b="1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FR" noProof="0" dirty="0"/>
              <a:t> et </a:t>
            </a:r>
            <a:r>
              <a:rPr lang="fr-FR" b="1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playerName</a:t>
            </a:r>
            <a:r>
              <a:rPr lang="fr-FR" noProof="0" dirty="0"/>
              <a:t>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52D430A-1A98-48BA-824D-F06E7B65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067" y="3105150"/>
            <a:ext cx="7239846" cy="160810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B656317-8883-488F-A7D7-6C1699BEC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627" y="3359862"/>
            <a:ext cx="764986" cy="10097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255EA40-42C4-86B8-54E6-0B31821D5283}"/>
              </a:ext>
            </a:extLst>
          </p:cNvPr>
          <p:cNvSpPr/>
          <p:nvPr/>
        </p:nvSpPr>
        <p:spPr>
          <a:xfrm>
            <a:off x="3146464" y="3190693"/>
            <a:ext cx="2203450" cy="209550"/>
          </a:xfrm>
          <a:prstGeom prst="rect">
            <a:avLst/>
          </a:prstGeom>
          <a:noFill/>
          <a:ln>
            <a:solidFill>
              <a:srgbClr val="FA4098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4F9290-947E-FCB0-FA6A-C638C50E717B}"/>
              </a:ext>
            </a:extLst>
          </p:cNvPr>
          <p:cNvSpPr/>
          <p:nvPr/>
        </p:nvSpPr>
        <p:spPr>
          <a:xfrm>
            <a:off x="3150811" y="3400243"/>
            <a:ext cx="2203450" cy="209550"/>
          </a:xfrm>
          <a:prstGeom prst="rect">
            <a:avLst/>
          </a:prstGeom>
          <a:noFill/>
          <a:ln>
            <a:solidFill>
              <a:srgbClr val="FA4098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7DDB2-8839-37E5-DE1A-43F0D379ED03}"/>
              </a:ext>
            </a:extLst>
          </p:cNvPr>
          <p:cNvSpPr/>
          <p:nvPr/>
        </p:nvSpPr>
        <p:spPr>
          <a:xfrm>
            <a:off x="4539540" y="3826470"/>
            <a:ext cx="2362910" cy="209550"/>
          </a:xfrm>
          <a:prstGeom prst="rect">
            <a:avLst/>
          </a:prstGeom>
          <a:noFill/>
          <a:ln>
            <a:solidFill>
              <a:srgbClr val="FA4098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6862DD-077D-5EF8-0734-AE0C1C229F72}"/>
              </a:ext>
            </a:extLst>
          </p:cNvPr>
          <p:cNvSpPr/>
          <p:nvPr/>
        </p:nvSpPr>
        <p:spPr>
          <a:xfrm>
            <a:off x="7054140" y="3826470"/>
            <a:ext cx="2934410" cy="209550"/>
          </a:xfrm>
          <a:prstGeom prst="rect">
            <a:avLst/>
          </a:prstGeom>
          <a:noFill/>
          <a:ln>
            <a:solidFill>
              <a:srgbClr val="FA4098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39D26F9-DB4F-2B65-0F5F-06A388DDE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450" y="4862025"/>
            <a:ext cx="2610079" cy="1805810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EE2FC55-912E-E2AE-E66E-C7D80B1FD4A0}"/>
              </a:ext>
            </a:extLst>
          </p:cNvPr>
          <p:cNvSpPr txBox="1"/>
          <p:nvPr/>
        </p:nvSpPr>
        <p:spPr>
          <a:xfrm>
            <a:off x="2678913" y="5426858"/>
            <a:ext cx="395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385D1"/>
                </a:solidFill>
              </a:rPr>
              <a:t>Si on veut, toutes les </a:t>
            </a:r>
            <a:r>
              <a:rPr lang="fr-FR" dirty="0">
                <a:solidFill>
                  <a:srgbClr val="FA4098"/>
                </a:solidFill>
              </a:rPr>
              <a:t>propriétés</a:t>
            </a:r>
            <a:r>
              <a:rPr lang="fr-FR" dirty="0">
                <a:solidFill>
                  <a:srgbClr val="7385D1"/>
                </a:solidFill>
              </a:rPr>
              <a:t> peuvent être « déclarées » dans le constructeur.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BE939DBB-6799-992B-ADB5-F3DAC66E2E00}"/>
              </a:ext>
            </a:extLst>
          </p:cNvPr>
          <p:cNvSpPr/>
          <p:nvPr/>
        </p:nvSpPr>
        <p:spPr>
          <a:xfrm>
            <a:off x="6667145" y="5587999"/>
            <a:ext cx="470610" cy="432193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00529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0AC29-53BE-49AC-93EE-94CFB451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err="1"/>
              <a:t>TypeScript</a:t>
            </a:r>
            <a:r>
              <a:rPr lang="fr-FR" noProof="0" dirty="0"/>
              <a:t> :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C75981-096C-4602-9808-F0A2C0DCB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Constructeurs en </a:t>
            </a:r>
            <a:r>
              <a:rPr lang="fr-FR" noProof="0" dirty="0" err="1">
                <a:solidFill>
                  <a:srgbClr val="FA4098"/>
                </a:solidFill>
              </a:rPr>
              <a:t>TypeScript</a:t>
            </a:r>
            <a:r>
              <a:rPr lang="fr-FR" noProof="0" dirty="0">
                <a:solidFill>
                  <a:srgbClr val="FA4098"/>
                </a:solidFill>
              </a:rPr>
              <a:t> 🧰📦</a:t>
            </a:r>
          </a:p>
          <a:p>
            <a:pPr lvl="1"/>
            <a:r>
              <a:rPr lang="fr-FR" noProof="0" dirty="0"/>
              <a:t> Inutile d’assigner une valeur à un paramètre avec le préfixe </a:t>
            </a:r>
            <a:r>
              <a:rPr lang="fr-FR" b="1" noProof="0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noProof="0" dirty="0"/>
              <a:t>dans le </a:t>
            </a:r>
            <a:r>
              <a:rPr lang="fr-FR" b="1" noProof="0" dirty="0"/>
              <a:t>corps de la fonction</a:t>
            </a:r>
            <a:r>
              <a:rPr lang="fr-FR" noProof="0" dirty="0"/>
              <a:t>. </a:t>
            </a:r>
          </a:p>
          <a:p>
            <a:pPr lvl="3"/>
            <a:r>
              <a:rPr lang="fr-FR" noProof="0" dirty="0"/>
              <a:t> Ex : 🚫 </a:t>
            </a:r>
            <a:r>
              <a:rPr lang="fr-FR" b="1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this.color</a:t>
            </a:r>
            <a:r>
              <a:rPr lang="fr-FR" b="1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b="1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FR" b="1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fr-FR" noProof="0" dirty="0"/>
              <a:t>Le paramètre </a:t>
            </a:r>
            <a:r>
              <a:rPr lang="fr-FR" b="1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FR" noProof="0" dirty="0"/>
              <a:t> est automatiquement défini avec la valeur passée au </a:t>
            </a:r>
            <a:r>
              <a:rPr lang="fr-FR" b="1" noProof="0" dirty="0">
                <a:solidFill>
                  <a:srgbClr val="FA4098"/>
                </a:solidFill>
              </a:rPr>
              <a:t>constructeur</a:t>
            </a:r>
            <a:r>
              <a:rPr lang="fr-FR" noProof="0" dirty="0"/>
              <a:t>.</a:t>
            </a:r>
          </a:p>
          <a:p>
            <a:pPr lvl="3"/>
            <a:r>
              <a:rPr lang="fr-FR" noProof="0" dirty="0"/>
              <a:t> Ex : </a:t>
            </a:r>
            <a:r>
              <a:rPr lang="fr-FR" b="1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fr-FR" b="1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Crewmate</a:t>
            </a:r>
            <a:r>
              <a:rPr lang="fr-FR" b="1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b="1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fr-FR" b="1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"goodBoi69") </a:t>
            </a:r>
            <a:r>
              <a:rPr lang="fr-FR" noProof="0" dirty="0"/>
              <a:t> </a:t>
            </a:r>
          </a:p>
          <a:p>
            <a:pPr lvl="3"/>
            <a:r>
              <a:rPr lang="fr-FR" noProof="0" dirty="0"/>
              <a:t> Parfait, </a:t>
            </a:r>
            <a:r>
              <a:rPr lang="fr-FR" b="1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FR" noProof="0" dirty="0"/>
              <a:t> a été assigné automatiquement avec </a:t>
            </a:r>
            <a:r>
              <a:rPr lang="fr-FR" b="1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b="1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fr-FR" b="1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noProof="0" dirty="0"/>
              <a:t>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B656317-8883-488F-A7D7-6C1699BEC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235" y="3323947"/>
            <a:ext cx="764986" cy="10097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D3CDA9-3F15-4C7C-B99C-B7E5BD0FA28A}"/>
              </a:ext>
            </a:extLst>
          </p:cNvPr>
          <p:cNvSpPr/>
          <p:nvPr/>
        </p:nvSpPr>
        <p:spPr>
          <a:xfrm>
            <a:off x="8549657" y="4504248"/>
            <a:ext cx="1368447" cy="294770"/>
          </a:xfrm>
          <a:prstGeom prst="rect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impostor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E21D8F-8C53-4632-B67F-3936D433A73E}"/>
              </a:ext>
            </a:extLst>
          </p:cNvPr>
          <p:cNvSpPr/>
          <p:nvPr/>
        </p:nvSpPr>
        <p:spPr>
          <a:xfrm>
            <a:off x="10008728" y="4504248"/>
            <a:ext cx="1368447" cy="294770"/>
          </a:xfrm>
          <a:prstGeom prst="rect">
            <a:avLst/>
          </a:prstGeom>
          <a:noFill/>
          <a:ln>
            <a:solidFill>
              <a:srgbClr val="738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>
                <a:solidFill>
                  <a:srgbClr val="7385D1"/>
                </a:solidFill>
              </a:rPr>
              <a:t>true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2650D9-DFF8-4689-AC05-36D13C5A26AE}"/>
              </a:ext>
            </a:extLst>
          </p:cNvPr>
          <p:cNvSpPr/>
          <p:nvPr/>
        </p:nvSpPr>
        <p:spPr>
          <a:xfrm>
            <a:off x="8549657" y="4878219"/>
            <a:ext cx="1368447" cy="294770"/>
          </a:xfrm>
          <a:prstGeom prst="rect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alive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78000D-D8A9-48FE-9354-5A4E837F75A7}"/>
              </a:ext>
            </a:extLst>
          </p:cNvPr>
          <p:cNvSpPr/>
          <p:nvPr/>
        </p:nvSpPr>
        <p:spPr>
          <a:xfrm>
            <a:off x="10008728" y="4878219"/>
            <a:ext cx="1368447" cy="294770"/>
          </a:xfrm>
          <a:prstGeom prst="rect">
            <a:avLst/>
          </a:prstGeom>
          <a:noFill/>
          <a:ln>
            <a:solidFill>
              <a:srgbClr val="738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>
                <a:solidFill>
                  <a:srgbClr val="7385D1"/>
                </a:solidFill>
              </a:rPr>
              <a:t>true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97097B-C382-4C2B-BEAA-5FA64F420A21}"/>
              </a:ext>
            </a:extLst>
          </p:cNvPr>
          <p:cNvSpPr/>
          <p:nvPr/>
        </p:nvSpPr>
        <p:spPr>
          <a:xfrm>
            <a:off x="8551050" y="5252190"/>
            <a:ext cx="1368447" cy="294770"/>
          </a:xfrm>
          <a:prstGeom prst="rect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color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1E008-CE55-46C7-8A82-3EF57D6A600F}"/>
              </a:ext>
            </a:extLst>
          </p:cNvPr>
          <p:cNvSpPr/>
          <p:nvPr/>
        </p:nvSpPr>
        <p:spPr>
          <a:xfrm>
            <a:off x="10010121" y="5252190"/>
            <a:ext cx="1368447" cy="294770"/>
          </a:xfrm>
          <a:prstGeom prst="rect">
            <a:avLst/>
          </a:prstGeom>
          <a:noFill/>
          <a:ln>
            <a:solidFill>
              <a:srgbClr val="738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>
                <a:solidFill>
                  <a:srgbClr val="7385D1"/>
                </a:solidFill>
              </a:rPr>
              <a:t>"red"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0871CE-CEC0-499F-B5B2-890A9D91481F}"/>
              </a:ext>
            </a:extLst>
          </p:cNvPr>
          <p:cNvSpPr/>
          <p:nvPr/>
        </p:nvSpPr>
        <p:spPr>
          <a:xfrm>
            <a:off x="8549657" y="5626161"/>
            <a:ext cx="1368447" cy="294770"/>
          </a:xfrm>
          <a:prstGeom prst="rect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playerName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44A5FA-5F78-4277-9B7F-F68A36DF9E36}"/>
              </a:ext>
            </a:extLst>
          </p:cNvPr>
          <p:cNvSpPr/>
          <p:nvPr/>
        </p:nvSpPr>
        <p:spPr>
          <a:xfrm>
            <a:off x="10008728" y="5626161"/>
            <a:ext cx="1368447" cy="294770"/>
          </a:xfrm>
          <a:prstGeom prst="rect">
            <a:avLst/>
          </a:prstGeom>
          <a:noFill/>
          <a:ln>
            <a:solidFill>
              <a:srgbClr val="738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>
                <a:solidFill>
                  <a:srgbClr val="7385D1"/>
                </a:solidFill>
              </a:rPr>
              <a:t>"goodBoi42"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C0B893-C18E-A126-4590-DC9387CE7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097" y="3846047"/>
            <a:ext cx="5915603" cy="275102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82802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0AC29-53BE-49AC-93EE-94CFB451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err="1"/>
              <a:t>TypeScript</a:t>
            </a:r>
            <a:r>
              <a:rPr lang="fr-FR" noProof="0" dirty="0"/>
              <a:t> :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C75981-096C-4602-9808-F0A2C0DCB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Méthodes de classe en </a:t>
            </a:r>
            <a:r>
              <a:rPr lang="fr-FR" noProof="0" dirty="0" err="1">
                <a:solidFill>
                  <a:srgbClr val="FA4098"/>
                </a:solidFill>
              </a:rPr>
              <a:t>TypeScript</a:t>
            </a:r>
            <a:r>
              <a:rPr lang="fr-FR" noProof="0" dirty="0"/>
              <a:t> 🔩</a:t>
            </a:r>
          </a:p>
          <a:p>
            <a:endParaRPr lang="fr-FR" noProof="0" dirty="0"/>
          </a:p>
          <a:p>
            <a:pPr lvl="1"/>
            <a:r>
              <a:rPr lang="fr-FR" noProof="0" dirty="0"/>
              <a:t> Typez les paramètres et le type retourné quand c’est possible.</a:t>
            </a:r>
          </a:p>
          <a:p>
            <a:pPr lvl="1"/>
            <a:r>
              <a:rPr lang="fr-FR" noProof="0" dirty="0"/>
              <a:t> Utilisez </a:t>
            </a:r>
            <a:r>
              <a:rPr lang="fr-FR" b="1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this.propriété</a:t>
            </a:r>
            <a:r>
              <a:rPr lang="fr-FR" noProof="0" dirty="0"/>
              <a:t> lorsque vous faites référence à une </a:t>
            </a:r>
            <a:r>
              <a:rPr lang="fr-FR" b="1" noProof="0" dirty="0"/>
              <a:t>variable de classe</a:t>
            </a:r>
            <a:r>
              <a:rPr lang="fr-FR" noProof="0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6B87EF-F8F7-489A-B8C4-AE6A830EA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72" y="3940568"/>
            <a:ext cx="7996055" cy="2559603"/>
          </a:xfrm>
          <a:prstGeom prst="rect">
            <a:avLst/>
          </a:prstGeom>
          <a:ln w="38100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3115257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A10AF-EC35-4311-B7E7-AD0AE45D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Visual Studio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42C4BA-5780-47DF-BC76-B029AD18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</a:t>
            </a:r>
            <a:r>
              <a:rPr lang="fr-FR" noProof="0" dirty="0">
                <a:solidFill>
                  <a:srgbClr val="FA4098"/>
                </a:solidFill>
              </a:rPr>
              <a:t>Visual Studio Code 💻</a:t>
            </a:r>
          </a:p>
          <a:p>
            <a:pPr lvl="1"/>
            <a:r>
              <a:rPr lang="fr-FR" noProof="0" dirty="0"/>
              <a:t> L’environnement de développement suggéré</a:t>
            </a:r>
          </a:p>
          <a:p>
            <a:pPr lvl="1"/>
            <a:r>
              <a:rPr lang="fr-FR" noProof="0" dirty="0"/>
              <a:t> Pour </a:t>
            </a:r>
            <a:r>
              <a:rPr lang="fr-FR" noProof="0" dirty="0">
                <a:solidFill>
                  <a:srgbClr val="FA4098"/>
                </a:solidFill>
              </a:rPr>
              <a:t>ouvrir un projet </a:t>
            </a:r>
            <a:r>
              <a:rPr lang="fr-FR" noProof="0" dirty="0" err="1">
                <a:solidFill>
                  <a:srgbClr val="FA4098"/>
                </a:solidFill>
              </a:rPr>
              <a:t>Angular</a:t>
            </a:r>
            <a:r>
              <a:rPr lang="fr-FR" noProof="0" dirty="0"/>
              <a:t>, 2 manières :</a:t>
            </a:r>
          </a:p>
          <a:p>
            <a:pPr lvl="2"/>
            <a:r>
              <a:rPr lang="fr-FR" noProof="0" dirty="0"/>
              <a:t> Avec l’explorateur de fichiers, rendez-vous jusqu’au répertoire de votre projet </a:t>
            </a:r>
            <a:r>
              <a:rPr lang="fr-FR" noProof="0" dirty="0" err="1"/>
              <a:t>Angular</a:t>
            </a:r>
            <a:r>
              <a:rPr lang="fr-FR" noProof="0" dirty="0"/>
              <a:t>. Faites un </a:t>
            </a:r>
            <a:r>
              <a:rPr lang="fr-FR" noProof="0" dirty="0">
                <a:solidFill>
                  <a:srgbClr val="FA4098"/>
                </a:solidFill>
              </a:rPr>
              <a:t>clic-droit</a:t>
            </a:r>
            <a:r>
              <a:rPr lang="fr-FR" noProof="0" dirty="0"/>
              <a:t> sur le dossier racine du projet -&gt; </a:t>
            </a:r>
            <a:r>
              <a:rPr lang="fr-FR" noProof="0" dirty="0">
                <a:solidFill>
                  <a:srgbClr val="FA4098"/>
                </a:solidFill>
              </a:rPr>
              <a:t>Ouvrir avec Visual Studio Code</a:t>
            </a:r>
            <a:r>
              <a:rPr lang="fr-FR" noProof="0" dirty="0"/>
              <a:t>.</a:t>
            </a:r>
          </a:p>
          <a:p>
            <a:pPr lvl="2"/>
            <a:r>
              <a:rPr lang="fr-FR" noProof="0" dirty="0"/>
              <a:t> Sinon, ouvrez Visual Studio Code, </a:t>
            </a:r>
            <a:r>
              <a:rPr lang="fr-FR" noProof="0" dirty="0">
                <a:solidFill>
                  <a:srgbClr val="FA4098"/>
                </a:solidFill>
              </a:rPr>
              <a:t>Fichier</a:t>
            </a:r>
            <a:r>
              <a:rPr lang="fr-FR" noProof="0" dirty="0"/>
              <a:t> -&gt; </a:t>
            </a:r>
            <a:r>
              <a:rPr lang="fr-FR" noProof="0" dirty="0">
                <a:solidFill>
                  <a:srgbClr val="FA4098"/>
                </a:solidFill>
              </a:rPr>
              <a:t>Ouvrir le dossier</a:t>
            </a:r>
            <a:r>
              <a:rPr lang="fr-FR" noProof="0" dirty="0"/>
              <a:t>, puis choisir le dossier racine de votre projet </a:t>
            </a:r>
            <a:r>
              <a:rPr lang="fr-FR" noProof="0" dirty="0" err="1"/>
              <a:t>Angular</a:t>
            </a:r>
            <a:r>
              <a:rPr lang="fr-FR" noProof="0" dirty="0"/>
              <a:t> dans l’explorateur de fichiers.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129896-A5D4-4C2B-9BF7-79FA8046D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46" y="3778183"/>
            <a:ext cx="6434707" cy="281888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367129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A10AF-EC35-4311-B7E7-AD0AE45D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Visual Studio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42C4BA-5780-47DF-BC76-B029AD188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4" y="1150572"/>
            <a:ext cx="7664674" cy="5026393"/>
          </a:xfrm>
        </p:spPr>
        <p:txBody>
          <a:bodyPr/>
          <a:lstStyle/>
          <a:p>
            <a:r>
              <a:rPr lang="fr-FR" noProof="0" dirty="0"/>
              <a:t> </a:t>
            </a:r>
            <a:r>
              <a:rPr lang="fr-FR" noProof="0" dirty="0">
                <a:solidFill>
                  <a:srgbClr val="FA4098"/>
                </a:solidFill>
              </a:rPr>
              <a:t>Visual Studio Code 💻</a:t>
            </a:r>
          </a:p>
          <a:p>
            <a:pPr lvl="1"/>
            <a:r>
              <a:rPr lang="fr-FR" noProof="0" dirty="0"/>
              <a:t> Quelques </a:t>
            </a:r>
            <a:r>
              <a:rPr lang="fr-FR" b="1" noProof="0" dirty="0"/>
              <a:t>extensions</a:t>
            </a:r>
            <a:r>
              <a:rPr lang="fr-FR" noProof="0" dirty="0"/>
              <a:t> intéressantes</a:t>
            </a:r>
          </a:p>
          <a:p>
            <a:pPr lvl="2"/>
            <a:r>
              <a:rPr lang="fr-FR" noProof="0" dirty="0"/>
              <a:t> </a:t>
            </a:r>
            <a:r>
              <a:rPr lang="fr-FR" noProof="0" dirty="0" err="1"/>
              <a:t>Angular</a:t>
            </a:r>
            <a:r>
              <a:rPr lang="fr-FR" noProof="0" dirty="0"/>
              <a:t> </a:t>
            </a:r>
            <a:r>
              <a:rPr lang="fr-FR" noProof="0" dirty="0" err="1"/>
              <a:t>Language</a:t>
            </a:r>
            <a:r>
              <a:rPr lang="fr-FR" noProof="0" dirty="0"/>
              <a:t> Service</a:t>
            </a:r>
          </a:p>
          <a:p>
            <a:pPr lvl="2"/>
            <a:r>
              <a:rPr lang="fr-FR" noProof="0" dirty="0"/>
              <a:t> </a:t>
            </a:r>
            <a:r>
              <a:rPr lang="fr-FR" noProof="0" dirty="0" err="1"/>
              <a:t>Angular</a:t>
            </a:r>
            <a:r>
              <a:rPr lang="fr-FR" noProof="0" dirty="0"/>
              <a:t> </a:t>
            </a:r>
            <a:r>
              <a:rPr lang="fr-FR" noProof="0" dirty="0" err="1"/>
              <a:t>Snippets</a:t>
            </a:r>
            <a:endParaRPr lang="fr-FR" noProof="0" dirty="0"/>
          </a:p>
          <a:p>
            <a:pPr lvl="2"/>
            <a:r>
              <a:rPr lang="fr-FR" noProof="0" dirty="0"/>
              <a:t> </a:t>
            </a:r>
            <a:r>
              <a:rPr lang="fr-FR" noProof="0" dirty="0" err="1"/>
              <a:t>Angular</a:t>
            </a:r>
            <a:r>
              <a:rPr lang="fr-FR" noProof="0" dirty="0"/>
              <a:t> Essentials</a:t>
            </a:r>
          </a:p>
          <a:p>
            <a:pPr lvl="2"/>
            <a:r>
              <a:rPr lang="fr-FR" noProof="0" dirty="0"/>
              <a:t> </a:t>
            </a:r>
            <a:r>
              <a:rPr lang="fr-FR" noProof="0" dirty="0" err="1"/>
              <a:t>Angular</a:t>
            </a:r>
            <a:r>
              <a:rPr lang="fr-FR" noProof="0" dirty="0"/>
              <a:t> 10 </a:t>
            </a:r>
            <a:r>
              <a:rPr lang="fr-FR" noProof="0" dirty="0" err="1"/>
              <a:t>Snippets</a:t>
            </a:r>
            <a:endParaRPr lang="fr-FR" noProof="0" dirty="0"/>
          </a:p>
          <a:p>
            <a:pPr lvl="2"/>
            <a:r>
              <a:rPr lang="fr-FR" noProof="0" dirty="0"/>
              <a:t> Auto Import</a:t>
            </a:r>
          </a:p>
          <a:p>
            <a:pPr lvl="2"/>
            <a:r>
              <a:rPr lang="fr-FR" noProof="0" dirty="0"/>
              <a:t> </a:t>
            </a:r>
            <a:r>
              <a:rPr lang="fr-FR" noProof="0" dirty="0" err="1"/>
              <a:t>Angular</a:t>
            </a:r>
            <a:r>
              <a:rPr lang="fr-FR" noProof="0" dirty="0"/>
              <a:t> Files</a:t>
            </a:r>
          </a:p>
          <a:p>
            <a:pPr lvl="2"/>
            <a:endParaRPr lang="fr-FR" noProof="0" dirty="0"/>
          </a:p>
          <a:p>
            <a:pPr lvl="1"/>
            <a:r>
              <a:rPr lang="fr-FR" noProof="0" dirty="0"/>
              <a:t> Seule l’extension </a:t>
            </a:r>
            <a:r>
              <a:rPr lang="fr-FR" noProof="0" dirty="0" err="1">
                <a:solidFill>
                  <a:srgbClr val="FA4098"/>
                </a:solidFill>
              </a:rPr>
              <a:t>Angular</a:t>
            </a:r>
            <a:r>
              <a:rPr lang="fr-FR" noProof="0" dirty="0">
                <a:solidFill>
                  <a:srgbClr val="FA4098"/>
                </a:solidFill>
              </a:rPr>
              <a:t> Files </a:t>
            </a:r>
            <a:r>
              <a:rPr lang="fr-FR" noProof="0" dirty="0"/>
              <a:t>sera explicitement utilisée durant la session.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09B49D-F6BD-4DC1-859C-A2B58AC0D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523" y="2354160"/>
            <a:ext cx="3305636" cy="335326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FEE0B55-4B2E-4266-A43C-0FFFA8FBC908}"/>
              </a:ext>
            </a:extLst>
          </p:cNvPr>
          <p:cNvCxnSpPr>
            <a:cxnSpLocks/>
          </p:cNvCxnSpPr>
          <p:nvPr/>
        </p:nvCxnSpPr>
        <p:spPr>
          <a:xfrm>
            <a:off x="8346724" y="4653980"/>
            <a:ext cx="403598" cy="460354"/>
          </a:xfrm>
          <a:prstGeom prst="straightConnector1">
            <a:avLst/>
          </a:prstGeom>
          <a:ln w="57150">
            <a:solidFill>
              <a:srgbClr val="7385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71E192D-9500-426B-AD49-3F3F37EA90A8}"/>
              </a:ext>
            </a:extLst>
          </p:cNvPr>
          <p:cNvCxnSpPr>
            <a:cxnSpLocks/>
          </p:cNvCxnSpPr>
          <p:nvPr/>
        </p:nvCxnSpPr>
        <p:spPr>
          <a:xfrm>
            <a:off x="9268482" y="2586595"/>
            <a:ext cx="403598" cy="460354"/>
          </a:xfrm>
          <a:prstGeom prst="straightConnector1">
            <a:avLst/>
          </a:prstGeom>
          <a:ln w="57150">
            <a:solidFill>
              <a:srgbClr val="7385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651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A10AF-EC35-4311-B7E7-AD0AE45D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Bootstrap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42C4BA-5780-47DF-BC76-B029AD18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noProof="0" dirty="0"/>
              <a:t> </a:t>
            </a:r>
            <a:r>
              <a:rPr lang="fr-FR" noProof="0" dirty="0">
                <a:solidFill>
                  <a:srgbClr val="FA4098"/>
                </a:solidFill>
              </a:rPr>
              <a:t>Bootstrap 🎨</a:t>
            </a:r>
          </a:p>
          <a:p>
            <a:pPr lvl="1"/>
            <a:r>
              <a:rPr lang="fr-FR" noProof="0" dirty="0"/>
              <a:t> Pour pouvoir l’utiliser dans votre projet, n’oubliez pas </a:t>
            </a:r>
            <a:r>
              <a:rPr lang="fr-FR" noProof="0" dirty="0">
                <a:solidFill>
                  <a:srgbClr val="FA4098"/>
                </a:solidFill>
              </a:rPr>
              <a:t>d’installer cette dépendance</a:t>
            </a:r>
            <a:r>
              <a:rPr lang="fr-FR" noProof="0" dirty="0"/>
              <a:t> à l’aide de </a:t>
            </a:r>
            <a:r>
              <a:rPr lang="fr-FR" noProof="0" dirty="0" err="1">
                <a:solidFill>
                  <a:srgbClr val="FA4098"/>
                </a:solidFill>
              </a:rPr>
              <a:t>npm</a:t>
            </a:r>
            <a:r>
              <a:rPr lang="fr-FR" noProof="0" dirty="0"/>
              <a:t>.</a:t>
            </a:r>
          </a:p>
          <a:p>
            <a:pPr lvl="2"/>
            <a:r>
              <a:rPr lang="fr-FR" noProof="0" dirty="0"/>
              <a:t> On peut même le faire à l’aide du terminal dans Visual Studio Code :</a:t>
            </a:r>
          </a:p>
          <a:p>
            <a:pPr lvl="3"/>
            <a:r>
              <a:rPr lang="fr-FR" noProof="0" dirty="0"/>
              <a:t> Ouvrez votre projet dans Visual Studio Code.</a:t>
            </a:r>
          </a:p>
          <a:p>
            <a:pPr lvl="3"/>
            <a:r>
              <a:rPr lang="fr-FR" noProof="0" dirty="0"/>
              <a:t> Ouvrez le terminal.</a:t>
            </a:r>
          </a:p>
          <a:p>
            <a:pPr lvl="3"/>
            <a:r>
              <a:rPr lang="fr-FR" noProof="0" dirty="0"/>
              <a:t> Tapez la commande </a:t>
            </a:r>
            <a:r>
              <a:rPr lang="fr-FR" b="1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fr-FR" b="1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fr-FR" b="1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endParaRPr lang="fr-FR" b="1" noProof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fr-FR" b="1" noProof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fr-FR" b="1" noProof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fr-FR" b="1" noProof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fr-FR" b="1" noProof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fr-FR" noProof="0" dirty="0">
                <a:cs typeface="Courier New" panose="02070309020205020404" pitchFamily="49" charset="0"/>
              </a:rPr>
              <a:t> </a:t>
            </a:r>
            <a:r>
              <a:rPr lang="fr-FR" noProof="0" dirty="0">
                <a:solidFill>
                  <a:srgbClr val="FA4098"/>
                </a:solidFill>
                <a:cs typeface="Courier New" panose="02070309020205020404" pitchFamily="49" charset="0"/>
              </a:rPr>
              <a:t>Bootstrap</a:t>
            </a:r>
            <a:r>
              <a:rPr lang="fr-FR" noProof="0" dirty="0">
                <a:cs typeface="Courier New" panose="02070309020205020404" pitchFamily="49" charset="0"/>
              </a:rPr>
              <a:t> sera ajouté aux dépendances dans </a:t>
            </a:r>
            <a:r>
              <a:rPr lang="fr-FR" noProof="0" dirty="0" err="1">
                <a:solidFill>
                  <a:schemeClr val="tx1"/>
                </a:solidFill>
                <a:cs typeface="Courier New" panose="02070309020205020404" pitchFamily="49" charset="0"/>
              </a:rPr>
              <a:t>package.json</a:t>
            </a:r>
            <a:r>
              <a:rPr lang="fr-FR" noProof="0" dirty="0">
                <a:cs typeface="Courier New" panose="02070309020205020404" pitchFamily="49" charset="0"/>
              </a:rPr>
              <a:t>.</a:t>
            </a:r>
          </a:p>
          <a:p>
            <a:pPr lvl="3"/>
            <a:r>
              <a:rPr lang="fr-FR" noProof="0" dirty="0">
                <a:cs typeface="Courier New" panose="02070309020205020404" pitchFamily="49" charset="0"/>
              </a:rPr>
              <a:t> </a:t>
            </a:r>
            <a:r>
              <a:rPr lang="fr-FR" noProof="0" dirty="0">
                <a:solidFill>
                  <a:srgbClr val="FA4098"/>
                </a:solidFill>
                <a:cs typeface="Courier New" panose="02070309020205020404" pitchFamily="49" charset="0"/>
              </a:rPr>
              <a:t>Bootstrap</a:t>
            </a:r>
            <a:r>
              <a:rPr lang="fr-FR" noProof="0" dirty="0">
                <a:cs typeface="Courier New" panose="02070309020205020404" pitchFamily="49" charset="0"/>
              </a:rPr>
              <a:t> sera utilisable dans toutes les </a:t>
            </a:r>
            <a:r>
              <a:rPr lang="fr-FR" b="1" noProof="0" dirty="0">
                <a:cs typeface="Courier New" panose="02070309020205020404" pitchFamily="49" charset="0"/>
              </a:rPr>
              <a:t>pages Web</a:t>
            </a:r>
            <a:r>
              <a:rPr lang="fr-FR" noProof="0" dirty="0">
                <a:cs typeface="Courier New" panose="02070309020205020404" pitchFamily="49" charset="0"/>
              </a:rPr>
              <a:t> du projet.</a:t>
            </a:r>
          </a:p>
          <a:p>
            <a:pPr lvl="3"/>
            <a:endParaRPr lang="fr-FR" noProof="0" dirty="0">
              <a:cs typeface="Courier New" panose="020703090202050204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17DB8D-4AE6-47CD-90DE-D4172C7D9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624" y="2678030"/>
            <a:ext cx="2869323" cy="55247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6F22DCA-7D36-41ED-AD07-DCE2D79BC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382" y="3716802"/>
            <a:ext cx="5179235" cy="89472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220749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err="1"/>
              <a:t>Angular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9165551" cy="5026393"/>
          </a:xfrm>
        </p:spPr>
        <p:txBody>
          <a:bodyPr/>
          <a:lstStyle/>
          <a:p>
            <a:r>
              <a:rPr lang="fr-FR" noProof="0" dirty="0"/>
              <a:t> Introduction à </a:t>
            </a:r>
            <a:r>
              <a:rPr lang="fr-FR" noProof="0" dirty="0" err="1">
                <a:solidFill>
                  <a:srgbClr val="FA4098"/>
                </a:solidFill>
              </a:rPr>
              <a:t>Angular</a:t>
            </a:r>
            <a:endParaRPr lang="fr-FR" noProof="0" dirty="0"/>
          </a:p>
          <a:p>
            <a:pPr lvl="1"/>
            <a:r>
              <a:rPr lang="fr-FR" noProof="0" dirty="0"/>
              <a:t> Créer son premier projet </a:t>
            </a:r>
            <a:r>
              <a:rPr lang="fr-FR" noProof="0" dirty="0" err="1"/>
              <a:t>Angular</a:t>
            </a:r>
            <a:endParaRPr lang="fr-FR" noProof="0" dirty="0"/>
          </a:p>
          <a:p>
            <a:pPr lvl="1"/>
            <a:r>
              <a:rPr lang="fr-FR" noProof="0" dirty="0"/>
              <a:t> Fichiers et composants </a:t>
            </a:r>
            <a:r>
              <a:rPr lang="fr-FR" noProof="0" dirty="0" err="1"/>
              <a:t>Angular</a:t>
            </a:r>
            <a:endParaRPr lang="fr-FR" noProof="0" dirty="0"/>
          </a:p>
          <a:p>
            <a:pPr lvl="1"/>
            <a:r>
              <a:rPr lang="fr-FR" noProof="0" dirty="0"/>
              <a:t> Afficher une variable</a:t>
            </a:r>
          </a:p>
          <a:p>
            <a:pPr lvl="1"/>
            <a:r>
              <a:rPr lang="fr-FR" noProof="0" dirty="0"/>
              <a:t> Afficher une liste</a:t>
            </a:r>
          </a:p>
          <a:p>
            <a:pPr lvl="1"/>
            <a:r>
              <a:rPr lang="fr-FR" noProof="0" dirty="0"/>
              <a:t> Affichage conditionnel</a:t>
            </a:r>
          </a:p>
          <a:p>
            <a:pPr lvl="1"/>
            <a:r>
              <a:rPr lang="fr-FR" noProof="0" dirty="0"/>
              <a:t> Événement simple</a:t>
            </a:r>
          </a:p>
          <a:p>
            <a:pPr lvl="1"/>
            <a:r>
              <a:rPr lang="fr-FR" noProof="0" dirty="0"/>
              <a:t> Mini formulaire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22B88FE-1F91-45BD-9D81-5F3F7461A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473" y="817532"/>
            <a:ext cx="1023487" cy="102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56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noProof="0" dirty="0"/>
              <a:t>Créer et lancer son premier projet </a:t>
            </a:r>
            <a:r>
              <a:rPr lang="fr-FR" sz="2000" noProof="0" dirty="0" err="1"/>
              <a:t>Angular</a:t>
            </a:r>
            <a:endParaRPr lang="fr-FR" sz="2000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8862853" cy="5634907"/>
          </a:xfrm>
        </p:spPr>
        <p:txBody>
          <a:bodyPr/>
          <a:lstStyle/>
          <a:p>
            <a:r>
              <a:rPr lang="fr-FR" noProof="0" dirty="0"/>
              <a:t> Créer son premier </a:t>
            </a:r>
            <a:r>
              <a:rPr lang="fr-FR" noProof="0" dirty="0">
                <a:solidFill>
                  <a:srgbClr val="FA4098"/>
                </a:solidFill>
              </a:rPr>
              <a:t>projet </a:t>
            </a:r>
            <a:r>
              <a:rPr lang="fr-FR" noProof="0" dirty="0" err="1">
                <a:solidFill>
                  <a:srgbClr val="FA4098"/>
                </a:solidFill>
              </a:rPr>
              <a:t>Angular</a:t>
            </a:r>
            <a:endParaRPr lang="fr-FR" noProof="0" dirty="0">
              <a:solidFill>
                <a:srgbClr val="FA4098"/>
              </a:solidFill>
            </a:endParaRPr>
          </a:p>
          <a:p>
            <a:pPr lvl="1"/>
            <a:r>
              <a:rPr lang="fr-FR" noProof="0" dirty="0"/>
              <a:t> On peut se référer à </a:t>
            </a:r>
            <a:r>
              <a:rPr lang="fr-FR" noProof="0" dirty="0">
                <a:hlinkClick r:id="rId2" action="ppaction://hlinksldjump"/>
              </a:rPr>
              <a:t>cette diapositive</a:t>
            </a:r>
            <a:r>
              <a:rPr lang="fr-FR" noProof="0" dirty="0"/>
              <a:t>.</a:t>
            </a:r>
          </a:p>
          <a:p>
            <a:pPr lvl="2"/>
            <a:r>
              <a:rPr lang="fr-FR" noProof="0" dirty="0"/>
              <a:t> N’utilisez pas le </a:t>
            </a:r>
            <a:r>
              <a:rPr lang="fr-FR" b="1" noProof="0" dirty="0"/>
              <a:t>routage</a:t>
            </a:r>
            <a:r>
              <a:rPr lang="fr-FR" noProof="0" dirty="0"/>
              <a:t>.</a:t>
            </a:r>
          </a:p>
          <a:p>
            <a:pPr lvl="2"/>
            <a:r>
              <a:rPr lang="fr-FR" noProof="0" dirty="0"/>
              <a:t> Utilisez </a:t>
            </a:r>
            <a:r>
              <a:rPr lang="fr-FR" b="1" noProof="0" dirty="0"/>
              <a:t>CSS</a:t>
            </a:r>
            <a:r>
              <a:rPr lang="fr-FR" noProof="0" dirty="0"/>
              <a:t>.</a:t>
            </a:r>
          </a:p>
          <a:p>
            <a:pPr lvl="1"/>
            <a:r>
              <a:rPr lang="fr-FR" noProof="0" dirty="0"/>
              <a:t> On </a:t>
            </a:r>
            <a:r>
              <a:rPr lang="fr-FR" noProof="0" dirty="0">
                <a:hlinkClick r:id="rId3" action="ppaction://hlinksldjump"/>
              </a:rPr>
              <a:t>ouvre le projet</a:t>
            </a:r>
            <a:r>
              <a:rPr lang="fr-FR" noProof="0" dirty="0"/>
              <a:t> avec </a:t>
            </a:r>
            <a:r>
              <a:rPr lang="fr-FR" noProof="0" dirty="0">
                <a:solidFill>
                  <a:srgbClr val="FA4098"/>
                </a:solidFill>
              </a:rPr>
              <a:t>Visual Studio Code</a:t>
            </a:r>
          </a:p>
          <a:p>
            <a:pPr lvl="2"/>
            <a:r>
              <a:rPr lang="fr-FR" noProof="0" dirty="0"/>
              <a:t> On remarque qu’il y a déjà de nombreux fichiers.</a:t>
            </a:r>
          </a:p>
          <a:p>
            <a:pPr lvl="3"/>
            <a:r>
              <a:rPr lang="fr-FR" noProof="0" dirty="0"/>
              <a:t> On connait déjà </a:t>
            </a:r>
            <a:r>
              <a:rPr lang="fr-FR" noProof="0" dirty="0" err="1">
                <a:solidFill>
                  <a:schemeClr val="tx1"/>
                </a:solidFill>
              </a:rPr>
              <a:t>package.json</a:t>
            </a:r>
            <a:r>
              <a:rPr lang="fr-FR" noProof="0" dirty="0">
                <a:solidFill>
                  <a:schemeClr val="tx1"/>
                </a:solidFill>
              </a:rPr>
              <a:t> </a:t>
            </a:r>
            <a:r>
              <a:rPr lang="fr-FR" noProof="0" dirty="0"/>
              <a:t>et </a:t>
            </a:r>
            <a:r>
              <a:rPr lang="fr-FR" noProof="0" dirty="0" err="1">
                <a:solidFill>
                  <a:schemeClr val="tx1"/>
                </a:solidFill>
              </a:rPr>
              <a:t>node_modules</a:t>
            </a:r>
            <a:endParaRPr lang="fr-FR" noProof="0" dirty="0">
              <a:solidFill>
                <a:schemeClr val="tx1"/>
              </a:solidFill>
            </a:endParaRPr>
          </a:p>
          <a:p>
            <a:pPr lvl="2"/>
            <a:endParaRPr lang="fr-FR" noProof="0" dirty="0"/>
          </a:p>
          <a:p>
            <a:pPr lvl="1"/>
            <a:r>
              <a:rPr lang="fr-FR" noProof="0" dirty="0"/>
              <a:t> Ouvrez le </a:t>
            </a:r>
            <a:r>
              <a:rPr lang="fr-FR" b="1" noProof="0" dirty="0">
                <a:solidFill>
                  <a:srgbClr val="FA4098"/>
                </a:solidFill>
              </a:rPr>
              <a:t>terminal</a:t>
            </a:r>
            <a:r>
              <a:rPr lang="fr-FR" noProof="0" dirty="0"/>
              <a:t> dans </a:t>
            </a:r>
            <a:r>
              <a:rPr lang="fr-FR" noProof="0" dirty="0">
                <a:solidFill>
                  <a:srgbClr val="FA4098"/>
                </a:solidFill>
              </a:rPr>
              <a:t>Visual Studio Code</a:t>
            </a:r>
          </a:p>
          <a:p>
            <a:pPr lvl="2"/>
            <a:r>
              <a:rPr lang="fr-FR" noProof="0" dirty="0"/>
              <a:t> Tapez la commande </a:t>
            </a:r>
            <a:r>
              <a:rPr lang="fr-FR" b="1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fr-FR" b="1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2"/>
            <a:r>
              <a:rPr lang="fr-FR" noProof="0" dirty="0"/>
              <a:t> Elle permet d’</a:t>
            </a:r>
            <a:r>
              <a:rPr lang="fr-FR" b="1" noProof="0" dirty="0"/>
              <a:t>exécuter</a:t>
            </a:r>
            <a:r>
              <a:rPr lang="fr-FR" noProof="0" dirty="0"/>
              <a:t> notre application Web.</a:t>
            </a:r>
          </a:p>
          <a:p>
            <a:pPr lvl="3"/>
            <a:r>
              <a:rPr lang="fr-FR" noProof="0" dirty="0"/>
              <a:t> À condition qu’elle compile !</a:t>
            </a:r>
          </a:p>
          <a:p>
            <a:pPr lvl="2"/>
            <a:r>
              <a:rPr lang="fr-FR" noProof="0" dirty="0"/>
              <a:t> Ouvrez votre navigateur -&gt; </a:t>
            </a:r>
            <a:r>
              <a:rPr lang="fr-FR" b="1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localhost:4200 </a:t>
            </a:r>
            <a:r>
              <a:rPr lang="fr-FR" noProof="0" dirty="0"/>
              <a:t>pour voir le résultat.</a:t>
            </a:r>
          </a:p>
          <a:p>
            <a:pPr lvl="3"/>
            <a:r>
              <a:rPr lang="fr-FR" noProof="0" dirty="0"/>
              <a:t> Vous aurez une page par défaut de </a:t>
            </a:r>
            <a:r>
              <a:rPr lang="fr-FR" noProof="0" dirty="0" err="1">
                <a:solidFill>
                  <a:srgbClr val="FA4098"/>
                </a:solidFill>
              </a:rPr>
              <a:t>Angular</a:t>
            </a:r>
            <a:r>
              <a:rPr lang="fr-FR" noProof="0" dirty="0"/>
              <a:t>.</a:t>
            </a:r>
          </a:p>
          <a:p>
            <a:pPr lvl="2"/>
            <a:r>
              <a:rPr lang="fr-FR" noProof="0" dirty="0"/>
              <a:t> Notez que dès que vous modifiez et sauvegardez votre projet dans Visual Studio Code, </a:t>
            </a:r>
            <a:r>
              <a:rPr lang="fr-FR" u="sng" noProof="0" dirty="0"/>
              <a:t>la page Web se met à jour automatiquement</a:t>
            </a:r>
            <a:r>
              <a:rPr lang="fr-FR" noProof="0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2F9E0D-9959-465B-9AAD-AD53360E9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4107" y="955509"/>
            <a:ext cx="2345635" cy="421558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9727B0E-F466-4E3C-8763-88036F43D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277" y="4790037"/>
            <a:ext cx="1886213" cy="38105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3253DC3-3DBF-48C7-9087-B92F2D130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7950" y="6000863"/>
            <a:ext cx="2761792" cy="70017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2AD9D29-B972-4F1D-BA0D-EE43585E25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277" y="4188460"/>
            <a:ext cx="2164281" cy="49654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2519358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DF4ACA-38DF-D32B-7D07-4A88C4A6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Fichiers et composants </a:t>
            </a:r>
            <a:r>
              <a:rPr lang="fr-FR" noProof="0" dirty="0" err="1"/>
              <a:t>Angular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A3238-A5E7-DC91-D0B6-565663EB4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Sous-dossier </a:t>
            </a:r>
            <a:r>
              <a:rPr lang="fr-FR" dirty="0">
                <a:solidFill>
                  <a:srgbClr val="FA4098"/>
                </a:solidFill>
              </a:rPr>
              <a:t>app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 Généralement, nous travaillerons surtout avec ce dossier.</a:t>
            </a:r>
          </a:p>
          <a:p>
            <a:pPr lvl="2"/>
            <a:r>
              <a:rPr lang="fr-FR" dirty="0"/>
              <a:t> </a:t>
            </a:r>
            <a:r>
              <a:rPr lang="fr-FR" dirty="0">
                <a:solidFill>
                  <a:srgbClr val="FA4098"/>
                </a:solidFill>
              </a:rPr>
              <a:t>app.component.html</a:t>
            </a:r>
            <a:r>
              <a:rPr lang="fr-FR" dirty="0"/>
              <a:t> </a:t>
            </a:r>
            <a:r>
              <a:rPr lang="en-US" dirty="0"/>
              <a:t>📃</a:t>
            </a:r>
            <a:r>
              <a:rPr lang="fr-FR" dirty="0"/>
              <a:t> : Le </a:t>
            </a:r>
            <a:r>
              <a:rPr lang="fr-FR" b="1" dirty="0"/>
              <a:t>HTML</a:t>
            </a:r>
            <a:r>
              <a:rPr lang="fr-FR" dirty="0"/>
              <a:t> du composant </a:t>
            </a:r>
            <a:r>
              <a:rPr lang="fr-FR" dirty="0">
                <a:solidFill>
                  <a:srgbClr val="FA4098"/>
                </a:solidFill>
              </a:rPr>
              <a:t>app</a:t>
            </a:r>
            <a:r>
              <a:rPr lang="fr-FR" dirty="0"/>
              <a:t>. (« Vue »)</a:t>
            </a:r>
          </a:p>
          <a:p>
            <a:pPr lvl="2"/>
            <a:r>
              <a:rPr lang="fr-FR" dirty="0"/>
              <a:t> </a:t>
            </a:r>
            <a:r>
              <a:rPr lang="fr-FR" dirty="0">
                <a:solidFill>
                  <a:srgbClr val="FA4098"/>
                </a:solidFill>
              </a:rPr>
              <a:t>app.component.css</a:t>
            </a:r>
            <a:r>
              <a:rPr lang="fr-FR" dirty="0"/>
              <a:t> </a:t>
            </a:r>
            <a:r>
              <a:rPr lang="en-US" dirty="0"/>
              <a:t>🎨 </a:t>
            </a:r>
            <a:r>
              <a:rPr lang="fr-FR" dirty="0"/>
              <a:t>: Le </a:t>
            </a:r>
            <a:r>
              <a:rPr lang="fr-FR" b="1" dirty="0"/>
              <a:t>CSS </a:t>
            </a:r>
            <a:r>
              <a:rPr lang="fr-FR" dirty="0"/>
              <a:t>du composant </a:t>
            </a:r>
            <a:r>
              <a:rPr lang="fr-FR" dirty="0">
                <a:solidFill>
                  <a:srgbClr val="FA4098"/>
                </a:solidFill>
              </a:rPr>
              <a:t>app</a:t>
            </a:r>
            <a:r>
              <a:rPr lang="fr-FR" dirty="0"/>
              <a:t>.</a:t>
            </a:r>
          </a:p>
          <a:p>
            <a:pPr lvl="2"/>
            <a:r>
              <a:rPr lang="fr-FR" dirty="0"/>
              <a:t> </a:t>
            </a:r>
            <a:r>
              <a:rPr lang="fr-FR" dirty="0" err="1">
                <a:solidFill>
                  <a:srgbClr val="FA4098"/>
                </a:solidFill>
              </a:rPr>
              <a:t>app.component.ts</a:t>
            </a:r>
            <a:r>
              <a:rPr lang="fr-FR" dirty="0"/>
              <a:t> </a:t>
            </a:r>
            <a:r>
              <a:rPr lang="fr-FR" b="1" noProof="0" dirty="0"/>
              <a:t>🔩 </a:t>
            </a:r>
            <a:r>
              <a:rPr lang="fr-FR" dirty="0"/>
              <a:t>: La </a:t>
            </a:r>
            <a:r>
              <a:rPr lang="fr-FR" b="1" dirty="0"/>
              <a:t>classe </a:t>
            </a:r>
            <a:r>
              <a:rPr lang="fr-FR" b="1" dirty="0" err="1"/>
              <a:t>TypeScript</a:t>
            </a:r>
            <a:r>
              <a:rPr lang="fr-FR" dirty="0"/>
              <a:t> du composant </a:t>
            </a:r>
            <a:r>
              <a:rPr lang="fr-FR" dirty="0">
                <a:solidFill>
                  <a:srgbClr val="FA4098"/>
                </a:solidFill>
              </a:rPr>
              <a:t>app</a:t>
            </a:r>
            <a:r>
              <a:rPr lang="fr-FR" dirty="0"/>
              <a:t>. (« Contrôleur »)</a:t>
            </a:r>
          </a:p>
          <a:p>
            <a:pPr lvl="2"/>
            <a:r>
              <a:rPr lang="fr-FR" dirty="0"/>
              <a:t> </a:t>
            </a:r>
            <a:r>
              <a:rPr lang="fr-FR" dirty="0" err="1">
                <a:solidFill>
                  <a:srgbClr val="FA4098"/>
                </a:solidFill>
              </a:rPr>
              <a:t>app.component.spec.ts</a:t>
            </a:r>
            <a:r>
              <a:rPr lang="fr-FR" dirty="0"/>
              <a:t> </a:t>
            </a:r>
            <a:r>
              <a:rPr lang="en-US" dirty="0"/>
              <a:t>🧪 </a:t>
            </a:r>
            <a:r>
              <a:rPr lang="fr-FR" dirty="0"/>
              <a:t>: </a:t>
            </a:r>
            <a:r>
              <a:rPr lang="fr-FR" b="1" dirty="0"/>
              <a:t>Tests</a:t>
            </a:r>
            <a:r>
              <a:rPr lang="fr-FR" dirty="0"/>
              <a:t> du composant </a:t>
            </a:r>
            <a:r>
              <a:rPr lang="fr-FR" dirty="0">
                <a:solidFill>
                  <a:srgbClr val="FA4098"/>
                </a:solidFill>
              </a:rPr>
              <a:t>app</a:t>
            </a:r>
            <a:r>
              <a:rPr lang="fr-FR" dirty="0"/>
              <a:t>.</a:t>
            </a:r>
          </a:p>
          <a:p>
            <a:pPr lvl="2"/>
            <a:r>
              <a:rPr lang="fr-FR" dirty="0"/>
              <a:t> </a:t>
            </a:r>
            <a:r>
              <a:rPr lang="fr-FR" dirty="0" err="1">
                <a:solidFill>
                  <a:srgbClr val="FA4098"/>
                </a:solidFill>
              </a:rPr>
              <a:t>app.module.ts</a:t>
            </a:r>
            <a:r>
              <a:rPr lang="fr-FR" dirty="0"/>
              <a:t> </a:t>
            </a:r>
            <a:r>
              <a:rPr lang="en-US" dirty="0"/>
              <a:t>📦 </a:t>
            </a:r>
            <a:r>
              <a:rPr lang="fr-FR" dirty="0"/>
              <a:t>: Gestion des </a:t>
            </a:r>
            <a:r>
              <a:rPr lang="fr-FR" b="1" dirty="0"/>
              <a:t>dépendances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 Un </a:t>
            </a:r>
            <a:r>
              <a:rPr lang="fr-FR" dirty="0">
                <a:solidFill>
                  <a:srgbClr val="FA4098"/>
                </a:solidFill>
              </a:rPr>
              <a:t>composant</a:t>
            </a:r>
            <a:r>
              <a:rPr lang="fr-FR" dirty="0"/>
              <a:t> est un « morceau » de notre application Web.</a:t>
            </a:r>
          </a:p>
          <a:p>
            <a:pPr lvl="2"/>
            <a:r>
              <a:rPr lang="fr-FR" dirty="0"/>
              <a:t> Une </a:t>
            </a:r>
            <a:r>
              <a:rPr lang="fr-FR" dirty="0">
                <a:solidFill>
                  <a:srgbClr val="FA4098"/>
                </a:solidFill>
              </a:rPr>
              <a:t>page Web entière</a:t>
            </a:r>
            <a:r>
              <a:rPr lang="fr-FR" dirty="0"/>
              <a:t> de notre site ou un </a:t>
            </a:r>
            <a:r>
              <a:rPr lang="fr-FR" dirty="0">
                <a:solidFill>
                  <a:srgbClr val="FA4098"/>
                </a:solidFill>
              </a:rPr>
              <a:t>morceau de page Web</a:t>
            </a:r>
            <a:r>
              <a:rPr lang="fr-FR" dirty="0"/>
              <a:t>, en général.</a:t>
            </a:r>
          </a:p>
          <a:p>
            <a:pPr lvl="2"/>
            <a:r>
              <a:rPr lang="fr-FR" dirty="0"/>
              <a:t> Éventuellement, nous verrons comment créer </a:t>
            </a:r>
            <a:r>
              <a:rPr lang="fr-FR" b="1" dirty="0"/>
              <a:t>plusieurs autres composants</a:t>
            </a:r>
            <a:r>
              <a:rPr lang="fr-FR" dirty="0"/>
              <a:t>.</a:t>
            </a:r>
          </a:p>
          <a:p>
            <a:pPr lvl="2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29D6E1C-66D8-FCF5-3DFE-23CD71AF2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574" y="114175"/>
            <a:ext cx="2333951" cy="1790950"/>
          </a:xfrm>
          <a:prstGeom prst="rect">
            <a:avLst/>
          </a:prstGeom>
          <a:ln w="38100">
            <a:solidFill>
              <a:srgbClr val="9073D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496877-1B49-DD61-54A0-33C328B746B9}"/>
              </a:ext>
            </a:extLst>
          </p:cNvPr>
          <p:cNvCxnSpPr/>
          <p:nvPr/>
        </p:nvCxnSpPr>
        <p:spPr>
          <a:xfrm flipV="1">
            <a:off x="9188450" y="504202"/>
            <a:ext cx="635000" cy="290878"/>
          </a:xfrm>
          <a:prstGeom prst="straightConnector1">
            <a:avLst/>
          </a:prstGeom>
          <a:ln w="762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4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AFAF7-520B-1C38-F690-6BF54F18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C’est</a:t>
            </a:r>
            <a:r>
              <a:rPr lang="en-US" dirty="0"/>
              <a:t> quoi Angular ?</a:t>
            </a:r>
            <a:endParaRPr lang="fr-CA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827875B0-3285-7407-96EB-BA82FC59B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Site Web </a:t>
            </a:r>
            <a:r>
              <a:rPr lang="fr-FR" u="sng" dirty="0"/>
              <a:t>sans</a:t>
            </a:r>
            <a:r>
              <a:rPr lang="fr-FR" dirty="0"/>
              <a:t> </a:t>
            </a:r>
            <a:r>
              <a:rPr lang="fr-FR" dirty="0" err="1"/>
              <a:t>Angular</a:t>
            </a:r>
            <a:r>
              <a:rPr lang="fr-FR" dirty="0"/>
              <a:t> (Ce que vous faisiez jusqu’ici)</a:t>
            </a:r>
          </a:p>
        </p:txBody>
      </p:sp>
      <p:pic>
        <p:nvPicPr>
          <p:cNvPr id="10" name="Espace réservé du contenu 6">
            <a:extLst>
              <a:ext uri="{FF2B5EF4-FFF2-40B4-BE49-F238E27FC236}">
                <a16:creationId xmlns:a16="http://schemas.microsoft.com/office/drawing/2014/main" id="{1BB01AC4-AEC5-FFF3-D3EC-5C2A6A9E1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15" y="2476368"/>
            <a:ext cx="2943743" cy="16821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04725B8-C0F8-4874-E445-5020FF28B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58" y="3119886"/>
            <a:ext cx="1769301" cy="16232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58D97AA-B066-20BC-0A2D-62901A785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267" y="3487786"/>
            <a:ext cx="2079722" cy="134143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FD5E880-FCBF-48AC-8618-415B4E3656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260" y="3606898"/>
            <a:ext cx="1103215" cy="1103215"/>
          </a:xfrm>
          <a:prstGeom prst="rect">
            <a:avLst/>
          </a:prstGeom>
        </p:spPr>
      </p:pic>
      <p:pic>
        <p:nvPicPr>
          <p:cNvPr id="17" name="Espace réservé du contenu 6">
            <a:extLst>
              <a:ext uri="{FF2B5EF4-FFF2-40B4-BE49-F238E27FC236}">
                <a16:creationId xmlns:a16="http://schemas.microsoft.com/office/drawing/2014/main" id="{E58DAA31-C9B6-265B-FD09-946D329B4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42" y="4603618"/>
            <a:ext cx="2943743" cy="168213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6E14D5A-BCCC-A6F6-56E6-1BD5646D6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1" y="4775679"/>
            <a:ext cx="1911350" cy="108537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369BD24B-F2E7-1EAD-C1A7-07B00B121AB0}"/>
              </a:ext>
            </a:extLst>
          </p:cNvPr>
          <p:cNvSpPr txBox="1"/>
          <p:nvPr/>
        </p:nvSpPr>
        <p:spPr>
          <a:xfrm>
            <a:off x="235582" y="1896983"/>
            <a:ext cx="307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A4098"/>
                </a:solidFill>
              </a:rPr>
              <a:t>Utilisateur</a:t>
            </a:r>
            <a:r>
              <a:rPr lang="en-US" dirty="0">
                <a:solidFill>
                  <a:srgbClr val="FA4098"/>
                </a:solidFill>
              </a:rPr>
              <a:t> (</a:t>
            </a:r>
            <a:r>
              <a:rPr lang="en-US" dirty="0" err="1">
                <a:solidFill>
                  <a:srgbClr val="FA4098"/>
                </a:solidFill>
              </a:rPr>
              <a:t>Navigateur</a:t>
            </a:r>
            <a:r>
              <a:rPr lang="en-US" dirty="0">
                <a:solidFill>
                  <a:srgbClr val="FA4098"/>
                </a:solidFill>
              </a:rPr>
              <a:t> Web)</a:t>
            </a:r>
            <a:endParaRPr lang="fr-CA" dirty="0">
              <a:solidFill>
                <a:srgbClr val="FA4098"/>
              </a:solidFill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1BB7817-3B23-6B5A-BE14-0B610A12EA99}"/>
              </a:ext>
            </a:extLst>
          </p:cNvPr>
          <p:cNvCxnSpPr>
            <a:cxnSpLocks/>
          </p:cNvCxnSpPr>
          <p:nvPr/>
        </p:nvCxnSpPr>
        <p:spPr>
          <a:xfrm>
            <a:off x="3399258" y="2921000"/>
            <a:ext cx="2003727" cy="807036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77EE084E-4BFD-1C66-1B58-B291CF750A75}"/>
              </a:ext>
            </a:extLst>
          </p:cNvPr>
          <p:cNvSpPr txBox="1"/>
          <p:nvPr/>
        </p:nvSpPr>
        <p:spPr>
          <a:xfrm rot="1400022">
            <a:off x="3680629" y="2965998"/>
            <a:ext cx="147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7385D1"/>
                </a:solidFill>
              </a:rPr>
              <a:t>Requête</a:t>
            </a:r>
            <a:r>
              <a:rPr lang="en-US" sz="1400" b="1" dirty="0">
                <a:solidFill>
                  <a:srgbClr val="7385D1"/>
                </a:solidFill>
              </a:rPr>
              <a:t> HTTP</a:t>
            </a:r>
            <a:endParaRPr lang="fr-CA" sz="1400" dirty="0">
              <a:solidFill>
                <a:srgbClr val="7385D1"/>
              </a:solidFill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5654AFA-CD3C-89C5-7AB3-99DA1288A1FC}"/>
              </a:ext>
            </a:extLst>
          </p:cNvPr>
          <p:cNvCxnSpPr>
            <a:cxnSpLocks/>
          </p:cNvCxnSpPr>
          <p:nvPr/>
        </p:nvCxnSpPr>
        <p:spPr>
          <a:xfrm>
            <a:off x="7393989" y="3845843"/>
            <a:ext cx="2622550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67C25329-CA37-64EC-E115-42EB6F639AE7}"/>
              </a:ext>
            </a:extLst>
          </p:cNvPr>
          <p:cNvSpPr txBox="1"/>
          <p:nvPr/>
        </p:nvSpPr>
        <p:spPr>
          <a:xfrm>
            <a:off x="7250959" y="3236496"/>
            <a:ext cx="2826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7385D1"/>
                </a:solidFill>
              </a:rPr>
              <a:t>Requête</a:t>
            </a:r>
            <a:r>
              <a:rPr lang="en-US" sz="1400" dirty="0">
                <a:solidFill>
                  <a:srgbClr val="7385D1"/>
                </a:solidFill>
              </a:rPr>
              <a:t> pour </a:t>
            </a:r>
            <a:r>
              <a:rPr lang="en-US" sz="1400" dirty="0" err="1">
                <a:solidFill>
                  <a:srgbClr val="7385D1"/>
                </a:solidFill>
              </a:rPr>
              <a:t>obtenir</a:t>
            </a:r>
            <a:r>
              <a:rPr lang="en-US" sz="1400" dirty="0">
                <a:solidFill>
                  <a:srgbClr val="7385D1"/>
                </a:solidFill>
              </a:rPr>
              <a:t> les </a:t>
            </a:r>
            <a:r>
              <a:rPr lang="en-US" sz="1400" dirty="0" err="1">
                <a:solidFill>
                  <a:srgbClr val="7385D1"/>
                </a:solidFill>
              </a:rPr>
              <a:t>données</a:t>
            </a:r>
            <a:r>
              <a:rPr lang="en-US" sz="1400" dirty="0">
                <a:solidFill>
                  <a:srgbClr val="7385D1"/>
                </a:solidFill>
              </a:rPr>
              <a:t> </a:t>
            </a:r>
            <a:r>
              <a:rPr lang="en-US" sz="1400" dirty="0" err="1">
                <a:solidFill>
                  <a:srgbClr val="7385D1"/>
                </a:solidFill>
              </a:rPr>
              <a:t>nécessaires</a:t>
            </a:r>
            <a:r>
              <a:rPr lang="en-US" sz="1400" dirty="0">
                <a:solidFill>
                  <a:srgbClr val="7385D1"/>
                </a:solidFill>
              </a:rPr>
              <a:t> (Ex : </a:t>
            </a:r>
            <a:r>
              <a:rPr lang="en-US" sz="1400" dirty="0" err="1">
                <a:solidFill>
                  <a:srgbClr val="7385D1"/>
                </a:solidFill>
              </a:rPr>
              <a:t>une</a:t>
            </a:r>
            <a:r>
              <a:rPr lang="en-US" sz="1400" dirty="0">
                <a:solidFill>
                  <a:srgbClr val="7385D1"/>
                </a:solidFill>
              </a:rPr>
              <a:t> </a:t>
            </a:r>
            <a:r>
              <a:rPr lang="en-US" sz="1400" dirty="0" err="1">
                <a:solidFill>
                  <a:srgbClr val="7385D1"/>
                </a:solidFill>
              </a:rPr>
              <a:t>vidéo</a:t>
            </a:r>
            <a:r>
              <a:rPr lang="en-US" sz="1400" dirty="0">
                <a:solidFill>
                  <a:srgbClr val="7385D1"/>
                </a:solidFill>
              </a:rPr>
              <a:t>)</a:t>
            </a:r>
            <a:endParaRPr lang="fr-CA" sz="1400" dirty="0">
              <a:solidFill>
                <a:srgbClr val="7385D1"/>
              </a:solidFill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CCEFF6A-FE90-8945-83E8-7AF11FC8FD8F}"/>
              </a:ext>
            </a:extLst>
          </p:cNvPr>
          <p:cNvCxnSpPr>
            <a:cxnSpLocks/>
          </p:cNvCxnSpPr>
          <p:nvPr/>
        </p:nvCxnSpPr>
        <p:spPr>
          <a:xfrm flipH="1">
            <a:off x="7371667" y="4417343"/>
            <a:ext cx="2644872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5B12653-D075-3708-5D8A-1D9522FFA5A5}"/>
              </a:ext>
            </a:extLst>
          </p:cNvPr>
          <p:cNvSpPr txBox="1"/>
          <p:nvPr/>
        </p:nvSpPr>
        <p:spPr>
          <a:xfrm>
            <a:off x="7252772" y="4573041"/>
            <a:ext cx="290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385D1"/>
                </a:solidFill>
              </a:rPr>
              <a:t>Les </a:t>
            </a:r>
            <a:r>
              <a:rPr lang="en-US" sz="1400" dirty="0" err="1">
                <a:solidFill>
                  <a:srgbClr val="7385D1"/>
                </a:solidFill>
              </a:rPr>
              <a:t>données</a:t>
            </a:r>
            <a:r>
              <a:rPr lang="en-US" sz="1400" dirty="0">
                <a:solidFill>
                  <a:srgbClr val="7385D1"/>
                </a:solidFill>
              </a:rPr>
              <a:t> (ex : la </a:t>
            </a:r>
            <a:r>
              <a:rPr lang="en-US" sz="1400" dirty="0" err="1">
                <a:solidFill>
                  <a:srgbClr val="7385D1"/>
                </a:solidFill>
              </a:rPr>
              <a:t>vidéo</a:t>
            </a:r>
            <a:r>
              <a:rPr lang="en-US" sz="1400" dirty="0">
                <a:solidFill>
                  <a:srgbClr val="7385D1"/>
                </a:solidFill>
              </a:rPr>
              <a:t> </a:t>
            </a:r>
            <a:r>
              <a:rPr lang="en-US" sz="1400" dirty="0" err="1">
                <a:solidFill>
                  <a:srgbClr val="7385D1"/>
                </a:solidFill>
              </a:rPr>
              <a:t>demandée</a:t>
            </a:r>
            <a:r>
              <a:rPr lang="en-US" sz="1400" dirty="0">
                <a:solidFill>
                  <a:srgbClr val="7385D1"/>
                </a:solidFill>
              </a:rPr>
              <a:t>)</a:t>
            </a:r>
            <a:endParaRPr lang="fr-CA" sz="1400" dirty="0">
              <a:solidFill>
                <a:srgbClr val="7385D1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E26CA88-0C48-56CC-2B85-11707C087421}"/>
              </a:ext>
            </a:extLst>
          </p:cNvPr>
          <p:cNvCxnSpPr>
            <a:cxnSpLocks/>
          </p:cNvCxnSpPr>
          <p:nvPr/>
        </p:nvCxnSpPr>
        <p:spPr>
          <a:xfrm flipH="1">
            <a:off x="3332969" y="4633111"/>
            <a:ext cx="2070016" cy="63103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D939B683-B8C4-F76C-1DF9-4D8D3327A212}"/>
              </a:ext>
            </a:extLst>
          </p:cNvPr>
          <p:cNvSpPr txBox="1"/>
          <p:nvPr/>
        </p:nvSpPr>
        <p:spPr>
          <a:xfrm rot="20514423">
            <a:off x="3236935" y="5129546"/>
            <a:ext cx="3503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385D1"/>
                </a:solidFill>
              </a:rPr>
              <a:t>Le </a:t>
            </a:r>
            <a:r>
              <a:rPr lang="en-US" sz="1400" b="1" dirty="0">
                <a:solidFill>
                  <a:srgbClr val="7385D1"/>
                </a:solidFill>
              </a:rPr>
              <a:t>HTML</a:t>
            </a:r>
            <a:r>
              <a:rPr lang="en-US" sz="1400" dirty="0">
                <a:solidFill>
                  <a:srgbClr val="7385D1"/>
                </a:solidFill>
              </a:rPr>
              <a:t>, le </a:t>
            </a:r>
            <a:r>
              <a:rPr lang="en-US" sz="1400" b="1" dirty="0">
                <a:solidFill>
                  <a:srgbClr val="7385D1"/>
                </a:solidFill>
              </a:rPr>
              <a:t>CSS</a:t>
            </a:r>
            <a:r>
              <a:rPr lang="en-US" sz="1400" dirty="0">
                <a:solidFill>
                  <a:srgbClr val="7385D1"/>
                </a:solidFill>
              </a:rPr>
              <a:t>, le </a:t>
            </a:r>
            <a:r>
              <a:rPr lang="en-US" sz="1400" b="1" dirty="0">
                <a:solidFill>
                  <a:srgbClr val="7385D1"/>
                </a:solidFill>
              </a:rPr>
              <a:t>JavaScript</a:t>
            </a:r>
            <a:r>
              <a:rPr lang="en-US" sz="1400" dirty="0">
                <a:solidFill>
                  <a:srgbClr val="7385D1"/>
                </a:solidFill>
              </a:rPr>
              <a:t>, la </a:t>
            </a:r>
            <a:r>
              <a:rPr lang="en-US" sz="1400" b="1" dirty="0" err="1">
                <a:solidFill>
                  <a:srgbClr val="7385D1"/>
                </a:solidFill>
              </a:rPr>
              <a:t>vidéo</a:t>
            </a:r>
            <a:r>
              <a:rPr lang="en-US" sz="1400" dirty="0">
                <a:solidFill>
                  <a:srgbClr val="7385D1"/>
                </a:solidFill>
              </a:rPr>
              <a:t> et </a:t>
            </a:r>
            <a:r>
              <a:rPr lang="en-US" sz="1400" dirty="0" err="1">
                <a:solidFill>
                  <a:srgbClr val="7385D1"/>
                </a:solidFill>
              </a:rPr>
              <a:t>toutes</a:t>
            </a:r>
            <a:r>
              <a:rPr lang="en-US" sz="1400" dirty="0">
                <a:solidFill>
                  <a:srgbClr val="7385D1"/>
                </a:solidFill>
              </a:rPr>
              <a:t> les </a:t>
            </a:r>
            <a:r>
              <a:rPr lang="en-US" sz="1400" dirty="0" err="1">
                <a:solidFill>
                  <a:srgbClr val="7385D1"/>
                </a:solidFill>
              </a:rPr>
              <a:t>données</a:t>
            </a:r>
            <a:r>
              <a:rPr lang="en-US" sz="1400" dirty="0">
                <a:solidFill>
                  <a:srgbClr val="7385D1"/>
                </a:solidFill>
              </a:rPr>
              <a:t> à </a:t>
            </a:r>
            <a:r>
              <a:rPr lang="en-US" sz="1400" dirty="0" err="1">
                <a:solidFill>
                  <a:srgbClr val="7385D1"/>
                </a:solidFill>
              </a:rPr>
              <a:t>afficher</a:t>
            </a:r>
            <a:r>
              <a:rPr lang="en-US" sz="1400" dirty="0">
                <a:solidFill>
                  <a:srgbClr val="7385D1"/>
                </a:solidFill>
              </a:rPr>
              <a:t> dans la page.</a:t>
            </a:r>
            <a:endParaRPr lang="fr-CA" sz="1400" dirty="0">
              <a:solidFill>
                <a:srgbClr val="7385D1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BAD41FC-4393-E163-5466-3D89B4623AC6}"/>
              </a:ext>
            </a:extLst>
          </p:cNvPr>
          <p:cNvSpPr txBox="1"/>
          <p:nvPr/>
        </p:nvSpPr>
        <p:spPr>
          <a:xfrm>
            <a:off x="4871129" y="2401547"/>
            <a:ext cx="2943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A4098"/>
                </a:solidFill>
              </a:rPr>
              <a:t> Application </a:t>
            </a:r>
            <a:r>
              <a:rPr lang="en-US" dirty="0" err="1">
                <a:solidFill>
                  <a:srgbClr val="FA4098"/>
                </a:solidFill>
              </a:rPr>
              <a:t>Serveur</a:t>
            </a:r>
            <a:r>
              <a:rPr lang="en-US" dirty="0">
                <a:solidFill>
                  <a:srgbClr val="FA4098"/>
                </a:solidFill>
              </a:rPr>
              <a:t> Web</a:t>
            </a:r>
          </a:p>
          <a:p>
            <a:pPr algn="ctr"/>
            <a:r>
              <a:rPr lang="en-US" dirty="0">
                <a:solidFill>
                  <a:srgbClr val="FA4098"/>
                </a:solidFill>
              </a:rPr>
              <a:t>(Ex : ASP.NET Core)</a:t>
            </a:r>
            <a:endParaRPr lang="fr-CA" dirty="0">
              <a:solidFill>
                <a:srgbClr val="FA4098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57983E5-692D-72FB-B349-8128519822B4}"/>
              </a:ext>
            </a:extLst>
          </p:cNvPr>
          <p:cNvSpPr txBox="1"/>
          <p:nvPr/>
        </p:nvSpPr>
        <p:spPr>
          <a:xfrm rot="20514423">
            <a:off x="3910881" y="4936275"/>
            <a:ext cx="134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A4098"/>
                </a:solidFill>
              </a:rPr>
              <a:t>Réponse</a:t>
            </a:r>
            <a:r>
              <a:rPr lang="en-US" sz="1400" dirty="0">
                <a:solidFill>
                  <a:srgbClr val="FA4098"/>
                </a:solidFill>
              </a:rPr>
              <a:t> HTTP</a:t>
            </a:r>
            <a:endParaRPr lang="fr-CA" sz="1400" dirty="0">
              <a:solidFill>
                <a:srgbClr val="FA4098"/>
              </a:solidFill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86980B9-B15E-1A7F-C593-729E4ACEEBE4}"/>
              </a:ext>
            </a:extLst>
          </p:cNvPr>
          <p:cNvSpPr txBox="1"/>
          <p:nvPr/>
        </p:nvSpPr>
        <p:spPr>
          <a:xfrm>
            <a:off x="9641132" y="2308588"/>
            <a:ext cx="243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A4098"/>
                </a:solidFill>
              </a:rPr>
              <a:t>Base de </a:t>
            </a:r>
            <a:r>
              <a:rPr lang="en-US" dirty="0" err="1">
                <a:solidFill>
                  <a:srgbClr val="FA4098"/>
                </a:solidFill>
              </a:rPr>
              <a:t>données</a:t>
            </a:r>
            <a:endParaRPr lang="en-US" dirty="0">
              <a:solidFill>
                <a:srgbClr val="FA4098"/>
              </a:solidFill>
            </a:endParaRPr>
          </a:p>
          <a:p>
            <a:pPr algn="ctr"/>
            <a:r>
              <a:rPr lang="en-US" dirty="0">
                <a:solidFill>
                  <a:srgbClr val="FA4098"/>
                </a:solidFill>
              </a:rPr>
              <a:t>(Ex : MS SQL Server)</a:t>
            </a:r>
            <a:endParaRPr lang="fr-CA" dirty="0">
              <a:solidFill>
                <a:srgbClr val="FA4098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29EA8B2-F18E-8DB2-E854-4E4A40AC0827}"/>
              </a:ext>
            </a:extLst>
          </p:cNvPr>
          <p:cNvSpPr txBox="1"/>
          <p:nvPr/>
        </p:nvSpPr>
        <p:spPr>
          <a:xfrm rot="359855">
            <a:off x="1155703" y="5386235"/>
            <a:ext cx="860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rickrolled</a:t>
            </a:r>
            <a:endParaRPr lang="fr-CA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945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76C47-534A-D623-97EE-9CBE4936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Fichiers et composants </a:t>
            </a:r>
            <a:r>
              <a:rPr lang="fr-FR" noProof="0" dirty="0" err="1"/>
              <a:t>Angular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EA8AE-EDBD-D18E-33BB-74C45D0F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9188367" cy="5026393"/>
          </a:xfrm>
        </p:spPr>
        <p:txBody>
          <a:bodyPr/>
          <a:lstStyle/>
          <a:p>
            <a:r>
              <a:rPr lang="fr-FR" dirty="0"/>
              <a:t> Autres fichiers d’intérêt</a:t>
            </a:r>
          </a:p>
          <a:p>
            <a:pPr lvl="1"/>
            <a:r>
              <a:rPr lang="fr-FR" dirty="0"/>
              <a:t> </a:t>
            </a:r>
            <a:r>
              <a:rPr lang="fr-FR" dirty="0">
                <a:solidFill>
                  <a:srgbClr val="FA4098"/>
                </a:solidFill>
              </a:rPr>
              <a:t>index.html</a:t>
            </a:r>
            <a:r>
              <a:rPr lang="fr-FR" dirty="0"/>
              <a:t> : Principal fichier HTML du projet. C’est ce HTML qui est chargé lorsqu’on exécute l’application.</a:t>
            </a:r>
          </a:p>
          <a:p>
            <a:pPr lvl="2"/>
            <a:r>
              <a:rPr lang="fr-FR" dirty="0"/>
              <a:t> Pour afficher le HTML des composants comme </a:t>
            </a:r>
            <a:r>
              <a:rPr lang="fr-FR" dirty="0">
                <a:solidFill>
                  <a:srgbClr val="FA4098"/>
                </a:solidFill>
              </a:rPr>
              <a:t>app</a:t>
            </a:r>
            <a:r>
              <a:rPr lang="fr-FR" dirty="0"/>
              <a:t>, on doit « insérer » le composant dans index.html.</a:t>
            </a:r>
          </a:p>
          <a:p>
            <a:pPr lvl="1"/>
            <a:r>
              <a:rPr lang="fr-FR" dirty="0"/>
              <a:t> </a:t>
            </a:r>
            <a:r>
              <a:rPr lang="fr-FR" dirty="0">
                <a:solidFill>
                  <a:srgbClr val="FA4098"/>
                </a:solidFill>
              </a:rPr>
              <a:t>styles.css</a:t>
            </a:r>
            <a:r>
              <a:rPr lang="fr-FR" dirty="0"/>
              <a:t> : Ce CSS s’applique à </a:t>
            </a:r>
            <a:r>
              <a:rPr lang="fr-FR" dirty="0">
                <a:solidFill>
                  <a:srgbClr val="FA4098"/>
                </a:solidFill>
              </a:rPr>
              <a:t>index.html </a:t>
            </a:r>
            <a:r>
              <a:rPr lang="fr-FR" dirty="0"/>
              <a:t>ainsi qu’à TOUS les composants comme </a:t>
            </a:r>
            <a:r>
              <a:rPr lang="fr-FR" dirty="0">
                <a:solidFill>
                  <a:srgbClr val="FA4098"/>
                </a:solidFill>
              </a:rPr>
              <a:t>app</a:t>
            </a:r>
            <a:r>
              <a:rPr lang="fr-FR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E0EC87-6984-4E9A-B54D-CC9818A06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400" y="80698"/>
            <a:ext cx="2119504" cy="2926236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02E3F80-8014-2D87-4373-CC3FB886E4D9}"/>
              </a:ext>
            </a:extLst>
          </p:cNvPr>
          <p:cNvCxnSpPr>
            <a:cxnSpLocks/>
          </p:cNvCxnSpPr>
          <p:nvPr/>
        </p:nvCxnSpPr>
        <p:spPr>
          <a:xfrm flipH="1">
            <a:off x="10833100" y="2832100"/>
            <a:ext cx="419100" cy="78752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632F0F3-4D0E-B892-62FC-EF552C3EC3F6}"/>
              </a:ext>
            </a:extLst>
          </p:cNvPr>
          <p:cNvCxnSpPr>
            <a:cxnSpLocks/>
          </p:cNvCxnSpPr>
          <p:nvPr/>
        </p:nvCxnSpPr>
        <p:spPr>
          <a:xfrm flipH="1">
            <a:off x="10902950" y="2432050"/>
            <a:ext cx="419100" cy="78752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A115C96A-75DB-0363-1080-D395621B6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541" y="4845732"/>
            <a:ext cx="6017872" cy="77955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73D375A-00EF-7D45-25F9-E5EF9207A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66" y="4123943"/>
            <a:ext cx="4475669" cy="222313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DCD6176-72BD-A58B-0353-010EE0C764A2}"/>
              </a:ext>
            </a:extLst>
          </p:cNvPr>
          <p:cNvSpPr txBox="1"/>
          <p:nvPr/>
        </p:nvSpPr>
        <p:spPr>
          <a:xfrm>
            <a:off x="3012536" y="5885409"/>
            <a:ext cx="2044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073D1"/>
                </a:solidFill>
              </a:rPr>
              <a:t>Le </a:t>
            </a:r>
            <a:r>
              <a:rPr lang="en-US" sz="1200" dirty="0" err="1">
                <a:solidFill>
                  <a:srgbClr val="9073D1"/>
                </a:solidFill>
              </a:rPr>
              <a:t>composant</a:t>
            </a:r>
            <a:r>
              <a:rPr lang="en-US" sz="1200" dirty="0">
                <a:solidFill>
                  <a:srgbClr val="9073D1"/>
                </a:solidFill>
              </a:rPr>
              <a:t> </a:t>
            </a:r>
            <a:r>
              <a:rPr lang="en-US" sz="1200" dirty="0">
                <a:solidFill>
                  <a:srgbClr val="FA4098"/>
                </a:solidFill>
              </a:rPr>
              <a:t>app</a:t>
            </a:r>
            <a:r>
              <a:rPr lang="en-US" sz="1200" dirty="0">
                <a:solidFill>
                  <a:srgbClr val="9073D1"/>
                </a:solidFill>
              </a:rPr>
              <a:t> </a:t>
            </a:r>
            <a:r>
              <a:rPr lang="en-US" sz="1200" dirty="0" err="1">
                <a:solidFill>
                  <a:srgbClr val="9073D1"/>
                </a:solidFill>
              </a:rPr>
              <a:t>est</a:t>
            </a:r>
            <a:r>
              <a:rPr lang="en-US" sz="1200" dirty="0">
                <a:solidFill>
                  <a:srgbClr val="9073D1"/>
                </a:solidFill>
              </a:rPr>
              <a:t> </a:t>
            </a:r>
            <a:r>
              <a:rPr lang="en-US" sz="1200" dirty="0" err="1">
                <a:solidFill>
                  <a:srgbClr val="9073D1"/>
                </a:solidFill>
              </a:rPr>
              <a:t>inséré</a:t>
            </a:r>
            <a:r>
              <a:rPr lang="en-US" sz="1200" dirty="0">
                <a:solidFill>
                  <a:srgbClr val="9073D1"/>
                </a:solidFill>
              </a:rPr>
              <a:t> </a:t>
            </a:r>
            <a:r>
              <a:rPr lang="en-US" sz="1200" dirty="0" err="1">
                <a:solidFill>
                  <a:srgbClr val="9073D1"/>
                </a:solidFill>
              </a:rPr>
              <a:t>ici</a:t>
            </a:r>
            <a:r>
              <a:rPr lang="en-US" sz="1200" dirty="0">
                <a:solidFill>
                  <a:srgbClr val="9073D1"/>
                </a:solidFill>
              </a:rPr>
              <a:t> grâce à </a:t>
            </a:r>
            <a:r>
              <a:rPr lang="en-US" sz="1200" dirty="0" err="1">
                <a:solidFill>
                  <a:srgbClr val="9073D1"/>
                </a:solidFill>
              </a:rPr>
              <a:t>cette</a:t>
            </a:r>
            <a:r>
              <a:rPr lang="en-US" sz="1200" dirty="0">
                <a:solidFill>
                  <a:srgbClr val="9073D1"/>
                </a:solidFill>
              </a:rPr>
              <a:t> </a:t>
            </a:r>
            <a:r>
              <a:rPr lang="en-US" sz="1200" b="1" dirty="0" err="1">
                <a:solidFill>
                  <a:srgbClr val="9073D1"/>
                </a:solidFill>
              </a:rPr>
              <a:t>balise</a:t>
            </a:r>
            <a:endParaRPr lang="fr-CA" sz="1200" b="1" dirty="0">
              <a:solidFill>
                <a:srgbClr val="9073D1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EF69608-4F86-3388-F138-6C2414B1A08B}"/>
              </a:ext>
            </a:extLst>
          </p:cNvPr>
          <p:cNvCxnSpPr>
            <a:cxnSpLocks/>
          </p:cNvCxnSpPr>
          <p:nvPr/>
        </p:nvCxnSpPr>
        <p:spPr>
          <a:xfrm flipH="1" flipV="1">
            <a:off x="2334445" y="5964161"/>
            <a:ext cx="678091" cy="152080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299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Fichiers et composants </a:t>
            </a:r>
            <a:r>
              <a:rPr lang="fr-FR" noProof="0" dirty="0" err="1"/>
              <a:t>Angular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Coup d’œil dans </a:t>
            </a:r>
            <a:r>
              <a:rPr lang="fr-FR" b="1" noProof="0" dirty="0">
                <a:solidFill>
                  <a:srgbClr val="000000"/>
                </a:solidFill>
              </a:rPr>
              <a:t>index.html </a:t>
            </a:r>
            <a:r>
              <a:rPr lang="fr-FR" noProof="0" dirty="0"/>
              <a:t>🔍</a:t>
            </a:r>
            <a:endParaRPr lang="fr-FR" b="1" noProof="0" dirty="0">
              <a:solidFill>
                <a:srgbClr val="000000"/>
              </a:solidFill>
            </a:endParaRPr>
          </a:p>
          <a:p>
            <a:pPr lvl="1"/>
            <a:r>
              <a:rPr lang="fr-FR" noProof="0" dirty="0"/>
              <a:t> Le </a:t>
            </a:r>
            <a:r>
              <a:rPr lang="fr-FR" b="1" noProof="0" dirty="0"/>
              <a:t>body</a:t>
            </a:r>
            <a:r>
              <a:rPr lang="fr-FR" noProof="0" dirty="0"/>
              <a:t> est quasiment vide.</a:t>
            </a:r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pPr lvl="1"/>
            <a:r>
              <a:rPr lang="fr-FR" noProof="0" dirty="0"/>
              <a:t> Que fait la balise </a:t>
            </a:r>
            <a:r>
              <a:rPr lang="fr-FR" b="1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&lt;app-root&gt;</a:t>
            </a:r>
            <a:r>
              <a:rPr lang="fr-FR" b="1" noProof="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fr-FR" noProof="0" dirty="0"/>
              <a:t>? Elle charge le </a:t>
            </a:r>
            <a:r>
              <a:rPr lang="fr-FR" noProof="0" dirty="0" err="1"/>
              <a:t>template</a:t>
            </a:r>
            <a:r>
              <a:rPr lang="fr-FR" noProof="0" dirty="0"/>
              <a:t> du composant « </a:t>
            </a:r>
            <a:r>
              <a:rPr lang="fr-FR" b="1" noProof="0" dirty="0">
                <a:solidFill>
                  <a:schemeClr val="tx1"/>
                </a:solidFill>
              </a:rPr>
              <a:t>app</a:t>
            </a:r>
            <a:r>
              <a:rPr lang="fr-FR" noProof="0" dirty="0"/>
              <a:t> » ! (Donc le contenu de </a:t>
            </a:r>
            <a:r>
              <a:rPr lang="fr-FR" noProof="0" dirty="0">
                <a:solidFill>
                  <a:srgbClr val="FA4098"/>
                </a:solidFill>
              </a:rPr>
              <a:t>app.component.html</a:t>
            </a:r>
            <a:r>
              <a:rPr lang="fr-FR" noProof="0" dirty="0"/>
              <a:t> est importé à cet endroit précis dans le </a:t>
            </a:r>
            <a:r>
              <a:rPr lang="fr-FR" b="1" noProof="0" dirty="0"/>
              <a:t>HTML</a:t>
            </a:r>
            <a:r>
              <a:rPr lang="fr-FR" noProof="0" dirty="0"/>
              <a:t>)</a:t>
            </a:r>
          </a:p>
          <a:p>
            <a:pPr lvl="2"/>
            <a:r>
              <a:rPr lang="fr-FR" noProof="0" dirty="0"/>
              <a:t> Un peu comme une </a:t>
            </a:r>
            <a:r>
              <a:rPr lang="fr-FR" b="1" i="1" noProof="0" dirty="0"/>
              <a:t>vue partielle</a:t>
            </a:r>
            <a:r>
              <a:rPr lang="fr-FR" noProof="0" dirty="0"/>
              <a:t>.</a:t>
            </a:r>
          </a:p>
          <a:p>
            <a:pPr lvl="1"/>
            <a:r>
              <a:rPr lang="fr-FR" noProof="0" dirty="0"/>
              <a:t> Si on </a:t>
            </a:r>
            <a:r>
              <a:rPr lang="fr-FR" noProof="0" dirty="0" err="1"/>
              <a:t>jète</a:t>
            </a:r>
            <a:r>
              <a:rPr lang="fr-FR" noProof="0" dirty="0"/>
              <a:t> un coup d’œil à </a:t>
            </a:r>
            <a:r>
              <a:rPr lang="fr-FR" noProof="0" dirty="0" err="1">
                <a:solidFill>
                  <a:schemeClr val="tx1"/>
                </a:solidFill>
              </a:rPr>
              <a:t>app.component.ts</a:t>
            </a:r>
            <a:r>
              <a:rPr lang="fr-FR" noProof="0" dirty="0"/>
              <a:t>, on remarque ceci :</a:t>
            </a:r>
          </a:p>
          <a:p>
            <a:pPr lvl="2"/>
            <a:r>
              <a:rPr lang="fr-FR" noProof="0" dirty="0"/>
              <a:t> Ce que les paramètres </a:t>
            </a:r>
            <a:r>
              <a:rPr lang="fr-FR" noProof="0" dirty="0" err="1">
                <a:solidFill>
                  <a:schemeClr val="tx1"/>
                </a:solidFill>
              </a:rPr>
              <a:t>selector</a:t>
            </a:r>
            <a:r>
              <a:rPr lang="fr-FR" noProof="0" dirty="0"/>
              <a:t> et </a:t>
            </a:r>
            <a:r>
              <a:rPr lang="fr-FR" noProof="0" dirty="0" err="1">
                <a:solidFill>
                  <a:schemeClr val="tx1"/>
                </a:solidFill>
              </a:rPr>
              <a:t>templateUrl</a:t>
            </a:r>
            <a:r>
              <a:rPr lang="fr-FR" noProof="0" dirty="0"/>
              <a:t> nous disent  « Si on a la balise </a:t>
            </a:r>
            <a:r>
              <a:rPr lang="fr-FR" b="1" noProof="0" dirty="0">
                <a:solidFill>
                  <a:schemeClr val="tx1"/>
                </a:solidFill>
                <a:cs typeface="Courier New" panose="02070309020205020404" pitchFamily="49" charset="0"/>
              </a:rPr>
              <a:t>&lt;app-root&gt;</a:t>
            </a:r>
            <a:r>
              <a:rPr lang="fr-FR" noProof="0" dirty="0"/>
              <a:t> dans </a:t>
            </a:r>
            <a:r>
              <a:rPr lang="fr-FR" noProof="0" dirty="0">
                <a:solidFill>
                  <a:schemeClr val="tx1"/>
                </a:solidFill>
              </a:rPr>
              <a:t>index.html</a:t>
            </a:r>
            <a:r>
              <a:rPr lang="fr-FR" noProof="0" dirty="0"/>
              <a:t>, insérons le contenu du fichier </a:t>
            </a:r>
            <a:r>
              <a:rPr lang="fr-FR" noProof="0" dirty="0">
                <a:solidFill>
                  <a:schemeClr val="tx1"/>
                </a:solidFill>
              </a:rPr>
              <a:t>app.component.html </a:t>
            </a:r>
            <a:r>
              <a:rPr lang="fr-FR" noProof="0" dirty="0"/>
              <a:t>dans la page à cet endroit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B5A4B9-3F67-4F35-AA76-AEAC51D6C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26" y="2112951"/>
            <a:ext cx="2886478" cy="79068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6BC3303-8C6A-42A3-9720-2507AFC5F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026" y="5781622"/>
            <a:ext cx="2886478" cy="79068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6BCEC7F-FDE0-41BE-9F29-5AADA9D11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024" y="4288235"/>
            <a:ext cx="2730587" cy="58775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582771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Fichiers et composants </a:t>
            </a:r>
            <a:r>
              <a:rPr lang="fr-FR" noProof="0" dirty="0" err="1"/>
              <a:t>Angular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32" y="1169491"/>
            <a:ext cx="11118135" cy="5026393"/>
          </a:xfrm>
        </p:spPr>
        <p:txBody>
          <a:bodyPr/>
          <a:lstStyle/>
          <a:p>
            <a:r>
              <a:rPr lang="fr-FR" noProof="0" dirty="0"/>
              <a:t> Exemple 🔍🕵️‍♂️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FEDBE8-B030-4345-A6E2-2B6A5AB36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420" y="4000405"/>
            <a:ext cx="2553056" cy="113363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60C431B-4017-4D63-B2A8-252A530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252" y="1722048"/>
            <a:ext cx="4344006" cy="2962688"/>
          </a:xfrm>
          <a:prstGeom prst="rect">
            <a:avLst/>
          </a:prstGeom>
          <a:ln w="38100">
            <a:solidFill>
              <a:srgbClr val="9073D1"/>
            </a:solidFill>
          </a:ln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D79BF3E-5B45-49B1-BE15-7B90EE856638}"/>
              </a:ext>
            </a:extLst>
          </p:cNvPr>
          <p:cNvCxnSpPr>
            <a:cxnSpLocks/>
          </p:cNvCxnSpPr>
          <p:nvPr/>
        </p:nvCxnSpPr>
        <p:spPr>
          <a:xfrm flipV="1">
            <a:off x="3941379" y="3952913"/>
            <a:ext cx="3637891" cy="917270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40B1C43F-63E5-4DD2-B869-F2960E080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304" y="5524100"/>
            <a:ext cx="1886213" cy="809738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40627BC-AD1D-4D43-8DAC-7FEB08CCAD35}"/>
              </a:ext>
            </a:extLst>
          </p:cNvPr>
          <p:cNvSpPr txBox="1"/>
          <p:nvPr/>
        </p:nvSpPr>
        <p:spPr>
          <a:xfrm>
            <a:off x="7592672" y="5256212"/>
            <a:ext cx="4546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9073D1"/>
                </a:solidFill>
              </a:rPr>
              <a:t>Poof ! À l’exécution, le composant « </a:t>
            </a:r>
            <a:r>
              <a:rPr lang="fr-CA" b="1"/>
              <a:t>app</a:t>
            </a:r>
            <a:r>
              <a:rPr lang="fr-CA">
                <a:solidFill>
                  <a:srgbClr val="9073D1"/>
                </a:solidFill>
              </a:rPr>
              <a:t> » sera chargé dans le 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fr-CA">
                <a:solidFill>
                  <a:srgbClr val="9073D1"/>
                </a:solidFill>
              </a:rPr>
              <a:t>. Comme notre </a:t>
            </a:r>
            <a:r>
              <a:rPr lang="fr-CA" b="1">
                <a:solidFill>
                  <a:srgbClr val="9073D1"/>
                </a:solidFill>
              </a:rPr>
              <a:t>composant</a:t>
            </a:r>
            <a:r>
              <a:rPr lang="fr-CA">
                <a:solidFill>
                  <a:srgbClr val="9073D1"/>
                </a:solidFill>
              </a:rPr>
              <a:t> ne contient que 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&lt;p&gt;Allo&lt;/p&gt;</a:t>
            </a:r>
            <a:r>
              <a:rPr lang="fr-CA">
                <a:solidFill>
                  <a:srgbClr val="9073D1"/>
                </a:solidFill>
              </a:rPr>
              <a:t>, notre 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fr-CA">
                <a:cs typeface="Courier New" panose="02070309020205020404" pitchFamily="49" charset="0"/>
              </a:rPr>
              <a:t> </a:t>
            </a:r>
            <a:r>
              <a:rPr lang="fr-CA">
                <a:solidFill>
                  <a:srgbClr val="9073D1"/>
                </a:solidFill>
              </a:rPr>
              <a:t>ressemblera à ça.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0693698C-549D-4EFD-B72B-C528FD633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49" y="1738219"/>
            <a:ext cx="5734850" cy="207674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70D418A-9B0A-4504-BB22-303F1D3B37B6}"/>
              </a:ext>
            </a:extLst>
          </p:cNvPr>
          <p:cNvCxnSpPr>
            <a:cxnSpLocks/>
          </p:cNvCxnSpPr>
          <p:nvPr/>
        </p:nvCxnSpPr>
        <p:spPr>
          <a:xfrm flipH="1">
            <a:off x="3563008" y="3765590"/>
            <a:ext cx="327922" cy="321624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6906B95-E88F-4F05-BE78-25FA1E592544}"/>
              </a:ext>
            </a:extLst>
          </p:cNvPr>
          <p:cNvCxnSpPr>
            <a:cxnSpLocks/>
          </p:cNvCxnSpPr>
          <p:nvPr/>
        </p:nvCxnSpPr>
        <p:spPr>
          <a:xfrm flipH="1" flipV="1">
            <a:off x="3827342" y="3429001"/>
            <a:ext cx="3702269" cy="385957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440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Afficher une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Afficher une variable dans le HTML d’un composant</a:t>
            </a:r>
          </a:p>
          <a:p>
            <a:pPr lvl="1"/>
            <a:r>
              <a:rPr lang="fr-FR" noProof="0" dirty="0"/>
              <a:t> </a:t>
            </a:r>
            <a:r>
              <a:rPr lang="fr-FR" noProof="0" dirty="0">
                <a:solidFill>
                  <a:srgbClr val="FA4098"/>
                </a:solidFill>
              </a:rPr>
              <a:t>Étape 1</a:t>
            </a:r>
            <a:r>
              <a:rPr lang="fr-FR" noProof="0" dirty="0"/>
              <a:t> : Définir la variable dans la </a:t>
            </a:r>
            <a:r>
              <a:rPr lang="fr-FR" b="1" u="sng" noProof="0" dirty="0">
                <a:solidFill>
                  <a:srgbClr val="FA4098"/>
                </a:solidFill>
              </a:rPr>
              <a:t>classe</a:t>
            </a:r>
            <a:r>
              <a:rPr lang="fr-FR" noProof="0" dirty="0"/>
              <a:t> du composant (Ex : </a:t>
            </a:r>
            <a:r>
              <a:rPr lang="fr-FR" noProof="0" dirty="0" err="1">
                <a:solidFill>
                  <a:schemeClr val="tx1"/>
                </a:solidFill>
              </a:rPr>
              <a:t>app.component.ts</a:t>
            </a:r>
            <a:r>
              <a:rPr lang="fr-FR" noProof="0" dirty="0"/>
              <a:t>)</a:t>
            </a:r>
          </a:p>
          <a:p>
            <a:pPr lvl="2"/>
            <a:r>
              <a:rPr lang="fr-FR" noProof="0" dirty="0"/>
              <a:t> Ex : 2 manières de le faire...</a:t>
            </a:r>
          </a:p>
          <a:p>
            <a:pPr lvl="2"/>
            <a:endParaRPr lang="fr-FR" noProof="0" dirty="0"/>
          </a:p>
          <a:p>
            <a:pPr lvl="2"/>
            <a:endParaRPr lang="fr-FR" noProof="0" dirty="0"/>
          </a:p>
          <a:p>
            <a:pPr lvl="2"/>
            <a:endParaRPr lang="fr-FR" noProof="0" dirty="0"/>
          </a:p>
          <a:p>
            <a:pPr lvl="2"/>
            <a:endParaRPr lang="fr-FR" noProof="0" dirty="0"/>
          </a:p>
          <a:p>
            <a:pPr lvl="2"/>
            <a:endParaRPr lang="fr-FR" noProof="0" dirty="0"/>
          </a:p>
          <a:p>
            <a:pPr lvl="2"/>
            <a:endParaRPr lang="fr-FR" noProof="0" dirty="0"/>
          </a:p>
          <a:p>
            <a:pPr lvl="2"/>
            <a:endParaRPr lang="fr-FR" noProof="0" dirty="0"/>
          </a:p>
          <a:p>
            <a:pPr lvl="2"/>
            <a:endParaRPr lang="fr-FR" noProof="0" dirty="0"/>
          </a:p>
          <a:p>
            <a:pPr lvl="2"/>
            <a:endParaRPr lang="fr-FR" noProof="0" dirty="0"/>
          </a:p>
          <a:p>
            <a:pPr lvl="2"/>
            <a:r>
              <a:rPr lang="fr-FR" noProof="0" dirty="0"/>
              <a:t> On veut afficher le contenu de la variable </a:t>
            </a:r>
            <a:r>
              <a:rPr lang="fr-FR" noProof="0" dirty="0" err="1">
                <a:solidFill>
                  <a:srgbClr val="000000"/>
                </a:solidFill>
              </a:rPr>
              <a:t>howToFlipATable</a:t>
            </a:r>
            <a:endParaRPr lang="fr-FR" noProof="0" dirty="0">
              <a:solidFill>
                <a:srgbClr val="000000"/>
              </a:solidFill>
            </a:endParaRPr>
          </a:p>
          <a:p>
            <a:pPr lvl="3"/>
            <a:r>
              <a:rPr lang="fr-FR" noProof="0" dirty="0"/>
              <a:t> C’est-à-dire </a:t>
            </a:r>
            <a:r>
              <a:rPr lang="fr-FR" noProof="0" dirty="0">
                <a:solidFill>
                  <a:schemeClr val="tx1"/>
                </a:solidFill>
              </a:rPr>
              <a:t>" (╯°□°)╯︵ ┻━┻ "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71F258-84CC-4C9E-9268-6A86DC8C3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83" y="3052382"/>
            <a:ext cx="3310230" cy="107073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6BEC09A-0634-447D-80E5-481CC0A25A95}"/>
              </a:ext>
            </a:extLst>
          </p:cNvPr>
          <p:cNvSpPr txBox="1"/>
          <p:nvPr/>
        </p:nvSpPr>
        <p:spPr>
          <a:xfrm>
            <a:off x="2438324" y="4159645"/>
            <a:ext cx="3310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9073D1"/>
                </a:solidFill>
              </a:rPr>
              <a:t>Si la variable est </a:t>
            </a:r>
            <a:r>
              <a:rPr lang="fr-CA" sz="1400" b="1" u="sng" dirty="0">
                <a:solidFill>
                  <a:srgbClr val="9073D1"/>
                </a:solidFill>
              </a:rPr>
              <a:t>initialisée</a:t>
            </a:r>
            <a:r>
              <a:rPr lang="fr-CA" sz="1400" dirty="0">
                <a:solidFill>
                  <a:srgbClr val="9073D1"/>
                </a:solidFill>
              </a:rPr>
              <a:t> immédiatement, pas besoin de </a:t>
            </a:r>
            <a:r>
              <a:rPr lang="fr-CA" sz="1400" dirty="0">
                <a:solidFill>
                  <a:srgbClr val="FA4098"/>
                </a:solidFill>
              </a:rPr>
              <a:t>typer</a:t>
            </a:r>
            <a:r>
              <a:rPr lang="fr-CA" sz="1400" dirty="0">
                <a:solidFill>
                  <a:srgbClr val="9073D1"/>
                </a:solidFill>
              </a:rPr>
              <a:t>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435CAB5-54BB-420B-AE09-9DD5AC25F9E0}"/>
              </a:ext>
            </a:extLst>
          </p:cNvPr>
          <p:cNvSpPr txBox="1"/>
          <p:nvPr/>
        </p:nvSpPr>
        <p:spPr>
          <a:xfrm>
            <a:off x="5955558" y="4519724"/>
            <a:ext cx="40179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9073D1"/>
                </a:solidFill>
              </a:rPr>
              <a:t>La variable peut être définie lorsque le constructeur est appelé, car le constructeur est appelé quand le HTML du composant app est affiché.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AE9722A-9785-A127-9854-100A531BE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539" y="2516051"/>
            <a:ext cx="4105848" cy="1952898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776448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Afficher une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Afficher une variable dans la page Web</a:t>
            </a:r>
          </a:p>
          <a:p>
            <a:pPr lvl="1"/>
            <a:r>
              <a:rPr lang="fr-FR" noProof="0" dirty="0"/>
              <a:t> </a:t>
            </a:r>
            <a:r>
              <a:rPr lang="fr-FR" noProof="0" dirty="0">
                <a:solidFill>
                  <a:srgbClr val="FA4098"/>
                </a:solidFill>
              </a:rPr>
              <a:t>Étape 2</a:t>
            </a:r>
            <a:r>
              <a:rPr lang="fr-FR" noProof="0" dirty="0"/>
              <a:t> : Insérer la variable dans le </a:t>
            </a:r>
            <a:r>
              <a:rPr lang="fr-FR" noProof="0" dirty="0" err="1">
                <a:solidFill>
                  <a:srgbClr val="FA4098"/>
                </a:solidFill>
              </a:rPr>
              <a:t>template</a:t>
            </a:r>
            <a:r>
              <a:rPr lang="fr-FR" noProof="0" dirty="0">
                <a:solidFill>
                  <a:srgbClr val="FA4098"/>
                </a:solidFill>
              </a:rPr>
              <a:t> HTML</a:t>
            </a:r>
            <a:r>
              <a:rPr lang="fr-FR" noProof="0" dirty="0"/>
              <a:t> du </a:t>
            </a:r>
            <a:r>
              <a:rPr lang="fr-FR" noProof="0" dirty="0">
                <a:solidFill>
                  <a:srgbClr val="FA4098"/>
                </a:solidFill>
              </a:rPr>
              <a:t>composant</a:t>
            </a:r>
            <a:r>
              <a:rPr lang="fr-FR" noProof="0" dirty="0"/>
              <a:t>.</a:t>
            </a:r>
          </a:p>
          <a:p>
            <a:pPr lvl="2"/>
            <a:r>
              <a:rPr lang="fr-FR" noProof="0" dirty="0"/>
              <a:t> Dans ce cas-ci, le </a:t>
            </a:r>
            <a:r>
              <a:rPr lang="fr-FR" b="1" noProof="0" dirty="0" err="1"/>
              <a:t>template</a:t>
            </a:r>
            <a:r>
              <a:rPr lang="fr-FR" b="1" noProof="0" dirty="0"/>
              <a:t> .html </a:t>
            </a:r>
            <a:r>
              <a:rPr lang="fr-FR" noProof="0" dirty="0"/>
              <a:t>associé à notre </a:t>
            </a:r>
            <a:r>
              <a:rPr lang="fr-FR" b="1" noProof="0" dirty="0"/>
              <a:t>composant</a:t>
            </a:r>
            <a:r>
              <a:rPr lang="fr-FR" noProof="0" dirty="0"/>
              <a:t> est ... </a:t>
            </a:r>
            <a:r>
              <a:rPr lang="fr-FR" noProof="0" dirty="0">
                <a:solidFill>
                  <a:srgbClr val="FA4098"/>
                </a:solidFill>
              </a:rPr>
              <a:t>app.component.html</a:t>
            </a:r>
          </a:p>
          <a:p>
            <a:pPr lvl="2"/>
            <a:r>
              <a:rPr lang="fr-FR" noProof="0" dirty="0"/>
              <a:t> Dans le </a:t>
            </a:r>
            <a:r>
              <a:rPr lang="fr-FR" b="1" noProof="0" dirty="0" err="1"/>
              <a:t>template</a:t>
            </a:r>
            <a:r>
              <a:rPr lang="fr-FR" noProof="0" dirty="0"/>
              <a:t>, il suffit de mettre le nom de</a:t>
            </a:r>
          </a:p>
          <a:p>
            <a:pPr marL="914400" lvl="2" indent="0">
              <a:buNone/>
            </a:pPr>
            <a:r>
              <a:rPr lang="fr-FR" noProof="0" dirty="0"/>
              <a:t>     la variable entre double accolades </a:t>
            </a:r>
            <a:r>
              <a:rPr lang="fr-FR" b="1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 }}</a:t>
            </a:r>
            <a:r>
              <a:rPr lang="fr-FR" noProof="0" dirty="0"/>
              <a:t> pour</a:t>
            </a:r>
          </a:p>
          <a:p>
            <a:pPr marL="914400" lvl="2" indent="0">
              <a:buNone/>
            </a:pPr>
            <a:r>
              <a:rPr lang="fr-FR" noProof="0" dirty="0"/>
              <a:t>     </a:t>
            </a:r>
            <a:r>
              <a:rPr lang="fr-FR" b="1" noProof="0" dirty="0"/>
              <a:t>afficher sa valeur </a:t>
            </a:r>
            <a:r>
              <a:rPr lang="fr-FR" noProof="0" dirty="0"/>
              <a:t>dans la page.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8B32485-54D6-4816-AB2D-B5574FF07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542" y="2467110"/>
            <a:ext cx="4706007" cy="274358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7A90F5E-CD7E-4604-999A-5068BE835523}"/>
              </a:ext>
            </a:extLst>
          </p:cNvPr>
          <p:cNvCxnSpPr>
            <a:cxnSpLocks/>
          </p:cNvCxnSpPr>
          <p:nvPr/>
        </p:nvCxnSpPr>
        <p:spPr>
          <a:xfrm flipH="1">
            <a:off x="10279117" y="2648607"/>
            <a:ext cx="510803" cy="46666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F601545B-6B8B-4147-99C1-D7E65B06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290" y="3537644"/>
            <a:ext cx="3915321" cy="121937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63E3E97-BE7D-413A-B3DD-AE10EFAC3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946" y="5140255"/>
            <a:ext cx="4706007" cy="145681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6F4FB0C-1BD9-4640-AAD4-EA71E301A858}"/>
              </a:ext>
            </a:extLst>
          </p:cNvPr>
          <p:cNvSpPr txBox="1"/>
          <p:nvPr/>
        </p:nvSpPr>
        <p:spPr>
          <a:xfrm>
            <a:off x="7644076" y="6027003"/>
            <a:ext cx="4540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9073D1"/>
                </a:solidFill>
              </a:rPr>
              <a:t>Si jamais on voulait mettre des doubles accolades dans la page Web (textuellement), on devra utiliser les entités de caractères </a:t>
            </a:r>
            <a:r>
              <a:rPr lang="fr-CA" sz="1600"/>
              <a:t>&amp;#123;</a:t>
            </a:r>
            <a:r>
              <a:rPr lang="fr-CA" sz="1600">
                <a:solidFill>
                  <a:srgbClr val="9073D1"/>
                </a:solidFill>
              </a:rPr>
              <a:t> et </a:t>
            </a:r>
            <a:r>
              <a:rPr lang="fr-CA" sz="1600"/>
              <a:t>&amp;#125;</a:t>
            </a:r>
          </a:p>
        </p:txBody>
      </p:sp>
    </p:spTree>
    <p:extLst>
      <p:ext uri="{BB962C8B-B14F-4D97-AF65-F5344CB8AC3E}">
        <p14:creationId xmlns:p14="http://schemas.microsoft.com/office/powerpoint/2010/main" val="4160811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Afficher une liste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Afficher une liste dans la page Web</a:t>
            </a:r>
          </a:p>
          <a:p>
            <a:pPr lvl="1"/>
            <a:r>
              <a:rPr lang="fr-FR" noProof="0" dirty="0"/>
              <a:t>  </a:t>
            </a:r>
            <a:r>
              <a:rPr lang="fr-FR" noProof="0" dirty="0">
                <a:solidFill>
                  <a:srgbClr val="FA4098"/>
                </a:solidFill>
              </a:rPr>
              <a:t>Étape 1</a:t>
            </a:r>
            <a:r>
              <a:rPr lang="fr-FR" noProof="0" dirty="0"/>
              <a:t> : Définir une variable de type liste dans le composant de notre choix.</a:t>
            </a:r>
          </a:p>
          <a:p>
            <a:pPr lvl="2"/>
            <a:r>
              <a:rPr lang="fr-FR" noProof="0" dirty="0"/>
              <a:t> Ex : Disons une </a:t>
            </a:r>
            <a:r>
              <a:rPr lang="fr-FR" b="1" noProof="0" dirty="0">
                <a:solidFill>
                  <a:srgbClr val="FA4098"/>
                </a:solidFill>
              </a:rPr>
              <a:t>liste de </a:t>
            </a:r>
            <a:r>
              <a:rPr lang="fr-FR" b="1" noProof="0" dirty="0" err="1">
                <a:solidFill>
                  <a:srgbClr val="FA4098"/>
                </a:solidFill>
              </a:rPr>
              <a:t>Crewmates</a:t>
            </a:r>
            <a:r>
              <a:rPr lang="fr-FR" noProof="0" dirty="0"/>
              <a:t> et une </a:t>
            </a:r>
            <a:r>
              <a:rPr lang="fr-FR" b="1" noProof="0" dirty="0">
                <a:solidFill>
                  <a:srgbClr val="FA4098"/>
                </a:solidFill>
              </a:rPr>
              <a:t>liste de nombres </a:t>
            </a:r>
            <a:r>
              <a:rPr lang="fr-FR" noProof="0" dirty="0"/>
              <a:t>dans le composant </a:t>
            </a:r>
            <a:r>
              <a:rPr lang="fr-FR" noProof="0" dirty="0" err="1">
                <a:solidFill>
                  <a:schemeClr val="tx1"/>
                </a:solidFill>
              </a:rPr>
              <a:t>app.component.ts</a:t>
            </a:r>
            <a:endParaRPr lang="fr-FR" noProof="0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7DCF15-D87B-4CFE-9BEA-186E656EF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2" y="2029550"/>
            <a:ext cx="1245679" cy="4662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F6625F2-D082-4BE9-88FB-12FBBD00E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103" y="2573716"/>
            <a:ext cx="5543253" cy="365603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F26FE92-2064-498C-B5D1-A4EC2E0E63A1}"/>
              </a:ext>
            </a:extLst>
          </p:cNvPr>
          <p:cNvSpPr txBox="1"/>
          <p:nvPr/>
        </p:nvSpPr>
        <p:spPr>
          <a:xfrm>
            <a:off x="730753" y="3118626"/>
            <a:ext cx="469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9073D1"/>
                </a:solidFill>
              </a:rPr>
              <a:t>On a nos 2 variables de </a:t>
            </a:r>
            <a:r>
              <a:rPr lang="fr-CA" b="1">
                <a:solidFill>
                  <a:srgbClr val="9073D1"/>
                </a:solidFill>
              </a:rPr>
              <a:t>type liste</a:t>
            </a:r>
            <a:r>
              <a:rPr lang="fr-CA">
                <a:solidFill>
                  <a:srgbClr val="9073D1"/>
                </a:solidFill>
              </a:rPr>
              <a:t>. </a:t>
            </a:r>
            <a:r>
              <a:rPr lang="fr-CA"/>
              <a:t>numbers</a:t>
            </a:r>
            <a:r>
              <a:rPr lang="fr-CA">
                <a:solidFill>
                  <a:srgbClr val="9073D1"/>
                </a:solidFill>
              </a:rPr>
              <a:t> est initialisé immédiatement et </a:t>
            </a:r>
            <a:r>
              <a:rPr lang="fr-CA"/>
              <a:t>crewmates</a:t>
            </a:r>
            <a:r>
              <a:rPr lang="fr-CA">
                <a:solidFill>
                  <a:srgbClr val="9073D1"/>
                </a:solidFill>
              </a:rPr>
              <a:t> est défini dans le </a:t>
            </a:r>
            <a:r>
              <a:rPr lang="fr-CA" b="1">
                <a:solidFill>
                  <a:srgbClr val="9073D1"/>
                </a:solidFill>
              </a:rPr>
              <a:t>constructeur</a:t>
            </a:r>
            <a:r>
              <a:rPr lang="fr-CA">
                <a:solidFill>
                  <a:srgbClr val="9073D1"/>
                </a:solidFill>
              </a:rPr>
              <a:t>.</a:t>
            </a:r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61C7157E-1E73-41E1-914A-F6337D8D253F}"/>
              </a:ext>
            </a:extLst>
          </p:cNvPr>
          <p:cNvSpPr/>
          <p:nvPr/>
        </p:nvSpPr>
        <p:spPr>
          <a:xfrm>
            <a:off x="5410726" y="2835952"/>
            <a:ext cx="263327" cy="1835106"/>
          </a:xfrm>
          <a:prstGeom prst="leftBrace">
            <a:avLst>
              <a:gd name="adj1" fmla="val 51440"/>
              <a:gd name="adj2" fmla="val 50000"/>
            </a:avLst>
          </a:prstGeom>
          <a:ln w="19050">
            <a:solidFill>
              <a:srgbClr val="907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437011A-1FB5-43C4-8BF0-3034A7438D14}"/>
              </a:ext>
            </a:extLst>
          </p:cNvPr>
          <p:cNvSpPr txBox="1"/>
          <p:nvPr/>
        </p:nvSpPr>
        <p:spPr>
          <a:xfrm>
            <a:off x="807922" y="5131032"/>
            <a:ext cx="469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9073D1"/>
                </a:solidFill>
              </a:rPr>
              <a:t>Ici on a défini la classe </a:t>
            </a:r>
            <a:r>
              <a:rPr lang="fr-CA" dirty="0" err="1"/>
              <a:t>Crewmate</a:t>
            </a:r>
            <a:r>
              <a:rPr lang="fr-CA" dirty="0">
                <a:solidFill>
                  <a:srgbClr val="9073D1"/>
                </a:solidFill>
              </a:rPr>
              <a:t>. C’était nécessaire pour pouvoir faire une liste de </a:t>
            </a:r>
            <a:r>
              <a:rPr lang="fr-CA" dirty="0" err="1">
                <a:solidFill>
                  <a:srgbClr val="9073D1"/>
                </a:solidFill>
              </a:rPr>
              <a:t>Crewmates</a:t>
            </a:r>
            <a:r>
              <a:rPr lang="fr-CA" dirty="0">
                <a:solidFill>
                  <a:srgbClr val="9073D1"/>
                </a:solidFill>
              </a:rPr>
              <a:t>, bien entendu.</a:t>
            </a: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1AFD735F-6CD7-4C49-8702-97334358EE25}"/>
              </a:ext>
            </a:extLst>
          </p:cNvPr>
          <p:cNvSpPr/>
          <p:nvPr/>
        </p:nvSpPr>
        <p:spPr>
          <a:xfrm>
            <a:off x="5410726" y="5057311"/>
            <a:ext cx="263327" cy="1167428"/>
          </a:xfrm>
          <a:prstGeom prst="leftBrace">
            <a:avLst>
              <a:gd name="adj1" fmla="val 51440"/>
              <a:gd name="adj2" fmla="val 50000"/>
            </a:avLst>
          </a:prstGeom>
          <a:ln w="19050">
            <a:solidFill>
              <a:srgbClr val="907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4B7E1AF-98DD-4334-ACA0-3CA686E2AB1B}"/>
              </a:ext>
            </a:extLst>
          </p:cNvPr>
          <p:cNvSpPr txBox="1"/>
          <p:nvPr/>
        </p:nvSpPr>
        <p:spPr>
          <a:xfrm>
            <a:off x="0" y="6563218"/>
            <a:ext cx="9408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9073D1"/>
                </a:solidFill>
              </a:rPr>
              <a:t>En </a:t>
            </a:r>
            <a:r>
              <a:rPr lang="fr-CA" sz="1400" b="1">
                <a:solidFill>
                  <a:srgbClr val="9073D1"/>
                </a:solidFill>
              </a:rPr>
              <a:t>JavaScript</a:t>
            </a:r>
            <a:r>
              <a:rPr lang="fr-CA" sz="1400">
                <a:solidFill>
                  <a:srgbClr val="9073D1"/>
                </a:solidFill>
              </a:rPr>
              <a:t> / </a:t>
            </a:r>
            <a:r>
              <a:rPr lang="fr-CA" sz="1400" b="1">
                <a:solidFill>
                  <a:srgbClr val="9073D1"/>
                </a:solidFill>
              </a:rPr>
              <a:t>TypeScript</a:t>
            </a:r>
            <a:r>
              <a:rPr lang="fr-CA" sz="1400">
                <a:solidFill>
                  <a:srgbClr val="9073D1"/>
                </a:solidFill>
              </a:rPr>
              <a:t>, on définit un </a:t>
            </a:r>
            <a:r>
              <a:rPr lang="fr-CA" sz="1400"/>
              <a:t>array</a:t>
            </a:r>
            <a:r>
              <a:rPr lang="fr-CA" sz="1400">
                <a:solidFill>
                  <a:srgbClr val="9073D1"/>
                </a:solidFill>
              </a:rPr>
              <a:t> / </a:t>
            </a:r>
            <a:r>
              <a:rPr lang="fr-CA" sz="1400"/>
              <a:t>tableau</a:t>
            </a:r>
            <a:r>
              <a:rPr lang="fr-CA" sz="1400">
                <a:solidFill>
                  <a:srgbClr val="9073D1"/>
                </a:solidFill>
              </a:rPr>
              <a:t> avec la syntaxe </a:t>
            </a:r>
            <a:r>
              <a:rPr lang="fr-CA" sz="1400" b="1">
                <a:latin typeface="Courier New" panose="02070309020205020404" pitchFamily="49" charset="0"/>
                <a:cs typeface="Courier New" panose="02070309020205020404" pitchFamily="49" charset="0"/>
              </a:rPr>
              <a:t>[élément, élément, ...]</a:t>
            </a:r>
          </a:p>
        </p:txBody>
      </p:sp>
    </p:spTree>
    <p:extLst>
      <p:ext uri="{BB962C8B-B14F-4D97-AF65-F5344CB8AC3E}">
        <p14:creationId xmlns:p14="http://schemas.microsoft.com/office/powerpoint/2010/main" val="3191118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Afficher une liste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Afficher une liste dans la page Web</a:t>
            </a:r>
          </a:p>
          <a:p>
            <a:pPr lvl="1"/>
            <a:r>
              <a:rPr lang="fr-FR" noProof="0" dirty="0"/>
              <a:t> </a:t>
            </a:r>
            <a:r>
              <a:rPr lang="fr-FR" noProof="0" dirty="0">
                <a:solidFill>
                  <a:srgbClr val="FA4098"/>
                </a:solidFill>
              </a:rPr>
              <a:t>Étape 2</a:t>
            </a:r>
            <a:r>
              <a:rPr lang="fr-FR" noProof="0" dirty="0"/>
              <a:t> : Insérer les variables dans le </a:t>
            </a:r>
            <a:r>
              <a:rPr lang="fr-FR" noProof="0" dirty="0" err="1">
                <a:solidFill>
                  <a:srgbClr val="FA4098"/>
                </a:solidFill>
              </a:rPr>
              <a:t>template</a:t>
            </a:r>
            <a:r>
              <a:rPr lang="fr-FR" noProof="0" dirty="0"/>
              <a:t> du </a:t>
            </a:r>
            <a:r>
              <a:rPr lang="fr-FR" noProof="0" dirty="0">
                <a:solidFill>
                  <a:srgbClr val="FA4098"/>
                </a:solidFill>
              </a:rPr>
              <a:t>composant</a:t>
            </a:r>
            <a:r>
              <a:rPr lang="fr-FR" noProof="0" dirty="0"/>
              <a:t>.</a:t>
            </a:r>
          </a:p>
          <a:p>
            <a:pPr lvl="2"/>
            <a:r>
              <a:rPr lang="fr-FR" noProof="0" dirty="0"/>
              <a:t> Pour des listes c’est un peu plus sophistiqué. On va utiliser un genre de « </a:t>
            </a:r>
            <a:r>
              <a:rPr lang="fr-FR" b="1" noProof="0" dirty="0"/>
              <a:t>boucle </a:t>
            </a:r>
            <a:r>
              <a:rPr lang="fr-FR" b="1" noProof="0" dirty="0" err="1"/>
              <a:t>foreach</a:t>
            </a:r>
            <a:r>
              <a:rPr lang="fr-FR" b="1" noProof="0" dirty="0"/>
              <a:t> </a:t>
            </a:r>
            <a:r>
              <a:rPr lang="fr-FR" noProof="0" dirty="0"/>
              <a:t>» dans notre </a:t>
            </a:r>
            <a:r>
              <a:rPr lang="fr-FR" b="1" noProof="0" dirty="0" err="1"/>
              <a:t>template</a:t>
            </a:r>
            <a:r>
              <a:rPr lang="fr-FR" b="1" noProof="0" dirty="0"/>
              <a:t> HTML</a:t>
            </a:r>
            <a:r>
              <a:rPr lang="fr-FR" noProof="0" dirty="0"/>
              <a:t>. (Ex : </a:t>
            </a:r>
            <a:r>
              <a:rPr lang="fr-FR" noProof="0" dirty="0">
                <a:solidFill>
                  <a:schemeClr val="tx1"/>
                </a:solidFill>
              </a:rPr>
              <a:t>app.component.html</a:t>
            </a:r>
            <a:r>
              <a:rPr lang="fr-FR" noProof="0" dirty="0"/>
              <a:t>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F736335-E0AC-465F-869F-AF63DFDA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818" y="2844237"/>
            <a:ext cx="3831358" cy="90485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7A87EB9-9F5E-4A56-83B3-AC259FC1A6B4}"/>
              </a:ext>
            </a:extLst>
          </p:cNvPr>
          <p:cNvSpPr txBox="1"/>
          <p:nvPr/>
        </p:nvSpPr>
        <p:spPr>
          <a:xfrm>
            <a:off x="6318495" y="3728950"/>
            <a:ext cx="3598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>
                <a:solidFill>
                  <a:srgbClr val="9073D1"/>
                </a:solidFill>
              </a:rPr>
              <a:t>Comparable à ceci en C#</a:t>
            </a: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CD23BADD-1C3B-4617-AF28-A84166709BAC}"/>
              </a:ext>
            </a:extLst>
          </p:cNvPr>
          <p:cNvSpPr/>
          <p:nvPr/>
        </p:nvSpPr>
        <p:spPr>
          <a:xfrm>
            <a:off x="3227885" y="3839561"/>
            <a:ext cx="725213" cy="338554"/>
          </a:xfrm>
          <a:prstGeom prst="downArrow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C1CB30-3277-420D-B61B-4F98AA044E63}"/>
              </a:ext>
            </a:extLst>
          </p:cNvPr>
          <p:cNvSpPr txBox="1"/>
          <p:nvPr/>
        </p:nvSpPr>
        <p:spPr>
          <a:xfrm>
            <a:off x="5733008" y="4487611"/>
            <a:ext cx="4867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9073D1"/>
                </a:solidFill>
              </a:rPr>
              <a:t>L’expression </a:t>
            </a:r>
            <a:r>
              <a:rPr lang="fr-CA">
                <a:solidFill>
                  <a:srgbClr val="FF0000"/>
                </a:solidFill>
              </a:rPr>
              <a:t>*ngFor</a:t>
            </a:r>
            <a:r>
              <a:rPr lang="fr-CA"/>
              <a:t>=</a:t>
            </a:r>
            <a:r>
              <a:rPr lang="fr-CA" b="1">
                <a:solidFill>
                  <a:schemeClr val="accent5">
                    <a:lumMod val="75000"/>
                  </a:schemeClr>
                </a:solidFill>
              </a:rPr>
              <a:t>"let alias of variable"</a:t>
            </a:r>
            <a:r>
              <a:rPr lang="fr-CA">
                <a:solidFill>
                  <a:srgbClr val="9073D1"/>
                </a:solidFill>
              </a:rPr>
              <a:t> permet donc d’afficher, pour chaque élément de la liste, du code / des éléments HTML.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>
                <a:solidFill>
                  <a:srgbClr val="9073D1"/>
                </a:solidFill>
              </a:rPr>
              <a:t>« </a:t>
            </a:r>
            <a:r>
              <a:rPr lang="fr-CA" b="1">
                <a:solidFill>
                  <a:schemeClr val="accent5">
                    <a:lumMod val="75000"/>
                  </a:schemeClr>
                </a:solidFill>
              </a:rPr>
              <a:t>alias</a:t>
            </a:r>
            <a:r>
              <a:rPr lang="fr-CA">
                <a:solidFill>
                  <a:srgbClr val="9073D1"/>
                </a:solidFill>
              </a:rPr>
              <a:t> » représente chaque élément de la liste, successivement.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>
                <a:solidFill>
                  <a:srgbClr val="9073D1"/>
                </a:solidFill>
              </a:rPr>
              <a:t>Dans ce cas-ci, ça fait trois éléments </a:t>
            </a:r>
            <a:r>
              <a:rPr lang="fr-CA" b="1">
                <a:solidFill>
                  <a:srgbClr val="C00000"/>
                </a:solidFill>
              </a:rPr>
              <a:t>&lt;li&gt;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122CDDE-8105-4506-A55C-7DBEA9AD4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673" y="4268586"/>
            <a:ext cx="2581635" cy="1381318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C236FDA-484E-4B5B-92C3-8280971DF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212" y="2782740"/>
            <a:ext cx="4266556" cy="979482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2482300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Afficher une liste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Afficher une liste dans la page Web</a:t>
            </a:r>
          </a:p>
          <a:p>
            <a:pPr lvl="1"/>
            <a:r>
              <a:rPr lang="fr-FR" noProof="0" dirty="0"/>
              <a:t> </a:t>
            </a:r>
            <a:r>
              <a:rPr lang="fr-FR" noProof="0" dirty="0">
                <a:solidFill>
                  <a:srgbClr val="FA4098"/>
                </a:solidFill>
              </a:rPr>
              <a:t>Étape 2</a:t>
            </a:r>
            <a:r>
              <a:rPr lang="fr-FR" noProof="0" dirty="0"/>
              <a:t> : Insérer les variables dans le </a:t>
            </a:r>
            <a:r>
              <a:rPr lang="fr-FR" noProof="0" dirty="0" err="1">
                <a:solidFill>
                  <a:srgbClr val="FA4098"/>
                </a:solidFill>
              </a:rPr>
              <a:t>template</a:t>
            </a:r>
            <a:r>
              <a:rPr lang="fr-FR" noProof="0" dirty="0"/>
              <a:t> du </a:t>
            </a:r>
            <a:r>
              <a:rPr lang="fr-FR" noProof="0" dirty="0">
                <a:solidFill>
                  <a:srgbClr val="FA4098"/>
                </a:solidFill>
              </a:rPr>
              <a:t>composant</a:t>
            </a:r>
            <a:r>
              <a:rPr lang="fr-FR" noProof="0" dirty="0"/>
              <a:t>.</a:t>
            </a:r>
          </a:p>
          <a:p>
            <a:pPr lvl="2"/>
            <a:r>
              <a:rPr lang="fr-FR" noProof="0" dirty="0"/>
              <a:t> Pour la </a:t>
            </a:r>
            <a:r>
              <a:rPr lang="fr-FR" b="1" noProof="0" dirty="0"/>
              <a:t>liste de </a:t>
            </a:r>
            <a:r>
              <a:rPr lang="fr-FR" b="1" noProof="0" dirty="0" err="1"/>
              <a:t>Crewmate</a:t>
            </a:r>
            <a:r>
              <a:rPr lang="fr-FR" noProof="0" dirty="0"/>
              <a:t>, ce sera plutôt similaire. La différence est que nous devrons accéder aux </a:t>
            </a:r>
            <a:r>
              <a:rPr lang="fr-FR" noProof="0" dirty="0">
                <a:solidFill>
                  <a:srgbClr val="FA4098"/>
                </a:solidFill>
              </a:rPr>
              <a:t>propriétés</a:t>
            </a:r>
            <a:r>
              <a:rPr lang="fr-FR" noProof="0" dirty="0"/>
              <a:t> des </a:t>
            </a:r>
            <a:r>
              <a:rPr lang="fr-FR" b="1" noProof="0" dirty="0" err="1"/>
              <a:t>Crewmates</a:t>
            </a:r>
            <a:r>
              <a:rPr lang="fr-FR" noProof="0" dirty="0"/>
              <a:t> pour les afficher.</a:t>
            </a: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CD23BADD-1C3B-4617-AF28-A84166709BAC}"/>
              </a:ext>
            </a:extLst>
          </p:cNvPr>
          <p:cNvSpPr/>
          <p:nvPr/>
        </p:nvSpPr>
        <p:spPr>
          <a:xfrm>
            <a:off x="5717243" y="3663768"/>
            <a:ext cx="725213" cy="338554"/>
          </a:xfrm>
          <a:prstGeom prst="downArrow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F5B862-FF22-4E8B-8BF0-252743520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41" y="2752631"/>
            <a:ext cx="9088118" cy="67636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C8A2212-73D2-4A28-8345-ADFC1F050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182" y="4207030"/>
            <a:ext cx="2943636" cy="164805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2B31269-9906-4E93-B023-11F85CECF9DB}"/>
              </a:ext>
            </a:extLst>
          </p:cNvPr>
          <p:cNvSpPr txBox="1"/>
          <p:nvPr/>
        </p:nvSpPr>
        <p:spPr>
          <a:xfrm>
            <a:off x="78261" y="4616935"/>
            <a:ext cx="432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9073D1"/>
                </a:solidFill>
              </a:rPr>
              <a:t>La variable </a:t>
            </a:r>
            <a:r>
              <a:rPr lang="fr-CA"/>
              <a:t>crewmates</a:t>
            </a:r>
            <a:r>
              <a:rPr lang="fr-CA">
                <a:solidFill>
                  <a:srgbClr val="9073D1"/>
                </a:solidFill>
              </a:rPr>
              <a:t> contenait 3 éléments, donc </a:t>
            </a:r>
            <a:r>
              <a:rPr lang="fr-CA" b="1">
                <a:solidFill>
                  <a:srgbClr val="FF0000"/>
                </a:solidFill>
              </a:rPr>
              <a:t>*ngFor </a:t>
            </a:r>
            <a:r>
              <a:rPr lang="fr-CA">
                <a:solidFill>
                  <a:srgbClr val="9073D1"/>
                </a:solidFill>
              </a:rPr>
              <a:t>a généré 3 éléments </a:t>
            </a:r>
            <a:r>
              <a:rPr lang="fr-CA" b="1">
                <a:solidFill>
                  <a:srgbClr val="C00000"/>
                </a:solidFill>
              </a:rPr>
              <a:t>&lt;p&gt;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FAE552F-461E-4619-AFD0-B7325E5574A4}"/>
              </a:ext>
            </a:extLst>
          </p:cNvPr>
          <p:cNvSpPr txBox="1"/>
          <p:nvPr/>
        </p:nvSpPr>
        <p:spPr>
          <a:xfrm>
            <a:off x="7753515" y="4292394"/>
            <a:ext cx="4327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9073D1"/>
                </a:solidFill>
              </a:rPr>
              <a:t>L’alias « </a:t>
            </a:r>
            <a:r>
              <a:rPr lang="fr-CA" b="1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fr-CA">
                <a:solidFill>
                  <a:srgbClr val="9073D1"/>
                </a:solidFill>
              </a:rPr>
              <a:t> » représente successivement les trois objets de </a:t>
            </a:r>
            <a:r>
              <a:rPr lang="fr-CA" b="1">
                <a:solidFill>
                  <a:srgbClr val="9073D1"/>
                </a:solidFill>
              </a:rPr>
              <a:t>type Crewmate</a:t>
            </a:r>
            <a:r>
              <a:rPr lang="fr-CA">
                <a:solidFill>
                  <a:srgbClr val="9073D1"/>
                </a:solidFill>
              </a:rPr>
              <a:t>. On accède à leurs </a:t>
            </a:r>
            <a:r>
              <a:rPr lang="fr-CA" b="1">
                <a:solidFill>
                  <a:srgbClr val="9073D1"/>
                </a:solidFill>
              </a:rPr>
              <a:t>propriétés de classe </a:t>
            </a:r>
            <a:r>
              <a:rPr lang="fr-CA">
                <a:solidFill>
                  <a:srgbClr val="9073D1"/>
                </a:solidFill>
              </a:rPr>
              <a:t>qui sont nommées « </a:t>
            </a:r>
            <a:r>
              <a:rPr lang="fr-CA" b="1">
                <a:solidFill>
                  <a:srgbClr val="9073D1"/>
                </a:solidFill>
              </a:rPr>
              <a:t>color</a:t>
            </a:r>
            <a:r>
              <a:rPr lang="fr-CA">
                <a:solidFill>
                  <a:srgbClr val="9073D1"/>
                </a:solidFill>
              </a:rPr>
              <a:t> » et « </a:t>
            </a:r>
            <a:r>
              <a:rPr lang="fr-CA" b="1">
                <a:solidFill>
                  <a:srgbClr val="9073D1"/>
                </a:solidFill>
              </a:rPr>
              <a:t>impostor</a:t>
            </a:r>
            <a:r>
              <a:rPr lang="fr-CA">
                <a:solidFill>
                  <a:srgbClr val="9073D1"/>
                </a:solidFill>
              </a:rPr>
              <a:t> » dans la classe qu’on a déclarée.</a:t>
            </a:r>
            <a:endParaRPr lang="fr-CA" b="1">
              <a:solidFill>
                <a:srgbClr val="C00000"/>
              </a:solidFill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7CD52E5-CD18-46BF-A6ED-6CA731CA3BF0}"/>
              </a:ext>
            </a:extLst>
          </p:cNvPr>
          <p:cNvCxnSpPr>
            <a:cxnSpLocks/>
          </p:cNvCxnSpPr>
          <p:nvPr/>
        </p:nvCxnSpPr>
        <p:spPr>
          <a:xfrm flipH="1" flipV="1">
            <a:off x="6747641" y="3335983"/>
            <a:ext cx="1923394" cy="871048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BB26996-DE9F-4F4E-9035-D064BE74E7D1}"/>
              </a:ext>
            </a:extLst>
          </p:cNvPr>
          <p:cNvCxnSpPr>
            <a:cxnSpLocks/>
          </p:cNvCxnSpPr>
          <p:nvPr/>
        </p:nvCxnSpPr>
        <p:spPr>
          <a:xfrm flipH="1" flipV="1">
            <a:off x="9389942" y="3279228"/>
            <a:ext cx="245944" cy="927803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906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2AE0F-6B33-A90D-E9D2-301336B1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Afficher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liste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25D9D3-DDF4-B245-CE96-C2B2D1C02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Afficher une liste dans la page Web</a:t>
            </a:r>
          </a:p>
          <a:p>
            <a:pPr lvl="1"/>
            <a:r>
              <a:rPr lang="fr-FR" noProof="0" dirty="0"/>
              <a:t> </a:t>
            </a:r>
            <a:r>
              <a:rPr lang="fr-FR" noProof="0" dirty="0">
                <a:solidFill>
                  <a:srgbClr val="FA4098"/>
                </a:solidFill>
              </a:rPr>
              <a:t>Étape 3̴̢͉̬̳̥͙̣͛̉̍͑͋͌́͑͘̚͜͠</a:t>
            </a:r>
            <a:r>
              <a:rPr lang="fr-FR" noProof="0" dirty="0"/>
              <a:t> : Mettre la classe </a:t>
            </a:r>
            <a:r>
              <a:rPr lang="fr-FR" noProof="0" dirty="0" err="1">
                <a:solidFill>
                  <a:srgbClr val="FA4098"/>
                </a:solidFill>
              </a:rPr>
              <a:t>Crewmate</a:t>
            </a:r>
            <a:r>
              <a:rPr lang="fr-FR" noProof="0" dirty="0"/>
              <a:t> dans son propre fichier. (Beaucoup mieux)</a:t>
            </a:r>
          </a:p>
          <a:p>
            <a:pPr lvl="2"/>
            <a:r>
              <a:rPr lang="fr-FR" dirty="0"/>
              <a:t> Créez un dossier pour vos </a:t>
            </a:r>
            <a:r>
              <a:rPr lang="fr-FR" b="1" dirty="0"/>
              <a:t>modèles</a:t>
            </a:r>
            <a:r>
              <a:rPr lang="fr-FR" dirty="0"/>
              <a:t>.</a:t>
            </a:r>
          </a:p>
          <a:p>
            <a:pPr lvl="2"/>
            <a:r>
              <a:rPr lang="fr-FR" dirty="0"/>
              <a:t> Créez un fichier </a:t>
            </a:r>
            <a:r>
              <a:rPr lang="fr-FR" dirty="0">
                <a:solidFill>
                  <a:srgbClr val="FA4098"/>
                </a:solidFill>
              </a:rPr>
              <a:t>.</a:t>
            </a:r>
            <a:r>
              <a:rPr lang="fr-FR" dirty="0" err="1">
                <a:solidFill>
                  <a:srgbClr val="FA4098"/>
                </a:solidFill>
              </a:rPr>
              <a:t>ts</a:t>
            </a:r>
            <a:r>
              <a:rPr lang="fr-FR" dirty="0">
                <a:solidFill>
                  <a:srgbClr val="FA4098"/>
                </a:solidFill>
              </a:rPr>
              <a:t> </a:t>
            </a:r>
            <a:r>
              <a:rPr lang="fr-FR" dirty="0"/>
              <a:t>pour votre classe.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78C9BF-0357-F13F-0D2D-4624F1297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09" y="3066906"/>
            <a:ext cx="2019582" cy="205768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0B4EE87-84AD-AA05-26F0-0B150F0B4AEE}"/>
              </a:ext>
            </a:extLst>
          </p:cNvPr>
          <p:cNvCxnSpPr>
            <a:cxnSpLocks/>
          </p:cNvCxnSpPr>
          <p:nvPr/>
        </p:nvCxnSpPr>
        <p:spPr>
          <a:xfrm flipH="1">
            <a:off x="2511894" y="3729683"/>
            <a:ext cx="478956" cy="0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028EFDFF-4C0D-3089-365D-F8CD95D4E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337" y="3190747"/>
            <a:ext cx="6811326" cy="181000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30133FB-33CF-A79D-2C22-8C58F3F13CB1}"/>
              </a:ext>
            </a:extLst>
          </p:cNvPr>
          <p:cNvCxnSpPr>
            <a:cxnSpLocks/>
          </p:cNvCxnSpPr>
          <p:nvPr/>
        </p:nvCxnSpPr>
        <p:spPr>
          <a:xfrm flipH="1">
            <a:off x="2905735" y="3970983"/>
            <a:ext cx="408965" cy="0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3464F3D-8C4D-E1C8-3C86-ABDC0CEAEFF3}"/>
              </a:ext>
            </a:extLst>
          </p:cNvPr>
          <p:cNvCxnSpPr>
            <a:cxnSpLocks/>
          </p:cNvCxnSpPr>
          <p:nvPr/>
        </p:nvCxnSpPr>
        <p:spPr>
          <a:xfrm flipH="1" flipV="1">
            <a:off x="4766285" y="4110683"/>
            <a:ext cx="154965" cy="1134417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AEC06FA8-FDC6-3771-EDD8-A68116C16817}"/>
              </a:ext>
            </a:extLst>
          </p:cNvPr>
          <p:cNvSpPr txBox="1"/>
          <p:nvPr/>
        </p:nvSpPr>
        <p:spPr>
          <a:xfrm>
            <a:off x="3962400" y="5266968"/>
            <a:ext cx="6927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073D1"/>
                </a:solidFill>
              </a:rPr>
              <a:t>Ce </a:t>
            </a:r>
            <a:r>
              <a:rPr lang="en-US" sz="1400" b="1" dirty="0">
                <a:solidFill>
                  <a:srgbClr val="9073D1"/>
                </a:solidFill>
              </a:rPr>
              <a:t>mot-</a:t>
            </a:r>
            <a:r>
              <a:rPr lang="en-US" sz="1400" b="1" dirty="0" err="1">
                <a:solidFill>
                  <a:srgbClr val="9073D1"/>
                </a:solidFill>
              </a:rPr>
              <a:t>clé</a:t>
            </a:r>
            <a:r>
              <a:rPr lang="en-US" sz="1400" b="1" dirty="0">
                <a:solidFill>
                  <a:srgbClr val="9073D1"/>
                </a:solidFill>
              </a:rPr>
              <a:t> </a:t>
            </a:r>
            <a:r>
              <a:rPr lang="en-US" sz="1400" dirty="0">
                <a:solidFill>
                  <a:srgbClr val="9073D1"/>
                </a:solidFill>
              </a:rPr>
              <a:t>rend la </a:t>
            </a:r>
            <a:r>
              <a:rPr lang="en-US" sz="1400" dirty="0" err="1">
                <a:solidFill>
                  <a:srgbClr val="9073D1"/>
                </a:solidFill>
              </a:rPr>
              <a:t>classe</a:t>
            </a:r>
            <a:r>
              <a:rPr lang="en-US" sz="1400" dirty="0">
                <a:solidFill>
                  <a:srgbClr val="9073D1"/>
                </a:solidFill>
              </a:rPr>
              <a:t> </a:t>
            </a:r>
            <a:r>
              <a:rPr lang="en-US" sz="1400" dirty="0">
                <a:solidFill>
                  <a:srgbClr val="FA4098"/>
                </a:solidFill>
              </a:rPr>
              <a:t>Crewmate</a:t>
            </a:r>
            <a:r>
              <a:rPr lang="en-US" sz="1400" dirty="0">
                <a:solidFill>
                  <a:srgbClr val="9073D1"/>
                </a:solidFill>
              </a:rPr>
              <a:t> accessible aux </a:t>
            </a:r>
            <a:r>
              <a:rPr lang="en-US" sz="1400" b="1" dirty="0" err="1">
                <a:solidFill>
                  <a:srgbClr val="9073D1"/>
                </a:solidFill>
              </a:rPr>
              <a:t>composants</a:t>
            </a:r>
            <a:r>
              <a:rPr lang="en-US" sz="1400" dirty="0">
                <a:solidFill>
                  <a:srgbClr val="9073D1"/>
                </a:solidFill>
              </a:rPr>
              <a:t> ! (Et à </a:t>
            </a:r>
            <a:r>
              <a:rPr lang="en-US" sz="1400" dirty="0" err="1">
                <a:solidFill>
                  <a:srgbClr val="9073D1"/>
                </a:solidFill>
              </a:rPr>
              <a:t>toute</a:t>
            </a:r>
            <a:r>
              <a:rPr lang="en-US" sz="1400" dirty="0">
                <a:solidFill>
                  <a:srgbClr val="9073D1"/>
                </a:solidFill>
              </a:rPr>
              <a:t> </a:t>
            </a:r>
            <a:r>
              <a:rPr lang="en-US" sz="1400" dirty="0" err="1">
                <a:solidFill>
                  <a:srgbClr val="9073D1"/>
                </a:solidFill>
              </a:rPr>
              <a:t>autre</a:t>
            </a:r>
            <a:r>
              <a:rPr lang="en-US" sz="1400" dirty="0">
                <a:solidFill>
                  <a:srgbClr val="9073D1"/>
                </a:solidFill>
              </a:rPr>
              <a:t> </a:t>
            </a:r>
            <a:r>
              <a:rPr lang="en-US" sz="1400" dirty="0" err="1">
                <a:solidFill>
                  <a:srgbClr val="9073D1"/>
                </a:solidFill>
              </a:rPr>
              <a:t>classe</a:t>
            </a:r>
            <a:r>
              <a:rPr lang="en-US" sz="1400" dirty="0">
                <a:solidFill>
                  <a:srgbClr val="9073D1"/>
                </a:solidFill>
              </a:rPr>
              <a:t>)</a:t>
            </a:r>
            <a:endParaRPr lang="fr-CA" sz="1400" dirty="0">
              <a:solidFill>
                <a:srgbClr val="9073D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85759E3-4C7A-DC41-DF25-B5884F000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891" y="5625370"/>
            <a:ext cx="5144218" cy="29531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0ABBA3B-1828-7938-DD40-FB75B407E796}"/>
              </a:ext>
            </a:extLst>
          </p:cNvPr>
          <p:cNvSpPr txBox="1"/>
          <p:nvPr/>
        </p:nvSpPr>
        <p:spPr>
          <a:xfrm>
            <a:off x="3716813" y="5864047"/>
            <a:ext cx="6927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9073D1"/>
                </a:solidFill>
              </a:rPr>
              <a:t>On </a:t>
            </a:r>
            <a:r>
              <a:rPr lang="en-US" sz="1100" dirty="0" err="1">
                <a:solidFill>
                  <a:srgbClr val="9073D1"/>
                </a:solidFill>
              </a:rPr>
              <a:t>pourra</a:t>
            </a:r>
            <a:r>
              <a:rPr lang="en-US" sz="1100" dirty="0">
                <a:solidFill>
                  <a:srgbClr val="9073D1"/>
                </a:solidFill>
              </a:rPr>
              <a:t> importer la </a:t>
            </a:r>
            <a:r>
              <a:rPr lang="en-US" sz="1100" dirty="0" err="1">
                <a:solidFill>
                  <a:srgbClr val="9073D1"/>
                </a:solidFill>
              </a:rPr>
              <a:t>classe</a:t>
            </a:r>
            <a:r>
              <a:rPr lang="en-US" sz="1100" dirty="0">
                <a:solidFill>
                  <a:srgbClr val="9073D1"/>
                </a:solidFill>
              </a:rPr>
              <a:t> dans un </a:t>
            </a:r>
            <a:r>
              <a:rPr lang="en-US" sz="1100" dirty="0" err="1">
                <a:solidFill>
                  <a:srgbClr val="9073D1"/>
                </a:solidFill>
              </a:rPr>
              <a:t>composant</a:t>
            </a:r>
            <a:r>
              <a:rPr lang="en-US" sz="1100" dirty="0">
                <a:solidFill>
                  <a:srgbClr val="9073D1"/>
                </a:solidFill>
              </a:rPr>
              <a:t> </a:t>
            </a:r>
            <a:r>
              <a:rPr lang="en-US" sz="1100" dirty="0" err="1">
                <a:solidFill>
                  <a:srgbClr val="9073D1"/>
                </a:solidFill>
              </a:rPr>
              <a:t>comme</a:t>
            </a:r>
            <a:r>
              <a:rPr lang="en-US" sz="1100" dirty="0">
                <a:solidFill>
                  <a:srgbClr val="9073D1"/>
                </a:solidFill>
              </a:rPr>
              <a:t> ceci ↑</a:t>
            </a:r>
            <a:endParaRPr lang="fr-CA" sz="1100" dirty="0">
              <a:solidFill>
                <a:srgbClr val="9073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890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75D18-CBAA-407F-8D3D-17175FF0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Affichage conditionnel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F08639-5211-411C-80DE-3C04A067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Affichage conditionnel</a:t>
            </a:r>
          </a:p>
          <a:p>
            <a:pPr lvl="1"/>
            <a:r>
              <a:rPr lang="fr-FR" noProof="0" dirty="0"/>
              <a:t> L’expression </a:t>
            </a:r>
            <a:r>
              <a:rPr lang="fr-FR" b="1" noProof="0" dirty="0">
                <a:solidFill>
                  <a:srgbClr val="FF0000"/>
                </a:solidFill>
              </a:rPr>
              <a:t>*</a:t>
            </a:r>
            <a:r>
              <a:rPr lang="fr-FR" b="1" noProof="0" dirty="0" err="1">
                <a:solidFill>
                  <a:srgbClr val="FF0000"/>
                </a:solidFill>
              </a:rPr>
              <a:t>ngIf</a:t>
            </a:r>
            <a:r>
              <a:rPr lang="fr-FR" noProof="0" dirty="0"/>
              <a:t>=</a:t>
            </a:r>
            <a:r>
              <a:rPr lang="fr-FR" b="1" noProof="0" dirty="0">
                <a:solidFill>
                  <a:srgbClr val="0070C0"/>
                </a:solidFill>
              </a:rPr>
              <a:t>"..."</a:t>
            </a:r>
            <a:r>
              <a:rPr lang="fr-FR" noProof="0" dirty="0"/>
              <a:t> permet d’intégrer un élément </a:t>
            </a:r>
            <a:r>
              <a:rPr lang="fr-FR" noProof="0" dirty="0">
                <a:solidFill>
                  <a:srgbClr val="FA4098"/>
                </a:solidFill>
              </a:rPr>
              <a:t>SEULEMENT SI</a:t>
            </a:r>
            <a:r>
              <a:rPr lang="fr-FR" noProof="0" dirty="0"/>
              <a:t> la valeur de l’attribut </a:t>
            </a:r>
            <a:r>
              <a:rPr lang="fr-FR" noProof="0" dirty="0">
                <a:solidFill>
                  <a:srgbClr val="FF0000"/>
                </a:solidFill>
              </a:rPr>
              <a:t>*</a:t>
            </a:r>
            <a:r>
              <a:rPr lang="fr-FR" noProof="0" dirty="0" err="1">
                <a:solidFill>
                  <a:srgbClr val="FF0000"/>
                </a:solidFill>
              </a:rPr>
              <a:t>ngIf</a:t>
            </a:r>
            <a:r>
              <a:rPr lang="fr-FR" noProof="0" dirty="0">
                <a:solidFill>
                  <a:srgbClr val="FF0000"/>
                </a:solidFill>
              </a:rPr>
              <a:t> </a:t>
            </a:r>
            <a:r>
              <a:rPr lang="fr-FR" noProof="0" dirty="0"/>
              <a:t>est </a:t>
            </a:r>
            <a:r>
              <a:rPr lang="fr-FR" i="1" noProof="0" dirty="0" err="1">
                <a:solidFill>
                  <a:schemeClr val="tx1"/>
                </a:solidFill>
              </a:rPr>
              <a:t>true</a:t>
            </a:r>
            <a:r>
              <a:rPr lang="fr-FR" noProof="0" dirty="0"/>
              <a:t>.</a:t>
            </a:r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pPr lvl="1"/>
            <a:endParaRPr lang="fr-FR" noProof="0" dirty="0"/>
          </a:p>
          <a:p>
            <a:pPr lvl="1"/>
            <a:r>
              <a:rPr lang="fr-FR" noProof="0" dirty="0"/>
              <a:t> Ici, pour chaque </a:t>
            </a:r>
            <a:r>
              <a:rPr lang="fr-FR" noProof="0" dirty="0" err="1">
                <a:solidFill>
                  <a:schemeClr val="tx1"/>
                </a:solidFill>
              </a:rPr>
              <a:t>Crewmate</a:t>
            </a:r>
            <a:r>
              <a:rPr lang="fr-FR" noProof="0" dirty="0"/>
              <a:t> de la liste</a:t>
            </a:r>
            <a:r>
              <a:rPr lang="fr-FR" noProof="0" dirty="0">
                <a:solidFill>
                  <a:schemeClr val="tx1"/>
                </a:solidFill>
              </a:rPr>
              <a:t> </a:t>
            </a:r>
            <a:r>
              <a:rPr lang="fr-FR" noProof="0" dirty="0" err="1">
                <a:solidFill>
                  <a:schemeClr val="tx1"/>
                </a:solidFill>
              </a:rPr>
              <a:t>crewmates</a:t>
            </a:r>
            <a:r>
              <a:rPr lang="fr-FR" noProof="0" dirty="0"/>
              <a:t>, si la propriété </a:t>
            </a:r>
            <a:r>
              <a:rPr lang="fr-FR" noProof="0" dirty="0" err="1">
                <a:solidFill>
                  <a:schemeClr val="tx1"/>
                </a:solidFill>
              </a:rPr>
              <a:t>impostor</a:t>
            </a:r>
            <a:r>
              <a:rPr lang="fr-FR" noProof="0" dirty="0"/>
              <a:t> d’un </a:t>
            </a:r>
            <a:r>
              <a:rPr lang="fr-FR" noProof="0" dirty="0" err="1">
                <a:solidFill>
                  <a:schemeClr val="tx1"/>
                </a:solidFill>
              </a:rPr>
              <a:t>Crewmate</a:t>
            </a:r>
            <a:r>
              <a:rPr lang="fr-FR" noProof="0" dirty="0"/>
              <a:t> est </a:t>
            </a:r>
            <a:r>
              <a:rPr lang="fr-FR" i="1" noProof="0" dirty="0" err="1">
                <a:solidFill>
                  <a:schemeClr val="tx1"/>
                </a:solidFill>
              </a:rPr>
              <a:t>true</a:t>
            </a:r>
            <a:r>
              <a:rPr lang="fr-FR" noProof="0" dirty="0"/>
              <a:t>, on affiche une phrase supplémentaire dans un </a:t>
            </a:r>
            <a:r>
              <a:rPr lang="fr-FR" noProof="0" dirty="0">
                <a:solidFill>
                  <a:schemeClr val="tx1"/>
                </a:solidFill>
              </a:rPr>
              <a:t>&lt;</a:t>
            </a:r>
            <a:r>
              <a:rPr lang="fr-FR" noProof="0" dirty="0" err="1">
                <a:solidFill>
                  <a:schemeClr val="tx1"/>
                </a:solidFill>
              </a:rPr>
              <a:t>span</a:t>
            </a:r>
            <a:r>
              <a:rPr lang="fr-FR" noProof="0" dirty="0">
                <a:solidFill>
                  <a:schemeClr val="tx1"/>
                </a:solidFill>
              </a:rPr>
              <a:t>&gt;</a:t>
            </a:r>
            <a:r>
              <a:rPr lang="fr-FR" noProof="0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3C33BD8-F4A7-4519-8C26-9502FBB95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09" y="2437186"/>
            <a:ext cx="8459381" cy="139084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5CE4C30-A89E-4217-9A5B-A3E5AC772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514" y="4877432"/>
            <a:ext cx="4041539" cy="147122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064F846-D93F-5EED-6FB7-874671C37A6E}"/>
              </a:ext>
            </a:extLst>
          </p:cNvPr>
          <p:cNvSpPr txBox="1"/>
          <p:nvPr/>
        </p:nvSpPr>
        <p:spPr>
          <a:xfrm>
            <a:off x="8176180" y="5341749"/>
            <a:ext cx="3204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073D1"/>
                </a:solidFill>
              </a:rPr>
              <a:t>Non il </a:t>
            </a:r>
            <a:r>
              <a:rPr lang="en-US" sz="1400" dirty="0" err="1">
                <a:solidFill>
                  <a:srgbClr val="9073D1"/>
                </a:solidFill>
              </a:rPr>
              <a:t>n’y</a:t>
            </a:r>
            <a:r>
              <a:rPr lang="en-US" sz="1400" dirty="0">
                <a:solidFill>
                  <a:srgbClr val="9073D1"/>
                </a:solidFill>
              </a:rPr>
              <a:t> a pas de </a:t>
            </a:r>
            <a:r>
              <a:rPr lang="en-US" sz="1400" dirty="0">
                <a:solidFill>
                  <a:srgbClr val="FA4098"/>
                </a:solidFill>
              </a:rPr>
              <a:t>*</a:t>
            </a:r>
            <a:r>
              <a:rPr lang="en-US" sz="1400" dirty="0" err="1">
                <a:solidFill>
                  <a:srgbClr val="FA4098"/>
                </a:solidFill>
              </a:rPr>
              <a:t>ngElse</a:t>
            </a:r>
            <a:r>
              <a:rPr lang="en-US" sz="1400" dirty="0">
                <a:solidFill>
                  <a:srgbClr val="9073D1"/>
                </a:solidFill>
              </a:rPr>
              <a:t> … 💀 </a:t>
            </a:r>
            <a:r>
              <a:rPr lang="en-US" sz="1400" dirty="0" err="1">
                <a:solidFill>
                  <a:srgbClr val="9073D1"/>
                </a:solidFill>
              </a:rPr>
              <a:t>Créez</a:t>
            </a:r>
            <a:r>
              <a:rPr lang="en-US" sz="1400" dirty="0">
                <a:solidFill>
                  <a:srgbClr val="9073D1"/>
                </a:solidFill>
              </a:rPr>
              <a:t> un </a:t>
            </a:r>
            <a:r>
              <a:rPr lang="en-US" sz="1400" dirty="0" err="1">
                <a:solidFill>
                  <a:srgbClr val="9073D1"/>
                </a:solidFill>
              </a:rPr>
              <a:t>autre</a:t>
            </a:r>
            <a:r>
              <a:rPr lang="en-US" sz="1400" dirty="0">
                <a:solidFill>
                  <a:srgbClr val="9073D1"/>
                </a:solidFill>
              </a:rPr>
              <a:t> </a:t>
            </a:r>
            <a:r>
              <a:rPr lang="en-US" sz="1400" dirty="0">
                <a:solidFill>
                  <a:srgbClr val="FA4098"/>
                </a:solidFill>
              </a:rPr>
              <a:t>*</a:t>
            </a:r>
            <a:r>
              <a:rPr lang="en-US" sz="1400" dirty="0" err="1">
                <a:solidFill>
                  <a:srgbClr val="FA4098"/>
                </a:solidFill>
              </a:rPr>
              <a:t>ngIf</a:t>
            </a:r>
            <a:r>
              <a:rPr lang="en-US" sz="1400" dirty="0">
                <a:solidFill>
                  <a:srgbClr val="9073D1"/>
                </a:solidFill>
              </a:rPr>
              <a:t> avec la condition inverse.</a:t>
            </a:r>
          </a:p>
          <a:p>
            <a:pPr algn="ctr"/>
            <a:r>
              <a:rPr lang="fr-CA" sz="1400" dirty="0">
                <a:solidFill>
                  <a:srgbClr val="FA4098"/>
                </a:solidFill>
              </a:rPr>
              <a:t>… ou bien …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8B01229-57FD-496F-204E-54F487908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416" y="6203275"/>
            <a:ext cx="4066071" cy="4362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5A27ED-F7C0-85AF-6692-B87590E39B63}"/>
              </a:ext>
            </a:extLst>
          </p:cNvPr>
          <p:cNvSpPr/>
          <p:nvPr/>
        </p:nvSpPr>
        <p:spPr>
          <a:xfrm>
            <a:off x="7727950" y="5114644"/>
            <a:ext cx="4362450" cy="1644650"/>
          </a:xfrm>
          <a:prstGeom prst="rect">
            <a:avLst/>
          </a:prstGeom>
          <a:noFill/>
          <a:ln w="28575">
            <a:solidFill>
              <a:srgbClr val="9073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105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AFAF7-520B-1C38-F690-6BF54F18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C’est</a:t>
            </a:r>
            <a:r>
              <a:rPr lang="en-US" dirty="0"/>
              <a:t> quoi Angular ?</a:t>
            </a:r>
            <a:endParaRPr lang="fr-CA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827875B0-3285-7407-96EB-BA82FC59B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Site Web </a:t>
            </a:r>
            <a:r>
              <a:rPr lang="fr-FR" u="sng" dirty="0"/>
              <a:t>avec</a:t>
            </a:r>
            <a:r>
              <a:rPr lang="fr-FR" dirty="0"/>
              <a:t> </a:t>
            </a:r>
            <a:r>
              <a:rPr lang="fr-FR" dirty="0" err="1"/>
              <a:t>Angular</a:t>
            </a:r>
            <a:r>
              <a:rPr lang="fr-FR" dirty="0"/>
              <a:t>*</a:t>
            </a:r>
          </a:p>
        </p:txBody>
      </p:sp>
      <p:pic>
        <p:nvPicPr>
          <p:cNvPr id="10" name="Espace réservé du contenu 6">
            <a:extLst>
              <a:ext uri="{FF2B5EF4-FFF2-40B4-BE49-F238E27FC236}">
                <a16:creationId xmlns:a16="http://schemas.microsoft.com/office/drawing/2014/main" id="{1BB01AC4-AEC5-FFF3-D3EC-5C2A6A9E1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15" y="2476368"/>
            <a:ext cx="2943743" cy="16821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04725B8-C0F8-4874-E445-5020FF28B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58" y="3119886"/>
            <a:ext cx="1769301" cy="16232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58D97AA-B066-20BC-0A2D-62901A785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267" y="3487786"/>
            <a:ext cx="2079722" cy="134143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FD5E880-FCBF-48AC-8618-415B4E365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260" y="3606898"/>
            <a:ext cx="1103215" cy="1103215"/>
          </a:xfrm>
          <a:prstGeom prst="rect">
            <a:avLst/>
          </a:prstGeom>
        </p:spPr>
      </p:pic>
      <p:pic>
        <p:nvPicPr>
          <p:cNvPr id="17" name="Espace réservé du contenu 6">
            <a:extLst>
              <a:ext uri="{FF2B5EF4-FFF2-40B4-BE49-F238E27FC236}">
                <a16:creationId xmlns:a16="http://schemas.microsoft.com/office/drawing/2014/main" id="{E58DAA31-C9B6-265B-FD09-946D329B4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42" y="4603618"/>
            <a:ext cx="2943743" cy="168213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6E14D5A-BCCC-A6F6-56E6-1BD5646D6B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1" y="4775679"/>
            <a:ext cx="1911350" cy="108537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369BD24B-F2E7-1EAD-C1A7-07B00B121AB0}"/>
              </a:ext>
            </a:extLst>
          </p:cNvPr>
          <p:cNvSpPr txBox="1"/>
          <p:nvPr/>
        </p:nvSpPr>
        <p:spPr>
          <a:xfrm>
            <a:off x="259570" y="1905839"/>
            <a:ext cx="307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A4098"/>
                </a:solidFill>
              </a:rPr>
              <a:t>Utilisateur</a:t>
            </a:r>
            <a:r>
              <a:rPr lang="en-US" dirty="0">
                <a:solidFill>
                  <a:srgbClr val="FA4098"/>
                </a:solidFill>
              </a:rPr>
              <a:t> (</a:t>
            </a:r>
            <a:r>
              <a:rPr lang="en-US" dirty="0" err="1">
                <a:solidFill>
                  <a:srgbClr val="FA4098"/>
                </a:solidFill>
              </a:rPr>
              <a:t>Navigateur</a:t>
            </a:r>
            <a:r>
              <a:rPr lang="en-US" dirty="0">
                <a:solidFill>
                  <a:srgbClr val="FA4098"/>
                </a:solidFill>
              </a:rPr>
              <a:t> Web qui </a:t>
            </a:r>
            <a:r>
              <a:rPr lang="en-US" dirty="0" err="1">
                <a:solidFill>
                  <a:srgbClr val="FA4098"/>
                </a:solidFill>
              </a:rPr>
              <a:t>éxécute</a:t>
            </a:r>
            <a:r>
              <a:rPr lang="en-US" dirty="0">
                <a:solidFill>
                  <a:srgbClr val="FA4098"/>
                </a:solidFill>
              </a:rPr>
              <a:t> </a:t>
            </a:r>
            <a:r>
              <a:rPr lang="en-US" dirty="0" err="1">
                <a:solidFill>
                  <a:srgbClr val="FA4098"/>
                </a:solidFill>
              </a:rPr>
              <a:t>une</a:t>
            </a:r>
            <a:r>
              <a:rPr lang="en-US" dirty="0">
                <a:solidFill>
                  <a:srgbClr val="FA4098"/>
                </a:solidFill>
              </a:rPr>
              <a:t> </a:t>
            </a:r>
            <a:r>
              <a:rPr lang="en-US" dirty="0" err="1">
                <a:solidFill>
                  <a:srgbClr val="FA4098"/>
                </a:solidFill>
              </a:rPr>
              <a:t>appli</a:t>
            </a:r>
            <a:r>
              <a:rPr lang="en-US" dirty="0">
                <a:solidFill>
                  <a:srgbClr val="FA4098"/>
                </a:solidFill>
              </a:rPr>
              <a:t> Angular)</a:t>
            </a:r>
            <a:endParaRPr lang="fr-CA" dirty="0">
              <a:solidFill>
                <a:srgbClr val="FA4098"/>
              </a:solidFill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1BB7817-3B23-6B5A-BE14-0B610A12EA99}"/>
              </a:ext>
            </a:extLst>
          </p:cNvPr>
          <p:cNvCxnSpPr>
            <a:cxnSpLocks/>
          </p:cNvCxnSpPr>
          <p:nvPr/>
        </p:nvCxnSpPr>
        <p:spPr>
          <a:xfrm>
            <a:off x="3399258" y="2921000"/>
            <a:ext cx="2003727" cy="807036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77EE084E-4BFD-1C66-1B58-B291CF750A75}"/>
              </a:ext>
            </a:extLst>
          </p:cNvPr>
          <p:cNvSpPr txBox="1"/>
          <p:nvPr/>
        </p:nvSpPr>
        <p:spPr>
          <a:xfrm rot="1400022">
            <a:off x="3680629" y="2965998"/>
            <a:ext cx="147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7385D1"/>
                </a:solidFill>
              </a:rPr>
              <a:t>Requête</a:t>
            </a:r>
            <a:r>
              <a:rPr lang="en-US" sz="1400" b="1" dirty="0">
                <a:solidFill>
                  <a:srgbClr val="7385D1"/>
                </a:solidFill>
              </a:rPr>
              <a:t> HTTP</a:t>
            </a:r>
            <a:endParaRPr lang="fr-CA" sz="1400" dirty="0">
              <a:solidFill>
                <a:srgbClr val="7385D1"/>
              </a:solidFill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5654AFA-CD3C-89C5-7AB3-99DA1288A1FC}"/>
              </a:ext>
            </a:extLst>
          </p:cNvPr>
          <p:cNvCxnSpPr>
            <a:cxnSpLocks/>
          </p:cNvCxnSpPr>
          <p:nvPr/>
        </p:nvCxnSpPr>
        <p:spPr>
          <a:xfrm>
            <a:off x="7393989" y="3845843"/>
            <a:ext cx="2622550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67C25329-CA37-64EC-E115-42EB6F639AE7}"/>
              </a:ext>
            </a:extLst>
          </p:cNvPr>
          <p:cNvSpPr txBox="1"/>
          <p:nvPr/>
        </p:nvSpPr>
        <p:spPr>
          <a:xfrm>
            <a:off x="7250959" y="3236496"/>
            <a:ext cx="2826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7385D1"/>
                </a:solidFill>
              </a:rPr>
              <a:t>Requête</a:t>
            </a:r>
            <a:r>
              <a:rPr lang="en-US" sz="1400" dirty="0">
                <a:solidFill>
                  <a:srgbClr val="7385D1"/>
                </a:solidFill>
              </a:rPr>
              <a:t> pour </a:t>
            </a:r>
            <a:r>
              <a:rPr lang="en-US" sz="1400" dirty="0" err="1">
                <a:solidFill>
                  <a:srgbClr val="7385D1"/>
                </a:solidFill>
              </a:rPr>
              <a:t>obtenir</a:t>
            </a:r>
            <a:r>
              <a:rPr lang="en-US" sz="1400" dirty="0">
                <a:solidFill>
                  <a:srgbClr val="7385D1"/>
                </a:solidFill>
              </a:rPr>
              <a:t> les </a:t>
            </a:r>
            <a:r>
              <a:rPr lang="en-US" sz="1400" dirty="0" err="1">
                <a:solidFill>
                  <a:srgbClr val="7385D1"/>
                </a:solidFill>
              </a:rPr>
              <a:t>données</a:t>
            </a:r>
            <a:r>
              <a:rPr lang="en-US" sz="1400" dirty="0">
                <a:solidFill>
                  <a:srgbClr val="7385D1"/>
                </a:solidFill>
              </a:rPr>
              <a:t> </a:t>
            </a:r>
            <a:r>
              <a:rPr lang="en-US" sz="1400" dirty="0" err="1">
                <a:solidFill>
                  <a:srgbClr val="7385D1"/>
                </a:solidFill>
              </a:rPr>
              <a:t>nécessaires</a:t>
            </a:r>
            <a:r>
              <a:rPr lang="en-US" sz="1400" dirty="0">
                <a:solidFill>
                  <a:srgbClr val="7385D1"/>
                </a:solidFill>
              </a:rPr>
              <a:t> (Ex : </a:t>
            </a:r>
            <a:r>
              <a:rPr lang="en-US" sz="1400" dirty="0" err="1">
                <a:solidFill>
                  <a:srgbClr val="7385D1"/>
                </a:solidFill>
              </a:rPr>
              <a:t>une</a:t>
            </a:r>
            <a:r>
              <a:rPr lang="en-US" sz="1400" dirty="0">
                <a:solidFill>
                  <a:srgbClr val="7385D1"/>
                </a:solidFill>
              </a:rPr>
              <a:t> video)</a:t>
            </a:r>
            <a:endParaRPr lang="fr-CA" sz="1400" dirty="0">
              <a:solidFill>
                <a:srgbClr val="7385D1"/>
              </a:solidFill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CCEFF6A-FE90-8945-83E8-7AF11FC8FD8F}"/>
              </a:ext>
            </a:extLst>
          </p:cNvPr>
          <p:cNvCxnSpPr>
            <a:cxnSpLocks/>
          </p:cNvCxnSpPr>
          <p:nvPr/>
        </p:nvCxnSpPr>
        <p:spPr>
          <a:xfrm flipH="1">
            <a:off x="7371667" y="4417343"/>
            <a:ext cx="2644872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5B12653-D075-3708-5D8A-1D9522FFA5A5}"/>
              </a:ext>
            </a:extLst>
          </p:cNvPr>
          <p:cNvSpPr txBox="1"/>
          <p:nvPr/>
        </p:nvSpPr>
        <p:spPr>
          <a:xfrm>
            <a:off x="7252772" y="4573041"/>
            <a:ext cx="290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385D1"/>
                </a:solidFill>
              </a:rPr>
              <a:t>Les </a:t>
            </a:r>
            <a:r>
              <a:rPr lang="en-US" sz="1400" dirty="0" err="1">
                <a:solidFill>
                  <a:srgbClr val="7385D1"/>
                </a:solidFill>
              </a:rPr>
              <a:t>données</a:t>
            </a:r>
            <a:r>
              <a:rPr lang="en-US" sz="1400" dirty="0">
                <a:solidFill>
                  <a:srgbClr val="7385D1"/>
                </a:solidFill>
              </a:rPr>
              <a:t> (ex : la </a:t>
            </a:r>
            <a:r>
              <a:rPr lang="en-US" sz="1400" dirty="0" err="1">
                <a:solidFill>
                  <a:srgbClr val="7385D1"/>
                </a:solidFill>
              </a:rPr>
              <a:t>vidéo</a:t>
            </a:r>
            <a:r>
              <a:rPr lang="en-US" sz="1400" dirty="0">
                <a:solidFill>
                  <a:srgbClr val="7385D1"/>
                </a:solidFill>
              </a:rPr>
              <a:t> </a:t>
            </a:r>
            <a:r>
              <a:rPr lang="en-US" sz="1400" dirty="0" err="1">
                <a:solidFill>
                  <a:srgbClr val="7385D1"/>
                </a:solidFill>
              </a:rPr>
              <a:t>demandée</a:t>
            </a:r>
            <a:r>
              <a:rPr lang="en-US" sz="1400" dirty="0">
                <a:solidFill>
                  <a:srgbClr val="7385D1"/>
                </a:solidFill>
              </a:rPr>
              <a:t>)</a:t>
            </a:r>
            <a:endParaRPr lang="fr-CA" sz="1400" dirty="0">
              <a:solidFill>
                <a:srgbClr val="7385D1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E26CA88-0C48-56CC-2B85-11707C087421}"/>
              </a:ext>
            </a:extLst>
          </p:cNvPr>
          <p:cNvCxnSpPr>
            <a:cxnSpLocks/>
          </p:cNvCxnSpPr>
          <p:nvPr/>
        </p:nvCxnSpPr>
        <p:spPr>
          <a:xfrm flipH="1">
            <a:off x="3332969" y="4633111"/>
            <a:ext cx="2070016" cy="63103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5BAD41FC-4393-E163-5466-3D89B4623AC6}"/>
              </a:ext>
            </a:extLst>
          </p:cNvPr>
          <p:cNvSpPr txBox="1"/>
          <p:nvPr/>
        </p:nvSpPr>
        <p:spPr>
          <a:xfrm>
            <a:off x="4871129" y="2401547"/>
            <a:ext cx="2943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A4098"/>
                </a:solidFill>
              </a:rPr>
              <a:t> Application </a:t>
            </a:r>
            <a:r>
              <a:rPr lang="en-US" dirty="0" err="1">
                <a:solidFill>
                  <a:srgbClr val="FA4098"/>
                </a:solidFill>
              </a:rPr>
              <a:t>Serveur</a:t>
            </a:r>
            <a:r>
              <a:rPr lang="en-US" dirty="0">
                <a:solidFill>
                  <a:srgbClr val="FA4098"/>
                </a:solidFill>
              </a:rPr>
              <a:t> Web</a:t>
            </a:r>
          </a:p>
          <a:p>
            <a:pPr algn="ctr"/>
            <a:r>
              <a:rPr lang="en-US" dirty="0">
                <a:solidFill>
                  <a:srgbClr val="FA4098"/>
                </a:solidFill>
              </a:rPr>
              <a:t>(Ex : ASP.NET Core)</a:t>
            </a:r>
            <a:endParaRPr lang="fr-CA" dirty="0">
              <a:solidFill>
                <a:srgbClr val="FA4098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57983E5-692D-72FB-B349-8128519822B4}"/>
              </a:ext>
            </a:extLst>
          </p:cNvPr>
          <p:cNvSpPr txBox="1"/>
          <p:nvPr/>
        </p:nvSpPr>
        <p:spPr>
          <a:xfrm rot="20514423">
            <a:off x="3910881" y="4936275"/>
            <a:ext cx="134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A4098"/>
                </a:solidFill>
              </a:rPr>
              <a:t>Réponse</a:t>
            </a:r>
            <a:r>
              <a:rPr lang="en-US" sz="1400" dirty="0">
                <a:solidFill>
                  <a:srgbClr val="FA4098"/>
                </a:solidFill>
              </a:rPr>
              <a:t> HTTP</a:t>
            </a:r>
            <a:endParaRPr lang="fr-CA" sz="1400" dirty="0">
              <a:solidFill>
                <a:srgbClr val="FA4098"/>
              </a:solidFill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86980B9-B15E-1A7F-C593-729E4ACEEBE4}"/>
              </a:ext>
            </a:extLst>
          </p:cNvPr>
          <p:cNvSpPr txBox="1"/>
          <p:nvPr/>
        </p:nvSpPr>
        <p:spPr>
          <a:xfrm>
            <a:off x="9641132" y="2308588"/>
            <a:ext cx="243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A4098"/>
                </a:solidFill>
              </a:rPr>
              <a:t>Base de </a:t>
            </a:r>
            <a:r>
              <a:rPr lang="en-US" dirty="0" err="1">
                <a:solidFill>
                  <a:srgbClr val="FA4098"/>
                </a:solidFill>
              </a:rPr>
              <a:t>données</a:t>
            </a:r>
            <a:endParaRPr lang="en-US" dirty="0">
              <a:solidFill>
                <a:srgbClr val="FA4098"/>
              </a:solidFill>
            </a:endParaRPr>
          </a:p>
          <a:p>
            <a:pPr algn="ctr"/>
            <a:r>
              <a:rPr lang="en-US" dirty="0">
                <a:solidFill>
                  <a:srgbClr val="FA4098"/>
                </a:solidFill>
              </a:rPr>
              <a:t>(Ex : MS SQL Server)</a:t>
            </a:r>
            <a:endParaRPr lang="fr-CA" dirty="0">
              <a:solidFill>
                <a:srgbClr val="FA4098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29EA8B2-F18E-8DB2-E854-4E4A40AC0827}"/>
              </a:ext>
            </a:extLst>
          </p:cNvPr>
          <p:cNvSpPr txBox="1"/>
          <p:nvPr/>
        </p:nvSpPr>
        <p:spPr>
          <a:xfrm rot="359855">
            <a:off x="1155703" y="5409318"/>
            <a:ext cx="8604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still rickrolled</a:t>
            </a:r>
            <a:endParaRPr lang="fr-CA" sz="900" b="1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A70363-9478-1930-1C23-B9EA38E3DEB0}"/>
              </a:ext>
            </a:extLst>
          </p:cNvPr>
          <p:cNvSpPr txBox="1"/>
          <p:nvPr/>
        </p:nvSpPr>
        <p:spPr>
          <a:xfrm>
            <a:off x="0" y="6590509"/>
            <a:ext cx="7794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7385D1"/>
                </a:solidFill>
              </a:rPr>
              <a:t>Ou </a:t>
            </a:r>
            <a:r>
              <a:rPr lang="fr-FR" sz="1100" dirty="0" err="1">
                <a:solidFill>
                  <a:srgbClr val="7385D1"/>
                </a:solidFill>
              </a:rPr>
              <a:t>React</a:t>
            </a:r>
            <a:r>
              <a:rPr lang="fr-FR" sz="1100" dirty="0">
                <a:solidFill>
                  <a:srgbClr val="7385D1"/>
                </a:solidFill>
              </a:rPr>
              <a:t>, Vue, </a:t>
            </a:r>
            <a:r>
              <a:rPr lang="fr-FR" sz="1100" dirty="0" err="1">
                <a:solidFill>
                  <a:srgbClr val="7385D1"/>
                </a:solidFill>
              </a:rPr>
              <a:t>Ember</a:t>
            </a:r>
            <a:r>
              <a:rPr lang="fr-FR" sz="1100" dirty="0">
                <a:solidFill>
                  <a:srgbClr val="7385D1"/>
                </a:solidFill>
              </a:rPr>
              <a:t>, etc. qui sont des </a:t>
            </a:r>
            <a:r>
              <a:rPr lang="fr-FR" sz="1100" dirty="0" err="1">
                <a:solidFill>
                  <a:srgbClr val="7385D1"/>
                </a:solidFill>
              </a:rPr>
              <a:t>frameworks</a:t>
            </a:r>
            <a:r>
              <a:rPr lang="fr-FR" sz="1100" dirty="0">
                <a:solidFill>
                  <a:srgbClr val="7385D1"/>
                </a:solidFill>
              </a:rPr>
              <a:t> similaires à </a:t>
            </a:r>
            <a:r>
              <a:rPr lang="fr-FR" sz="1100" dirty="0" err="1">
                <a:solidFill>
                  <a:srgbClr val="7385D1"/>
                </a:solidFill>
              </a:rPr>
              <a:t>Angular</a:t>
            </a:r>
            <a:endParaRPr lang="fr-FR" sz="1100" dirty="0">
              <a:solidFill>
                <a:srgbClr val="7385D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6BF5F24-0CA1-80D8-C788-B04B2DE27DEA}"/>
              </a:ext>
            </a:extLst>
          </p:cNvPr>
          <p:cNvSpPr txBox="1"/>
          <p:nvPr/>
        </p:nvSpPr>
        <p:spPr>
          <a:xfrm rot="20514423">
            <a:off x="3236935" y="5129546"/>
            <a:ext cx="3503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trike="sngStrike" dirty="0">
                <a:solidFill>
                  <a:srgbClr val="7385D1"/>
                </a:solidFill>
              </a:rPr>
              <a:t>Le </a:t>
            </a:r>
            <a:r>
              <a:rPr lang="en-US" sz="1400" b="1" strike="sngStrike" dirty="0">
                <a:solidFill>
                  <a:srgbClr val="7385D1"/>
                </a:solidFill>
              </a:rPr>
              <a:t>HTML</a:t>
            </a:r>
            <a:r>
              <a:rPr lang="en-US" sz="1400" strike="sngStrike" dirty="0">
                <a:solidFill>
                  <a:srgbClr val="7385D1"/>
                </a:solidFill>
              </a:rPr>
              <a:t>, le </a:t>
            </a:r>
            <a:r>
              <a:rPr lang="en-US" sz="1400" b="1" strike="sngStrike" dirty="0">
                <a:solidFill>
                  <a:srgbClr val="7385D1"/>
                </a:solidFill>
              </a:rPr>
              <a:t>CSS</a:t>
            </a:r>
            <a:r>
              <a:rPr lang="en-US" sz="1400" strike="sngStrike" dirty="0">
                <a:solidFill>
                  <a:srgbClr val="7385D1"/>
                </a:solidFill>
              </a:rPr>
              <a:t>, le </a:t>
            </a:r>
            <a:r>
              <a:rPr lang="en-US" sz="1400" b="1" strike="sngStrike" dirty="0">
                <a:solidFill>
                  <a:srgbClr val="7385D1"/>
                </a:solidFill>
              </a:rPr>
              <a:t>JavaScript</a:t>
            </a:r>
            <a:r>
              <a:rPr lang="en-US" sz="1400" dirty="0">
                <a:solidFill>
                  <a:srgbClr val="7385D1"/>
                </a:solidFill>
              </a:rPr>
              <a:t>, la </a:t>
            </a:r>
            <a:r>
              <a:rPr lang="en-US" sz="1400" b="1" dirty="0" err="1">
                <a:solidFill>
                  <a:srgbClr val="7385D1"/>
                </a:solidFill>
              </a:rPr>
              <a:t>vidéo</a:t>
            </a:r>
            <a:r>
              <a:rPr lang="en-US" sz="1400" dirty="0">
                <a:solidFill>
                  <a:srgbClr val="7385D1"/>
                </a:solidFill>
              </a:rPr>
              <a:t> et </a:t>
            </a:r>
            <a:r>
              <a:rPr lang="en-US" sz="1400" dirty="0" err="1">
                <a:solidFill>
                  <a:srgbClr val="7385D1"/>
                </a:solidFill>
              </a:rPr>
              <a:t>toutes</a:t>
            </a:r>
            <a:r>
              <a:rPr lang="en-US" sz="1400" dirty="0">
                <a:solidFill>
                  <a:srgbClr val="7385D1"/>
                </a:solidFill>
              </a:rPr>
              <a:t> les </a:t>
            </a:r>
            <a:r>
              <a:rPr lang="en-US" sz="1400" dirty="0" err="1">
                <a:solidFill>
                  <a:srgbClr val="7385D1"/>
                </a:solidFill>
              </a:rPr>
              <a:t>données</a:t>
            </a:r>
            <a:r>
              <a:rPr lang="en-US" sz="1400" dirty="0">
                <a:solidFill>
                  <a:srgbClr val="7385D1"/>
                </a:solidFill>
              </a:rPr>
              <a:t> à </a:t>
            </a:r>
            <a:r>
              <a:rPr lang="en-US" sz="1400" dirty="0" err="1">
                <a:solidFill>
                  <a:srgbClr val="7385D1"/>
                </a:solidFill>
              </a:rPr>
              <a:t>afficher</a:t>
            </a:r>
            <a:r>
              <a:rPr lang="en-US" sz="1400" dirty="0">
                <a:solidFill>
                  <a:srgbClr val="7385D1"/>
                </a:solidFill>
              </a:rPr>
              <a:t> dans la page.</a:t>
            </a:r>
            <a:endParaRPr lang="fr-CA" sz="1400" dirty="0">
              <a:solidFill>
                <a:srgbClr val="7385D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42EBC1-613B-F635-834B-96AE455678C6}"/>
              </a:ext>
            </a:extLst>
          </p:cNvPr>
          <p:cNvSpPr txBox="1"/>
          <p:nvPr/>
        </p:nvSpPr>
        <p:spPr>
          <a:xfrm>
            <a:off x="6147019" y="5444687"/>
            <a:ext cx="5945480" cy="1323439"/>
          </a:xfrm>
          <a:prstGeom prst="rect">
            <a:avLst/>
          </a:prstGeom>
          <a:noFill/>
          <a:ln w="38100"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7385D1"/>
                </a:solidFill>
              </a:rPr>
              <a:t>Avec une application Web client comme </a:t>
            </a:r>
            <a:r>
              <a:rPr lang="fr-FR" sz="1600" dirty="0" err="1">
                <a:solidFill>
                  <a:srgbClr val="7385D1"/>
                </a:solidFill>
              </a:rPr>
              <a:t>Angular</a:t>
            </a:r>
            <a:r>
              <a:rPr lang="fr-FR" sz="1600" dirty="0">
                <a:solidFill>
                  <a:srgbClr val="7385D1"/>
                </a:solidFill>
              </a:rPr>
              <a:t>, le </a:t>
            </a:r>
            <a:r>
              <a:rPr lang="fr-FR" sz="1600" dirty="0">
                <a:solidFill>
                  <a:srgbClr val="FA4098"/>
                </a:solidFill>
              </a:rPr>
              <a:t>HTML</a:t>
            </a:r>
            <a:r>
              <a:rPr lang="fr-FR" sz="1600" dirty="0">
                <a:solidFill>
                  <a:srgbClr val="7385D1"/>
                </a:solidFill>
              </a:rPr>
              <a:t>, le </a:t>
            </a:r>
            <a:r>
              <a:rPr lang="fr-FR" sz="1600" dirty="0">
                <a:solidFill>
                  <a:srgbClr val="FA4098"/>
                </a:solidFill>
              </a:rPr>
              <a:t>CSS </a:t>
            </a:r>
            <a:r>
              <a:rPr lang="fr-FR" sz="1600" dirty="0">
                <a:solidFill>
                  <a:srgbClr val="7385D1"/>
                </a:solidFill>
              </a:rPr>
              <a:t>et le </a:t>
            </a:r>
            <a:r>
              <a:rPr lang="fr-FR" sz="1600" dirty="0">
                <a:solidFill>
                  <a:srgbClr val="FA4098"/>
                </a:solidFill>
              </a:rPr>
              <a:t>JavaScript</a:t>
            </a:r>
            <a:r>
              <a:rPr lang="fr-FR" sz="1600" dirty="0">
                <a:solidFill>
                  <a:srgbClr val="7385D1"/>
                </a:solidFill>
              </a:rPr>
              <a:t> sont « préchargés » dans le navigateur Web. De cette manière, pour le reste de la navigation sur le site Web, il ne reste plus qu’au serveur à envoyer les données nécessaires sur demande. </a:t>
            </a:r>
            <a:r>
              <a:rPr lang="fr-FR" sz="1600" b="1" dirty="0">
                <a:solidFill>
                  <a:srgbClr val="FA4098"/>
                </a:solidFill>
              </a:rPr>
              <a:t>Ceci allège la charge du serveur, en relayant le rendu visuel au client.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6DF0182-C405-4C32-DB8F-B13A37B8799D}"/>
              </a:ext>
            </a:extLst>
          </p:cNvPr>
          <p:cNvSpPr txBox="1"/>
          <p:nvPr/>
        </p:nvSpPr>
        <p:spPr>
          <a:xfrm>
            <a:off x="2987659" y="5805606"/>
            <a:ext cx="131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⛔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92226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Événement simple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Créer un événement simple dans une page Web</a:t>
            </a:r>
          </a:p>
          <a:p>
            <a:pPr lvl="1"/>
            <a:r>
              <a:rPr lang="fr-FR" noProof="0" dirty="0"/>
              <a:t> Autrement dit, un élément interactif qui appelle du code dans un composant.</a:t>
            </a:r>
          </a:p>
          <a:p>
            <a:pPr lvl="1"/>
            <a:r>
              <a:rPr lang="fr-FR" noProof="0" dirty="0"/>
              <a:t> </a:t>
            </a:r>
            <a:r>
              <a:rPr lang="fr-FR" noProof="0" dirty="0">
                <a:solidFill>
                  <a:srgbClr val="FA4098"/>
                </a:solidFill>
              </a:rPr>
              <a:t>Étape 1</a:t>
            </a:r>
            <a:r>
              <a:rPr lang="fr-FR" noProof="0" dirty="0"/>
              <a:t> : Ajouter l’événement dans le </a:t>
            </a:r>
            <a:r>
              <a:rPr lang="fr-FR" b="1" noProof="0" dirty="0" err="1"/>
              <a:t>template</a:t>
            </a:r>
            <a:r>
              <a:rPr lang="fr-FR" b="1" noProof="0" dirty="0"/>
              <a:t> HTML</a:t>
            </a:r>
          </a:p>
          <a:p>
            <a:pPr lvl="2"/>
            <a:r>
              <a:rPr lang="fr-FR" noProof="0" dirty="0"/>
              <a:t> Ici, on a un événement de type </a:t>
            </a:r>
            <a:r>
              <a:rPr lang="fr-FR" noProof="0" dirty="0">
                <a:solidFill>
                  <a:srgbClr val="FF0000"/>
                </a:solidFill>
              </a:rPr>
              <a:t>(click)</a:t>
            </a:r>
            <a:r>
              <a:rPr lang="fr-FR" noProof="0" dirty="0"/>
              <a:t>. Lorsqu’on appuie sur l’élément </a:t>
            </a:r>
            <a:r>
              <a:rPr lang="fr-FR" b="1" noProof="0" dirty="0">
                <a:solidFill>
                  <a:schemeClr val="tx1"/>
                </a:solidFill>
              </a:rPr>
              <a:t>div</a:t>
            </a:r>
            <a:r>
              <a:rPr lang="fr-FR" noProof="0" dirty="0"/>
              <a:t>, la fonction </a:t>
            </a:r>
            <a:r>
              <a:rPr lang="fr-FR" b="1" noProof="0" dirty="0" err="1">
                <a:solidFill>
                  <a:srgbClr val="0070C0"/>
                </a:solidFill>
              </a:rPr>
              <a:t>raiseValue</a:t>
            </a:r>
            <a:r>
              <a:rPr lang="fr-FR" b="1" noProof="0" dirty="0">
                <a:solidFill>
                  <a:srgbClr val="0070C0"/>
                </a:solidFill>
              </a:rPr>
              <a:t>()</a:t>
            </a:r>
            <a:r>
              <a:rPr lang="fr-FR" noProof="0" dirty="0"/>
              <a:t> de notre </a:t>
            </a:r>
            <a:r>
              <a:rPr lang="fr-FR" b="1" noProof="0" dirty="0"/>
              <a:t>composant</a:t>
            </a:r>
            <a:r>
              <a:rPr lang="fr-FR" noProof="0" dirty="0"/>
              <a:t> est appelée.</a:t>
            </a:r>
          </a:p>
          <a:p>
            <a:pPr lvl="2"/>
            <a:endParaRPr lang="fr-FR" noProof="0" dirty="0"/>
          </a:p>
          <a:p>
            <a:pPr lvl="2"/>
            <a:endParaRPr lang="fr-FR" noProof="0" dirty="0"/>
          </a:p>
          <a:p>
            <a:pPr lvl="2"/>
            <a:endParaRPr lang="fr-FR" noProof="0" dirty="0"/>
          </a:p>
          <a:p>
            <a:pPr lvl="2"/>
            <a:endParaRPr lang="fr-FR" noProof="0" dirty="0"/>
          </a:p>
          <a:p>
            <a:pPr lvl="2"/>
            <a:r>
              <a:rPr lang="fr-FR" noProof="0" dirty="0"/>
              <a:t> Autres types d’événements : </a:t>
            </a:r>
          </a:p>
          <a:p>
            <a:pPr lvl="3"/>
            <a:r>
              <a:rPr lang="fr-FR" noProof="0" dirty="0"/>
              <a:t> </a:t>
            </a:r>
            <a:r>
              <a:rPr lang="fr-FR" noProof="0" dirty="0">
                <a:solidFill>
                  <a:srgbClr val="FF0000"/>
                </a:solidFill>
              </a:rPr>
              <a:t>(</a:t>
            </a:r>
            <a:r>
              <a:rPr lang="fr-FR" noProof="0" dirty="0" err="1">
                <a:solidFill>
                  <a:srgbClr val="FF0000"/>
                </a:solidFill>
              </a:rPr>
              <a:t>dbclick</a:t>
            </a:r>
            <a:r>
              <a:rPr lang="fr-FR" noProof="0" dirty="0">
                <a:solidFill>
                  <a:srgbClr val="FF0000"/>
                </a:solidFill>
              </a:rPr>
              <a:t>)</a:t>
            </a:r>
            <a:r>
              <a:rPr lang="fr-FR" noProof="0" dirty="0"/>
              <a:t> double-clic, </a:t>
            </a:r>
            <a:r>
              <a:rPr lang="fr-FR" noProof="0" dirty="0">
                <a:solidFill>
                  <a:srgbClr val="FF0000"/>
                </a:solidFill>
              </a:rPr>
              <a:t>(</a:t>
            </a:r>
            <a:r>
              <a:rPr lang="fr-FR" noProof="0" dirty="0" err="1">
                <a:solidFill>
                  <a:srgbClr val="FF0000"/>
                </a:solidFill>
              </a:rPr>
              <a:t>mouseover</a:t>
            </a:r>
            <a:r>
              <a:rPr lang="fr-FR" noProof="0" dirty="0">
                <a:solidFill>
                  <a:srgbClr val="FF0000"/>
                </a:solidFill>
              </a:rPr>
              <a:t>)</a:t>
            </a:r>
            <a:r>
              <a:rPr lang="fr-FR" noProof="0" dirty="0"/>
              <a:t> survol, etc.</a:t>
            </a:r>
          </a:p>
          <a:p>
            <a:pPr lvl="2"/>
            <a:r>
              <a:rPr lang="fr-FR" noProof="0" dirty="0"/>
              <a:t> Pourquoi les parenthèses autour ?</a:t>
            </a:r>
          </a:p>
          <a:p>
            <a:pPr lvl="3"/>
            <a:r>
              <a:rPr lang="fr-FR" noProof="0" dirty="0"/>
              <a:t> Les </a:t>
            </a:r>
            <a:r>
              <a:rPr lang="fr-FR" noProof="0" dirty="0">
                <a:solidFill>
                  <a:srgbClr val="FF0000"/>
                </a:solidFill>
              </a:rPr>
              <a:t>(</a:t>
            </a:r>
            <a:r>
              <a:rPr lang="fr-FR" noProof="0" dirty="0"/>
              <a:t>parenthèses</a:t>
            </a:r>
            <a:r>
              <a:rPr lang="fr-FR" noProof="0" dirty="0">
                <a:solidFill>
                  <a:srgbClr val="FF0000"/>
                </a:solidFill>
              </a:rPr>
              <a:t>)</a:t>
            </a:r>
            <a:r>
              <a:rPr lang="fr-FR" noProof="0" dirty="0"/>
              <a:t> signifient que du code dans le composant sera </a:t>
            </a:r>
            <a:r>
              <a:rPr lang="fr-FR" b="1" noProof="0" dirty="0"/>
              <a:t>utilisé</a:t>
            </a:r>
            <a:r>
              <a:rPr lang="fr-FR" noProof="0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44BDE2-DD94-41BB-986F-6E3A1B548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812" y="3122951"/>
            <a:ext cx="4296375" cy="95263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7B6A542-F68D-4ECC-8835-8939CB21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665" y="2854783"/>
            <a:ext cx="1898505" cy="161797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4099186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Événement simple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Créer un événement simple dans une page Web</a:t>
            </a:r>
          </a:p>
          <a:p>
            <a:pPr lvl="1"/>
            <a:r>
              <a:rPr lang="fr-FR" noProof="0" dirty="0"/>
              <a:t> </a:t>
            </a:r>
            <a:r>
              <a:rPr lang="fr-FR" noProof="0" dirty="0">
                <a:solidFill>
                  <a:srgbClr val="FA4098"/>
                </a:solidFill>
              </a:rPr>
              <a:t>Étape 2</a:t>
            </a:r>
            <a:r>
              <a:rPr lang="fr-FR" noProof="0" dirty="0"/>
              <a:t> : Définir la méthode dans le composant.</a:t>
            </a:r>
          </a:p>
          <a:p>
            <a:pPr lvl="2"/>
            <a:r>
              <a:rPr lang="fr-FR" noProof="0" dirty="0"/>
              <a:t> Dans ce cas-ci, on doit définir la méthode </a:t>
            </a:r>
            <a:r>
              <a:rPr lang="fr-FR" noProof="0" dirty="0" err="1">
                <a:solidFill>
                  <a:schemeClr val="tx1"/>
                </a:solidFill>
              </a:rPr>
              <a:t>raiseValue</a:t>
            </a:r>
            <a:r>
              <a:rPr lang="fr-FR" noProof="0" dirty="0">
                <a:solidFill>
                  <a:schemeClr val="tx1"/>
                </a:solidFill>
              </a:rPr>
              <a:t>() </a:t>
            </a:r>
            <a:r>
              <a:rPr lang="fr-FR" noProof="0" dirty="0"/>
              <a:t>dans le composant </a:t>
            </a:r>
            <a:r>
              <a:rPr lang="fr-FR" noProof="0" dirty="0" err="1">
                <a:solidFill>
                  <a:schemeClr val="tx1"/>
                </a:solidFill>
              </a:rPr>
              <a:t>app.component.ts</a:t>
            </a:r>
            <a:endParaRPr lang="fr-FR" noProof="0" dirty="0">
              <a:solidFill>
                <a:schemeClr val="tx1"/>
              </a:solidFill>
            </a:endParaRPr>
          </a:p>
          <a:p>
            <a:pPr lvl="3"/>
            <a:r>
              <a:rPr lang="fr-FR" noProof="0" dirty="0"/>
              <a:t> Elle va simplement </a:t>
            </a:r>
            <a:r>
              <a:rPr lang="fr-FR" b="1" noProof="0" dirty="0"/>
              <a:t>augmenter de 1 </a:t>
            </a:r>
            <a:r>
              <a:rPr lang="fr-FR" noProof="0" dirty="0"/>
              <a:t>la valeur d’une variable de classe nommée </a:t>
            </a:r>
            <a:r>
              <a:rPr lang="fr-FR" noProof="0" dirty="0">
                <a:solidFill>
                  <a:schemeClr val="tx1"/>
                </a:solidFill>
              </a:rPr>
              <a:t>value</a:t>
            </a:r>
            <a:r>
              <a:rPr lang="fr-FR" noProof="0" dirty="0"/>
              <a:t>. 🤗🥳</a:t>
            </a:r>
          </a:p>
          <a:p>
            <a:endParaRPr lang="fr-FR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894B9C-D0E7-4851-A25A-FEDD6BD8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73" y="2867747"/>
            <a:ext cx="3305636" cy="245779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3FCEF9F-0BD3-4820-910E-B2FBF51D4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893" y="3110338"/>
            <a:ext cx="4296375" cy="95263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D031262-A922-4859-83C9-BB3228868FBC}"/>
              </a:ext>
            </a:extLst>
          </p:cNvPr>
          <p:cNvSpPr txBox="1"/>
          <p:nvPr/>
        </p:nvSpPr>
        <p:spPr>
          <a:xfrm>
            <a:off x="6509961" y="4155156"/>
            <a:ext cx="4625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9073D1"/>
                </a:solidFill>
              </a:rPr>
              <a:t>La beauté de la chose </a:t>
            </a:r>
            <a:r>
              <a:rPr lang="en-CA" b="1">
                <a:solidFill>
                  <a:srgbClr val="9073D1"/>
                </a:solidFill>
              </a:rPr>
              <a:t>👄💄</a:t>
            </a:r>
            <a:r>
              <a:rPr lang="fr-CA" b="1">
                <a:solidFill>
                  <a:srgbClr val="9073D1"/>
                </a:solidFill>
              </a:rPr>
              <a:t> </a:t>
            </a:r>
            <a:r>
              <a:rPr lang="fr-CA">
                <a:solidFill>
                  <a:srgbClr val="9073D1"/>
                </a:solidFill>
              </a:rPr>
              <a:t>: La variable </a:t>
            </a:r>
            <a:r>
              <a:rPr lang="fr-CA"/>
              <a:t>value</a:t>
            </a:r>
            <a:r>
              <a:rPr lang="fr-CA">
                <a:solidFill>
                  <a:srgbClr val="9073D1"/>
                </a:solidFill>
              </a:rPr>
              <a:t> est affichée au-dessus. Cliquer sur le </a:t>
            </a:r>
            <a:r>
              <a:rPr lang="fr-CA"/>
              <a:t>div</a:t>
            </a:r>
            <a:r>
              <a:rPr lang="fr-CA">
                <a:solidFill>
                  <a:srgbClr val="9073D1"/>
                </a:solidFill>
              </a:rPr>
              <a:t> va effectivement changer la valeur de </a:t>
            </a:r>
            <a:r>
              <a:rPr lang="fr-CA"/>
              <a:t>value</a:t>
            </a:r>
            <a:r>
              <a:rPr lang="fr-CA">
                <a:solidFill>
                  <a:srgbClr val="9073D1"/>
                </a:solidFill>
              </a:rPr>
              <a:t> et l’affichage </a:t>
            </a:r>
            <a:r>
              <a:rPr lang="fr-CA" u="sng">
                <a:solidFill>
                  <a:srgbClr val="9073D1"/>
                </a:solidFill>
              </a:rPr>
              <a:t>se mettra à jour automatiquement</a:t>
            </a:r>
            <a:r>
              <a:rPr lang="fr-CA">
                <a:solidFill>
                  <a:srgbClr val="9073D1"/>
                </a:solidFill>
              </a:rPr>
              <a:t>.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AAD09ED-E999-484A-869E-BFF14205A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070" y="5518235"/>
            <a:ext cx="671606" cy="833554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BB97E29-95A5-47F2-B455-7EB42636635F}"/>
              </a:ext>
            </a:extLst>
          </p:cNvPr>
          <p:cNvSpPr/>
          <p:nvPr/>
        </p:nvSpPr>
        <p:spPr>
          <a:xfrm>
            <a:off x="7844921" y="5580607"/>
            <a:ext cx="561101" cy="283780"/>
          </a:xfrm>
          <a:prstGeom prst="rightArrow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2F0FFFB-52A4-4ACA-BF98-92AAC4CD3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4976" y="5518234"/>
            <a:ext cx="586442" cy="79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562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Événement simple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Créer un événement simple dans une page Web</a:t>
            </a:r>
          </a:p>
          <a:p>
            <a:pPr lvl="1"/>
            <a:r>
              <a:rPr lang="fr-FR" noProof="0" dirty="0"/>
              <a:t> Autre exemple : Cette fois on va </a:t>
            </a:r>
            <a:r>
              <a:rPr lang="fr-FR" b="1" noProof="0" dirty="0"/>
              <a:t>passer une variable en paramètre </a:t>
            </a:r>
            <a:r>
              <a:rPr lang="fr-FR" noProof="0" dirty="0"/>
              <a:t>à la méthode appelée par l’événement.</a:t>
            </a:r>
          </a:p>
          <a:p>
            <a:pPr lvl="2"/>
            <a:r>
              <a:rPr lang="fr-FR" noProof="0" dirty="0"/>
              <a:t> Chaque fois qu’on clique sur le dernier </a:t>
            </a:r>
            <a:r>
              <a:rPr lang="fr-FR" noProof="0" dirty="0">
                <a:solidFill>
                  <a:schemeClr val="tx1"/>
                </a:solidFill>
              </a:rPr>
              <a:t>div</a:t>
            </a:r>
            <a:r>
              <a:rPr lang="fr-FR" noProof="0" dirty="0"/>
              <a:t>, la méthode </a:t>
            </a:r>
            <a:r>
              <a:rPr lang="fr-FR" noProof="0" dirty="0" err="1">
                <a:solidFill>
                  <a:schemeClr val="tx1"/>
                </a:solidFill>
              </a:rPr>
              <a:t>alertValue</a:t>
            </a:r>
            <a:r>
              <a:rPr lang="fr-FR" noProof="0" dirty="0">
                <a:solidFill>
                  <a:schemeClr val="tx1"/>
                </a:solidFill>
              </a:rPr>
              <a:t>()</a:t>
            </a:r>
            <a:r>
              <a:rPr lang="fr-FR" noProof="0" dirty="0"/>
              <a:t> est appelée et la valeur actuelle du paramètre </a:t>
            </a:r>
            <a:r>
              <a:rPr lang="fr-FR" noProof="0" dirty="0">
                <a:solidFill>
                  <a:schemeClr val="tx1"/>
                </a:solidFill>
              </a:rPr>
              <a:t>value</a:t>
            </a:r>
            <a:r>
              <a:rPr lang="fr-FR" noProof="0" dirty="0"/>
              <a:t> lui est passée. Pas besoin de </a:t>
            </a:r>
            <a:r>
              <a:rPr lang="fr-FR" b="1" noProof="0" dirty="0">
                <a:solidFill>
                  <a:schemeClr val="tx1"/>
                </a:solidFill>
              </a:rPr>
              <a:t>{{ }}</a:t>
            </a:r>
            <a:r>
              <a:rPr lang="fr-FR" noProof="0" dirty="0"/>
              <a:t> ici car c’est déjà interprété comme du code.</a:t>
            </a:r>
          </a:p>
          <a:p>
            <a:pPr lvl="2"/>
            <a:endParaRPr lang="fr-FR" noProof="0" dirty="0"/>
          </a:p>
          <a:p>
            <a:pPr lvl="2"/>
            <a:endParaRPr lang="fr-FR" noProof="0" dirty="0"/>
          </a:p>
          <a:p>
            <a:pPr marL="914400" lvl="2" indent="0">
              <a:buNone/>
            </a:pPr>
            <a:endParaRPr lang="fr-FR" noProof="0" dirty="0"/>
          </a:p>
          <a:p>
            <a:pPr lvl="2"/>
            <a:r>
              <a:rPr lang="fr-FR" noProof="0" dirty="0"/>
              <a:t> Cela va simplement créer un pop-up avec la valeur actuelle de la variable </a:t>
            </a:r>
            <a:r>
              <a:rPr lang="fr-FR" noProof="0" dirty="0">
                <a:solidFill>
                  <a:schemeClr val="tx1"/>
                </a:solidFill>
              </a:rPr>
              <a:t>value</a:t>
            </a:r>
            <a:r>
              <a:rPr lang="fr-FR" noProof="0" dirty="0"/>
              <a:t> quand on va cliquer sur ce </a:t>
            </a:r>
            <a:r>
              <a:rPr lang="fr-FR" noProof="0" dirty="0">
                <a:solidFill>
                  <a:schemeClr val="tx1"/>
                </a:solidFill>
              </a:rPr>
              <a:t>div</a:t>
            </a:r>
            <a:r>
              <a:rPr lang="fr-FR" noProof="0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21E872-2DCA-4016-817F-BB2E7199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511" y="3040512"/>
            <a:ext cx="5187191" cy="99295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AB086C2-EF9C-44E7-B9A1-8BAEDA2E9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419" y="3203567"/>
            <a:ext cx="1810003" cy="6668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2ACDA1F-DD58-438A-AFCB-FDF58D5EB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345" y="4630070"/>
            <a:ext cx="2301753" cy="215561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8E8195E-9705-4D48-8FFF-59B433D07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788" y="5164413"/>
            <a:ext cx="3584000" cy="126455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622D35A-3ED6-4129-9A74-BF76E44AA7B4}"/>
              </a:ext>
            </a:extLst>
          </p:cNvPr>
          <p:cNvSpPr txBox="1"/>
          <p:nvPr/>
        </p:nvSpPr>
        <p:spPr>
          <a:xfrm>
            <a:off x="8025748" y="4892713"/>
            <a:ext cx="292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>
                <a:solidFill>
                  <a:srgbClr val="9073D1"/>
                </a:solidFill>
              </a:rPr>
              <a:t>Le pop-up en question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A7ACDD5-36EB-47EC-A517-4C5D2909EEB7}"/>
              </a:ext>
            </a:extLst>
          </p:cNvPr>
          <p:cNvSpPr txBox="1"/>
          <p:nvPr/>
        </p:nvSpPr>
        <p:spPr>
          <a:xfrm>
            <a:off x="2270234" y="5898460"/>
            <a:ext cx="20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9073D1"/>
                </a:solidFill>
              </a:rPr>
              <a:t>Méthode </a:t>
            </a:r>
            <a:r>
              <a:rPr lang="fr-CA"/>
              <a:t>alertValue</a:t>
            </a:r>
            <a:r>
              <a:rPr lang="fr-CA">
                <a:solidFill>
                  <a:srgbClr val="9073D1"/>
                </a:solidFill>
              </a:rPr>
              <a:t> 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058BD16-6A54-4224-901A-A3AE5609DE75}"/>
              </a:ext>
            </a:extLst>
          </p:cNvPr>
          <p:cNvCxnSpPr>
            <a:cxnSpLocks/>
          </p:cNvCxnSpPr>
          <p:nvPr/>
        </p:nvCxnSpPr>
        <p:spPr>
          <a:xfrm flipV="1">
            <a:off x="4299572" y="6083126"/>
            <a:ext cx="686375" cy="1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E460E09E-FE37-4694-B2F1-C50F967CF85B}"/>
              </a:ext>
            </a:extLst>
          </p:cNvPr>
          <p:cNvSpPr txBox="1"/>
          <p:nvPr/>
        </p:nvSpPr>
        <p:spPr>
          <a:xfrm>
            <a:off x="0" y="6581001"/>
            <a:ext cx="433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rgbClr val="9073D1"/>
                </a:solidFill>
              </a:rPr>
              <a:t>En JavaScript, alert() crée un pop up.</a:t>
            </a:r>
          </a:p>
        </p:txBody>
      </p:sp>
    </p:spTree>
    <p:extLst>
      <p:ext uri="{BB962C8B-B14F-4D97-AF65-F5344CB8AC3E}">
        <p14:creationId xmlns:p14="http://schemas.microsoft.com/office/powerpoint/2010/main" val="2756200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Mini 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707428"/>
          </a:xfrm>
        </p:spPr>
        <p:txBody>
          <a:bodyPr/>
          <a:lstStyle/>
          <a:p>
            <a:r>
              <a:rPr lang="fr-FR" noProof="0" dirty="0"/>
              <a:t> Mini formulaire avec </a:t>
            </a:r>
            <a:r>
              <a:rPr lang="fr-FR" noProof="0" dirty="0" err="1"/>
              <a:t>Angular</a:t>
            </a:r>
            <a:r>
              <a:rPr lang="fr-FR" noProof="0" dirty="0"/>
              <a:t> 📝</a:t>
            </a:r>
          </a:p>
          <a:p>
            <a:pPr lvl="1"/>
            <a:r>
              <a:rPr lang="fr-FR" noProof="0" dirty="0"/>
              <a:t> </a:t>
            </a:r>
            <a:r>
              <a:rPr lang="fr-FR" noProof="0" dirty="0">
                <a:solidFill>
                  <a:srgbClr val="FA4098"/>
                </a:solidFill>
              </a:rPr>
              <a:t>Étape 1</a:t>
            </a:r>
            <a:r>
              <a:rPr lang="fr-FR" noProof="0" dirty="0"/>
              <a:t> : Créons un </a:t>
            </a:r>
            <a:r>
              <a:rPr lang="fr-FR" noProof="0" dirty="0">
                <a:solidFill>
                  <a:schemeClr val="tx1"/>
                </a:solidFill>
              </a:rPr>
              <a:t>&lt;input&gt;</a:t>
            </a:r>
            <a:r>
              <a:rPr lang="fr-FR" noProof="0" dirty="0"/>
              <a:t> bien ordinaire dans un </a:t>
            </a:r>
            <a:r>
              <a:rPr lang="fr-FR" noProof="0" dirty="0" err="1">
                <a:solidFill>
                  <a:schemeClr val="tx1"/>
                </a:solidFill>
              </a:rPr>
              <a:t>template</a:t>
            </a:r>
            <a:r>
              <a:rPr lang="fr-FR" noProof="0" dirty="0">
                <a:solidFill>
                  <a:schemeClr val="tx1"/>
                </a:solidFill>
              </a:rPr>
              <a:t> HTML</a:t>
            </a:r>
            <a:r>
              <a:rPr lang="fr-FR" noProof="0" dirty="0"/>
              <a:t> de composant.</a:t>
            </a:r>
          </a:p>
          <a:p>
            <a:pPr lvl="2"/>
            <a:r>
              <a:rPr lang="fr-FR" noProof="0" dirty="0"/>
              <a:t> Nous allons également afficher une variable appelée </a:t>
            </a:r>
            <a:r>
              <a:rPr lang="fr-FR" noProof="0" dirty="0" err="1">
                <a:solidFill>
                  <a:schemeClr val="tx1"/>
                </a:solidFill>
              </a:rPr>
              <a:t>color</a:t>
            </a:r>
            <a:r>
              <a:rPr lang="fr-FR" noProof="0" dirty="0"/>
              <a:t> juste au-dessus.</a:t>
            </a:r>
          </a:p>
          <a:p>
            <a:pPr lvl="2"/>
            <a:endParaRPr lang="fr-FR" noProof="0" dirty="0"/>
          </a:p>
          <a:p>
            <a:pPr lvl="2"/>
            <a:endParaRPr lang="fr-FR" noProof="0" dirty="0"/>
          </a:p>
          <a:p>
            <a:pPr lvl="2"/>
            <a:endParaRPr lang="fr-FR" noProof="0" dirty="0"/>
          </a:p>
          <a:p>
            <a:pPr lvl="1"/>
            <a:r>
              <a:rPr lang="fr-FR" noProof="0" dirty="0"/>
              <a:t> </a:t>
            </a:r>
            <a:r>
              <a:rPr lang="fr-FR" noProof="0" dirty="0">
                <a:solidFill>
                  <a:srgbClr val="FA4098"/>
                </a:solidFill>
              </a:rPr>
              <a:t>Étape 2</a:t>
            </a:r>
            <a:r>
              <a:rPr lang="fr-FR" noProof="0" dirty="0"/>
              <a:t> : Nous devons ajouter un nouveau </a:t>
            </a:r>
            <a:r>
              <a:rPr lang="fr-FR" b="1" noProof="0" dirty="0">
                <a:solidFill>
                  <a:srgbClr val="FA4098"/>
                </a:solidFill>
              </a:rPr>
              <a:t>module</a:t>
            </a:r>
            <a:r>
              <a:rPr lang="fr-FR" noProof="0" dirty="0"/>
              <a:t> dans </a:t>
            </a:r>
            <a:r>
              <a:rPr lang="fr-FR" noProof="0" dirty="0" err="1">
                <a:solidFill>
                  <a:schemeClr val="tx1"/>
                </a:solidFill>
              </a:rPr>
              <a:t>app.module.ts</a:t>
            </a:r>
            <a:r>
              <a:rPr lang="fr-FR" noProof="0" dirty="0"/>
              <a:t> </a:t>
            </a:r>
          </a:p>
          <a:p>
            <a:pPr lvl="2"/>
            <a:r>
              <a:rPr lang="fr-FR" noProof="0" dirty="0"/>
              <a:t>Ce module s’appelle </a:t>
            </a:r>
            <a:r>
              <a:rPr lang="fr-FR" noProof="0" dirty="0" err="1">
                <a:solidFill>
                  <a:srgbClr val="FA4098"/>
                </a:solidFill>
              </a:rPr>
              <a:t>FormsModule</a:t>
            </a:r>
            <a:endParaRPr lang="fr-FR" noProof="0" dirty="0"/>
          </a:p>
          <a:p>
            <a:pPr lvl="2"/>
            <a:endParaRPr lang="fr-FR" noProof="0" dirty="0">
              <a:solidFill>
                <a:srgbClr val="FA4098"/>
              </a:solidFill>
            </a:endParaRPr>
          </a:p>
          <a:p>
            <a:pPr lvl="2"/>
            <a:endParaRPr lang="fr-FR" noProof="0" dirty="0">
              <a:solidFill>
                <a:srgbClr val="FA4098"/>
              </a:solidFill>
            </a:endParaRPr>
          </a:p>
          <a:p>
            <a:pPr lvl="2"/>
            <a:endParaRPr lang="fr-FR" noProof="0" dirty="0">
              <a:solidFill>
                <a:srgbClr val="FA4098"/>
              </a:solidFill>
            </a:endParaRPr>
          </a:p>
          <a:p>
            <a:pPr lvl="2"/>
            <a:endParaRPr lang="fr-FR" noProof="0" dirty="0">
              <a:solidFill>
                <a:srgbClr val="FA4098"/>
              </a:solidFill>
            </a:endParaRPr>
          </a:p>
          <a:p>
            <a:pPr marL="914400" lvl="2" indent="0">
              <a:buNone/>
            </a:pPr>
            <a:endParaRPr lang="fr-FR" noProof="0" dirty="0">
              <a:solidFill>
                <a:srgbClr val="FA4098"/>
              </a:solidFill>
            </a:endParaRPr>
          </a:p>
          <a:p>
            <a:pPr lvl="2"/>
            <a:r>
              <a:rPr lang="fr-FR" noProof="0" dirty="0"/>
              <a:t> Deux lignes ont donc été ajoutées à </a:t>
            </a:r>
            <a:r>
              <a:rPr lang="fr-FR" noProof="0" dirty="0" err="1">
                <a:solidFill>
                  <a:schemeClr val="tx1"/>
                </a:solidFill>
              </a:rPr>
              <a:t>app.module.ts</a:t>
            </a:r>
            <a:r>
              <a:rPr lang="fr-FR" noProof="0" dirty="0"/>
              <a:t>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C6131B-DEB2-402D-9DA7-988DEC840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137" y="2420948"/>
            <a:ext cx="3591426" cy="628738"/>
          </a:xfrm>
          <a:prstGeom prst="rect">
            <a:avLst/>
          </a:prstGeom>
          <a:noFill/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0F7F060-EF52-4617-A279-B7A7730D1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896" y="3779298"/>
            <a:ext cx="6041432" cy="1872766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E3897A7-281E-41E1-A3B4-D6BF13E08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83" y="4506404"/>
            <a:ext cx="5228378" cy="114566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3A954A8-23C7-4D1B-85A4-728E3FDCA6BA}"/>
              </a:ext>
            </a:extLst>
          </p:cNvPr>
          <p:cNvCxnSpPr/>
          <p:nvPr/>
        </p:nvCxnSpPr>
        <p:spPr>
          <a:xfrm flipH="1">
            <a:off x="7365650" y="5032353"/>
            <a:ext cx="769357" cy="258555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A34CCB-B5B8-4489-A248-0B9E468FFD87}"/>
              </a:ext>
            </a:extLst>
          </p:cNvPr>
          <p:cNvCxnSpPr/>
          <p:nvPr/>
        </p:nvCxnSpPr>
        <p:spPr>
          <a:xfrm flipH="1">
            <a:off x="4636114" y="5083438"/>
            <a:ext cx="769357" cy="258555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AE7BC662-D3F0-C190-65F6-33F90649FC03}"/>
              </a:ext>
            </a:extLst>
          </p:cNvPr>
          <p:cNvSpPr txBox="1"/>
          <p:nvPr/>
        </p:nvSpPr>
        <p:spPr>
          <a:xfrm>
            <a:off x="8026400" y="2571750"/>
            <a:ext cx="40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9073D1"/>
                </a:solidFill>
              </a:rPr>
              <a:t>N’OUBLIEZ PAS</a:t>
            </a:r>
            <a:r>
              <a:rPr lang="fr-FR" dirty="0">
                <a:solidFill>
                  <a:srgbClr val="9073D1"/>
                </a:solidFill>
              </a:rPr>
              <a:t> l’attribut </a:t>
            </a:r>
            <a:r>
              <a:rPr lang="fr-FR" dirty="0" err="1">
                <a:solidFill>
                  <a:srgbClr val="FA4098"/>
                </a:solidFill>
              </a:rPr>
              <a:t>name</a:t>
            </a:r>
            <a:r>
              <a:rPr lang="fr-FR" dirty="0">
                <a:solidFill>
                  <a:srgbClr val="FA4098"/>
                </a:solidFill>
              </a:rPr>
              <a:t> ! 😠</a:t>
            </a:r>
          </a:p>
        </p:txBody>
      </p:sp>
    </p:spTree>
    <p:extLst>
      <p:ext uri="{BB962C8B-B14F-4D97-AF65-F5344CB8AC3E}">
        <p14:creationId xmlns:p14="http://schemas.microsoft.com/office/powerpoint/2010/main" val="8212346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Mini 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Mini formulaire avec </a:t>
            </a:r>
            <a:r>
              <a:rPr lang="fr-FR" noProof="0" dirty="0" err="1"/>
              <a:t>Angular</a:t>
            </a:r>
            <a:r>
              <a:rPr lang="fr-FR" noProof="0" dirty="0"/>
              <a:t> 📝</a:t>
            </a:r>
          </a:p>
          <a:p>
            <a:pPr lvl="1"/>
            <a:r>
              <a:rPr lang="fr-FR" noProof="0" dirty="0"/>
              <a:t> </a:t>
            </a:r>
            <a:r>
              <a:rPr lang="fr-FR" noProof="0" dirty="0">
                <a:solidFill>
                  <a:srgbClr val="FA4098"/>
                </a:solidFill>
              </a:rPr>
              <a:t>Étape 3</a:t>
            </a:r>
            <a:r>
              <a:rPr lang="fr-FR" noProof="0" dirty="0"/>
              <a:t> : On ajoute un attribut nommé </a:t>
            </a:r>
            <a:r>
              <a:rPr lang="fr-FR" noProof="0" dirty="0" err="1">
                <a:solidFill>
                  <a:srgbClr val="FF0000"/>
                </a:solidFill>
              </a:rPr>
              <a:t>ngModel</a:t>
            </a:r>
            <a:r>
              <a:rPr lang="fr-FR" noProof="0" dirty="0">
                <a:solidFill>
                  <a:srgbClr val="FF0000"/>
                </a:solidFill>
              </a:rPr>
              <a:t> </a:t>
            </a:r>
            <a:r>
              <a:rPr lang="fr-FR" noProof="0" dirty="0"/>
              <a:t>à notre input.</a:t>
            </a:r>
          </a:p>
          <a:p>
            <a:pPr lvl="2"/>
            <a:r>
              <a:rPr lang="fr-FR" noProof="0" dirty="0"/>
              <a:t> La valeur de cet attribut doit correspondre exactement au nom d’une </a:t>
            </a:r>
            <a:r>
              <a:rPr lang="fr-FR" noProof="0" dirty="0">
                <a:solidFill>
                  <a:schemeClr val="tx1"/>
                </a:solidFill>
              </a:rPr>
              <a:t>variable de classe </a:t>
            </a:r>
            <a:r>
              <a:rPr lang="fr-FR" noProof="0" dirty="0"/>
              <a:t>de notre </a:t>
            </a:r>
            <a:r>
              <a:rPr lang="fr-FR" noProof="0" dirty="0">
                <a:solidFill>
                  <a:schemeClr val="tx1"/>
                </a:solidFill>
              </a:rPr>
              <a:t>composant</a:t>
            </a:r>
            <a:r>
              <a:rPr lang="fr-FR" noProof="0" dirty="0"/>
              <a:t>.</a:t>
            </a:r>
          </a:p>
          <a:p>
            <a:pPr lvl="2"/>
            <a:r>
              <a:rPr lang="fr-FR" noProof="0" dirty="0"/>
              <a:t> Les crochets </a:t>
            </a:r>
            <a:r>
              <a:rPr lang="fr-FR" noProof="0" dirty="0">
                <a:solidFill>
                  <a:srgbClr val="FF0000"/>
                </a:solidFill>
              </a:rPr>
              <a:t>[ ]</a:t>
            </a:r>
            <a:r>
              <a:rPr lang="fr-FR" noProof="0" dirty="0"/>
              <a:t> autour de l’attribut signifient que l’affichage sera mis à jour selon le code du composant. Les parenthèses </a:t>
            </a:r>
            <a:r>
              <a:rPr lang="fr-FR" noProof="0" dirty="0">
                <a:solidFill>
                  <a:srgbClr val="FF0000"/>
                </a:solidFill>
              </a:rPr>
              <a:t>( )</a:t>
            </a:r>
            <a:r>
              <a:rPr lang="fr-FR" noProof="0" dirty="0"/>
              <a:t>, comme on a vu tout à l’heure, signifient que le code du composant sera modifié ou appelé.</a:t>
            </a:r>
          </a:p>
          <a:p>
            <a:pPr lvl="3"/>
            <a:r>
              <a:rPr lang="fr-FR" noProof="0" dirty="0"/>
              <a:t> Cela correspond à du « </a:t>
            </a:r>
            <a:r>
              <a:rPr lang="fr-FR" noProof="0" dirty="0" err="1">
                <a:solidFill>
                  <a:schemeClr val="tx1"/>
                </a:solidFill>
              </a:rPr>
              <a:t>two-way</a:t>
            </a:r>
            <a:r>
              <a:rPr lang="fr-FR" noProof="0" dirty="0">
                <a:solidFill>
                  <a:schemeClr val="tx1"/>
                </a:solidFill>
              </a:rPr>
              <a:t> binding </a:t>
            </a:r>
            <a:r>
              <a:rPr lang="fr-FR" noProof="0" dirty="0"/>
              <a:t>» car la valeur de l’input et la variable du composant deviennent liées.</a:t>
            </a:r>
          </a:p>
          <a:p>
            <a:pPr lvl="2"/>
            <a:endParaRPr lang="fr-FR" noProof="0" dirty="0"/>
          </a:p>
          <a:p>
            <a:pPr lvl="2"/>
            <a:endParaRPr lang="fr-FR" noProof="0" dirty="0"/>
          </a:p>
          <a:p>
            <a:pPr lvl="2"/>
            <a:endParaRPr lang="fr-FR" noProof="0" dirty="0"/>
          </a:p>
          <a:p>
            <a:pPr lvl="2"/>
            <a:endParaRPr lang="fr-FR" noProof="0" dirty="0"/>
          </a:p>
          <a:p>
            <a:pPr lvl="1"/>
            <a:r>
              <a:rPr lang="fr-FR" sz="2000" noProof="0" dirty="0"/>
              <a:t> Le résultat : Le texte dans l’</a:t>
            </a:r>
            <a:r>
              <a:rPr lang="fr-FR" sz="2000" noProof="0" dirty="0">
                <a:solidFill>
                  <a:schemeClr val="tx1"/>
                </a:solidFill>
              </a:rPr>
              <a:t>&lt;input&gt; </a:t>
            </a:r>
            <a:r>
              <a:rPr lang="fr-FR" sz="2000" u="sng" noProof="0" dirty="0"/>
              <a:t>change dynamiquement</a:t>
            </a:r>
            <a:r>
              <a:rPr lang="fr-FR" sz="2000" noProof="0" dirty="0"/>
              <a:t> la valeur de la variable </a:t>
            </a:r>
            <a:r>
              <a:rPr lang="fr-FR" sz="2000" noProof="0" dirty="0" err="1">
                <a:solidFill>
                  <a:schemeClr val="tx1"/>
                </a:solidFill>
              </a:rPr>
              <a:t>color</a:t>
            </a:r>
            <a:r>
              <a:rPr lang="fr-FR" sz="2000" noProof="0" dirty="0"/>
              <a:t> de notre composant et son affichage.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01B140-8E6E-4C66-996C-49A8A61D1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821" y="4316767"/>
            <a:ext cx="3134162" cy="84784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D8372A2-2EC7-4F64-ABCC-2007DE955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158" y="4412031"/>
            <a:ext cx="5715798" cy="65731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72634AD-78EF-4B32-83F5-82139D1F5C0D}"/>
              </a:ext>
            </a:extLst>
          </p:cNvPr>
          <p:cNvSpPr txBox="1"/>
          <p:nvPr/>
        </p:nvSpPr>
        <p:spPr>
          <a:xfrm>
            <a:off x="1299078" y="4086089"/>
            <a:ext cx="3607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9073D1"/>
                </a:solidFill>
              </a:rPr>
              <a:t>Dans le template HTML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E6512E-FAEE-44CB-A225-FB4687A83424}"/>
              </a:ext>
            </a:extLst>
          </p:cNvPr>
          <p:cNvSpPr txBox="1"/>
          <p:nvPr/>
        </p:nvSpPr>
        <p:spPr>
          <a:xfrm>
            <a:off x="7412225" y="3978213"/>
            <a:ext cx="3607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9073D1"/>
                </a:solidFill>
              </a:rPr>
              <a:t>Dans la classe du composant :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E23733D-E70C-4B0B-AB9F-CE735B6CD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845" y="5707428"/>
            <a:ext cx="1895740" cy="87642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1E61242-4B2C-440C-94BC-1FAF94551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365" y="5753043"/>
            <a:ext cx="2019582" cy="84784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CF3A49C-50C6-4A15-A727-24734932F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6495" y="5707428"/>
            <a:ext cx="1933845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034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E27B1-47CA-403C-B34C-BDDB832D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Mini 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1E2F50-367E-46C8-AD50-869118FE7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Mini formulaire avec </a:t>
            </a:r>
            <a:r>
              <a:rPr lang="fr-FR" noProof="0" dirty="0" err="1"/>
              <a:t>Angular</a:t>
            </a:r>
            <a:r>
              <a:rPr lang="fr-FR" noProof="0" dirty="0"/>
              <a:t> : </a:t>
            </a:r>
            <a:r>
              <a:rPr lang="fr-FR" b="1" noProof="0" dirty="0">
                <a:solidFill>
                  <a:srgbClr val="FA4098"/>
                </a:solidFill>
              </a:rPr>
              <a:t>Bouton</a:t>
            </a:r>
            <a:r>
              <a:rPr lang="fr-FR" noProof="0" dirty="0"/>
              <a:t> 🔘</a:t>
            </a:r>
          </a:p>
          <a:p>
            <a:pPr lvl="1"/>
            <a:r>
              <a:rPr lang="fr-FR" noProof="0" dirty="0"/>
              <a:t> Nous allons combiner un </a:t>
            </a:r>
            <a:r>
              <a:rPr lang="fr-FR" noProof="0" dirty="0">
                <a:solidFill>
                  <a:srgbClr val="FA4098"/>
                </a:solidFill>
              </a:rPr>
              <a:t>événement </a:t>
            </a:r>
            <a:r>
              <a:rPr lang="fr-FR" noProof="0" dirty="0"/>
              <a:t>avec un </a:t>
            </a:r>
            <a:r>
              <a:rPr lang="fr-FR" noProof="0" dirty="0">
                <a:solidFill>
                  <a:srgbClr val="FA4098"/>
                </a:solidFill>
              </a:rPr>
              <a:t>input</a:t>
            </a:r>
            <a:r>
              <a:rPr lang="fr-FR" noProof="0" dirty="0"/>
              <a:t>. Pour cet exemple, nous allons ajouter un nombre à une liste de nombres dans notre composant et afficher cette liste.</a:t>
            </a:r>
          </a:p>
          <a:p>
            <a:pPr lvl="1"/>
            <a:r>
              <a:rPr lang="fr-FR" noProof="0" dirty="0"/>
              <a:t> </a:t>
            </a:r>
            <a:r>
              <a:rPr lang="fr-FR" b="1" noProof="0" dirty="0">
                <a:solidFill>
                  <a:srgbClr val="FA4098"/>
                </a:solidFill>
              </a:rPr>
              <a:t>Étape 1</a:t>
            </a:r>
            <a:r>
              <a:rPr lang="fr-FR" noProof="0" dirty="0"/>
              <a:t> : Préparer deux variables dans le </a:t>
            </a:r>
            <a:r>
              <a:rPr lang="fr-FR" b="1" noProof="0" dirty="0"/>
              <a:t>composant</a:t>
            </a:r>
          </a:p>
          <a:p>
            <a:pPr lvl="2"/>
            <a:r>
              <a:rPr lang="fr-FR" noProof="0" dirty="0"/>
              <a:t> Une variable de type </a:t>
            </a:r>
            <a:r>
              <a:rPr lang="fr-FR" b="1" noProof="0" dirty="0">
                <a:solidFill>
                  <a:srgbClr val="FA4098"/>
                </a:solidFill>
              </a:rPr>
              <a:t>: </a:t>
            </a:r>
            <a:r>
              <a:rPr lang="fr-FR" b="1" noProof="0" dirty="0" err="1">
                <a:solidFill>
                  <a:srgbClr val="FA4098"/>
                </a:solidFill>
              </a:rPr>
              <a:t>number</a:t>
            </a:r>
            <a:r>
              <a:rPr lang="fr-FR" b="1" noProof="0" dirty="0">
                <a:solidFill>
                  <a:srgbClr val="FA4098"/>
                </a:solidFill>
              </a:rPr>
              <a:t> </a:t>
            </a:r>
            <a:r>
              <a:rPr lang="fr-FR" noProof="0" dirty="0"/>
              <a:t>qui va accueillir le nombre reçu en </a:t>
            </a:r>
            <a:r>
              <a:rPr lang="fr-FR" b="1" u="sng" noProof="0" dirty="0"/>
              <a:t>input</a:t>
            </a:r>
            <a:r>
              <a:rPr lang="fr-FR" noProof="0" dirty="0"/>
              <a:t>.</a:t>
            </a:r>
          </a:p>
          <a:p>
            <a:pPr lvl="2"/>
            <a:r>
              <a:rPr lang="fr-FR" noProof="0" dirty="0"/>
              <a:t> Une variable de type </a:t>
            </a:r>
            <a:r>
              <a:rPr lang="fr-FR" b="1" noProof="0" dirty="0">
                <a:solidFill>
                  <a:srgbClr val="FA4098"/>
                </a:solidFill>
              </a:rPr>
              <a:t>: </a:t>
            </a:r>
            <a:r>
              <a:rPr lang="fr-FR" b="1" noProof="0" dirty="0" err="1">
                <a:solidFill>
                  <a:srgbClr val="FA4098"/>
                </a:solidFill>
              </a:rPr>
              <a:t>number</a:t>
            </a:r>
            <a:r>
              <a:rPr lang="fr-FR" b="1" noProof="0" dirty="0">
                <a:solidFill>
                  <a:srgbClr val="FA4098"/>
                </a:solidFill>
              </a:rPr>
              <a:t>[]</a:t>
            </a:r>
            <a:r>
              <a:rPr lang="fr-FR" noProof="0" dirty="0"/>
              <a:t> qui contient la liste des nombres du composant.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0C1BAC-B968-4347-894F-8B5A6DA27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65" y="4249349"/>
            <a:ext cx="3696216" cy="163852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BBFBD88-7356-4406-BCF0-B1CE88FA767C}"/>
              </a:ext>
            </a:extLst>
          </p:cNvPr>
          <p:cNvSpPr txBox="1"/>
          <p:nvPr/>
        </p:nvSpPr>
        <p:spPr>
          <a:xfrm>
            <a:off x="5051272" y="4329949"/>
            <a:ext cx="6934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1">
                <a:solidFill>
                  <a:srgbClr val="FA4098"/>
                </a:solidFill>
              </a:rPr>
              <a:t>numbers</a:t>
            </a:r>
            <a:r>
              <a:rPr lang="fr-CA">
                <a:solidFill>
                  <a:srgbClr val="9073D1"/>
                </a:solidFill>
              </a:rPr>
              <a:t> : on a déjà une liste avec quelques valeurs dedans. Pas besoin de préciser que son </a:t>
            </a:r>
            <a:r>
              <a:rPr lang="fr-CA" b="1">
                <a:solidFill>
                  <a:srgbClr val="9073D1"/>
                </a:solidFill>
              </a:rPr>
              <a:t>type</a:t>
            </a:r>
            <a:r>
              <a:rPr lang="fr-CA">
                <a:solidFill>
                  <a:srgbClr val="9073D1"/>
                </a:solidFill>
              </a:rPr>
              <a:t> est </a:t>
            </a:r>
            <a:r>
              <a:rPr lang="fr-CA">
                <a:solidFill>
                  <a:srgbClr val="FA4098"/>
                </a:solidFill>
              </a:rPr>
              <a:t>: number[]</a:t>
            </a:r>
            <a:r>
              <a:rPr lang="fr-CA">
                <a:solidFill>
                  <a:srgbClr val="9073D1"/>
                </a:solidFill>
              </a:rPr>
              <a:t> car il y a déjà une valeur assignée.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1">
                <a:solidFill>
                  <a:srgbClr val="FA4098"/>
                </a:solidFill>
              </a:rPr>
              <a:t>n</a:t>
            </a:r>
            <a:r>
              <a:rPr lang="fr-CA">
                <a:solidFill>
                  <a:srgbClr val="9073D1"/>
                </a:solidFill>
              </a:rPr>
              <a:t> : On a mis </a:t>
            </a:r>
            <a:r>
              <a:rPr lang="fr-CA">
                <a:solidFill>
                  <a:srgbClr val="FA4098"/>
                </a:solidFill>
              </a:rPr>
              <a:t>?: number</a:t>
            </a:r>
            <a:r>
              <a:rPr lang="fr-CA">
                <a:solidFill>
                  <a:srgbClr val="9073D1"/>
                </a:solidFill>
              </a:rPr>
              <a:t> comme </a:t>
            </a:r>
            <a:r>
              <a:rPr lang="fr-CA" b="1">
                <a:solidFill>
                  <a:srgbClr val="9073D1"/>
                </a:solidFill>
              </a:rPr>
              <a:t>type</a:t>
            </a:r>
            <a:r>
              <a:rPr lang="fr-CA">
                <a:solidFill>
                  <a:srgbClr val="9073D1"/>
                </a:solidFill>
              </a:rPr>
              <a:t> car la variable sera </a:t>
            </a:r>
            <a:r>
              <a:rPr lang="fr-CA" b="1">
                <a:solidFill>
                  <a:srgbClr val="9073D1"/>
                </a:solidFill>
              </a:rPr>
              <a:t>vide</a:t>
            </a:r>
            <a:r>
              <a:rPr lang="fr-CA">
                <a:solidFill>
                  <a:srgbClr val="9073D1"/>
                </a:solidFill>
              </a:rPr>
              <a:t>  (undefined, plus précisément) initialement.</a:t>
            </a:r>
          </a:p>
        </p:txBody>
      </p:sp>
    </p:spTree>
    <p:extLst>
      <p:ext uri="{BB962C8B-B14F-4D97-AF65-F5344CB8AC3E}">
        <p14:creationId xmlns:p14="http://schemas.microsoft.com/office/powerpoint/2010/main" val="12822368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E27B1-47CA-403C-B34C-BDDB832D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Mini 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1E2F50-367E-46C8-AD50-869118FE7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707428"/>
          </a:xfrm>
        </p:spPr>
        <p:txBody>
          <a:bodyPr/>
          <a:lstStyle/>
          <a:p>
            <a:r>
              <a:rPr lang="fr-FR" noProof="0" dirty="0"/>
              <a:t> Mini formulaire avec </a:t>
            </a:r>
            <a:r>
              <a:rPr lang="fr-FR" noProof="0" dirty="0" err="1"/>
              <a:t>Angular</a:t>
            </a:r>
            <a:r>
              <a:rPr lang="fr-FR" noProof="0" dirty="0"/>
              <a:t> : </a:t>
            </a:r>
            <a:r>
              <a:rPr lang="fr-FR" b="1" noProof="0" dirty="0">
                <a:solidFill>
                  <a:srgbClr val="FA4098"/>
                </a:solidFill>
              </a:rPr>
              <a:t>Bouton</a:t>
            </a:r>
            <a:r>
              <a:rPr lang="fr-FR" noProof="0" dirty="0"/>
              <a:t> 🔘</a:t>
            </a:r>
          </a:p>
          <a:p>
            <a:pPr lvl="1"/>
            <a:r>
              <a:rPr lang="fr-FR" noProof="0" dirty="0"/>
              <a:t> </a:t>
            </a:r>
            <a:r>
              <a:rPr lang="fr-FR" b="1" noProof="0" dirty="0">
                <a:solidFill>
                  <a:srgbClr val="FA4098"/>
                </a:solidFill>
              </a:rPr>
              <a:t>Étape 2</a:t>
            </a:r>
            <a:r>
              <a:rPr lang="fr-FR" noProof="0" dirty="0"/>
              <a:t> : Afficher la liste de nombres (qui changera dynamiquement) et préparer le formulaire dans le </a:t>
            </a:r>
            <a:r>
              <a:rPr lang="fr-FR" noProof="0" dirty="0" err="1"/>
              <a:t>template</a:t>
            </a:r>
            <a:r>
              <a:rPr lang="fr-FR" noProof="0" dirty="0"/>
              <a:t> HTML.</a:t>
            </a:r>
          </a:p>
          <a:p>
            <a:pPr lvl="2"/>
            <a:r>
              <a:rPr lang="fr-FR" noProof="0" dirty="0"/>
              <a:t> Afficher la liste (Ici, une </a:t>
            </a:r>
            <a:r>
              <a:rPr lang="fr-FR" noProof="0" dirty="0" err="1"/>
              <a:t>unordered</a:t>
            </a:r>
            <a:r>
              <a:rPr lang="fr-FR" noProof="0" dirty="0"/>
              <a:t> </a:t>
            </a:r>
            <a:r>
              <a:rPr lang="fr-FR" noProof="0" dirty="0" err="1"/>
              <a:t>list</a:t>
            </a:r>
            <a:r>
              <a:rPr lang="fr-FR" noProof="0" dirty="0"/>
              <a:t> &lt;</a:t>
            </a:r>
            <a:r>
              <a:rPr lang="fr-FR" noProof="0" dirty="0" err="1"/>
              <a:t>ul</a:t>
            </a:r>
            <a:r>
              <a:rPr lang="fr-FR" noProof="0" dirty="0"/>
              <a:t>&gt; a été utilisée pour l’affichage avec </a:t>
            </a:r>
            <a:r>
              <a:rPr lang="fr-FR" b="1" noProof="0" dirty="0">
                <a:solidFill>
                  <a:srgbClr val="FF0000"/>
                </a:solidFill>
              </a:rPr>
              <a:t>*</a:t>
            </a:r>
            <a:r>
              <a:rPr lang="fr-FR" b="1" noProof="0" dirty="0" err="1">
                <a:solidFill>
                  <a:srgbClr val="FF0000"/>
                </a:solidFill>
              </a:rPr>
              <a:t>ngFor</a:t>
            </a:r>
            <a:r>
              <a:rPr lang="fr-FR" noProof="0" dirty="0"/>
              <a:t>)</a:t>
            </a:r>
          </a:p>
          <a:p>
            <a:pPr lvl="2"/>
            <a:endParaRPr lang="fr-FR" noProof="0" dirty="0"/>
          </a:p>
          <a:p>
            <a:pPr lvl="2"/>
            <a:endParaRPr lang="fr-FR" noProof="0" dirty="0"/>
          </a:p>
          <a:p>
            <a:pPr lvl="2"/>
            <a:endParaRPr lang="fr-FR" noProof="0" dirty="0"/>
          </a:p>
          <a:p>
            <a:pPr lvl="2"/>
            <a:r>
              <a:rPr lang="fr-FR" noProof="0" dirty="0"/>
              <a:t> Préparer le </a:t>
            </a:r>
            <a:r>
              <a:rPr lang="fr-FR" noProof="0" dirty="0">
                <a:solidFill>
                  <a:srgbClr val="FA4098"/>
                </a:solidFill>
              </a:rPr>
              <a:t>formulaire</a:t>
            </a:r>
            <a:r>
              <a:rPr lang="fr-FR" noProof="0" dirty="0"/>
              <a:t>, qui contient un </a:t>
            </a:r>
            <a:r>
              <a:rPr lang="fr-FR" b="1" noProof="0" dirty="0"/>
              <a:t>input</a:t>
            </a:r>
            <a:r>
              <a:rPr lang="fr-FR" noProof="0" dirty="0"/>
              <a:t> + un </a:t>
            </a:r>
            <a:r>
              <a:rPr lang="fr-FR" b="1" noProof="0" dirty="0"/>
              <a:t>bouton</a:t>
            </a:r>
            <a:r>
              <a:rPr lang="fr-FR" noProof="0" dirty="0"/>
              <a:t> pour </a:t>
            </a:r>
            <a:r>
              <a:rPr lang="fr-FR" b="1" noProof="0" dirty="0" err="1"/>
              <a:t>submit</a:t>
            </a:r>
            <a:r>
              <a:rPr lang="fr-FR" noProof="0" dirty="0"/>
              <a:t>.</a:t>
            </a:r>
          </a:p>
          <a:p>
            <a:pPr lvl="2"/>
            <a:endParaRPr lang="fr-FR" noProof="0" dirty="0"/>
          </a:p>
          <a:p>
            <a:pPr lvl="2"/>
            <a:endParaRPr lang="fr-FR" noProof="0" dirty="0"/>
          </a:p>
          <a:p>
            <a:pPr lvl="2"/>
            <a:endParaRPr lang="fr-FR" noProof="0" dirty="0"/>
          </a:p>
          <a:p>
            <a:pPr lvl="2"/>
            <a:endParaRPr lang="fr-FR" noProof="0" dirty="0"/>
          </a:p>
          <a:p>
            <a:pPr lvl="3"/>
            <a:r>
              <a:rPr lang="fr-FR" b="1" noProof="0" dirty="0">
                <a:solidFill>
                  <a:srgbClr val="FF0000"/>
                </a:solidFill>
              </a:rPr>
              <a:t>(</a:t>
            </a:r>
            <a:r>
              <a:rPr lang="fr-FR" b="1" noProof="0" dirty="0" err="1">
                <a:solidFill>
                  <a:srgbClr val="FF0000"/>
                </a:solidFill>
              </a:rPr>
              <a:t>ngSubmit</a:t>
            </a:r>
            <a:r>
              <a:rPr lang="fr-FR" b="1" noProof="0" dirty="0">
                <a:solidFill>
                  <a:srgbClr val="FF0000"/>
                </a:solidFill>
              </a:rPr>
              <a:t>)</a:t>
            </a:r>
            <a:r>
              <a:rPr lang="fr-FR" noProof="0" dirty="0"/>
              <a:t> : Événement qui permet, lors de l’appui sur le bouton de type « </a:t>
            </a:r>
            <a:r>
              <a:rPr lang="fr-FR" b="1" dirty="0"/>
              <a:t>s</a:t>
            </a:r>
            <a:r>
              <a:rPr lang="fr-FR" b="1" noProof="0" dirty="0" err="1"/>
              <a:t>ubmit</a:t>
            </a:r>
            <a:r>
              <a:rPr lang="fr-FR" noProof="0" dirty="0"/>
              <a:t> », </a:t>
            </a:r>
            <a:r>
              <a:rPr lang="fr-FR" dirty="0"/>
              <a:t>d’</a:t>
            </a:r>
            <a:r>
              <a:rPr lang="fr-FR" noProof="0" dirty="0"/>
              <a:t>appeler la fonction </a:t>
            </a:r>
            <a:r>
              <a:rPr lang="fr-FR" noProof="0" dirty="0" err="1">
                <a:solidFill>
                  <a:schemeClr val="tx1"/>
                </a:solidFill>
              </a:rPr>
              <a:t>addNumber</a:t>
            </a:r>
            <a:r>
              <a:rPr lang="fr-FR" noProof="0" dirty="0">
                <a:solidFill>
                  <a:schemeClr val="tx1"/>
                </a:solidFill>
              </a:rPr>
              <a:t>() </a:t>
            </a:r>
            <a:r>
              <a:rPr lang="fr-FR" noProof="0" dirty="0"/>
              <a:t>de notre </a:t>
            </a:r>
            <a:r>
              <a:rPr lang="fr-FR" b="1" noProof="0" dirty="0"/>
              <a:t>composant</a:t>
            </a:r>
            <a:r>
              <a:rPr lang="fr-FR" noProof="0" dirty="0"/>
              <a:t>.</a:t>
            </a:r>
          </a:p>
          <a:p>
            <a:pPr lvl="3"/>
            <a:r>
              <a:rPr lang="fr-FR" b="1" noProof="0" dirty="0">
                <a:solidFill>
                  <a:srgbClr val="FF0000"/>
                </a:solidFill>
              </a:rPr>
              <a:t>[(</a:t>
            </a:r>
            <a:r>
              <a:rPr lang="fr-FR" b="1" noProof="0" dirty="0" err="1">
                <a:solidFill>
                  <a:srgbClr val="FF0000"/>
                </a:solidFill>
              </a:rPr>
              <a:t>ngModel</a:t>
            </a:r>
            <a:r>
              <a:rPr lang="fr-FR" b="1" noProof="0" dirty="0">
                <a:solidFill>
                  <a:srgbClr val="FF0000"/>
                </a:solidFill>
              </a:rPr>
              <a:t>)]</a:t>
            </a:r>
            <a:r>
              <a:rPr lang="fr-FR" noProof="0" dirty="0"/>
              <a:t> : Comme on a vu, permet le « </a:t>
            </a:r>
            <a:r>
              <a:rPr lang="fr-FR" i="1" noProof="0" dirty="0" err="1">
                <a:solidFill>
                  <a:srgbClr val="FA4098"/>
                </a:solidFill>
              </a:rPr>
              <a:t>two-way</a:t>
            </a:r>
            <a:r>
              <a:rPr lang="fr-FR" i="1" noProof="0" dirty="0">
                <a:solidFill>
                  <a:srgbClr val="FA4098"/>
                </a:solidFill>
              </a:rPr>
              <a:t> binding</a:t>
            </a:r>
            <a:r>
              <a:rPr lang="fr-FR" noProof="0" dirty="0"/>
              <a:t> » entre ce champ et la variable </a:t>
            </a:r>
            <a:r>
              <a:rPr lang="fr-FR" noProof="0" dirty="0">
                <a:solidFill>
                  <a:schemeClr val="tx1"/>
                </a:solidFill>
              </a:rPr>
              <a:t>n</a:t>
            </a:r>
            <a:r>
              <a:rPr lang="fr-FR" noProof="0" dirty="0"/>
              <a:t> dans notre </a:t>
            </a:r>
            <a:r>
              <a:rPr lang="fr-FR" b="1" noProof="0" dirty="0"/>
              <a:t>composant</a:t>
            </a:r>
            <a:r>
              <a:rPr lang="fr-FR" noProof="0" dirty="0"/>
              <a:t>.</a:t>
            </a:r>
          </a:p>
          <a:p>
            <a:pPr lvl="3"/>
            <a:endParaRPr lang="fr-FR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FD56C6-D134-4DC4-9D7C-4D678B40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130" y="2772756"/>
            <a:ext cx="4105681" cy="85000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353B39B-084B-40AC-A2A7-27CF5110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3" y="4203164"/>
            <a:ext cx="5605769" cy="104178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B6FB84C-D849-09A7-60ED-D1774CC96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622" y="4252500"/>
            <a:ext cx="5410955" cy="94310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484C047-D16A-CE2C-6C5B-1D9BF4EEFC08}"/>
              </a:ext>
            </a:extLst>
          </p:cNvPr>
          <p:cNvSpPr txBox="1"/>
          <p:nvPr/>
        </p:nvSpPr>
        <p:spPr>
          <a:xfrm>
            <a:off x="5817242" y="4572000"/>
            <a:ext cx="69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A4098"/>
                </a:solidFill>
              </a:rPr>
              <a:t>OU</a:t>
            </a:r>
            <a:endParaRPr lang="fr-CA" dirty="0">
              <a:solidFill>
                <a:srgbClr val="FA4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1607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E27B1-47CA-403C-B34C-BDDB832D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Mini 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1E2F50-367E-46C8-AD50-869118FE7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Mini formulaire avec </a:t>
            </a:r>
            <a:r>
              <a:rPr lang="fr-FR" noProof="0" dirty="0" err="1"/>
              <a:t>Angular</a:t>
            </a:r>
            <a:r>
              <a:rPr lang="fr-FR" noProof="0" dirty="0"/>
              <a:t> : </a:t>
            </a:r>
            <a:r>
              <a:rPr lang="fr-FR" b="1" noProof="0" dirty="0">
                <a:solidFill>
                  <a:srgbClr val="FA4098"/>
                </a:solidFill>
              </a:rPr>
              <a:t>Bouton</a:t>
            </a:r>
            <a:r>
              <a:rPr lang="fr-FR" noProof="0" dirty="0"/>
              <a:t> 🔘</a:t>
            </a:r>
          </a:p>
          <a:p>
            <a:pPr lvl="1"/>
            <a:r>
              <a:rPr lang="fr-FR" noProof="0" dirty="0"/>
              <a:t> </a:t>
            </a:r>
            <a:r>
              <a:rPr lang="fr-FR" b="1" noProof="0" dirty="0">
                <a:solidFill>
                  <a:srgbClr val="FA4098"/>
                </a:solidFill>
              </a:rPr>
              <a:t>Étape 3</a:t>
            </a:r>
            <a:r>
              <a:rPr lang="fr-FR" noProof="0" dirty="0"/>
              <a:t> : Coder la fonction </a:t>
            </a:r>
            <a:r>
              <a:rPr lang="fr-FR" b="1" noProof="0" dirty="0" err="1">
                <a:solidFill>
                  <a:schemeClr val="tx1"/>
                </a:solidFill>
              </a:rPr>
              <a:t>addNumber</a:t>
            </a:r>
            <a:r>
              <a:rPr lang="fr-FR" b="1" noProof="0" dirty="0">
                <a:solidFill>
                  <a:schemeClr val="tx1"/>
                </a:solidFill>
              </a:rPr>
              <a:t>()</a:t>
            </a:r>
            <a:r>
              <a:rPr lang="fr-FR" noProof="0" dirty="0"/>
              <a:t> (Celle qui est appelée quand on </a:t>
            </a:r>
            <a:r>
              <a:rPr lang="fr-FR" b="1" noProof="0" dirty="0" err="1"/>
              <a:t>submit</a:t>
            </a:r>
            <a:r>
              <a:rPr lang="fr-FR" noProof="0" dirty="0"/>
              <a:t>) dans le composant.</a:t>
            </a:r>
          </a:p>
          <a:p>
            <a:pPr lvl="2"/>
            <a:r>
              <a:rPr lang="fr-FR" noProof="0" dirty="0"/>
              <a:t> La variable </a:t>
            </a:r>
            <a:r>
              <a:rPr lang="fr-FR" b="1" noProof="0" dirty="0">
                <a:solidFill>
                  <a:schemeClr val="tx1"/>
                </a:solidFill>
              </a:rPr>
              <a:t>n</a:t>
            </a:r>
            <a:r>
              <a:rPr lang="fr-FR" noProof="0" dirty="0"/>
              <a:t> contient la valeur spécifiée dans l’</a:t>
            </a:r>
            <a:r>
              <a:rPr lang="fr-FR" b="1" noProof="0" dirty="0"/>
              <a:t>input</a:t>
            </a:r>
            <a:r>
              <a:rPr lang="fr-FR" noProof="0" dirty="0"/>
              <a:t>. C’est cette valeur qu’on va ajouter à la liste </a:t>
            </a:r>
            <a:r>
              <a:rPr lang="fr-FR" b="1" noProof="0" dirty="0" err="1">
                <a:solidFill>
                  <a:schemeClr val="tx1"/>
                </a:solidFill>
              </a:rPr>
              <a:t>numbers</a:t>
            </a:r>
            <a:r>
              <a:rPr lang="fr-FR" noProof="0" dirty="0"/>
              <a:t>.</a:t>
            </a:r>
          </a:p>
          <a:p>
            <a:pPr lvl="3"/>
            <a:r>
              <a:rPr lang="fr-FR" noProof="0" dirty="0"/>
              <a:t> Vérifier que </a:t>
            </a:r>
            <a:r>
              <a:rPr lang="fr-FR" b="1" noProof="0" dirty="0">
                <a:solidFill>
                  <a:schemeClr val="tx1"/>
                </a:solidFill>
              </a:rPr>
              <a:t>n</a:t>
            </a:r>
            <a:r>
              <a:rPr lang="fr-FR" noProof="0" dirty="0"/>
              <a:t> n’est pas </a:t>
            </a:r>
            <a:r>
              <a:rPr lang="fr-FR" i="1" noProof="0" dirty="0" err="1">
                <a:solidFill>
                  <a:srgbClr val="FA4098"/>
                </a:solidFill>
              </a:rPr>
              <a:t>undefined</a:t>
            </a:r>
            <a:r>
              <a:rPr lang="fr-FR" noProof="0" dirty="0"/>
              <a:t> est incontournable, car son type est </a:t>
            </a:r>
            <a:r>
              <a:rPr lang="fr-FR" noProof="0" dirty="0">
                <a:solidFill>
                  <a:srgbClr val="FA4098"/>
                </a:solidFill>
              </a:rPr>
              <a:t>?: </a:t>
            </a:r>
            <a:r>
              <a:rPr lang="fr-FR" noProof="0" dirty="0" err="1">
                <a:solidFill>
                  <a:srgbClr val="FA4098"/>
                </a:solidFill>
              </a:rPr>
              <a:t>number</a:t>
            </a:r>
            <a:r>
              <a:rPr lang="fr-FR" noProof="0" dirty="0"/>
              <a:t>. On ne voudrait pas ajouter une valeur </a:t>
            </a:r>
            <a:r>
              <a:rPr lang="fr-FR" i="1" noProof="0" dirty="0" err="1">
                <a:solidFill>
                  <a:srgbClr val="FA4098"/>
                </a:solidFill>
              </a:rPr>
              <a:t>undefined</a:t>
            </a:r>
            <a:r>
              <a:rPr lang="fr-FR" noProof="0" dirty="0"/>
              <a:t> à notre liste qui est de type </a:t>
            </a:r>
            <a:r>
              <a:rPr lang="fr-FR" noProof="0" dirty="0">
                <a:solidFill>
                  <a:srgbClr val="FA4098"/>
                </a:solidFill>
              </a:rPr>
              <a:t>: </a:t>
            </a:r>
            <a:r>
              <a:rPr lang="fr-FR" noProof="0" dirty="0" err="1">
                <a:solidFill>
                  <a:srgbClr val="FA4098"/>
                </a:solidFill>
              </a:rPr>
              <a:t>number</a:t>
            </a:r>
            <a:r>
              <a:rPr lang="fr-FR" noProof="0" dirty="0">
                <a:solidFill>
                  <a:srgbClr val="FA4098"/>
                </a:solidFill>
              </a:rPr>
              <a:t>[]</a:t>
            </a:r>
          </a:p>
          <a:p>
            <a:pPr lvl="3"/>
            <a:r>
              <a:rPr lang="fr-FR" noProof="0" dirty="0"/>
              <a:t> Ensuite, on ajoute </a:t>
            </a:r>
            <a:r>
              <a:rPr lang="fr-FR" b="1" noProof="0" dirty="0">
                <a:solidFill>
                  <a:schemeClr val="tx1"/>
                </a:solidFill>
              </a:rPr>
              <a:t>n</a:t>
            </a:r>
            <a:r>
              <a:rPr lang="fr-FR" noProof="0" dirty="0"/>
              <a:t> à la fin de la liste grâce à la méthode </a:t>
            </a:r>
            <a:r>
              <a:rPr lang="fr-FR" noProof="0" dirty="0" err="1"/>
              <a:t>maListe.</a:t>
            </a:r>
            <a:r>
              <a:rPr lang="fr-FR" b="1" noProof="0" dirty="0" err="1">
                <a:solidFill>
                  <a:schemeClr val="tx1"/>
                </a:solidFill>
              </a:rPr>
              <a:t>push</a:t>
            </a:r>
            <a:r>
              <a:rPr lang="fr-FR" noProof="0" dirty="0"/>
              <a:t>(valeur).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EB406C-D1FA-432A-B5B9-3962446A7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371" y="4043856"/>
            <a:ext cx="3097954" cy="270456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931391A-0F61-4929-9A48-704A2B66C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84" y="4419689"/>
            <a:ext cx="3267531" cy="1952898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59EDF02-6A35-49B4-BFD7-6BAA938AB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844" y="4486372"/>
            <a:ext cx="2105319" cy="181952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C917AA3-64FB-4BF9-A3DB-27CA5786B99E}"/>
              </a:ext>
            </a:extLst>
          </p:cNvPr>
          <p:cNvSpPr/>
          <p:nvPr/>
        </p:nvSpPr>
        <p:spPr>
          <a:xfrm>
            <a:off x="4145584" y="5920000"/>
            <a:ext cx="441435" cy="580171"/>
          </a:xfrm>
          <a:prstGeom prst="rightArrow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F6D1432E-B73B-4D2E-A4E2-3784FCFED5D2}"/>
              </a:ext>
            </a:extLst>
          </p:cNvPr>
          <p:cNvSpPr/>
          <p:nvPr/>
        </p:nvSpPr>
        <p:spPr>
          <a:xfrm>
            <a:off x="8094785" y="5246286"/>
            <a:ext cx="441435" cy="580171"/>
          </a:xfrm>
          <a:prstGeom prst="rightArrow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00112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6A906-0889-F576-99CA-B4B66146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Repository Angular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D56B5-F7BB-307C-B849-4FF464376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Initialisez le repository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4A735F-14CA-264C-C347-DE382538C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340" y="1858412"/>
            <a:ext cx="3452201" cy="1440918"/>
          </a:xfrm>
          <a:prstGeom prst="rect">
            <a:avLst/>
          </a:prstGeom>
          <a:ln w="28575">
            <a:solidFill>
              <a:srgbClr val="BF779D"/>
            </a:solidFill>
          </a:ln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D2218824-7E1D-4426-EB81-1AEDDC7DBCB9}"/>
              </a:ext>
            </a:extLst>
          </p:cNvPr>
          <p:cNvSpPr/>
          <p:nvPr/>
        </p:nvSpPr>
        <p:spPr>
          <a:xfrm>
            <a:off x="5375983" y="1673854"/>
            <a:ext cx="369116" cy="369116"/>
          </a:xfrm>
          <a:prstGeom prst="ellipse">
            <a:avLst/>
          </a:prstGeom>
          <a:solidFill>
            <a:srgbClr val="BF7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AB4C605-4D34-69BE-9FEB-73E7B0BEF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32" y="3719437"/>
            <a:ext cx="6077032" cy="2877635"/>
          </a:xfrm>
          <a:prstGeom prst="rect">
            <a:avLst/>
          </a:prstGeom>
          <a:ln w="28575">
            <a:solidFill>
              <a:srgbClr val="BF779D"/>
            </a:solidFill>
          </a:ln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D552D128-CE3C-EAB1-5E43-432B98F1DA92}"/>
              </a:ext>
            </a:extLst>
          </p:cNvPr>
          <p:cNvSpPr/>
          <p:nvPr/>
        </p:nvSpPr>
        <p:spPr>
          <a:xfrm>
            <a:off x="6429406" y="3534879"/>
            <a:ext cx="369116" cy="369116"/>
          </a:xfrm>
          <a:prstGeom prst="ellipse">
            <a:avLst/>
          </a:prstGeom>
          <a:solidFill>
            <a:srgbClr val="BF7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C86C29F-831D-1F77-E9E6-3F849BDF4947}"/>
              </a:ext>
            </a:extLst>
          </p:cNvPr>
          <p:cNvSpPr txBox="1"/>
          <p:nvPr/>
        </p:nvSpPr>
        <p:spPr>
          <a:xfrm>
            <a:off x="6929269" y="3903995"/>
            <a:ext cx="4725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BF779D"/>
                </a:solidFill>
              </a:rPr>
              <a:t>Vous pouvez vérifier les conventions du département </a:t>
            </a:r>
            <a:r>
              <a:rPr lang="fr-CA" dirty="0">
                <a:solidFill>
                  <a:srgbClr val="BF779D"/>
                </a:solidFill>
                <a:hlinkClick r:id="rId4"/>
              </a:rPr>
              <a:t>ici</a:t>
            </a:r>
            <a:r>
              <a:rPr lang="fr-CA" dirty="0">
                <a:solidFill>
                  <a:srgbClr val="BF779D"/>
                </a:solidFill>
              </a:rPr>
              <a:t> (Pour un labo allez-y simple </a:t>
            </a:r>
            <a:r>
              <a:rPr lang="en-CA" dirty="0">
                <a:solidFill>
                  <a:srgbClr val="BF779D"/>
                </a:solidFill>
              </a:rPr>
              <a:t>😌</a:t>
            </a:r>
            <a:r>
              <a:rPr lang="fr-CA" dirty="0">
                <a:solidFill>
                  <a:srgbClr val="BF779D"/>
                </a:solidFill>
              </a:rPr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CFD721-CB6A-2879-147B-D9BAEBF8F76E}"/>
              </a:ext>
            </a:extLst>
          </p:cNvPr>
          <p:cNvSpPr txBox="1"/>
          <p:nvPr/>
        </p:nvSpPr>
        <p:spPr>
          <a:xfrm>
            <a:off x="6929269" y="4647267"/>
            <a:ext cx="4725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BF779D"/>
                </a:solidFill>
              </a:rPr>
              <a:t>Dossier où nous allons créer le projet Angular (pourrait être le Desktop à l’école)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EEC32F6-2BA4-9181-1334-1313DB3EBD6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745099" y="4227161"/>
            <a:ext cx="1184170" cy="70047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01FA603-A152-F3BE-82A5-0DE1D9D38588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560541" y="4647267"/>
            <a:ext cx="1368728" cy="323166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CF1A297-2F3B-DBEE-93AC-C03DF688217F}"/>
              </a:ext>
            </a:extLst>
          </p:cNvPr>
          <p:cNvCxnSpPr>
            <a:cxnSpLocks/>
          </p:cNvCxnSpPr>
          <p:nvPr/>
        </p:nvCxnSpPr>
        <p:spPr>
          <a:xfrm flipH="1" flipV="1">
            <a:off x="6374179" y="6445966"/>
            <a:ext cx="998252" cy="26894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0BB91EB-D68F-46B3-AC24-96488A301DDD}"/>
              </a:ext>
            </a:extLst>
          </p:cNvPr>
          <p:cNvCxnSpPr>
            <a:cxnSpLocks/>
          </p:cNvCxnSpPr>
          <p:nvPr/>
        </p:nvCxnSpPr>
        <p:spPr>
          <a:xfrm flipH="1" flipV="1">
            <a:off x="3076322" y="3183250"/>
            <a:ext cx="983950" cy="237133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4048FB2C-708F-93B1-80B6-0834D99F8ACC}"/>
              </a:ext>
            </a:extLst>
          </p:cNvPr>
          <p:cNvSpPr txBox="1"/>
          <p:nvPr/>
        </p:nvSpPr>
        <p:spPr>
          <a:xfrm>
            <a:off x="7372431" y="80870"/>
            <a:ext cx="4730669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B177BF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B177BF"/>
                </a:solidFill>
              </a:rPr>
              <a:t>Pas du tout nécessaire pour les laboratoires, mais </a:t>
            </a:r>
            <a:r>
              <a:rPr lang="fr-FR" b="1" dirty="0">
                <a:solidFill>
                  <a:srgbClr val="FA4098"/>
                </a:solidFill>
              </a:rPr>
              <a:t>obligatoire pour les </a:t>
            </a:r>
            <a:r>
              <a:rPr lang="fr-FR" b="1" dirty="0" err="1">
                <a:solidFill>
                  <a:srgbClr val="FA4098"/>
                </a:solidFill>
              </a:rPr>
              <a:t>TPs</a:t>
            </a:r>
            <a:r>
              <a:rPr lang="fr-FR" dirty="0">
                <a:solidFill>
                  <a:srgbClr val="B177BF"/>
                </a:solidFill>
              </a:rPr>
              <a:t>. Pratiquez-vous dès maintenant avec vos laboratoires pour ne pas être maladroit(e)s plus tard ? </a:t>
            </a:r>
            <a:r>
              <a:rPr lang="en-US" dirty="0">
                <a:solidFill>
                  <a:srgbClr val="B177BF"/>
                </a:solidFill>
              </a:rPr>
              <a:t>🙄</a:t>
            </a:r>
            <a:endParaRPr lang="fr-FR" dirty="0">
              <a:solidFill>
                <a:srgbClr val="B177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152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6A906-0889-F576-99CA-B4B66146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Repository Angular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D56B5-F7BB-307C-B849-4FF464376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Créer le projet Angular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273A5C9-5600-147A-1375-068EC472B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040" y="983475"/>
            <a:ext cx="5077774" cy="991476"/>
          </a:xfrm>
          <a:prstGeom prst="rect">
            <a:avLst/>
          </a:prstGeom>
          <a:ln w="28575">
            <a:solidFill>
              <a:srgbClr val="BF779D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5B285FA-6A8C-7ECA-D446-1A06D1069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24" y="5497861"/>
            <a:ext cx="6030167" cy="857370"/>
          </a:xfrm>
          <a:prstGeom prst="rect">
            <a:avLst/>
          </a:prstGeom>
          <a:ln w="28575">
            <a:solidFill>
              <a:srgbClr val="BF779D"/>
            </a:solidFill>
          </a:ln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F6B7D8AF-8735-97DF-C96A-DA48745A6C0D}"/>
              </a:ext>
            </a:extLst>
          </p:cNvPr>
          <p:cNvSpPr/>
          <p:nvPr/>
        </p:nvSpPr>
        <p:spPr>
          <a:xfrm>
            <a:off x="5998733" y="5314492"/>
            <a:ext cx="369116" cy="369116"/>
          </a:xfrm>
          <a:prstGeom prst="ellipse">
            <a:avLst/>
          </a:prstGeom>
          <a:solidFill>
            <a:srgbClr val="BF7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3B1630EC-D281-686D-C265-CDB4BA6AF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73" y="2836268"/>
            <a:ext cx="2772162" cy="2524477"/>
          </a:xfrm>
          <a:prstGeom prst="rect">
            <a:avLst/>
          </a:prstGeom>
          <a:ln w="28575">
            <a:solidFill>
              <a:srgbClr val="BF779D"/>
            </a:solidFill>
          </a:ln>
        </p:spPr>
      </p:pic>
      <p:sp>
        <p:nvSpPr>
          <p:cNvPr id="27" name="Ellipse 26">
            <a:extLst>
              <a:ext uri="{FF2B5EF4-FFF2-40B4-BE49-F238E27FC236}">
                <a16:creationId xmlns:a16="http://schemas.microsoft.com/office/drawing/2014/main" id="{C72C41E1-43F0-BA3C-8C55-EED915F366FD}"/>
              </a:ext>
            </a:extLst>
          </p:cNvPr>
          <p:cNvSpPr/>
          <p:nvPr/>
        </p:nvSpPr>
        <p:spPr>
          <a:xfrm>
            <a:off x="3471967" y="2658002"/>
            <a:ext cx="369116" cy="369116"/>
          </a:xfrm>
          <a:prstGeom prst="ellipse">
            <a:avLst/>
          </a:prstGeom>
          <a:solidFill>
            <a:srgbClr val="BF7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E902074-7AE8-F21F-80DE-6BD87B36414F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3291840" y="3753393"/>
            <a:ext cx="1230378" cy="1397727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E2296BB-32C1-E934-D04C-CE69E692995A}"/>
              </a:ext>
            </a:extLst>
          </p:cNvPr>
          <p:cNvSpPr txBox="1"/>
          <p:nvPr/>
        </p:nvSpPr>
        <p:spPr>
          <a:xfrm>
            <a:off x="4522218" y="3291728"/>
            <a:ext cx="6030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BF779D"/>
                </a:solidFill>
              </a:rPr>
              <a:t>Rendez-vous dans le dossier parent </a:t>
            </a:r>
            <a:r>
              <a:rPr lang="fr-CA" b="1" dirty="0">
                <a:solidFill>
                  <a:srgbClr val="BF779D"/>
                </a:solidFill>
              </a:rPr>
              <a:t>qui contient le repository</a:t>
            </a:r>
            <a:r>
              <a:rPr lang="fr-CA" dirty="0">
                <a:solidFill>
                  <a:srgbClr val="BF779D"/>
                </a:solidFill>
              </a:rPr>
              <a:t> que vous avez initialisé pour ouvrir PowerShell. (Sauf si le projet Angular existe déjà)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70F108E-DBCC-7A66-5597-9A285E38F02A}"/>
              </a:ext>
            </a:extLst>
          </p:cNvPr>
          <p:cNvSpPr txBox="1"/>
          <p:nvPr/>
        </p:nvSpPr>
        <p:spPr>
          <a:xfrm>
            <a:off x="6447407" y="4310173"/>
            <a:ext cx="5398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BF779D"/>
                </a:solidFill>
              </a:rPr>
              <a:t>Si le projet Angular existe déjà </a:t>
            </a:r>
            <a:r>
              <a:rPr lang="fr-CA" dirty="0">
                <a:solidFill>
                  <a:srgbClr val="BF779D"/>
                </a:solidFill>
              </a:rPr>
              <a:t>: Déplacez tous ses fichiers dans le repository.</a:t>
            </a:r>
          </a:p>
          <a:p>
            <a:endParaRPr lang="fr-CA" dirty="0">
              <a:solidFill>
                <a:srgbClr val="BF779D"/>
              </a:solidFill>
            </a:endParaRPr>
          </a:p>
          <a:p>
            <a:r>
              <a:rPr lang="fr-CA" b="1" dirty="0">
                <a:solidFill>
                  <a:srgbClr val="BF779D"/>
                </a:solidFill>
              </a:rPr>
              <a:t>Sinon</a:t>
            </a:r>
            <a:r>
              <a:rPr lang="fr-CA" dirty="0">
                <a:solidFill>
                  <a:srgbClr val="BF779D"/>
                </a:solidFill>
              </a:rPr>
              <a:t> : Faites la commande pour créer un projet Angular. Le nom du projet doit être </a:t>
            </a:r>
            <a:r>
              <a:rPr lang="fr-CA" b="1" dirty="0">
                <a:solidFill>
                  <a:srgbClr val="BF779D"/>
                </a:solidFill>
              </a:rPr>
              <a:t>identique</a:t>
            </a:r>
            <a:r>
              <a:rPr lang="fr-CA" dirty="0">
                <a:solidFill>
                  <a:srgbClr val="BF779D"/>
                </a:solidFill>
              </a:rPr>
              <a:t> à celui du repository. (Si vous faites une faute de frappe, cela va créer un nouveau dossier. Si ça vous arrive, déplacez simplement tout le </a:t>
            </a:r>
            <a:r>
              <a:rPr lang="fr-CA" u="sng" dirty="0">
                <a:solidFill>
                  <a:srgbClr val="BF779D"/>
                </a:solidFill>
              </a:rPr>
              <a:t>contenu</a:t>
            </a:r>
            <a:r>
              <a:rPr lang="fr-CA" dirty="0">
                <a:solidFill>
                  <a:srgbClr val="BF779D"/>
                </a:solidFill>
              </a:rPr>
              <a:t> de ce nouveau dossier (sans le dossier) dans le bon répertoire)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AF50FD3F-FCE3-7469-5599-536B6A051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157" y="2099971"/>
            <a:ext cx="1009791" cy="219106"/>
          </a:xfrm>
          <a:prstGeom prst="rect">
            <a:avLst/>
          </a:prstGeom>
          <a:ln w="28575">
            <a:solidFill>
              <a:srgbClr val="BF779D"/>
            </a:solidFill>
          </a:ln>
        </p:spPr>
      </p:pic>
      <p:sp>
        <p:nvSpPr>
          <p:cNvPr id="33" name="Ellipse 32">
            <a:extLst>
              <a:ext uri="{FF2B5EF4-FFF2-40B4-BE49-F238E27FC236}">
                <a16:creationId xmlns:a16="http://schemas.microsoft.com/office/drawing/2014/main" id="{5FDB9260-A805-4874-AF4B-40450753A3AB}"/>
              </a:ext>
            </a:extLst>
          </p:cNvPr>
          <p:cNvSpPr/>
          <p:nvPr/>
        </p:nvSpPr>
        <p:spPr>
          <a:xfrm>
            <a:off x="2559342" y="1915413"/>
            <a:ext cx="369116" cy="369116"/>
          </a:xfrm>
          <a:prstGeom prst="ellipse">
            <a:avLst/>
          </a:prstGeom>
          <a:solidFill>
            <a:srgbClr val="BF7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5676B83-AF0B-562B-AA2A-7667EAAD6EF4}"/>
              </a:ext>
            </a:extLst>
          </p:cNvPr>
          <p:cNvSpPr txBox="1"/>
          <p:nvPr/>
        </p:nvSpPr>
        <p:spPr>
          <a:xfrm>
            <a:off x="4522218" y="2312872"/>
            <a:ext cx="4725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BF779D"/>
                </a:solidFill>
              </a:rPr>
              <a:t>Dans le repository, supprimez le fichier README.md, sinon il y aura un conflit quand on va créer / importer le projet Angular.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64CBE06C-6474-7521-6A18-69BAAA909C74}"/>
              </a:ext>
            </a:extLst>
          </p:cNvPr>
          <p:cNvCxnSpPr>
            <a:cxnSpLocks/>
          </p:cNvCxnSpPr>
          <p:nvPr/>
        </p:nvCxnSpPr>
        <p:spPr>
          <a:xfrm flipH="1" flipV="1">
            <a:off x="3103884" y="2209524"/>
            <a:ext cx="1368000" cy="297976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44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70FC1-9E66-45C3-9A86-E961EC60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C’est quoi </a:t>
            </a:r>
            <a:r>
              <a:rPr lang="fr-FR" noProof="0" dirty="0" err="1"/>
              <a:t>Angular</a:t>
            </a:r>
            <a:r>
              <a:rPr lang="fr-FR" noProof="0" dirty="0"/>
              <a:t> ?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DAB1C9-3E9F-46A8-9B9D-945F44DE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C’est quoi </a:t>
            </a:r>
            <a:r>
              <a:rPr lang="fr-FR" noProof="0" dirty="0" err="1">
                <a:solidFill>
                  <a:srgbClr val="FA4098"/>
                </a:solidFill>
              </a:rPr>
              <a:t>Angular</a:t>
            </a:r>
            <a:r>
              <a:rPr lang="fr-FR" noProof="0" dirty="0"/>
              <a:t> ? 🥱</a:t>
            </a:r>
          </a:p>
          <a:p>
            <a:pPr lvl="1"/>
            <a:r>
              <a:rPr lang="fr-FR" noProof="0" dirty="0"/>
              <a:t> </a:t>
            </a:r>
            <a:r>
              <a:rPr lang="fr-FR" noProof="0" dirty="0">
                <a:solidFill>
                  <a:srgbClr val="FA4098"/>
                </a:solidFill>
              </a:rPr>
              <a:t>Framework JavaScript </a:t>
            </a:r>
            <a:r>
              <a:rPr lang="fr-FR" b="1" u="sng" noProof="0" dirty="0">
                <a:solidFill>
                  <a:srgbClr val="FA4098"/>
                </a:solidFill>
              </a:rPr>
              <a:t>Front End / client</a:t>
            </a:r>
          </a:p>
          <a:p>
            <a:pPr lvl="2"/>
            <a:r>
              <a:rPr lang="fr-FR" noProof="0" dirty="0"/>
              <a:t> Mieux pour créer des applications Web avec des pages très dynamiques.</a:t>
            </a:r>
          </a:p>
          <a:p>
            <a:pPr lvl="3"/>
            <a:r>
              <a:rPr lang="fr-FR" noProof="0" dirty="0"/>
              <a:t> Si une page Web a beaucoup d’éléments affichés qui </a:t>
            </a:r>
            <a:r>
              <a:rPr lang="fr-FR" b="1" noProof="0" dirty="0"/>
              <a:t>évoluent ou changent </a:t>
            </a:r>
            <a:r>
              <a:rPr lang="fr-FR" noProof="0" dirty="0"/>
              <a:t>lors de la navigation sur la page, utiliser un </a:t>
            </a:r>
            <a:r>
              <a:rPr lang="fr-FR" noProof="0" dirty="0" err="1">
                <a:solidFill>
                  <a:srgbClr val="FA4098"/>
                </a:solidFill>
              </a:rPr>
              <a:t>framework</a:t>
            </a:r>
            <a:r>
              <a:rPr lang="fr-FR" noProof="0" dirty="0">
                <a:solidFill>
                  <a:srgbClr val="FA4098"/>
                </a:solidFill>
              </a:rPr>
              <a:t> JavaScript Front End </a:t>
            </a:r>
            <a:r>
              <a:rPr lang="fr-FR" noProof="0" dirty="0"/>
              <a:t>est souhaitable.</a:t>
            </a:r>
          </a:p>
          <a:p>
            <a:pPr lvl="3"/>
            <a:r>
              <a:rPr lang="fr-FR" noProof="0" dirty="0"/>
              <a:t> Pas besoin de faire des requêtes au serveur sans arrêt pour naviguer !</a:t>
            </a:r>
          </a:p>
          <a:p>
            <a:pPr lvl="2"/>
            <a:r>
              <a:rPr lang="fr-FR" noProof="0" dirty="0"/>
              <a:t> Certaines fonctionnalités requièrent quand même une communication avec un </a:t>
            </a:r>
            <a:r>
              <a:rPr lang="fr-FR" b="1" noProof="0" dirty="0"/>
              <a:t>serveur</a:t>
            </a:r>
            <a:r>
              <a:rPr lang="fr-FR" noProof="0" dirty="0"/>
              <a:t>…</a:t>
            </a:r>
          </a:p>
          <a:p>
            <a:pPr lvl="3"/>
            <a:r>
              <a:rPr lang="fr-FR" noProof="0" dirty="0"/>
              <a:t>Obtenir les données à afficher ! (Images, vidéos, données variées)</a:t>
            </a:r>
          </a:p>
          <a:p>
            <a:pPr lvl="3"/>
            <a:r>
              <a:rPr lang="fr-FR" b="1" noProof="0" dirty="0"/>
              <a:t>« Front End</a:t>
            </a:r>
            <a:r>
              <a:rPr lang="fr-FR" b="1" dirty="0"/>
              <a:t> » </a:t>
            </a:r>
            <a:r>
              <a:rPr lang="fr-FR" noProof="0" dirty="0"/>
              <a:t>: Code accessible à l’utilisateur ! 😨 Attention à la </a:t>
            </a:r>
            <a:r>
              <a:rPr lang="fr-FR" b="1" noProof="0" dirty="0"/>
              <a:t>sécurité</a:t>
            </a:r>
            <a:r>
              <a:rPr lang="fr-FR" noProof="0" dirty="0"/>
              <a:t>. Il faut éviter de se connecter à une base de données 💾 avec un </a:t>
            </a:r>
            <a:r>
              <a:rPr lang="fr-FR" noProof="0" dirty="0" err="1"/>
              <a:t>framework</a:t>
            </a:r>
            <a:r>
              <a:rPr lang="fr-FR" noProof="0" dirty="0"/>
              <a:t> comme </a:t>
            </a:r>
            <a:r>
              <a:rPr lang="fr-FR" noProof="0" dirty="0" err="1">
                <a:solidFill>
                  <a:srgbClr val="FA4098"/>
                </a:solidFill>
              </a:rPr>
              <a:t>Angular</a:t>
            </a:r>
            <a:r>
              <a:rPr lang="fr-FR" noProof="0" dirty="0"/>
              <a:t>…</a:t>
            </a:r>
          </a:p>
          <a:p>
            <a:pPr lvl="2"/>
            <a:endParaRPr lang="fr-FR" noProof="0" dirty="0"/>
          </a:p>
          <a:p>
            <a:pPr lvl="1"/>
            <a:endParaRPr lang="fr-FR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C155D6-60C2-4582-B39B-336F6485E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4837224"/>
            <a:ext cx="1191768" cy="119176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CB3DD9F-E9D6-4817-A4C1-41B29A329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05" y="4859851"/>
            <a:ext cx="1633671" cy="11544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4A09077-DEC5-4913-8757-88A6DE877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876" y="4988100"/>
            <a:ext cx="1026942" cy="890016"/>
          </a:xfrm>
          <a:prstGeom prst="rect">
            <a:avLst/>
          </a:prstGeom>
        </p:spPr>
      </p:pic>
      <p:pic>
        <p:nvPicPr>
          <p:cNvPr id="1026" name="Picture 2" descr="Trademarks">
            <a:extLst>
              <a:ext uri="{FF2B5EF4-FFF2-40B4-BE49-F238E27FC236}">
                <a16:creationId xmlns:a16="http://schemas.microsoft.com/office/drawing/2014/main" id="{52251756-181F-4650-B435-1C5A3D79E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745" y="4930855"/>
            <a:ext cx="1004506" cy="100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7DF6382-F759-4A16-AA41-73A6BFBBD8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384" y="4520184"/>
            <a:ext cx="1737360" cy="173736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EEA3F83-3CDF-4047-8432-43839ADD6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980" y="4963040"/>
            <a:ext cx="915076" cy="91507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E041718-E84D-4C5D-A32B-EBC79B15C3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213" y="4988100"/>
            <a:ext cx="927572" cy="96467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4DF963D-5526-48D2-9A86-A3E15AC5E4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469" y="5013186"/>
            <a:ext cx="864930" cy="86493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9BEC357-E88B-4ABA-9EB5-D6AF0C2A4D73}"/>
              </a:ext>
            </a:extLst>
          </p:cNvPr>
          <p:cNvSpPr txBox="1"/>
          <p:nvPr/>
        </p:nvSpPr>
        <p:spPr>
          <a:xfrm>
            <a:off x="797052" y="5950515"/>
            <a:ext cx="847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>
                <a:solidFill>
                  <a:srgbClr val="7385D1"/>
                </a:solidFill>
              </a:rPr>
              <a:t>Angular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27D0A4D-532D-4820-BF24-3506D00D3904}"/>
              </a:ext>
            </a:extLst>
          </p:cNvPr>
          <p:cNvSpPr txBox="1"/>
          <p:nvPr/>
        </p:nvSpPr>
        <p:spPr>
          <a:xfrm>
            <a:off x="1844068" y="5951441"/>
            <a:ext cx="847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>
                <a:solidFill>
                  <a:srgbClr val="7385D1"/>
                </a:solidFill>
              </a:rPr>
              <a:t>React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5B4BB30-3C37-4CF5-B08C-3B517C38B951}"/>
              </a:ext>
            </a:extLst>
          </p:cNvPr>
          <p:cNvSpPr txBox="1"/>
          <p:nvPr/>
        </p:nvSpPr>
        <p:spPr>
          <a:xfrm>
            <a:off x="2891084" y="5952822"/>
            <a:ext cx="847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>
                <a:solidFill>
                  <a:srgbClr val="7385D1"/>
                </a:solidFill>
              </a:rPr>
              <a:t>Vue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7375CA0-79B4-450A-AE81-94ABA1A279A5}"/>
              </a:ext>
            </a:extLst>
          </p:cNvPr>
          <p:cNvSpPr txBox="1"/>
          <p:nvPr/>
        </p:nvSpPr>
        <p:spPr>
          <a:xfrm>
            <a:off x="6277326" y="5950515"/>
            <a:ext cx="847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>
                <a:solidFill>
                  <a:srgbClr val="7385D1"/>
                </a:solidFill>
              </a:rPr>
              <a:t>Spring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EA21259-4969-4E23-9903-2EC8614E98EB}"/>
              </a:ext>
            </a:extLst>
          </p:cNvPr>
          <p:cNvSpPr txBox="1"/>
          <p:nvPr/>
        </p:nvSpPr>
        <p:spPr>
          <a:xfrm>
            <a:off x="7163983" y="5957344"/>
            <a:ext cx="1174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>
                <a:solidFill>
                  <a:srgbClr val="7385D1"/>
                </a:solidFill>
              </a:rPr>
              <a:t>Ruby on rails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F96D9C5-ED62-48B9-95D2-4CFD4EF1FE73}"/>
              </a:ext>
            </a:extLst>
          </p:cNvPr>
          <p:cNvSpPr txBox="1"/>
          <p:nvPr/>
        </p:nvSpPr>
        <p:spPr>
          <a:xfrm>
            <a:off x="8161724" y="5971750"/>
            <a:ext cx="1174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>
                <a:solidFill>
                  <a:srgbClr val="7385D1"/>
                </a:solidFill>
              </a:rPr>
              <a:t>.Net Core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4C00821-B909-452C-9606-88840466B6DD}"/>
              </a:ext>
            </a:extLst>
          </p:cNvPr>
          <p:cNvSpPr txBox="1"/>
          <p:nvPr/>
        </p:nvSpPr>
        <p:spPr>
          <a:xfrm>
            <a:off x="9143258" y="5986156"/>
            <a:ext cx="1174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>
                <a:solidFill>
                  <a:srgbClr val="7385D1"/>
                </a:solidFill>
              </a:rPr>
              <a:t>Laravel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46FE412-264F-43DA-9805-D5FD34F49C86}"/>
              </a:ext>
            </a:extLst>
          </p:cNvPr>
          <p:cNvSpPr txBox="1"/>
          <p:nvPr/>
        </p:nvSpPr>
        <p:spPr>
          <a:xfrm>
            <a:off x="10268626" y="5971749"/>
            <a:ext cx="1174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>
                <a:solidFill>
                  <a:srgbClr val="7385D1"/>
                </a:solidFill>
              </a:rPr>
              <a:t>django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46594F6-89DE-427B-B35B-937F986A9EED}"/>
              </a:ext>
            </a:extLst>
          </p:cNvPr>
          <p:cNvSpPr txBox="1"/>
          <p:nvPr/>
        </p:nvSpPr>
        <p:spPr>
          <a:xfrm>
            <a:off x="6157692" y="6224458"/>
            <a:ext cx="1086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>
                <a:solidFill>
                  <a:srgbClr val="7385D1"/>
                </a:solidFill>
              </a:rPr>
              <a:t>Java</a:t>
            </a:r>
          </a:p>
        </p:txBody>
      </p:sp>
      <p:sp>
        <p:nvSpPr>
          <p:cNvPr id="29" name="Accolade fermante 28">
            <a:extLst>
              <a:ext uri="{FF2B5EF4-FFF2-40B4-BE49-F238E27FC236}">
                <a16:creationId xmlns:a16="http://schemas.microsoft.com/office/drawing/2014/main" id="{69796249-DB2E-4000-81DD-4F1DFDDE9D40}"/>
              </a:ext>
            </a:extLst>
          </p:cNvPr>
          <p:cNvSpPr/>
          <p:nvPr/>
        </p:nvSpPr>
        <p:spPr>
          <a:xfrm rot="5400000">
            <a:off x="2216388" y="4936292"/>
            <a:ext cx="96533" cy="2810272"/>
          </a:xfrm>
          <a:prstGeom prst="rightBrace">
            <a:avLst>
              <a:gd name="adj1" fmla="val 150286"/>
              <a:gd name="adj2" fmla="val 50000"/>
            </a:avLst>
          </a:prstGeom>
          <a:ln w="12700">
            <a:solidFill>
              <a:srgbClr val="738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E811BA5-A5EF-41E9-A70D-D44B99B10164}"/>
              </a:ext>
            </a:extLst>
          </p:cNvPr>
          <p:cNvSpPr txBox="1"/>
          <p:nvPr/>
        </p:nvSpPr>
        <p:spPr>
          <a:xfrm>
            <a:off x="1555994" y="6393976"/>
            <a:ext cx="1417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>
                <a:solidFill>
                  <a:srgbClr val="7385D1"/>
                </a:solidFill>
              </a:rPr>
              <a:t>JavaScript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CAA6CF7-54F7-45E8-B4C4-9D2FB8DCCE10}"/>
              </a:ext>
            </a:extLst>
          </p:cNvPr>
          <p:cNvSpPr txBox="1"/>
          <p:nvPr/>
        </p:nvSpPr>
        <p:spPr>
          <a:xfrm>
            <a:off x="7214090" y="6235806"/>
            <a:ext cx="1086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>
                <a:solidFill>
                  <a:srgbClr val="7385D1"/>
                </a:solidFill>
              </a:rPr>
              <a:t>Ruby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C96CBCD-34E7-4AFC-8640-70FDDF8007D0}"/>
              </a:ext>
            </a:extLst>
          </p:cNvPr>
          <p:cNvSpPr txBox="1"/>
          <p:nvPr/>
        </p:nvSpPr>
        <p:spPr>
          <a:xfrm>
            <a:off x="8243374" y="6235684"/>
            <a:ext cx="1086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>
                <a:solidFill>
                  <a:srgbClr val="7385D1"/>
                </a:solidFill>
              </a:rPr>
              <a:t>C#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ED4FA7C-10A4-4CD4-9322-766164833F80}"/>
              </a:ext>
            </a:extLst>
          </p:cNvPr>
          <p:cNvSpPr txBox="1"/>
          <p:nvPr/>
        </p:nvSpPr>
        <p:spPr>
          <a:xfrm>
            <a:off x="9261320" y="6227423"/>
            <a:ext cx="1086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>
                <a:solidFill>
                  <a:srgbClr val="7385D1"/>
                </a:solidFill>
              </a:rPr>
              <a:t>PHP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F5DCD45-01AE-4356-9CE4-C8046BC22184}"/>
              </a:ext>
            </a:extLst>
          </p:cNvPr>
          <p:cNvSpPr txBox="1"/>
          <p:nvPr/>
        </p:nvSpPr>
        <p:spPr>
          <a:xfrm>
            <a:off x="10323490" y="6235043"/>
            <a:ext cx="1086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>
                <a:solidFill>
                  <a:srgbClr val="7385D1"/>
                </a:solidFill>
              </a:rPr>
              <a:t>Python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B618BF8-7DF8-48C8-B68B-D1353226034D}"/>
              </a:ext>
            </a:extLst>
          </p:cNvPr>
          <p:cNvSpPr txBox="1"/>
          <p:nvPr/>
        </p:nvSpPr>
        <p:spPr>
          <a:xfrm>
            <a:off x="4389123" y="5139452"/>
            <a:ext cx="14313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>
                <a:solidFill>
                  <a:srgbClr val="7385D1"/>
                </a:solidFill>
              </a:rPr>
              <a:t>Front End</a:t>
            </a:r>
          </a:p>
          <a:p>
            <a:pPr algn="ctr"/>
            <a:r>
              <a:rPr lang="fr-CA" sz="1400" b="1">
                <a:solidFill>
                  <a:srgbClr val="7385D1"/>
                </a:solidFill>
              </a:rPr>
              <a:t>VS</a:t>
            </a:r>
          </a:p>
          <a:p>
            <a:pPr algn="ctr"/>
            <a:r>
              <a:rPr lang="fr-CA" sz="1400" b="1">
                <a:solidFill>
                  <a:srgbClr val="7385D1"/>
                </a:solidFill>
              </a:rPr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19268445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6A906-0889-F576-99CA-B4B66146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Repository Angular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D56B5-F7BB-307C-B849-4FF464376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Commit la création du projet Angular (ou une modification ultérieure)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3C49263-1EDC-A0C0-BF91-E8D5E3D8B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93" y="1780323"/>
            <a:ext cx="2473015" cy="3297353"/>
          </a:xfrm>
          <a:prstGeom prst="rect">
            <a:avLst/>
          </a:prstGeom>
          <a:ln w="28575">
            <a:solidFill>
              <a:srgbClr val="BF779D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4CE2965-2221-AE66-535C-1FE82CA53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876" y="2300293"/>
            <a:ext cx="2923409" cy="2565321"/>
          </a:xfrm>
          <a:prstGeom prst="rect">
            <a:avLst/>
          </a:prstGeom>
          <a:ln w="28575">
            <a:solidFill>
              <a:srgbClr val="BF779D"/>
            </a:solidFill>
          </a:ln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77344E64-53AA-9D2C-F98B-6F41BC52AD78}"/>
              </a:ext>
            </a:extLst>
          </p:cNvPr>
          <p:cNvSpPr/>
          <p:nvPr/>
        </p:nvSpPr>
        <p:spPr>
          <a:xfrm>
            <a:off x="4718727" y="2554514"/>
            <a:ext cx="369116" cy="369116"/>
          </a:xfrm>
          <a:prstGeom prst="ellipse">
            <a:avLst/>
          </a:prstGeom>
          <a:solidFill>
            <a:srgbClr val="BF7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554C338-4062-B3CE-C1D0-E74D5DE5523C}"/>
              </a:ext>
            </a:extLst>
          </p:cNvPr>
          <p:cNvCxnSpPr>
            <a:cxnSpLocks/>
          </p:cNvCxnSpPr>
          <p:nvPr/>
        </p:nvCxnSpPr>
        <p:spPr>
          <a:xfrm flipH="1">
            <a:off x="4718727" y="2428175"/>
            <a:ext cx="841814" cy="0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1D257E90-25CE-AB20-900B-898D42327919}"/>
              </a:ext>
            </a:extLst>
          </p:cNvPr>
          <p:cNvSpPr txBox="1"/>
          <p:nvPr/>
        </p:nvSpPr>
        <p:spPr>
          <a:xfrm>
            <a:off x="5560541" y="2105009"/>
            <a:ext cx="6030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BF779D"/>
                </a:solidFill>
              </a:rPr>
              <a:t>Vous devriez avoir tous les fichiers générés par la création du projet Angular SAUF les dossiers lourds comme </a:t>
            </a:r>
            <a:r>
              <a:rPr lang="fr-CA" dirty="0" err="1">
                <a:solidFill>
                  <a:srgbClr val="BF779D"/>
                </a:solidFill>
              </a:rPr>
              <a:t>node_modules</a:t>
            </a:r>
            <a:r>
              <a:rPr lang="fr-CA" dirty="0">
                <a:solidFill>
                  <a:srgbClr val="BF779D"/>
                </a:solidFill>
              </a:rPr>
              <a:t>, .</a:t>
            </a:r>
            <a:r>
              <a:rPr lang="fr-CA" dirty="0" err="1">
                <a:solidFill>
                  <a:srgbClr val="BF779D"/>
                </a:solidFill>
              </a:rPr>
              <a:t>angular</a:t>
            </a:r>
            <a:r>
              <a:rPr lang="fr-CA" dirty="0">
                <a:solidFill>
                  <a:srgbClr val="BF779D"/>
                </a:solidFill>
              </a:rPr>
              <a:t>, etc. (C’est normal) </a:t>
            </a:r>
          </a:p>
          <a:p>
            <a:r>
              <a:rPr lang="fr-CA" dirty="0">
                <a:solidFill>
                  <a:srgbClr val="BF779D"/>
                </a:solidFill>
              </a:rPr>
              <a:t>Ils sont automatiquement exclus du commit grâce au .</a:t>
            </a:r>
            <a:r>
              <a:rPr lang="fr-CA" dirty="0" err="1">
                <a:solidFill>
                  <a:srgbClr val="BF779D"/>
                </a:solidFill>
              </a:rPr>
              <a:t>gitignore</a:t>
            </a:r>
            <a:r>
              <a:rPr lang="fr-CA" dirty="0">
                <a:solidFill>
                  <a:srgbClr val="BF779D"/>
                </a:solidFill>
              </a:rPr>
              <a:t> généré par Angular </a:t>
            </a:r>
            <a:r>
              <a:rPr lang="en-CA" dirty="0">
                <a:solidFill>
                  <a:srgbClr val="BF779D"/>
                </a:solidFill>
              </a:rPr>
              <a:t>👌</a:t>
            </a:r>
            <a:endParaRPr lang="fr-CA" dirty="0">
              <a:solidFill>
                <a:srgbClr val="BF779D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F109359-7725-6D93-62E6-07C0592BC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413" y="5130382"/>
            <a:ext cx="3207743" cy="1504630"/>
          </a:xfrm>
          <a:prstGeom prst="rect">
            <a:avLst/>
          </a:prstGeom>
          <a:ln w="28575">
            <a:solidFill>
              <a:srgbClr val="BF779D"/>
            </a:solidFill>
          </a:ln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EFF78F47-393F-CF6A-4C32-06506821EAD6}"/>
              </a:ext>
            </a:extLst>
          </p:cNvPr>
          <p:cNvSpPr/>
          <p:nvPr/>
        </p:nvSpPr>
        <p:spPr>
          <a:xfrm>
            <a:off x="6322598" y="4945824"/>
            <a:ext cx="369116" cy="369116"/>
          </a:xfrm>
          <a:prstGeom prst="ellipse">
            <a:avLst/>
          </a:prstGeom>
          <a:solidFill>
            <a:srgbClr val="BF7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DC12858-0381-9950-DA2C-35D8DA8B50E2}"/>
              </a:ext>
            </a:extLst>
          </p:cNvPr>
          <p:cNvSpPr txBox="1"/>
          <p:nvPr/>
        </p:nvSpPr>
        <p:spPr>
          <a:xfrm>
            <a:off x="6959011" y="5707428"/>
            <a:ext cx="422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BF779D"/>
                </a:solidFill>
              </a:rPr>
              <a:t>Vous pouvez commit vos changements.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78428B1-836A-545A-BD27-359247CDEC82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174297" y="5892094"/>
            <a:ext cx="784714" cy="542262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6184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6A906-0889-F576-99CA-B4B66146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Repository Angular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D56B5-F7BB-307C-B849-4FF464376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Push votre travail une fois que vous avez terminé de travailler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A62F0D3-80DA-3E09-C111-BAB35C44A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452" y="3190306"/>
            <a:ext cx="2579916" cy="3272542"/>
          </a:xfrm>
          <a:prstGeom prst="rect">
            <a:avLst/>
          </a:prstGeom>
          <a:ln w="28575">
            <a:solidFill>
              <a:srgbClr val="BF779D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CEC9F51-0FE6-30C2-12A2-BA6D7AB35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23" y="2033537"/>
            <a:ext cx="5572903" cy="1686160"/>
          </a:xfrm>
          <a:prstGeom prst="rect">
            <a:avLst/>
          </a:prstGeom>
          <a:ln w="28575">
            <a:solidFill>
              <a:srgbClr val="BF779D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C9E0663-54BD-5E1E-225A-7516F013F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250" y="1761088"/>
            <a:ext cx="5715798" cy="695422"/>
          </a:xfrm>
          <a:prstGeom prst="rect">
            <a:avLst/>
          </a:prstGeom>
          <a:ln w="28575">
            <a:solidFill>
              <a:srgbClr val="BF779D"/>
            </a:solidFill>
          </a:ln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A9A27545-0490-47E1-670D-634CE71E975F}"/>
              </a:ext>
            </a:extLst>
          </p:cNvPr>
          <p:cNvSpPr/>
          <p:nvPr/>
        </p:nvSpPr>
        <p:spPr>
          <a:xfrm>
            <a:off x="5927591" y="2297447"/>
            <a:ext cx="369116" cy="369116"/>
          </a:xfrm>
          <a:prstGeom prst="ellipse">
            <a:avLst/>
          </a:prstGeom>
          <a:solidFill>
            <a:srgbClr val="BF7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138FE29-0E8B-B2E1-0711-F5303B9AAB37}"/>
              </a:ext>
            </a:extLst>
          </p:cNvPr>
          <p:cNvCxnSpPr>
            <a:cxnSpLocks/>
          </p:cNvCxnSpPr>
          <p:nvPr/>
        </p:nvCxnSpPr>
        <p:spPr>
          <a:xfrm>
            <a:off x="5083728" y="1647315"/>
            <a:ext cx="602058" cy="558990"/>
          </a:xfrm>
          <a:prstGeom prst="straightConnector1">
            <a:avLst/>
          </a:prstGeom>
          <a:ln w="762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7DBE41B4-007E-9072-039C-C50E42D5496E}"/>
              </a:ext>
            </a:extLst>
          </p:cNvPr>
          <p:cNvSpPr/>
          <p:nvPr/>
        </p:nvSpPr>
        <p:spPr>
          <a:xfrm>
            <a:off x="9234252" y="3190306"/>
            <a:ext cx="369116" cy="369116"/>
          </a:xfrm>
          <a:prstGeom prst="ellipse">
            <a:avLst/>
          </a:prstGeom>
          <a:solidFill>
            <a:srgbClr val="BF7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4C56042-AB93-4C6D-98E5-6F2E41BEC7CC}"/>
              </a:ext>
            </a:extLst>
          </p:cNvPr>
          <p:cNvCxnSpPr>
            <a:cxnSpLocks/>
          </p:cNvCxnSpPr>
          <p:nvPr/>
        </p:nvCxnSpPr>
        <p:spPr>
          <a:xfrm>
            <a:off x="9036595" y="5760917"/>
            <a:ext cx="602058" cy="558990"/>
          </a:xfrm>
          <a:prstGeom prst="straightConnector1">
            <a:avLst/>
          </a:prstGeom>
          <a:ln w="762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60B8F0FB-7407-78E1-7899-BDFE827A610E}"/>
              </a:ext>
            </a:extLst>
          </p:cNvPr>
          <p:cNvSpPr txBox="1"/>
          <p:nvPr/>
        </p:nvSpPr>
        <p:spPr>
          <a:xfrm>
            <a:off x="4808543" y="5576251"/>
            <a:ext cx="422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BF779D"/>
                </a:solidFill>
              </a:rPr>
              <a:t>Si le projet vient d’être créé, il faudra simplement créer le </a:t>
            </a:r>
            <a:r>
              <a:rPr lang="fr-CA" dirty="0" err="1">
                <a:solidFill>
                  <a:srgbClr val="BF779D"/>
                </a:solidFill>
              </a:rPr>
              <a:t>remote</a:t>
            </a:r>
            <a:r>
              <a:rPr lang="fr-CA" dirty="0">
                <a:solidFill>
                  <a:srgbClr val="BF779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54048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6A906-0889-F576-99CA-B4B66146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Repository Angular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D56B5-F7BB-307C-B849-4FF464376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Cloner le répertoire lorsque vous reprenez votre travail sur un autre ordi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F5BBA3-C857-E91C-559B-B8FECDF9E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43" y="2136854"/>
            <a:ext cx="3813064" cy="1156772"/>
          </a:xfrm>
          <a:prstGeom prst="rect">
            <a:avLst/>
          </a:prstGeom>
          <a:ln w="28575">
            <a:solidFill>
              <a:srgbClr val="BF779D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2B5BBC7-CC07-45BF-C38E-BEB2AB239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22" y="1766237"/>
            <a:ext cx="6836459" cy="1928232"/>
          </a:xfrm>
          <a:prstGeom prst="rect">
            <a:avLst/>
          </a:prstGeom>
          <a:ln w="28575">
            <a:solidFill>
              <a:srgbClr val="BF779D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9A5390C-7B44-033B-EDCD-30E4E4833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83" y="4260799"/>
            <a:ext cx="4842899" cy="2336273"/>
          </a:xfrm>
          <a:prstGeom prst="rect">
            <a:avLst/>
          </a:prstGeom>
          <a:ln w="28575">
            <a:solidFill>
              <a:srgbClr val="BF779D"/>
            </a:solidFill>
          </a:ln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70931E8B-93BB-C2CD-A270-69BBCE5D65B5}"/>
              </a:ext>
            </a:extLst>
          </p:cNvPr>
          <p:cNvSpPr/>
          <p:nvPr/>
        </p:nvSpPr>
        <p:spPr>
          <a:xfrm>
            <a:off x="4061140" y="1952296"/>
            <a:ext cx="369116" cy="369116"/>
          </a:xfrm>
          <a:prstGeom prst="ellipse">
            <a:avLst/>
          </a:prstGeom>
          <a:solidFill>
            <a:srgbClr val="BF7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1D1799E-9236-876E-CE33-179D73658E74}"/>
              </a:ext>
            </a:extLst>
          </p:cNvPr>
          <p:cNvSpPr/>
          <p:nvPr/>
        </p:nvSpPr>
        <p:spPr>
          <a:xfrm>
            <a:off x="11619923" y="1583180"/>
            <a:ext cx="369116" cy="369116"/>
          </a:xfrm>
          <a:prstGeom prst="ellipse">
            <a:avLst/>
          </a:prstGeom>
          <a:solidFill>
            <a:srgbClr val="BF7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EFB471E-0648-12CB-2F45-2D41393FFEBC}"/>
              </a:ext>
            </a:extLst>
          </p:cNvPr>
          <p:cNvSpPr/>
          <p:nvPr/>
        </p:nvSpPr>
        <p:spPr>
          <a:xfrm>
            <a:off x="5191425" y="4076241"/>
            <a:ext cx="369116" cy="369116"/>
          </a:xfrm>
          <a:prstGeom prst="ellipse">
            <a:avLst/>
          </a:prstGeom>
          <a:solidFill>
            <a:srgbClr val="BF7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F7B6349-0C39-D179-8B7A-EE51B9DCDEF2}"/>
              </a:ext>
            </a:extLst>
          </p:cNvPr>
          <p:cNvCxnSpPr>
            <a:cxnSpLocks/>
          </p:cNvCxnSpPr>
          <p:nvPr/>
        </p:nvCxnSpPr>
        <p:spPr>
          <a:xfrm flipH="1" flipV="1">
            <a:off x="1304407" y="3137992"/>
            <a:ext cx="507615" cy="340192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433C475-5DF4-C10B-36B1-E6EAF43A2F5A}"/>
              </a:ext>
            </a:extLst>
          </p:cNvPr>
          <p:cNvCxnSpPr>
            <a:cxnSpLocks/>
          </p:cNvCxnSpPr>
          <p:nvPr/>
        </p:nvCxnSpPr>
        <p:spPr>
          <a:xfrm flipH="1" flipV="1">
            <a:off x="5713602" y="2630982"/>
            <a:ext cx="366248" cy="229664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E10028D-9631-5F40-0448-896DFB347D8C}"/>
              </a:ext>
            </a:extLst>
          </p:cNvPr>
          <p:cNvCxnSpPr>
            <a:cxnSpLocks/>
          </p:cNvCxnSpPr>
          <p:nvPr/>
        </p:nvCxnSpPr>
        <p:spPr>
          <a:xfrm flipH="1" flipV="1">
            <a:off x="7308909" y="2500689"/>
            <a:ext cx="366248" cy="229664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73E9B33-EA73-D24C-AE0E-FA67293490D0}"/>
              </a:ext>
            </a:extLst>
          </p:cNvPr>
          <p:cNvCxnSpPr>
            <a:cxnSpLocks/>
          </p:cNvCxnSpPr>
          <p:nvPr/>
        </p:nvCxnSpPr>
        <p:spPr>
          <a:xfrm flipH="1" flipV="1">
            <a:off x="11092344" y="2861199"/>
            <a:ext cx="366248" cy="229664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E17836D-577B-173D-0BBA-B36B0E8EBD93}"/>
              </a:ext>
            </a:extLst>
          </p:cNvPr>
          <p:cNvCxnSpPr>
            <a:cxnSpLocks/>
          </p:cNvCxnSpPr>
          <p:nvPr/>
        </p:nvCxnSpPr>
        <p:spPr>
          <a:xfrm flipH="1" flipV="1">
            <a:off x="11621357" y="3540859"/>
            <a:ext cx="366248" cy="229664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8DF74518-8D71-2DCD-D9B5-7F3334D7E23C}"/>
              </a:ext>
            </a:extLst>
          </p:cNvPr>
          <p:cNvSpPr txBox="1"/>
          <p:nvPr/>
        </p:nvSpPr>
        <p:spPr>
          <a:xfrm>
            <a:off x="5806271" y="4428921"/>
            <a:ext cx="59982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BF779D"/>
                </a:solidFill>
              </a:rPr>
              <a:t>Une fois le repository cloné, n’oubliez surtout pas d’aller dans le répertoire, d’ouvrir PowerShell avec </a:t>
            </a:r>
            <a:r>
              <a:rPr lang="fr-CA" b="1" dirty="0">
                <a:solidFill>
                  <a:srgbClr val="BF779D"/>
                </a:solidFill>
              </a:rPr>
              <a:t>Shift + Clic-droit</a:t>
            </a:r>
            <a:r>
              <a:rPr lang="fr-CA" dirty="0">
                <a:solidFill>
                  <a:srgbClr val="BF779D"/>
                </a:solidFill>
              </a:rPr>
              <a:t> et de taper la commande </a:t>
            </a:r>
            <a:r>
              <a:rPr lang="fr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fr-CA" dirty="0">
                <a:solidFill>
                  <a:srgbClr val="BF779D"/>
                </a:solidFill>
              </a:rPr>
              <a:t> pour </a:t>
            </a:r>
            <a:r>
              <a:rPr lang="fr-CA" b="1" dirty="0">
                <a:solidFill>
                  <a:srgbClr val="BF779D"/>
                </a:solidFill>
              </a:rPr>
              <a:t>réinstaller les dépendances </a:t>
            </a:r>
            <a:r>
              <a:rPr lang="fr-CA" dirty="0">
                <a:solidFill>
                  <a:srgbClr val="BF779D"/>
                </a:solidFill>
              </a:rPr>
              <a:t>!</a:t>
            </a:r>
          </a:p>
          <a:p>
            <a:endParaRPr lang="fr-CA" dirty="0">
              <a:solidFill>
                <a:srgbClr val="BF779D"/>
              </a:solidFill>
            </a:endParaRPr>
          </a:p>
          <a:p>
            <a:r>
              <a:rPr lang="fr-CA" dirty="0">
                <a:solidFill>
                  <a:srgbClr val="BF779D"/>
                </a:solidFill>
              </a:rPr>
              <a:t>Cela va ajouter des fichiers dans le projet, mais </a:t>
            </a:r>
            <a:r>
              <a:rPr lang="fr-CA" dirty="0" err="1">
                <a:solidFill>
                  <a:srgbClr val="BF779D"/>
                </a:solidFill>
              </a:rPr>
              <a:t>GitKraken</a:t>
            </a:r>
            <a:r>
              <a:rPr lang="fr-CA" dirty="0">
                <a:solidFill>
                  <a:srgbClr val="BF779D"/>
                </a:solidFill>
              </a:rPr>
              <a:t> ne va même pas les détecter grâce au .</a:t>
            </a:r>
            <a:r>
              <a:rPr lang="fr-CA" dirty="0" err="1">
                <a:solidFill>
                  <a:srgbClr val="BF779D"/>
                </a:solidFill>
              </a:rPr>
              <a:t>gitignore</a:t>
            </a:r>
            <a:r>
              <a:rPr lang="fr-CA" dirty="0">
                <a:solidFill>
                  <a:srgbClr val="BF779D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404142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70FC1-9E66-45C3-9A86-E961EC60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Pourquoi </a:t>
            </a:r>
            <a:r>
              <a:rPr lang="fr-FR" noProof="0" dirty="0" err="1"/>
              <a:t>Angular</a:t>
            </a:r>
            <a:r>
              <a:rPr lang="fr-FR" noProof="0" dirty="0"/>
              <a:t> ?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DAB1C9-3E9F-46A8-9B9D-945F44DE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</a:t>
            </a:r>
            <a:r>
              <a:rPr lang="fr-FR" noProof="0" dirty="0" err="1">
                <a:solidFill>
                  <a:srgbClr val="FA4098"/>
                </a:solidFill>
              </a:rPr>
              <a:t>Angular</a:t>
            </a:r>
            <a:r>
              <a:rPr lang="fr-FR" noProof="0" dirty="0"/>
              <a:t> VS les autres </a:t>
            </a:r>
            <a:r>
              <a:rPr lang="fr-FR" noProof="0" dirty="0" err="1"/>
              <a:t>frameworks</a:t>
            </a:r>
            <a:r>
              <a:rPr lang="fr-FR" noProof="0" dirty="0"/>
              <a:t> Front End (</a:t>
            </a:r>
            <a:r>
              <a:rPr lang="fr-FR" noProof="0" dirty="0">
                <a:solidFill>
                  <a:srgbClr val="FA4098"/>
                </a:solidFill>
              </a:rPr>
              <a:t>Vue</a:t>
            </a:r>
            <a:r>
              <a:rPr lang="fr-FR" noProof="0" dirty="0"/>
              <a:t>, </a:t>
            </a:r>
            <a:r>
              <a:rPr lang="fr-FR" noProof="0" dirty="0" err="1">
                <a:solidFill>
                  <a:srgbClr val="FA4098"/>
                </a:solidFill>
              </a:rPr>
              <a:t>React</a:t>
            </a:r>
            <a:r>
              <a:rPr lang="fr-FR" noProof="0" dirty="0"/>
              <a:t>,</a:t>
            </a:r>
            <a:r>
              <a:rPr lang="fr-FR" noProof="0" dirty="0">
                <a:solidFill>
                  <a:srgbClr val="FA4098"/>
                </a:solidFill>
              </a:rPr>
              <a:t> …</a:t>
            </a:r>
            <a:r>
              <a:rPr lang="fr-FR" noProof="0" dirty="0"/>
              <a:t>)</a:t>
            </a:r>
          </a:p>
          <a:p>
            <a:pPr lvl="1"/>
            <a:r>
              <a:rPr lang="fr-FR" noProof="0" dirty="0"/>
              <a:t> Avantages ✅</a:t>
            </a:r>
          </a:p>
          <a:p>
            <a:pPr lvl="2"/>
            <a:r>
              <a:rPr lang="fr-FR" noProof="0" dirty="0"/>
              <a:t> Permet d’utiliser </a:t>
            </a:r>
            <a:r>
              <a:rPr lang="fr-FR" b="1" noProof="0" dirty="0" err="1"/>
              <a:t>TypeScript</a:t>
            </a:r>
            <a:r>
              <a:rPr lang="fr-FR" noProof="0" dirty="0"/>
              <a:t> (JavaScript avec des outils supplémentaires)</a:t>
            </a:r>
          </a:p>
          <a:p>
            <a:pPr lvl="2"/>
            <a:r>
              <a:rPr lang="fr-FR" noProof="0" dirty="0"/>
              <a:t> «</a:t>
            </a:r>
            <a:r>
              <a:rPr lang="fr-FR" b="1" noProof="0" dirty="0"/>
              <a:t> </a:t>
            </a:r>
            <a:r>
              <a:rPr lang="fr-FR" b="1" noProof="0" dirty="0" err="1"/>
              <a:t>Two-way</a:t>
            </a:r>
            <a:r>
              <a:rPr lang="fr-FR" b="1" noProof="0" dirty="0"/>
              <a:t> Data Binding </a:t>
            </a:r>
            <a:r>
              <a:rPr lang="fr-FR" noProof="0" dirty="0"/>
              <a:t>» : on peut changer le « </a:t>
            </a:r>
            <a:r>
              <a:rPr lang="fr-FR" noProof="0" dirty="0">
                <a:solidFill>
                  <a:srgbClr val="FA4098"/>
                </a:solidFill>
              </a:rPr>
              <a:t>Modèle 💾</a:t>
            </a:r>
            <a:r>
              <a:rPr lang="fr-FR" noProof="0" dirty="0"/>
              <a:t> » via l’interface graphique.</a:t>
            </a:r>
          </a:p>
          <a:p>
            <a:pPr lvl="2"/>
            <a:r>
              <a:rPr lang="fr-FR" noProof="0" dirty="0"/>
              <a:t> Supporte </a:t>
            </a:r>
            <a:r>
              <a:rPr lang="fr-FR" b="1" noProof="0" dirty="0"/>
              <a:t>l’injection de dépendances</a:t>
            </a:r>
            <a:r>
              <a:rPr lang="fr-FR" noProof="0" dirty="0"/>
              <a:t>.</a:t>
            </a:r>
          </a:p>
          <a:p>
            <a:pPr lvl="2"/>
            <a:r>
              <a:rPr lang="fr-FR" noProof="0" dirty="0"/>
              <a:t> Constitué de plusieurs sous-librairies « </a:t>
            </a:r>
            <a:r>
              <a:rPr lang="fr-FR" noProof="0" dirty="0" err="1"/>
              <a:t>built-in</a:t>
            </a:r>
            <a:r>
              <a:rPr lang="fr-FR" noProof="0" dirty="0"/>
              <a:t> » qui permettent de faire des grandes applications complètes et structurées.</a:t>
            </a:r>
          </a:p>
          <a:p>
            <a:pPr lvl="3"/>
            <a:r>
              <a:rPr lang="fr-FR" noProof="0" dirty="0"/>
              <a:t> Avec certains autres </a:t>
            </a:r>
            <a:r>
              <a:rPr lang="fr-FR" noProof="0" dirty="0" err="1"/>
              <a:t>frameworks</a:t>
            </a:r>
            <a:r>
              <a:rPr lang="fr-FR" noProof="0" dirty="0"/>
              <a:t>, il faut souvent se doter de librairies supplémentaires.</a:t>
            </a:r>
          </a:p>
          <a:p>
            <a:pPr lvl="2"/>
            <a:r>
              <a:rPr lang="fr-FR" noProof="0" dirty="0"/>
              <a:t> Architecture </a:t>
            </a:r>
            <a:r>
              <a:rPr lang="fr-FR" b="1" noProof="0" dirty="0"/>
              <a:t>MVC</a:t>
            </a:r>
            <a:r>
              <a:rPr lang="fr-FR" noProof="0" dirty="0"/>
              <a:t>. Possiblement intuitif pour vous.</a:t>
            </a:r>
          </a:p>
          <a:p>
            <a:pPr lvl="1"/>
            <a:r>
              <a:rPr lang="fr-FR" noProof="0" dirty="0"/>
              <a:t> Désavantages 😕</a:t>
            </a:r>
          </a:p>
          <a:p>
            <a:pPr lvl="2"/>
            <a:r>
              <a:rPr lang="fr-FR" noProof="0" dirty="0"/>
              <a:t> Parfois moins performant* (Mais toujours mieux qu’un Framework </a:t>
            </a:r>
            <a:r>
              <a:rPr lang="fr-FR" noProof="0" dirty="0">
                <a:solidFill>
                  <a:srgbClr val="FA4098"/>
                </a:solidFill>
              </a:rPr>
              <a:t>Back End</a:t>
            </a:r>
            <a:r>
              <a:rPr lang="fr-FR" noProof="0" dirty="0"/>
              <a:t> pour gérer un site Web avec un affichage très dynamique)</a:t>
            </a:r>
          </a:p>
          <a:p>
            <a:pPr lvl="2"/>
            <a:r>
              <a:rPr lang="fr-FR" noProof="0" dirty="0"/>
              <a:t> Plus long à apprendre* (Car plus complet / sophistiqué)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14E8CC-E492-CB88-0FFC-A774658B3379}"/>
              </a:ext>
            </a:extLst>
          </p:cNvPr>
          <p:cNvSpPr txBox="1"/>
          <p:nvPr/>
        </p:nvSpPr>
        <p:spPr>
          <a:xfrm>
            <a:off x="0" y="6581001"/>
            <a:ext cx="7617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7385D1"/>
                </a:solidFill>
              </a:rPr>
              <a:t>*Certaines informations dans cette diapo sont à prendre à la légère : comparer des librairies est difficile et situationnel.</a:t>
            </a:r>
          </a:p>
        </p:txBody>
      </p:sp>
    </p:spTree>
    <p:extLst>
      <p:ext uri="{BB962C8B-B14F-4D97-AF65-F5344CB8AC3E}">
        <p14:creationId xmlns:p14="http://schemas.microsoft.com/office/powerpoint/2010/main" val="183902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70FC1-9E66-45C3-9A86-E961EC60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Outils nécessaires pour </a:t>
            </a:r>
            <a:r>
              <a:rPr lang="fr-FR" noProof="0" dirty="0" err="1"/>
              <a:t>Angular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DAB1C9-3E9F-46A8-9B9D-945F44DE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</a:t>
            </a:r>
            <a:r>
              <a:rPr lang="fr-FR" noProof="0" dirty="0" err="1">
                <a:solidFill>
                  <a:srgbClr val="FA4098"/>
                </a:solidFill>
              </a:rPr>
              <a:t>npm</a:t>
            </a:r>
            <a:r>
              <a:rPr lang="fr-FR" noProof="0" dirty="0"/>
              <a:t> (Node Package Manager) 📦</a:t>
            </a:r>
          </a:p>
          <a:p>
            <a:pPr lvl="1"/>
            <a:r>
              <a:rPr lang="fr-FR" noProof="0" dirty="0"/>
              <a:t> Gestionnaire de dépendances</a:t>
            </a:r>
          </a:p>
          <a:p>
            <a:r>
              <a:rPr lang="fr-FR" noProof="0" dirty="0"/>
              <a:t> </a:t>
            </a:r>
            <a:r>
              <a:rPr lang="fr-FR" noProof="0" dirty="0" err="1">
                <a:solidFill>
                  <a:srgbClr val="FA4098"/>
                </a:solidFill>
              </a:rPr>
              <a:t>TypeScript</a:t>
            </a:r>
            <a:r>
              <a:rPr lang="fr-FR" noProof="0" dirty="0"/>
              <a:t> 📝</a:t>
            </a:r>
          </a:p>
          <a:p>
            <a:pPr lvl="1"/>
            <a:r>
              <a:rPr lang="fr-FR" noProof="0" dirty="0"/>
              <a:t> « Langage » dérivé de JavaScript qui ajoute des outils supplémentaires à JS.</a:t>
            </a:r>
          </a:p>
          <a:p>
            <a:pPr lvl="2"/>
            <a:r>
              <a:rPr lang="fr-FR" noProof="0" dirty="0"/>
              <a:t> Classes, validation de types, robustesse...</a:t>
            </a:r>
          </a:p>
          <a:p>
            <a:r>
              <a:rPr lang="fr-FR" noProof="0" dirty="0"/>
              <a:t> </a:t>
            </a:r>
            <a:r>
              <a:rPr lang="fr-FR" noProof="0" dirty="0">
                <a:solidFill>
                  <a:srgbClr val="FA4098"/>
                </a:solidFill>
              </a:rPr>
              <a:t>Visual Studio Code</a:t>
            </a:r>
            <a:r>
              <a:rPr lang="fr-FR" noProof="0" dirty="0"/>
              <a:t> 📘</a:t>
            </a:r>
          </a:p>
          <a:p>
            <a:pPr lvl="1"/>
            <a:r>
              <a:rPr lang="fr-FR" noProof="0" dirty="0"/>
              <a:t> Vous pouvez utiliser un autre environnement, mais vous connaissez déjà lui. 🧠</a:t>
            </a:r>
          </a:p>
        </p:txBody>
      </p:sp>
    </p:spTree>
    <p:extLst>
      <p:ext uri="{BB962C8B-B14F-4D97-AF65-F5344CB8AC3E}">
        <p14:creationId xmlns:p14="http://schemas.microsoft.com/office/powerpoint/2010/main" val="215165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70FC1-9E66-45C3-9A86-E961EC60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NPM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DAB1C9-3E9F-46A8-9B9D-945F44DE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</a:t>
            </a:r>
            <a:r>
              <a:rPr lang="fr-FR" noProof="0" dirty="0">
                <a:solidFill>
                  <a:srgbClr val="FA4098"/>
                </a:solidFill>
              </a:rPr>
              <a:t>NPM </a:t>
            </a:r>
            <a:r>
              <a:rPr lang="fr-FR" noProof="0" dirty="0"/>
              <a:t>📦</a:t>
            </a:r>
          </a:p>
          <a:p>
            <a:pPr lvl="1"/>
            <a:r>
              <a:rPr lang="fr-FR" noProof="0" dirty="0"/>
              <a:t> Va nous aider à gérer les dépendances avec JavaScript.</a:t>
            </a:r>
          </a:p>
          <a:p>
            <a:pPr lvl="2"/>
            <a:r>
              <a:rPr lang="fr-FR" noProof="0" dirty="0"/>
              <a:t> Un peu comme </a:t>
            </a:r>
            <a:r>
              <a:rPr lang="fr-FR" noProof="0" dirty="0" err="1">
                <a:solidFill>
                  <a:srgbClr val="FA4098"/>
                </a:solidFill>
              </a:rPr>
              <a:t>Gradle</a:t>
            </a:r>
            <a:r>
              <a:rPr lang="fr-FR" noProof="0" dirty="0"/>
              <a:t> / </a:t>
            </a:r>
            <a:r>
              <a:rPr lang="fr-FR" noProof="0" dirty="0">
                <a:solidFill>
                  <a:srgbClr val="FA4098"/>
                </a:solidFill>
              </a:rPr>
              <a:t>Maven</a:t>
            </a:r>
            <a:r>
              <a:rPr lang="fr-FR" noProof="0" dirty="0"/>
              <a:t> avec un projet Android.</a:t>
            </a:r>
          </a:p>
          <a:p>
            <a:pPr marL="914400" lvl="2" indent="0">
              <a:buNone/>
            </a:pPr>
            <a:endParaRPr lang="fr-FR" noProof="0" dirty="0"/>
          </a:p>
          <a:p>
            <a:pPr lvl="1"/>
            <a:r>
              <a:rPr lang="fr-FR" noProof="0" dirty="0"/>
              <a:t> Dans les diapos qui suivent :</a:t>
            </a:r>
          </a:p>
          <a:p>
            <a:pPr lvl="2"/>
            <a:r>
              <a:rPr lang="fr-FR" noProof="0" dirty="0"/>
              <a:t> Télécharger </a:t>
            </a:r>
            <a:r>
              <a:rPr lang="fr-FR" noProof="0" dirty="0">
                <a:solidFill>
                  <a:srgbClr val="FA4098"/>
                </a:solidFill>
              </a:rPr>
              <a:t>Node.js</a:t>
            </a:r>
            <a:r>
              <a:rPr lang="fr-FR" noProof="0" dirty="0"/>
              <a:t> / </a:t>
            </a:r>
            <a:r>
              <a:rPr lang="fr-FR" noProof="0" dirty="0" err="1">
                <a:solidFill>
                  <a:srgbClr val="FA4098"/>
                </a:solidFill>
              </a:rPr>
              <a:t>npm</a:t>
            </a:r>
            <a:endParaRPr lang="fr-FR" noProof="0" dirty="0">
              <a:solidFill>
                <a:srgbClr val="FA4098"/>
              </a:solidFill>
            </a:endParaRPr>
          </a:p>
          <a:p>
            <a:pPr lvl="2"/>
            <a:r>
              <a:rPr lang="fr-FR" noProof="0" dirty="0"/>
              <a:t> Installer </a:t>
            </a:r>
            <a:r>
              <a:rPr lang="fr-FR" noProof="0" dirty="0" err="1">
                <a:solidFill>
                  <a:srgbClr val="FA4098"/>
                </a:solidFill>
              </a:rPr>
              <a:t>Angular</a:t>
            </a:r>
            <a:endParaRPr lang="fr-FR" noProof="0" dirty="0">
              <a:solidFill>
                <a:srgbClr val="FA4098"/>
              </a:solidFill>
            </a:endParaRPr>
          </a:p>
          <a:p>
            <a:pPr lvl="2"/>
            <a:r>
              <a:rPr lang="fr-FR" noProof="0" dirty="0"/>
              <a:t> Créer un </a:t>
            </a:r>
            <a:r>
              <a:rPr lang="fr-FR" noProof="0" dirty="0">
                <a:solidFill>
                  <a:srgbClr val="FA4098"/>
                </a:solidFill>
              </a:rPr>
              <a:t>projet </a:t>
            </a:r>
            <a:r>
              <a:rPr lang="fr-FR" noProof="0" dirty="0" err="1">
                <a:solidFill>
                  <a:srgbClr val="FA4098"/>
                </a:solidFill>
              </a:rPr>
              <a:t>Angular</a:t>
            </a:r>
            <a:endParaRPr lang="fr-FR" noProof="0" dirty="0">
              <a:solidFill>
                <a:srgbClr val="FA4098"/>
              </a:solidFill>
            </a:endParaRPr>
          </a:p>
          <a:p>
            <a:pPr lvl="2"/>
            <a:r>
              <a:rPr lang="fr-FR" noProof="0" dirty="0"/>
              <a:t> Installer une </a:t>
            </a:r>
            <a:r>
              <a:rPr lang="fr-FR" noProof="0" dirty="0">
                <a:solidFill>
                  <a:srgbClr val="FA4098"/>
                </a:solidFill>
              </a:rPr>
              <a:t>dépendance 🍷🚬</a:t>
            </a:r>
          </a:p>
          <a:p>
            <a:pPr lvl="2"/>
            <a:r>
              <a:rPr lang="fr-FR" noProof="0" dirty="0"/>
              <a:t> Désinstaller une </a:t>
            </a:r>
            <a:r>
              <a:rPr lang="fr-FR" noProof="0" dirty="0">
                <a:solidFill>
                  <a:srgbClr val="FA4098"/>
                </a:solidFill>
              </a:rPr>
              <a:t>dépendance</a:t>
            </a:r>
          </a:p>
          <a:p>
            <a:pPr lvl="2"/>
            <a:r>
              <a:rPr lang="fr-FR" noProof="0" dirty="0"/>
              <a:t> Mettre à jour les </a:t>
            </a:r>
            <a:r>
              <a:rPr lang="fr-FR" noProof="0" dirty="0">
                <a:solidFill>
                  <a:srgbClr val="FA4098"/>
                </a:solidFill>
              </a:rPr>
              <a:t>dépendances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C5207F8-24B1-46E9-8691-296571C6F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766" y="2581989"/>
            <a:ext cx="4482451" cy="29722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051A555-2170-4501-A1C3-C553ADAA0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85" y="5332159"/>
            <a:ext cx="1141310" cy="44416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653B5E-193E-4C26-BF2D-7416805C1822}"/>
              </a:ext>
            </a:extLst>
          </p:cNvPr>
          <p:cNvSpPr txBox="1"/>
          <p:nvPr/>
        </p:nvSpPr>
        <p:spPr>
          <a:xfrm>
            <a:off x="7188766" y="5554239"/>
            <a:ext cx="3507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Des gens heureux grâce à npm</a:t>
            </a:r>
          </a:p>
        </p:txBody>
      </p:sp>
    </p:spTree>
    <p:extLst>
      <p:ext uri="{BB962C8B-B14F-4D97-AF65-F5344CB8AC3E}">
        <p14:creationId xmlns:p14="http://schemas.microsoft.com/office/powerpoint/2010/main" val="169503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70FC1-9E66-45C3-9A86-E961EC60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Télécharger NPM 🏡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DAB1C9-3E9F-46A8-9B9D-945F44DE3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6878"/>
            <a:ext cx="11118135" cy="5026393"/>
          </a:xfrm>
        </p:spPr>
        <p:txBody>
          <a:bodyPr/>
          <a:lstStyle/>
          <a:p>
            <a:r>
              <a:rPr lang="fr-FR" noProof="0" dirty="0"/>
              <a:t> Télécharger </a:t>
            </a:r>
            <a:r>
              <a:rPr lang="fr-FR" noProof="0" dirty="0">
                <a:solidFill>
                  <a:srgbClr val="FA4098"/>
                </a:solidFill>
              </a:rPr>
              <a:t>NPM 📦</a:t>
            </a:r>
          </a:p>
          <a:p>
            <a:pPr lvl="1"/>
            <a:r>
              <a:rPr lang="fr-FR" noProof="0" dirty="0"/>
              <a:t> Rendez-vous sur </a:t>
            </a:r>
            <a:r>
              <a:rPr lang="fr-FR" noProof="0" dirty="0">
                <a:hlinkClick r:id="rId2"/>
              </a:rPr>
              <a:t>https://nodejs.org/en/</a:t>
            </a:r>
            <a:r>
              <a:rPr lang="fr-FR" noProof="0" dirty="0"/>
              <a:t> (Oui </a:t>
            </a:r>
            <a:r>
              <a:rPr lang="fr-FR" noProof="0" dirty="0" err="1"/>
              <a:t>oui</a:t>
            </a:r>
            <a:r>
              <a:rPr lang="fr-FR" noProof="0" dirty="0"/>
              <a:t>, </a:t>
            </a:r>
            <a:r>
              <a:rPr lang="fr-FR" i="1" noProof="0" dirty="0">
                <a:solidFill>
                  <a:srgbClr val="FA4098"/>
                </a:solidFill>
              </a:rPr>
              <a:t>node.js</a:t>
            </a:r>
            <a:r>
              <a:rPr lang="fr-FR" noProof="0" dirty="0"/>
              <a:t>)</a:t>
            </a:r>
          </a:p>
          <a:p>
            <a:pPr lvl="2"/>
            <a:r>
              <a:rPr lang="fr-FR" noProof="0" dirty="0"/>
              <a:t> Téléchargez la </a:t>
            </a:r>
            <a:r>
              <a:rPr lang="fr-FR" b="1" noProof="0" dirty="0"/>
              <a:t>version LTS</a:t>
            </a:r>
            <a:r>
              <a:rPr lang="fr-FR" noProof="0" dirty="0"/>
              <a:t> adapté à votre système d’exploitation.</a:t>
            </a:r>
          </a:p>
          <a:p>
            <a:pPr lvl="2"/>
            <a:r>
              <a:rPr lang="fr-FR" noProof="0" dirty="0"/>
              <a:t> Lancer l’installateur.</a:t>
            </a:r>
          </a:p>
          <a:p>
            <a:pPr lvl="2"/>
            <a:r>
              <a:rPr lang="fr-FR" noProof="0" dirty="0"/>
              <a:t> Installez avec les paramètres par défaut.</a:t>
            </a:r>
          </a:p>
          <a:p>
            <a:pPr lvl="2"/>
            <a:endParaRPr lang="fr-FR" noProof="0" dirty="0"/>
          </a:p>
          <a:p>
            <a:pPr lvl="2"/>
            <a:endParaRPr lang="fr-FR" noProof="0" dirty="0"/>
          </a:p>
          <a:p>
            <a:pPr lvl="1"/>
            <a:r>
              <a:rPr lang="fr-FR" noProof="0" dirty="0"/>
              <a:t> On vérifie que c’est bien installé</a:t>
            </a:r>
          </a:p>
          <a:p>
            <a:pPr lvl="2"/>
            <a:r>
              <a:rPr lang="fr-FR" noProof="0" dirty="0"/>
              <a:t> Ouvrez </a:t>
            </a:r>
            <a:r>
              <a:rPr lang="fr-FR" noProof="0" dirty="0" err="1">
                <a:solidFill>
                  <a:srgbClr val="FA4098"/>
                </a:solidFill>
              </a:rPr>
              <a:t>Powershell</a:t>
            </a:r>
            <a:r>
              <a:rPr lang="fr-FR" noProof="0" dirty="0"/>
              <a:t> n’importe où.</a:t>
            </a:r>
          </a:p>
          <a:p>
            <a:pPr lvl="2"/>
            <a:r>
              <a:rPr lang="fr-FR" noProof="0" dirty="0"/>
              <a:t> Tapez la commande </a:t>
            </a:r>
            <a:r>
              <a:rPr lang="fr-FR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fr-FR" noProof="0" dirty="0"/>
              <a:t>. Si </a:t>
            </a:r>
            <a:r>
              <a:rPr lang="fr-FR" noProof="0" dirty="0" err="1">
                <a:solidFill>
                  <a:srgbClr val="FA4098"/>
                </a:solidFill>
              </a:rPr>
              <a:t>npm</a:t>
            </a:r>
            <a:r>
              <a:rPr lang="fr-FR" noProof="0" dirty="0"/>
              <a:t> est bien installé, la console vous proposera de l’aide pour taper des commandes </a:t>
            </a:r>
            <a:r>
              <a:rPr lang="fr-FR" noProof="0" dirty="0" err="1">
                <a:solidFill>
                  <a:srgbClr val="FA4098"/>
                </a:solidFill>
              </a:rPr>
              <a:t>npm</a:t>
            </a:r>
            <a:r>
              <a:rPr lang="fr-FR" noProof="0" dirty="0"/>
              <a:t>.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D7C41AD-4041-42EA-B5F2-1D1DA7190E54}"/>
              </a:ext>
            </a:extLst>
          </p:cNvPr>
          <p:cNvSpPr txBox="1"/>
          <p:nvPr/>
        </p:nvSpPr>
        <p:spPr>
          <a:xfrm>
            <a:off x="9262577" y="1355365"/>
            <a:ext cx="243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>
                <a:solidFill>
                  <a:srgbClr val="7385D1"/>
                </a:solidFill>
              </a:rPr>
              <a:t>Vous êtes </a:t>
            </a:r>
            <a:r>
              <a:rPr lang="fr-CA" sz="1200" b="1" i="1" dirty="0">
                <a:solidFill>
                  <a:srgbClr val="7385D1"/>
                </a:solidFill>
              </a:rPr>
              <a:t>Most </a:t>
            </a:r>
            <a:r>
              <a:rPr lang="fr-CA" sz="1200" b="1" i="1" dirty="0" err="1">
                <a:solidFill>
                  <a:srgbClr val="7385D1"/>
                </a:solidFill>
              </a:rPr>
              <a:t>Users</a:t>
            </a:r>
            <a:r>
              <a:rPr lang="fr-CA" sz="1200" b="1" i="1" dirty="0">
                <a:solidFill>
                  <a:srgbClr val="7385D1"/>
                </a:solidFill>
              </a:rPr>
              <a:t> </a:t>
            </a:r>
            <a:r>
              <a:rPr lang="en-CA" sz="1200" dirty="0">
                <a:solidFill>
                  <a:srgbClr val="7385D1"/>
                </a:solidFill>
              </a:rPr>
              <a:t>😏</a:t>
            </a:r>
            <a:endParaRPr lang="fr-CA" sz="1200" dirty="0">
              <a:solidFill>
                <a:srgbClr val="7385D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C0FA18A-1DA8-4739-A95E-5825FEBEC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321" y="2271641"/>
            <a:ext cx="484804" cy="48480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4744124-9B1C-43AC-8136-2A3387DB3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143" y="3060313"/>
            <a:ext cx="5525271" cy="50489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95E6EEB-7E56-4E73-91BD-60FE8CD3E369}"/>
              </a:ext>
            </a:extLst>
          </p:cNvPr>
          <p:cNvSpPr txBox="1"/>
          <p:nvPr/>
        </p:nvSpPr>
        <p:spPr>
          <a:xfrm>
            <a:off x="1245759" y="3158873"/>
            <a:ext cx="816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FA4098"/>
                </a:solidFill>
              </a:rPr>
              <a:t>Non</a:t>
            </a:r>
            <a:r>
              <a:rPr lang="fr-CA" sz="1400" dirty="0">
                <a:solidFill>
                  <a:srgbClr val="7385D1"/>
                </a:solidFill>
              </a:rPr>
              <a:t> </a:t>
            </a:r>
            <a:r>
              <a:rPr lang="en-CA" sz="1400" dirty="0">
                <a:solidFill>
                  <a:srgbClr val="7385D1"/>
                </a:solidFill>
              </a:rPr>
              <a:t>😠</a:t>
            </a:r>
            <a:endParaRPr lang="fr-CA" sz="1400" dirty="0">
              <a:solidFill>
                <a:srgbClr val="7385D1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925A666-917D-445F-A7C2-E24C5FC4F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484" y="4050913"/>
            <a:ext cx="1327403" cy="34061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8984CED-2AA1-4252-8651-94D1D9E8B288}"/>
              </a:ext>
            </a:extLst>
          </p:cNvPr>
          <p:cNvSpPr txBox="1"/>
          <p:nvPr/>
        </p:nvSpPr>
        <p:spPr>
          <a:xfrm>
            <a:off x="0" y="6550223"/>
            <a:ext cx="1104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noProof="0">
                <a:solidFill>
                  <a:srgbClr val="7385D1"/>
                </a:solidFill>
              </a:rPr>
              <a:t>🏡 Étape nécessaire à la maison seulement. Si vous n’êtes pas sûr d’être à la maison présentement, demandez à un adulte où vous êtes.</a:t>
            </a:r>
            <a:endParaRPr lang="fr-CA" sz="1400">
              <a:solidFill>
                <a:srgbClr val="7385D1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DA7A41D-2BD8-E5CC-804B-C19FA3E07D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7199" y="881221"/>
            <a:ext cx="3284952" cy="45873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6736B5E-484B-4A35-CC3E-FDD1538D92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3163" y="5139742"/>
            <a:ext cx="3753374" cy="29531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9367B1D-3888-6533-70C2-6F5EBCDDBB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083" y="4035457"/>
            <a:ext cx="2467319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28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E8CCA7FB9EAE4D9797B5C1381037FC" ma:contentTypeVersion="2" ma:contentTypeDescription="Create a new document." ma:contentTypeScope="" ma:versionID="488c301343794aee985d26e5da922f4d">
  <xsd:schema xmlns:xsd="http://www.w3.org/2001/XMLSchema" xmlns:xs="http://www.w3.org/2001/XMLSchema" xmlns:p="http://schemas.microsoft.com/office/2006/metadata/properties" xmlns:ns2="83ab252c-4429-4d3c-b354-a26bac7f17c4" targetNamespace="http://schemas.microsoft.com/office/2006/metadata/properties" ma:root="true" ma:fieldsID="5e5467a819d5bddeb7102d86d2b3d11e" ns2:_="">
    <xsd:import namespace="83ab252c-4429-4d3c-b354-a26bac7f17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b252c-4429-4d3c-b354-a26bac7f17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BD4E3F-366D-4C21-B678-CD16BECA3845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3ab252c-4429-4d3c-b354-a26bac7f17c4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CFC1EEA-B388-4EBC-805D-C0D321BA15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0F27A9-1D13-45C4-94DB-8A03E26B43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b252c-4429-4d3c-b354-a26bac7f17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18528</TotalTime>
  <Words>4930</Words>
  <Application>Microsoft Office PowerPoint</Application>
  <PresentationFormat>Grand écran</PresentationFormat>
  <Paragraphs>530</Paragraphs>
  <Slides>52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Light</vt:lpstr>
      <vt:lpstr>Courier New</vt:lpstr>
      <vt:lpstr>Symbol</vt:lpstr>
      <vt:lpstr>Wingdings</vt:lpstr>
      <vt:lpstr>Thème Office</vt:lpstr>
      <vt:lpstr>Semaine 1</vt:lpstr>
      <vt:lpstr>Menu du jour</vt:lpstr>
      <vt:lpstr>C’est quoi Angular ?</vt:lpstr>
      <vt:lpstr>C’est quoi Angular ?</vt:lpstr>
      <vt:lpstr>C’est quoi Angular ?</vt:lpstr>
      <vt:lpstr>Pourquoi Angular ?</vt:lpstr>
      <vt:lpstr>Outils nécessaires pour Angular</vt:lpstr>
      <vt:lpstr>NPM</vt:lpstr>
      <vt:lpstr>Télécharger NPM 🏡</vt:lpstr>
      <vt:lpstr>Installer Angular 🏡</vt:lpstr>
      <vt:lpstr>Créer un projet Angular</vt:lpstr>
      <vt:lpstr>Installer une dépendance</vt:lpstr>
      <vt:lpstr>Désinstaller une dépendance</vt:lpstr>
      <vt:lpstr>Réinstaller les dépendances</vt:lpstr>
      <vt:lpstr>TypeScript c’est quoi</vt:lpstr>
      <vt:lpstr>TypeScript</vt:lpstr>
      <vt:lpstr>TypeScript : fonctions</vt:lpstr>
      <vt:lpstr>TypeScript : Classes</vt:lpstr>
      <vt:lpstr>TypeScript : Classes</vt:lpstr>
      <vt:lpstr>TypeScript : Classes</vt:lpstr>
      <vt:lpstr>TypeScript : Classes</vt:lpstr>
      <vt:lpstr>TypeScript : Classes</vt:lpstr>
      <vt:lpstr>TypeScript : Classes</vt:lpstr>
      <vt:lpstr>Visual Studio Code</vt:lpstr>
      <vt:lpstr>Visual Studio Code</vt:lpstr>
      <vt:lpstr>Bootstrap</vt:lpstr>
      <vt:lpstr>Angular</vt:lpstr>
      <vt:lpstr>Créer et lancer son premier projet Angular</vt:lpstr>
      <vt:lpstr>Fichiers et composants Angular</vt:lpstr>
      <vt:lpstr>Fichiers et composants Angular</vt:lpstr>
      <vt:lpstr>Fichiers et composants Angular</vt:lpstr>
      <vt:lpstr>Fichiers et composants Angular</vt:lpstr>
      <vt:lpstr>Afficher une variable</vt:lpstr>
      <vt:lpstr>Afficher une variable</vt:lpstr>
      <vt:lpstr>Afficher une liste</vt:lpstr>
      <vt:lpstr>Afficher une liste</vt:lpstr>
      <vt:lpstr>Afficher une liste</vt:lpstr>
      <vt:lpstr>Afficher une liste</vt:lpstr>
      <vt:lpstr>Affichage conditionnel</vt:lpstr>
      <vt:lpstr>Événement simple</vt:lpstr>
      <vt:lpstr>Événement simple</vt:lpstr>
      <vt:lpstr>Événement simple</vt:lpstr>
      <vt:lpstr>Mini formulaire</vt:lpstr>
      <vt:lpstr>Mini formulaire</vt:lpstr>
      <vt:lpstr>Mini formulaire</vt:lpstr>
      <vt:lpstr>Mini formulaire</vt:lpstr>
      <vt:lpstr>Mini formulaire</vt:lpstr>
      <vt:lpstr>Repository Angular</vt:lpstr>
      <vt:lpstr>Repository Angular</vt:lpstr>
      <vt:lpstr>Repository Angular</vt:lpstr>
      <vt:lpstr>Repository Angular</vt:lpstr>
      <vt:lpstr>Repository Angular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Pelletier Maxime</cp:lastModifiedBy>
  <cp:revision>4583</cp:revision>
  <dcterms:created xsi:type="dcterms:W3CDTF">2021-06-05T18:50:42Z</dcterms:created>
  <dcterms:modified xsi:type="dcterms:W3CDTF">2024-01-18T23:45:23Z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0x01010062E8CCA7FB9EAE4D9797B5C1381037FC</vt:lpwstr>
  </property>
</Properties>
</file>