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56" r:id="rId5"/>
    <p:sldId id="259" r:id="rId6"/>
    <p:sldId id="386" r:id="rId7"/>
    <p:sldId id="367" r:id="rId8"/>
    <p:sldId id="368" r:id="rId9"/>
    <p:sldId id="369" r:id="rId10"/>
    <p:sldId id="370" r:id="rId11"/>
    <p:sldId id="371" r:id="rId12"/>
    <p:sldId id="387" r:id="rId13"/>
    <p:sldId id="388" r:id="rId14"/>
    <p:sldId id="389" r:id="rId15"/>
    <p:sldId id="372" r:id="rId16"/>
    <p:sldId id="391" r:id="rId17"/>
    <p:sldId id="373" r:id="rId18"/>
    <p:sldId id="390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4" r:id="rId28"/>
    <p:sldId id="385" r:id="rId29"/>
    <p:sldId id="392" r:id="rId30"/>
    <p:sldId id="3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0874B0B9-30DB-4504-AAEA-373ABF2A8B60}">
          <p14:sldIdLst>
            <p14:sldId id="256"/>
            <p14:sldId id="259"/>
            <p14:sldId id="386"/>
            <p14:sldId id="367"/>
            <p14:sldId id="368"/>
            <p14:sldId id="369"/>
            <p14:sldId id="370"/>
            <p14:sldId id="371"/>
            <p14:sldId id="387"/>
            <p14:sldId id="388"/>
            <p14:sldId id="389"/>
            <p14:sldId id="372"/>
            <p14:sldId id="391"/>
            <p14:sldId id="373"/>
            <p14:sldId id="390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4"/>
            <p14:sldId id="385"/>
            <p14:sldId id="392"/>
            <p14:sldId id="3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lletier Maxime" initials="PM" lastIdx="1" clrIdx="0">
    <p:extLst>
      <p:ext uri="{19B8F6BF-5375-455C-9EA6-DF929625EA0E}">
        <p15:presenceInfo xmlns:p15="http://schemas.microsoft.com/office/powerpoint/2012/main" userId="Pelletier Maxi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098"/>
    <a:srgbClr val="7385D1"/>
    <a:srgbClr val="739CD1"/>
    <a:srgbClr val="73B3D1"/>
    <a:srgbClr val="9073D1"/>
    <a:srgbClr val="FFFFFF"/>
    <a:srgbClr val="B177BF"/>
    <a:srgbClr val="000000"/>
    <a:srgbClr val="BF779D"/>
    <a:srgbClr val="797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6357" autoAdjust="0"/>
  </p:normalViewPr>
  <p:slideViewPr>
    <p:cSldViewPr snapToGrid="0">
      <p:cViewPr varScale="1">
        <p:scale>
          <a:sx n="125" d="100"/>
          <a:sy n="125" d="100"/>
        </p:scale>
        <p:origin x="734" y="72"/>
      </p:cViewPr>
      <p:guideLst/>
    </p:cSldViewPr>
  </p:slideViewPr>
  <p:outlineViewPr>
    <p:cViewPr>
      <p:scale>
        <a:sx n="33" d="100"/>
        <a:sy n="33" d="100"/>
      </p:scale>
      <p:origin x="0" y="-2556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4042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27A19-1FB3-4187-B342-4A3D8909E89D}" type="datetimeFigureOut">
              <a:rPr lang="fr-CA" smtClean="0"/>
              <a:t>2024-02-19</a:t>
            </a:fld>
            <a:endParaRPr lang="fr-CA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3923B-C55C-432A-91C7-8D0033992EC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6998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01085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9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06403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12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78312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13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602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E42FB-D061-48BA-903E-AFF7EF71A837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DEB06-7C55-4A88-98CA-A7C7CC95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1139"/>
            <a:ext cx="12192000" cy="1208824"/>
          </a:xfrm>
          <a:noFill/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E8436A-24DF-47BF-A4ED-DF71FDEF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602038"/>
            <a:ext cx="12192000" cy="431011"/>
          </a:xfrm>
          <a:solidFill>
            <a:srgbClr val="73B3D1"/>
          </a:solidFill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2DB9B7-CCEC-4820-965B-F911976D9690}"/>
              </a:ext>
            </a:extLst>
          </p:cNvPr>
          <p:cNvSpPr txBox="1"/>
          <p:nvPr userDrawn="1"/>
        </p:nvSpPr>
        <p:spPr>
          <a:xfrm>
            <a:off x="4610097" y="4061498"/>
            <a:ext cx="3147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>
                <a:solidFill>
                  <a:srgbClr val="73B3D1"/>
                </a:solidFill>
              </a:rPr>
              <a:t>Prog. Web orientée services</a:t>
            </a:r>
          </a:p>
        </p:txBody>
      </p:sp>
    </p:spTree>
    <p:extLst>
      <p:ext uri="{BB962C8B-B14F-4D97-AF65-F5344CB8AC3E}">
        <p14:creationId xmlns:p14="http://schemas.microsoft.com/office/powerpoint/2010/main" val="38800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1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BF5F89A-8ACE-4A83-8A33-69645F7DCE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4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148ABC2-9844-4986-9697-EF54318824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80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922F56-F440-42E3-AA30-4D16C008B9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12B729B-B9CC-4AB0-8B71-146BCB4598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3970E7C-C550-44E4-B9CD-AB1516EE27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6D8F19-2F8F-4068-852D-9F283AA4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20C911-4971-431E-9C8F-E9DEAC1A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EA3A6-5F28-4AC1-8DF1-3C5689D03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6C02-C10D-4F70-ADA5-0F3523AD6F2E}" type="datetimeFigureOut">
              <a:rPr lang="fr-CA" smtClean="0"/>
              <a:t>2024-02-19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F1293-9D7D-422C-8191-3FEAB102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5EFF0-A580-491E-A7BD-3EF42D054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940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hyperlink" Target="https://developers.google.com/youtube/v3/docs/search/list" TargetMode="External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www.googleapis.com/youtube/v3/search?type=video&amp;part=id&amp;maxResults=1&amp;key=%7bAPI_KEY%7d&amp;q=%7bMA_RECHERCHE%7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2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noProof="0" dirty="0"/>
              <a:t>Semaine </a:t>
            </a:r>
            <a:r>
              <a:rPr lang="fr-CA" dirty="0"/>
              <a:t>5</a:t>
            </a:r>
            <a:endParaRPr lang="fr-CA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A" sz="2000" noProof="0" dirty="0"/>
              <a:t>Intégration </a:t>
            </a:r>
            <a:r>
              <a:rPr lang="fr-CA" sz="2000" noProof="0" dirty="0" err="1"/>
              <a:t>Youtube</a:t>
            </a:r>
            <a:r>
              <a:rPr lang="fr-CA" sz="2000" noProof="0" dirty="0"/>
              <a:t> / Goole Maps et </a:t>
            </a:r>
            <a:r>
              <a:rPr lang="fr-CA" sz="2000" i="1" noProof="0" dirty="0"/>
              <a:t>pipes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8DC693-2FF8-4026-BB8F-A115E67BC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80" y="4261103"/>
            <a:ext cx="1615439" cy="16154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DCC185-253A-44B9-B769-D22A5C10E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150" y="5019064"/>
            <a:ext cx="1074370" cy="10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1F6C8CC-C6D9-4F86-B8FF-AC17FB516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Intégration Youtube avec Youtube Player</a:t>
            </a:r>
          </a:p>
          <a:p>
            <a:pPr lvl="1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Étape 3</a:t>
            </a:r>
            <a:r>
              <a:rPr lang="fr-CA"/>
              <a:t> : Remplir la classe du nouveau composant et son tempalte HTML 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7EEF104-9D24-4573-9FC6-F29C098F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Intégration Youtube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D15C7D1-E9D7-4458-BA55-C21D8BA37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25" y="2333296"/>
            <a:ext cx="4235848" cy="433551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4E4DA6A-3230-4169-90A9-3A877AA80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154" y="2333296"/>
            <a:ext cx="5318271" cy="89727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6560BC9-B5E4-4EAC-809D-018BBEE0C7A3}"/>
              </a:ext>
            </a:extLst>
          </p:cNvPr>
          <p:cNvSpPr txBox="1"/>
          <p:nvPr/>
        </p:nvSpPr>
        <p:spPr>
          <a:xfrm>
            <a:off x="6539536" y="2027990"/>
            <a:ext cx="3569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B3D1"/>
                </a:solidFill>
              </a:rPr>
              <a:t>Template HTML du nouveau composant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C5C964A-E855-4DD5-B039-0AAB2A73CCC4}"/>
              </a:ext>
            </a:extLst>
          </p:cNvPr>
          <p:cNvSpPr txBox="1"/>
          <p:nvPr/>
        </p:nvSpPr>
        <p:spPr>
          <a:xfrm>
            <a:off x="978425" y="2025519"/>
            <a:ext cx="2817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B3D1"/>
                </a:solidFill>
              </a:rPr>
              <a:t>Classe du nouveau composant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DB59C57-F00C-4B17-8A65-E6321D727795}"/>
              </a:ext>
            </a:extLst>
          </p:cNvPr>
          <p:cNvCxnSpPr>
            <a:cxnSpLocks/>
          </p:cNvCxnSpPr>
          <p:nvPr/>
        </p:nvCxnSpPr>
        <p:spPr>
          <a:xfrm flipV="1">
            <a:off x="3153103" y="3127879"/>
            <a:ext cx="6571068" cy="1204485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F22EFF79-567A-4E4B-B2B8-7E9E640658FB}"/>
              </a:ext>
            </a:extLst>
          </p:cNvPr>
          <p:cNvSpPr txBox="1"/>
          <p:nvPr/>
        </p:nvSpPr>
        <p:spPr>
          <a:xfrm>
            <a:off x="5467481" y="4294203"/>
            <a:ext cx="6501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3B3D1"/>
                </a:solidFill>
              </a:rPr>
              <a:t>• Bien entendu, il se peut que votre nouveau composant ait un autre nom que </a:t>
            </a:r>
            <a:r>
              <a:rPr lang="fr-CA">
                <a:solidFill>
                  <a:srgbClr val="FA4098"/>
                </a:solidFill>
              </a:rPr>
              <a:t>Youtubeplayer</a:t>
            </a:r>
            <a:r>
              <a:rPr lang="fr-CA">
                <a:solidFill>
                  <a:srgbClr val="73B3D1"/>
                </a:solidFill>
              </a:rPr>
              <a:t>.</a:t>
            </a:r>
          </a:p>
          <a:p>
            <a:r>
              <a:rPr lang="fr-CA">
                <a:solidFill>
                  <a:srgbClr val="73B3D1"/>
                </a:solidFill>
              </a:rPr>
              <a:t>• L’input </a:t>
            </a:r>
            <a:r>
              <a:rPr lang="fr-CA">
                <a:solidFill>
                  <a:srgbClr val="FA4098"/>
                </a:solidFill>
              </a:rPr>
              <a:t>@Input() videoId</a:t>
            </a:r>
            <a:r>
              <a:rPr lang="fr-CA">
                <a:solidFill>
                  <a:srgbClr val="73B3D1"/>
                </a:solidFill>
              </a:rPr>
              <a:t> est un paramètre qui sera fourni par le composant parent. (Voir semaine 3 : Composants en poupées russes)</a:t>
            </a:r>
          </a:p>
          <a:p>
            <a:r>
              <a:rPr lang="fr-CA">
                <a:solidFill>
                  <a:srgbClr val="73B3D1"/>
                </a:solidFill>
              </a:rPr>
              <a:t>• dans </a:t>
            </a:r>
            <a:r>
              <a:rPr lang="fr-CA">
                <a:solidFill>
                  <a:srgbClr val="FA4098"/>
                </a:solidFill>
              </a:rPr>
              <a:t>ngOnInit()</a:t>
            </a:r>
            <a:r>
              <a:rPr lang="fr-CA">
                <a:solidFill>
                  <a:srgbClr val="73B3D1"/>
                </a:solidFill>
              </a:rPr>
              <a:t>, on ajoute un morceau de code qui charge un script nécessaire au fonctionnement du lecteur Youtube.</a:t>
            </a:r>
          </a:p>
        </p:txBody>
      </p:sp>
    </p:spTree>
    <p:extLst>
      <p:ext uri="{BB962C8B-B14F-4D97-AF65-F5344CB8AC3E}">
        <p14:creationId xmlns:p14="http://schemas.microsoft.com/office/powerpoint/2010/main" val="790446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1F6C8CC-C6D9-4F86-B8FF-AC17FB516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Intégration Youtube avec Youtube Player</a:t>
            </a:r>
          </a:p>
          <a:p>
            <a:pPr lvl="1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Étape 4</a:t>
            </a:r>
            <a:r>
              <a:rPr lang="fr-CA"/>
              <a:t> : Intégrer notre nouveau « mini » composant dans le composant parent où l’ont souhaite afficher une vidéo.</a:t>
            </a:r>
          </a:p>
          <a:p>
            <a:pPr lvl="2"/>
            <a:r>
              <a:rPr lang="fr-CA"/>
              <a:t> N’oublions pas que ce composant parent doit fournir, en @Input(), l’id de la vidéo.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7EEF104-9D24-4573-9FC6-F29C098F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Intégration Youtube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0D1543-EB65-4AAF-8E03-58988884A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539" y="3502867"/>
            <a:ext cx="4964924" cy="22407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0A52A5C-C136-4452-8BB9-5CB19526F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83" y="3502867"/>
            <a:ext cx="5693240" cy="95818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32285A0-8F1E-4DD3-8A4C-C5C2C765A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83" y="5405637"/>
            <a:ext cx="5693240" cy="60358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2EDEA14-5928-4673-AC3A-E9753E631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2166" y="4761654"/>
            <a:ext cx="3171685" cy="189154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E68A5D-417E-4174-8A21-CD0180A657B6}"/>
              </a:ext>
            </a:extLst>
          </p:cNvPr>
          <p:cNvSpPr/>
          <p:nvPr/>
        </p:nvSpPr>
        <p:spPr>
          <a:xfrm>
            <a:off x="4241052" y="5544202"/>
            <a:ext cx="1847719" cy="396018"/>
          </a:xfrm>
          <a:prstGeom prst="rect">
            <a:avLst/>
          </a:prstGeom>
          <a:noFill/>
          <a:ln w="19050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E040265-5A62-4A78-8053-B23B532FBCD9}"/>
              </a:ext>
            </a:extLst>
          </p:cNvPr>
          <p:cNvSpPr txBox="1"/>
          <p:nvPr/>
        </p:nvSpPr>
        <p:spPr>
          <a:xfrm>
            <a:off x="6876436" y="3726938"/>
            <a:ext cx="5079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B3D1"/>
                </a:solidFill>
              </a:rPr>
              <a:t>Portion du template HTML du composant parent où on intègre le nouveau mini composant qui contient le lecteur Youtube.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141FBA-48E7-49D0-831A-97AC5D0B27A2}"/>
              </a:ext>
            </a:extLst>
          </p:cNvPr>
          <p:cNvSpPr txBox="1"/>
          <p:nvPr/>
        </p:nvSpPr>
        <p:spPr>
          <a:xfrm>
            <a:off x="463681" y="3201627"/>
            <a:ext cx="2808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B3D1"/>
                </a:solidFill>
              </a:rPr>
              <a:t>Classe du composant parent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BDFCECF-7102-4757-BBE7-94172D445C81}"/>
              </a:ext>
            </a:extLst>
          </p:cNvPr>
          <p:cNvSpPr txBox="1"/>
          <p:nvPr/>
        </p:nvSpPr>
        <p:spPr>
          <a:xfrm>
            <a:off x="4339153" y="6007753"/>
            <a:ext cx="1874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B3D1"/>
                </a:solidFill>
              </a:rPr>
              <a:t>Exemple d’id de vidéo</a:t>
            </a:r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A1B949DA-5B86-44BE-9CF0-312D3C6044A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34808" y="727106"/>
            <a:ext cx="526568" cy="5984591"/>
          </a:xfrm>
          <a:prstGeom prst="curvedConnector3">
            <a:avLst>
              <a:gd name="adj1" fmla="val 235629"/>
            </a:avLst>
          </a:prstGeom>
          <a:ln w="57150">
            <a:solidFill>
              <a:srgbClr val="FA4098">
                <a:alpha val="3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5E2A8AA-7118-4406-9E97-B72FB2002967}"/>
              </a:ext>
            </a:extLst>
          </p:cNvPr>
          <p:cNvCxnSpPr>
            <a:cxnSpLocks/>
          </p:cNvCxnSpPr>
          <p:nvPr/>
        </p:nvCxnSpPr>
        <p:spPr>
          <a:xfrm flipH="1" flipV="1">
            <a:off x="3695437" y="4307139"/>
            <a:ext cx="1381060" cy="1185567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492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2DC46FF-2E9F-4068-8974-848FE47F2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Youtube Search API</a:t>
            </a:r>
          </a:p>
          <a:p>
            <a:pPr lvl="1"/>
            <a:r>
              <a:rPr lang="fr-CA" dirty="0"/>
              <a:t> </a:t>
            </a:r>
            <a:r>
              <a:rPr lang="fr-CA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https://developers.google.com/youtube/v3/docs/search/list</a:t>
            </a:r>
            <a:endParaRPr lang="en-CA" dirty="0"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2"/>
            <a:r>
              <a:rPr lang="fr-CA" dirty="0"/>
              <a:t> Il faut une </a:t>
            </a:r>
            <a:r>
              <a:rPr lang="fr-CA" dirty="0">
                <a:solidFill>
                  <a:srgbClr val="FA4098"/>
                </a:solidFill>
              </a:rPr>
              <a:t>clé d’API </a:t>
            </a:r>
            <a:r>
              <a:rPr lang="fr-CA" dirty="0"/>
              <a:t>qui peut être obtenu à l’aide d’un </a:t>
            </a:r>
            <a:r>
              <a:rPr lang="fr-CA" dirty="0">
                <a:solidFill>
                  <a:srgbClr val="FA4098"/>
                </a:solidFill>
              </a:rPr>
              <a:t>compte Gougueule</a:t>
            </a:r>
          </a:p>
          <a:p>
            <a:pPr lvl="2"/>
            <a:r>
              <a:rPr lang="fr-CA" dirty="0"/>
              <a:t> Aller à cette page une fois connecté(e) à votre compte : </a:t>
            </a:r>
            <a:r>
              <a:rPr lang="fr-CA" sz="1800" dirty="0"/>
              <a:t>https://console.cloud.google.com/apis/credentials?</a:t>
            </a: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B8C2D1F-AC40-4F69-945F-42138FD9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Intégration Youtube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6BED8C-A90C-4DBD-BBB0-45B7CF6A7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1" y="3018684"/>
            <a:ext cx="1419423" cy="45726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17740F8-EC22-478D-AC18-27BF82B29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493" y="3018684"/>
            <a:ext cx="4156487" cy="1713302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B1DB62A-6A28-4138-A3F9-C7EF47DF2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9789" y="3018684"/>
            <a:ext cx="2133898" cy="42868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2C388CB-CEDE-42E3-8540-34FF5946F7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496" y="3018684"/>
            <a:ext cx="3870518" cy="1479038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5E7896A-0A8D-4F5F-97B5-BA25AEFD66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0437" y="4956970"/>
            <a:ext cx="4710766" cy="72473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C795792-70DB-4E78-9BB2-ED1EBE10DD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46" y="5021822"/>
            <a:ext cx="4656774" cy="148468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A2E3FC11-80DB-4D0A-83F8-802FA7B2A057}"/>
              </a:ext>
            </a:extLst>
          </p:cNvPr>
          <p:cNvSpPr/>
          <p:nvPr/>
        </p:nvSpPr>
        <p:spPr>
          <a:xfrm>
            <a:off x="3766" y="2953767"/>
            <a:ext cx="264861" cy="26486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54197FA-B9E8-4381-A7E1-D90138534569}"/>
              </a:ext>
            </a:extLst>
          </p:cNvPr>
          <p:cNvSpPr/>
          <p:nvPr/>
        </p:nvSpPr>
        <p:spPr>
          <a:xfrm>
            <a:off x="3413875" y="4215170"/>
            <a:ext cx="264861" cy="26486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BA669D4-D06F-42D2-88AF-ABA690F6F6B7}"/>
              </a:ext>
            </a:extLst>
          </p:cNvPr>
          <p:cNvSpPr/>
          <p:nvPr/>
        </p:nvSpPr>
        <p:spPr>
          <a:xfrm>
            <a:off x="5797207" y="2982455"/>
            <a:ext cx="264861" cy="26486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9CB42CE-E644-4C11-B070-9A386A6A4EF5}"/>
              </a:ext>
            </a:extLst>
          </p:cNvPr>
          <p:cNvSpPr/>
          <p:nvPr/>
        </p:nvSpPr>
        <p:spPr>
          <a:xfrm>
            <a:off x="10755351" y="3950309"/>
            <a:ext cx="264861" cy="26486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BADC78A-08A6-4E1E-A1AD-04FCEE916E4E}"/>
              </a:ext>
            </a:extLst>
          </p:cNvPr>
          <p:cNvSpPr/>
          <p:nvPr/>
        </p:nvSpPr>
        <p:spPr>
          <a:xfrm>
            <a:off x="2607732" y="5987989"/>
            <a:ext cx="264861" cy="26486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DBB7997-2263-4559-8FA2-799274F55CF9}"/>
              </a:ext>
            </a:extLst>
          </p:cNvPr>
          <p:cNvSpPr/>
          <p:nvPr/>
        </p:nvSpPr>
        <p:spPr>
          <a:xfrm>
            <a:off x="6926738" y="5183050"/>
            <a:ext cx="264861" cy="26486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939F7AD2-FB4E-4684-86B0-BD8FAE8793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0922" y="5622883"/>
            <a:ext cx="3870518" cy="116898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4FC62F2-6798-4900-B070-2BAD8BA3C03E}"/>
              </a:ext>
            </a:extLst>
          </p:cNvPr>
          <p:cNvCxnSpPr>
            <a:cxnSpLocks/>
          </p:cNvCxnSpPr>
          <p:nvPr/>
        </p:nvCxnSpPr>
        <p:spPr>
          <a:xfrm flipH="1">
            <a:off x="10146181" y="6207376"/>
            <a:ext cx="345788" cy="347893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08E85E6B-A02D-4D16-8C4E-744B4073E46B}"/>
              </a:ext>
            </a:extLst>
          </p:cNvPr>
          <p:cNvSpPr/>
          <p:nvPr/>
        </p:nvSpPr>
        <p:spPr>
          <a:xfrm>
            <a:off x="9751203" y="5724293"/>
            <a:ext cx="264861" cy="26486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57549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2DC46FF-2E9F-4068-8974-848FE47F2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Youtube Search API</a:t>
            </a:r>
          </a:p>
          <a:p>
            <a:pPr lvl="1"/>
            <a:r>
              <a:rPr lang="fr-CA" dirty="0"/>
              <a:t> N’oubliez pas d’activer YouTube Data API !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B8C2D1F-AC40-4F69-945F-42138FD9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Intégration Youtube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A51DD17-9D27-5B27-650F-BB881215D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39" y="2212684"/>
            <a:ext cx="8087854" cy="131463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176CCE1-42E2-A841-D2FF-DD49028C4174}"/>
              </a:ext>
            </a:extLst>
          </p:cNvPr>
          <p:cNvCxnSpPr/>
          <p:nvPr/>
        </p:nvCxnSpPr>
        <p:spPr>
          <a:xfrm flipH="1">
            <a:off x="8153924" y="2464698"/>
            <a:ext cx="654050" cy="49510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3D521DDE-C852-F197-3F56-62B74E935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708" y="3268896"/>
            <a:ext cx="6668431" cy="201005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B043461-490F-BD29-91D5-55BA15F4ABCF}"/>
              </a:ext>
            </a:extLst>
          </p:cNvPr>
          <p:cNvCxnSpPr/>
          <p:nvPr/>
        </p:nvCxnSpPr>
        <p:spPr>
          <a:xfrm flipH="1">
            <a:off x="6693424" y="4335979"/>
            <a:ext cx="654050" cy="49510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2EB47C4E-C6D8-F3EC-4BA8-224380367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28" y="4741918"/>
            <a:ext cx="4962491" cy="180744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D97C023-58E7-B7FF-731E-EEFC27688BE8}"/>
              </a:ext>
            </a:extLst>
          </p:cNvPr>
          <p:cNvCxnSpPr/>
          <p:nvPr/>
        </p:nvCxnSpPr>
        <p:spPr>
          <a:xfrm flipH="1">
            <a:off x="3867674" y="5838646"/>
            <a:ext cx="654050" cy="49510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33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4CFE9CD-BDD2-42D9-8C7B-B69FD40DD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Youtube Search API</a:t>
            </a:r>
          </a:p>
          <a:p>
            <a:pPr lvl="1"/>
            <a:r>
              <a:rPr lang="fr-CA" dirty="0"/>
              <a:t> Forme de la requête :</a:t>
            </a:r>
          </a:p>
          <a:p>
            <a:pPr lvl="1"/>
            <a:endParaRPr lang="fr-CA" dirty="0"/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maxResults = 1 </a:t>
            </a:r>
            <a:r>
              <a:rPr lang="fr-CA" dirty="0"/>
              <a:t>: Pour obtenir seulement la première vidéo parmi les résultats.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API_KEY </a:t>
            </a:r>
            <a:r>
              <a:rPr lang="fr-CA" dirty="0"/>
              <a:t>: Votre clé d’API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MA_RECHERCHE </a:t>
            </a:r>
            <a:r>
              <a:rPr lang="fr-CA" dirty="0"/>
              <a:t>: Un string qui correspond à ce que vous cherchez</a:t>
            </a:r>
          </a:p>
          <a:p>
            <a:pPr lvl="1"/>
            <a:endParaRPr lang="fr-CA" dirty="0"/>
          </a:p>
          <a:p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B97FEC8-91A1-46FB-8E7B-89530E91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Intégration Youtube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FD0A953-B9F0-4047-A866-E52C50E36978}"/>
              </a:ext>
            </a:extLst>
          </p:cNvPr>
          <p:cNvSpPr txBox="1"/>
          <p:nvPr/>
        </p:nvSpPr>
        <p:spPr>
          <a:xfrm>
            <a:off x="609600" y="2030598"/>
            <a:ext cx="10972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https://www.googleapis.com/youtube/v3/search?type=video&amp;part=id&amp;maxResults=</a:t>
            </a:r>
            <a:r>
              <a:rPr lang="en-CA" sz="1600" u="sng" dirty="0">
                <a:solidFill>
                  <a:srgbClr val="FA409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CA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&amp;key=</a:t>
            </a:r>
            <a:r>
              <a:rPr lang="en-CA" sz="1600" u="sng" dirty="0">
                <a:solidFill>
                  <a:srgbClr val="FA409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{API_KEY}</a:t>
            </a:r>
            <a:r>
              <a:rPr lang="en-CA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&amp;q=</a:t>
            </a:r>
            <a:r>
              <a:rPr lang="en-CA" sz="1600" u="sng" dirty="0">
                <a:solidFill>
                  <a:srgbClr val="FA409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{MA_RECHERCHE}</a:t>
            </a:r>
            <a:endParaRPr lang="en-CA" sz="1600" dirty="0">
              <a:solidFill>
                <a:srgbClr val="FA4098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16D5F92-7BA0-4C39-A85C-EAE5F3E86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921" y="3556955"/>
            <a:ext cx="3826157" cy="318687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9AD248F-25A5-4A68-9018-609F5C77AB26}"/>
              </a:ext>
            </a:extLst>
          </p:cNvPr>
          <p:cNvCxnSpPr>
            <a:cxnSpLocks/>
          </p:cNvCxnSpPr>
          <p:nvPr/>
        </p:nvCxnSpPr>
        <p:spPr>
          <a:xfrm flipH="1">
            <a:off x="6614705" y="6286450"/>
            <a:ext cx="345788" cy="347893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4E0A3E5-6E4C-483F-80DA-875C979344B0}"/>
              </a:ext>
            </a:extLst>
          </p:cNvPr>
          <p:cNvSpPr txBox="1"/>
          <p:nvPr/>
        </p:nvSpPr>
        <p:spPr>
          <a:xfrm>
            <a:off x="8189660" y="5075402"/>
            <a:ext cx="35503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B3D1"/>
                </a:solidFill>
              </a:rPr>
              <a:t>Vous pourrez récupérer l’</a:t>
            </a:r>
            <a:r>
              <a:rPr lang="fr-CA" dirty="0">
                <a:solidFill>
                  <a:srgbClr val="FA4098"/>
                </a:solidFill>
              </a:rPr>
              <a:t>id</a:t>
            </a:r>
            <a:r>
              <a:rPr lang="fr-CA" dirty="0">
                <a:solidFill>
                  <a:srgbClr val="73B3D1"/>
                </a:solidFill>
              </a:rPr>
              <a:t> de la vidéo dans l’</a:t>
            </a:r>
            <a:r>
              <a:rPr lang="fr-CA" dirty="0">
                <a:solidFill>
                  <a:srgbClr val="FA4098"/>
                </a:solidFill>
              </a:rPr>
              <a:t>objet JSON </a:t>
            </a:r>
            <a:r>
              <a:rPr lang="fr-CA">
                <a:solidFill>
                  <a:srgbClr val="73B3D1"/>
                </a:solidFill>
              </a:rPr>
              <a:t>et l’utiliser pour intégrer une vidéo avec l’une des 2 méthodes des diapos précédentes.</a:t>
            </a:r>
            <a:endParaRPr lang="fr-CA" dirty="0">
              <a:solidFill>
                <a:srgbClr val="FA4098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FE698D-0F2F-BB37-DB24-4C7B03E847C3}"/>
              </a:ext>
            </a:extLst>
          </p:cNvPr>
          <p:cNvSpPr txBox="1"/>
          <p:nvPr/>
        </p:nvSpPr>
        <p:spPr>
          <a:xfrm>
            <a:off x="451945" y="4488006"/>
            <a:ext cx="3161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rgbClr val="FA4098"/>
                </a:solidFill>
              </a:rPr>
              <a:t> </a:t>
            </a:r>
            <a:r>
              <a:rPr lang="en-CA" sz="1600" dirty="0">
                <a:solidFill>
                  <a:srgbClr val="FA4098"/>
                </a:solidFill>
              </a:rPr>
              <a:t>⛔ </a:t>
            </a:r>
            <a:r>
              <a:rPr lang="fr-CA" sz="1600" dirty="0">
                <a:solidFill>
                  <a:srgbClr val="FA4098"/>
                </a:solidFill>
              </a:rPr>
              <a:t>ATTENTION </a:t>
            </a:r>
            <a:r>
              <a:rPr lang="en-CA" sz="1600" dirty="0">
                <a:solidFill>
                  <a:srgbClr val="FA4098"/>
                </a:solidFill>
              </a:rPr>
              <a:t>⛔</a:t>
            </a:r>
            <a:endParaRPr lang="fr-CA" sz="1600" dirty="0">
              <a:solidFill>
                <a:srgbClr val="FA4098"/>
              </a:solidFill>
            </a:endParaRPr>
          </a:p>
          <a:p>
            <a:r>
              <a:rPr lang="fr-CA" sz="1600" dirty="0">
                <a:solidFill>
                  <a:srgbClr val="73B3D1"/>
                </a:solidFill>
              </a:rPr>
              <a:t>Limite de </a:t>
            </a:r>
            <a:r>
              <a:rPr lang="fr-CA" sz="1600" dirty="0">
                <a:solidFill>
                  <a:srgbClr val="FA4098"/>
                </a:solidFill>
              </a:rPr>
              <a:t>10000</a:t>
            </a:r>
            <a:r>
              <a:rPr lang="fr-CA" sz="1600" dirty="0">
                <a:solidFill>
                  <a:srgbClr val="73B3D1"/>
                </a:solidFill>
              </a:rPr>
              <a:t> requêtes par jour ! Ça peut sembler beaucoup, mais si on met la requête dans une </a:t>
            </a:r>
            <a:r>
              <a:rPr lang="fr-CA" sz="1600" dirty="0">
                <a:solidFill>
                  <a:srgbClr val="FA4098"/>
                </a:solidFill>
              </a:rPr>
              <a:t>boucle</a:t>
            </a:r>
            <a:r>
              <a:rPr lang="fr-CA" sz="1600" dirty="0">
                <a:solidFill>
                  <a:srgbClr val="73B3D1"/>
                </a:solidFill>
              </a:rPr>
              <a:t> ou un </a:t>
            </a:r>
            <a:r>
              <a:rPr lang="fr-CA" sz="1600" dirty="0">
                <a:solidFill>
                  <a:srgbClr val="FA4098"/>
                </a:solidFill>
              </a:rPr>
              <a:t>*</a:t>
            </a:r>
            <a:r>
              <a:rPr lang="fr-CA" sz="1600" dirty="0" err="1">
                <a:solidFill>
                  <a:srgbClr val="FA4098"/>
                </a:solidFill>
              </a:rPr>
              <a:t>ngFor</a:t>
            </a:r>
            <a:r>
              <a:rPr lang="fr-CA" sz="1600" dirty="0">
                <a:solidFill>
                  <a:srgbClr val="73B3D1"/>
                </a:solidFill>
              </a:rPr>
              <a:t>, on peut vite avoir des surprises... Soyez économe !</a:t>
            </a:r>
          </a:p>
        </p:txBody>
      </p:sp>
    </p:spTree>
    <p:extLst>
      <p:ext uri="{BB962C8B-B14F-4D97-AF65-F5344CB8AC3E}">
        <p14:creationId xmlns:p14="http://schemas.microsoft.com/office/powerpoint/2010/main" val="328163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ADAB06-74B6-9E28-95CF-D2AE5415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Intégration Google </a:t>
            </a:r>
            <a:r>
              <a:rPr lang="fr-CA" dirty="0" err="1"/>
              <a:t>Map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6670FF-66AF-1D2B-A6C2-D5ADFAC4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Google </a:t>
            </a:r>
            <a:r>
              <a:rPr lang="fr-CA" dirty="0" err="1"/>
              <a:t>Map</a:t>
            </a:r>
            <a:r>
              <a:rPr lang="fr-CA" dirty="0"/>
              <a:t> avec Angular</a:t>
            </a:r>
          </a:p>
          <a:p>
            <a:pPr lvl="1"/>
            <a:r>
              <a:rPr lang="fr-CA" dirty="0"/>
              <a:t> Assurez-vous que l’API « </a:t>
            </a:r>
            <a:r>
              <a:rPr lang="fr-CA" dirty="0" err="1">
                <a:solidFill>
                  <a:srgbClr val="FA4098"/>
                </a:solidFill>
              </a:rPr>
              <a:t>Maps</a:t>
            </a:r>
            <a:r>
              <a:rPr lang="fr-CA" dirty="0">
                <a:solidFill>
                  <a:srgbClr val="FA4098"/>
                </a:solidFill>
              </a:rPr>
              <a:t> JavaScript API</a:t>
            </a:r>
            <a:r>
              <a:rPr lang="fr-CA" dirty="0"/>
              <a:t> » soit activé dans votre </a:t>
            </a:r>
            <a:r>
              <a:rPr lang="fr-CA" dirty="0" err="1"/>
              <a:t>dashboard</a:t>
            </a:r>
            <a:r>
              <a:rPr lang="fr-CA" dirty="0"/>
              <a:t>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EB5BB3C-D9D5-80EE-FD31-F75F1B4EB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39" y="2212684"/>
            <a:ext cx="8087854" cy="131463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53EA469-354B-4A99-CC9B-D09C571B4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900" y="3429000"/>
            <a:ext cx="7335274" cy="241016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14A2F6F-5863-B822-FA32-532FE215E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27" y="4244069"/>
            <a:ext cx="4353533" cy="235300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CBCA6D8-AB0E-6EE4-E05B-033F124AB300}"/>
              </a:ext>
            </a:extLst>
          </p:cNvPr>
          <p:cNvCxnSpPr/>
          <p:nvPr/>
        </p:nvCxnSpPr>
        <p:spPr>
          <a:xfrm flipH="1">
            <a:off x="8153924" y="2464698"/>
            <a:ext cx="654050" cy="49510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9C1E7B3-CB36-40B6-CC58-ACD8388F7B6E}"/>
              </a:ext>
            </a:extLst>
          </p:cNvPr>
          <p:cNvCxnSpPr>
            <a:cxnSpLocks/>
          </p:cNvCxnSpPr>
          <p:nvPr/>
        </p:nvCxnSpPr>
        <p:spPr>
          <a:xfrm flipH="1" flipV="1">
            <a:off x="7169674" y="5286716"/>
            <a:ext cx="729726" cy="26770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5FFAA33-FCC9-6592-79CE-4C29F5F9A567}"/>
              </a:ext>
            </a:extLst>
          </p:cNvPr>
          <p:cNvCxnSpPr>
            <a:cxnSpLocks/>
          </p:cNvCxnSpPr>
          <p:nvPr/>
        </p:nvCxnSpPr>
        <p:spPr>
          <a:xfrm flipH="1" flipV="1">
            <a:off x="4185174" y="6257688"/>
            <a:ext cx="729726" cy="26770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541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81AF4-4838-4393-9F36-EBA7AE16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Intégration Google Map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598304-E43C-4010-9E0E-51A37B13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15" y="1132451"/>
            <a:ext cx="11118135" cy="5026393"/>
          </a:xfrm>
        </p:spPr>
        <p:txBody>
          <a:bodyPr/>
          <a:lstStyle/>
          <a:p>
            <a:r>
              <a:rPr lang="fr-CA" dirty="0"/>
              <a:t> Google </a:t>
            </a:r>
            <a:r>
              <a:rPr lang="fr-CA" dirty="0" err="1"/>
              <a:t>Map</a:t>
            </a:r>
            <a:r>
              <a:rPr lang="fr-CA" dirty="0"/>
              <a:t> avec Angular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Installer la dépendance </a:t>
            </a:r>
            <a:r>
              <a:rPr lang="fr-CA" dirty="0">
                <a:solidFill>
                  <a:srgbClr val="FA4098"/>
                </a:solidFill>
              </a:rPr>
              <a:t>@angular</a:t>
            </a:r>
            <a:r>
              <a:rPr lang="fr-CA">
                <a:solidFill>
                  <a:srgbClr val="FA4098"/>
                </a:solidFill>
              </a:rPr>
              <a:t>/google-maps</a:t>
            </a:r>
            <a:endParaRPr lang="fr-CA" dirty="0">
              <a:solidFill>
                <a:srgbClr val="FA4098"/>
              </a:solidFill>
            </a:endParaRPr>
          </a:p>
          <a:p>
            <a:pPr lvl="2"/>
            <a:r>
              <a:rPr lang="fr-CA" dirty="0"/>
              <a:t> npm </a:t>
            </a:r>
            <a:r>
              <a:rPr lang="fr-CA" dirty="0" err="1"/>
              <a:t>install</a:t>
            </a:r>
            <a:r>
              <a:rPr lang="fr-CA" dirty="0"/>
              <a:t> @angular/google-maps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Configuration dans </a:t>
            </a:r>
            <a:r>
              <a:rPr lang="fr-CA" dirty="0" err="1">
                <a:solidFill>
                  <a:srgbClr val="FA4098"/>
                </a:solidFill>
              </a:rPr>
              <a:t>app.module.ts</a:t>
            </a:r>
            <a:endParaRPr lang="fr-CA" dirty="0">
              <a:solidFill>
                <a:srgbClr val="FA4098"/>
              </a:solidFill>
            </a:endParaRPr>
          </a:p>
          <a:p>
            <a:pPr lvl="1"/>
            <a:endParaRPr lang="fr-CA" dirty="0">
              <a:solidFill>
                <a:srgbClr val="FA4098"/>
              </a:solidFill>
            </a:endParaRPr>
          </a:p>
          <a:p>
            <a:pPr lvl="1"/>
            <a:endParaRPr lang="fr-CA" dirty="0">
              <a:solidFill>
                <a:srgbClr val="FA4098"/>
              </a:solidFill>
            </a:endParaRPr>
          </a:p>
          <a:p>
            <a:pPr lvl="1"/>
            <a:endParaRPr lang="fr-CA" dirty="0">
              <a:solidFill>
                <a:srgbClr val="FA4098"/>
              </a:solidFill>
            </a:endParaRPr>
          </a:p>
          <a:p>
            <a:pPr lvl="1"/>
            <a:endParaRPr lang="fr-CA" dirty="0">
              <a:solidFill>
                <a:srgbClr val="FA4098"/>
              </a:solidFill>
            </a:endParaRP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3</a:t>
            </a:r>
            <a:r>
              <a:rPr lang="fr-CA" dirty="0"/>
              <a:t> : Ajouter un script dans </a:t>
            </a:r>
            <a:r>
              <a:rPr lang="fr-CA" u="sng" dirty="0">
                <a:solidFill>
                  <a:srgbClr val="FA4098"/>
                </a:solidFill>
              </a:rPr>
              <a:t>index.html</a:t>
            </a:r>
            <a:r>
              <a:rPr lang="fr-CA" dirty="0">
                <a:solidFill>
                  <a:srgbClr val="FA4098"/>
                </a:solidFill>
              </a:rPr>
              <a:t> </a:t>
            </a:r>
            <a:r>
              <a:rPr lang="fr-CA" dirty="0"/>
              <a:t>en utilisant votre </a:t>
            </a:r>
            <a:r>
              <a:rPr lang="fr-CA" dirty="0">
                <a:solidFill>
                  <a:srgbClr val="FA4098"/>
                </a:solidFill>
              </a:rPr>
              <a:t>clé d’API Google </a:t>
            </a:r>
            <a:r>
              <a:rPr lang="fr-CA" dirty="0"/>
              <a:t>(La même que pour </a:t>
            </a:r>
            <a:r>
              <a:rPr lang="fr-CA" dirty="0" err="1"/>
              <a:t>Youtube</a:t>
            </a:r>
            <a:r>
              <a:rPr lang="fr-CA" dirty="0"/>
              <a:t>)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C5A72F5-6ABE-476B-9443-E7D28E0F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954" y="2898161"/>
            <a:ext cx="2738795" cy="123660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7712BBE-8A2C-4F3F-B666-B723B8C992E5}"/>
              </a:ext>
            </a:extLst>
          </p:cNvPr>
          <p:cNvCxnSpPr>
            <a:cxnSpLocks/>
          </p:cNvCxnSpPr>
          <p:nvPr/>
        </p:nvCxnSpPr>
        <p:spPr>
          <a:xfrm>
            <a:off x="1201782" y="3424992"/>
            <a:ext cx="944968" cy="52108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51F1B1B0-FE1D-4F27-B2A2-4DD7749BD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903" y="5124884"/>
            <a:ext cx="10154194" cy="569250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50725F5-239B-40F4-90AB-FC5984FB6C42}"/>
              </a:ext>
            </a:extLst>
          </p:cNvPr>
          <p:cNvCxnSpPr>
            <a:cxnSpLocks/>
          </p:cNvCxnSpPr>
          <p:nvPr/>
        </p:nvCxnSpPr>
        <p:spPr>
          <a:xfrm>
            <a:off x="352697" y="4766495"/>
            <a:ext cx="944968" cy="52108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ADD4502-3415-C44A-20AC-E36CBC00357B}"/>
              </a:ext>
            </a:extLst>
          </p:cNvPr>
          <p:cNvSpPr txBox="1"/>
          <p:nvPr/>
        </p:nvSpPr>
        <p:spPr>
          <a:xfrm>
            <a:off x="0" y="6550223"/>
            <a:ext cx="6104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https://www.npmjs.com/package/@angular/google-maps</a:t>
            </a:r>
          </a:p>
        </p:txBody>
      </p:sp>
    </p:spTree>
    <p:extLst>
      <p:ext uri="{BB962C8B-B14F-4D97-AF65-F5344CB8AC3E}">
        <p14:creationId xmlns:p14="http://schemas.microsoft.com/office/powerpoint/2010/main" val="189826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81AF4-4838-4393-9F36-EBA7AE16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Intégration Google Map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598304-E43C-4010-9E0E-51A37B136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Google </a:t>
            </a:r>
            <a:r>
              <a:rPr lang="fr-CA" dirty="0" err="1"/>
              <a:t>Map</a:t>
            </a:r>
            <a:r>
              <a:rPr lang="fr-CA" dirty="0"/>
              <a:t> avec Angular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4 </a:t>
            </a:r>
            <a:r>
              <a:rPr lang="fr-CA" dirty="0"/>
              <a:t>: Créer des variables de classes dans le composant de votre choix.</a:t>
            </a:r>
          </a:p>
          <a:p>
            <a:pPr lvl="2"/>
            <a:r>
              <a:rPr lang="fr-CA" dirty="0"/>
              <a:t> Ils déterminent ce que la carte Google </a:t>
            </a:r>
            <a:r>
              <a:rPr lang="fr-CA" dirty="0" err="1"/>
              <a:t>Map</a:t>
            </a:r>
            <a:r>
              <a:rPr lang="fr-CA" dirty="0"/>
              <a:t> affichera.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5 </a:t>
            </a:r>
            <a:r>
              <a:rPr lang="fr-CA" dirty="0"/>
              <a:t>: Ajouter un élément &lt;google-</a:t>
            </a:r>
            <a:r>
              <a:rPr lang="fr-CA" dirty="0" err="1"/>
              <a:t>map</a:t>
            </a:r>
            <a:r>
              <a:rPr lang="fr-CA" dirty="0"/>
              <a:t>&gt; dans le </a:t>
            </a:r>
            <a:r>
              <a:rPr lang="fr-CA" dirty="0" err="1"/>
              <a:t>template</a:t>
            </a:r>
            <a:r>
              <a:rPr lang="fr-CA" dirty="0"/>
              <a:t> Html.</a:t>
            </a:r>
          </a:p>
          <a:p>
            <a:pPr lvl="2"/>
            <a:r>
              <a:rPr lang="fr-CA" dirty="0"/>
              <a:t> Remarquez qu’on utilise les 2 variables de classe du composant.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2F8D54B-C588-47EC-87FB-CACE152B0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726" y="4587016"/>
            <a:ext cx="2791215" cy="201005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1A32EFA-9CCE-45B4-9CE0-ADB49B26E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726" y="2593609"/>
            <a:ext cx="7687748" cy="69542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2950609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81AF4-4838-4393-9F36-EBA7AE16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Intégration Google Map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598304-E43C-4010-9E0E-51A37B136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Google </a:t>
            </a:r>
            <a:r>
              <a:rPr lang="fr-CA" dirty="0" err="1"/>
              <a:t>Map</a:t>
            </a:r>
            <a:r>
              <a:rPr lang="fr-CA" dirty="0"/>
              <a:t> avec Angular</a:t>
            </a:r>
          </a:p>
          <a:p>
            <a:pPr lvl="1"/>
            <a:r>
              <a:rPr lang="fr-CA" dirty="0"/>
              <a:t> Afficher des marqueurs sur la carte Google </a:t>
            </a:r>
            <a:r>
              <a:rPr lang="fr-CA" dirty="0" err="1"/>
              <a:t>Map</a:t>
            </a:r>
            <a:endParaRPr lang="fr-CA" dirty="0"/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Créer un </a:t>
            </a:r>
            <a:r>
              <a:rPr lang="fr-CA" b="1" dirty="0"/>
              <a:t>tableau de marqueurs</a:t>
            </a:r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Intégrer ces marqueurs dans notre élément</a:t>
            </a:r>
          </a:p>
          <a:p>
            <a:pPr marL="914400" lvl="2" indent="0">
              <a:buNone/>
            </a:pPr>
            <a:r>
              <a:rPr lang="fr-CA" dirty="0"/>
              <a:t>     </a:t>
            </a:r>
            <a:r>
              <a:rPr lang="fr-CA" dirty="0">
                <a:solidFill>
                  <a:srgbClr val="FA4098"/>
                </a:solidFill>
              </a:rPr>
              <a:t>&lt;google-</a:t>
            </a:r>
            <a:r>
              <a:rPr lang="fr-CA" dirty="0" err="1">
                <a:solidFill>
                  <a:srgbClr val="FA4098"/>
                </a:solidFill>
              </a:rPr>
              <a:t>map</a:t>
            </a:r>
            <a:r>
              <a:rPr lang="fr-CA" dirty="0">
                <a:solidFill>
                  <a:srgbClr val="FA4098"/>
                </a:solidFill>
              </a:rPr>
              <a:t>&gt; </a:t>
            </a:r>
            <a:r>
              <a:rPr lang="fr-CA" dirty="0"/>
              <a:t>avec </a:t>
            </a:r>
            <a:r>
              <a:rPr lang="fr-CA" dirty="0">
                <a:solidFill>
                  <a:srgbClr val="FA4098"/>
                </a:solidFill>
              </a:rPr>
              <a:t>*</a:t>
            </a:r>
            <a:r>
              <a:rPr lang="fr-CA" dirty="0" err="1">
                <a:solidFill>
                  <a:srgbClr val="FA4098"/>
                </a:solidFill>
              </a:rPr>
              <a:t>ngFor</a:t>
            </a:r>
            <a:endParaRPr lang="fr-CA" dirty="0">
              <a:solidFill>
                <a:srgbClr val="FA4098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FB46CD-EDA4-4A3B-8A93-AAE576D2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588" y="2514616"/>
            <a:ext cx="4599412" cy="1179170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504DBAA-22CC-4E60-BAE6-B3B429EE8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078" y="4162660"/>
            <a:ext cx="4279514" cy="243441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2ED61B1-57D2-4875-B420-DBC2AD13F695}"/>
              </a:ext>
            </a:extLst>
          </p:cNvPr>
          <p:cNvSpPr txBox="1"/>
          <p:nvPr/>
        </p:nvSpPr>
        <p:spPr>
          <a:xfrm>
            <a:off x="78261" y="5354952"/>
            <a:ext cx="7031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9CD1"/>
                </a:solidFill>
              </a:rPr>
              <a:t>Si jamais vous souhaitez </a:t>
            </a:r>
            <a:r>
              <a:rPr lang="fr-CA" dirty="0">
                <a:solidFill>
                  <a:srgbClr val="FA4098"/>
                </a:solidFill>
              </a:rPr>
              <a:t>.push </a:t>
            </a:r>
            <a:r>
              <a:rPr lang="fr-CA" dirty="0">
                <a:solidFill>
                  <a:srgbClr val="739CD1"/>
                </a:solidFill>
              </a:rPr>
              <a:t>des marqueurs supplémentaires dans un tableau de marqueurs, ça ressemblera à ceci. Vous pouvez mettre des variables à la place des « 5 ».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9D3AFF0-E8BE-4DD3-A3F3-4DEF27850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392" y="6358537"/>
            <a:ext cx="4940825" cy="32887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D523B2-C748-A747-1626-944C7E12949B}"/>
              </a:ext>
            </a:extLst>
          </p:cNvPr>
          <p:cNvSpPr/>
          <p:nvPr/>
        </p:nvSpPr>
        <p:spPr>
          <a:xfrm>
            <a:off x="7784983" y="5371730"/>
            <a:ext cx="4090664" cy="923330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1777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81AF4-4838-4393-9F36-EBA7AE16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Intégration Google Map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598304-E43C-4010-9E0E-51A37B136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Google </a:t>
            </a:r>
            <a:r>
              <a:rPr lang="fr-CA" dirty="0" err="1"/>
              <a:t>Map</a:t>
            </a:r>
            <a:r>
              <a:rPr lang="fr-CA" dirty="0"/>
              <a:t> avec Angular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Erreur causé par la facturation non configurée</a:t>
            </a:r>
          </a:p>
          <a:p>
            <a:pPr lvl="2"/>
            <a:r>
              <a:rPr lang="fr-CA" dirty="0"/>
              <a:t> Dans le cadre du cours, nous ne payerons pas pour utiliser Google </a:t>
            </a:r>
            <a:r>
              <a:rPr lang="fr-CA" dirty="0" err="1"/>
              <a:t>Maps</a:t>
            </a:r>
            <a:r>
              <a:rPr lang="fr-CA" dirty="0"/>
              <a:t>. Toutefois, une carte s’affiche bel et bien dans notre page. (Avec un message d’erreur, mais </a:t>
            </a:r>
            <a:r>
              <a:rPr lang="fr-CA" b="1" dirty="0"/>
              <a:t>nos marqueurs sont présents</a:t>
            </a:r>
            <a:r>
              <a:rPr lang="fr-CA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893F7B-02E5-4DF6-9EBF-FA96B808B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8" y="3829405"/>
            <a:ext cx="8804366" cy="162573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9738C1F-9B5B-4268-AA87-E15AB679F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34" y="3443504"/>
            <a:ext cx="5053776" cy="225385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104509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7C9F40-FC41-479B-9703-FD2B2A1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noProof="0" dirty="0"/>
              <a:t> Intégration </a:t>
            </a:r>
            <a:r>
              <a:rPr lang="fr-CA" noProof="0" dirty="0" err="1"/>
              <a:t>Youtube</a:t>
            </a:r>
            <a:r>
              <a:rPr lang="fr-CA" noProof="0" dirty="0"/>
              <a:t> </a:t>
            </a:r>
            <a:r>
              <a:rPr lang="en-CA" dirty="0"/>
              <a:t>🎬</a:t>
            </a:r>
            <a:endParaRPr lang="fr-CA" noProof="0" dirty="0"/>
          </a:p>
          <a:p>
            <a:r>
              <a:rPr lang="fr-CA" dirty="0">
                <a:solidFill>
                  <a:srgbClr val="739CD1"/>
                </a:solidFill>
              </a:rPr>
              <a:t> Intégration Google </a:t>
            </a:r>
            <a:r>
              <a:rPr lang="fr-CA" dirty="0" err="1">
                <a:solidFill>
                  <a:srgbClr val="739CD1"/>
                </a:solidFill>
              </a:rPr>
              <a:t>Map</a:t>
            </a:r>
            <a:r>
              <a:rPr lang="fr-CA" dirty="0">
                <a:solidFill>
                  <a:srgbClr val="739CD1"/>
                </a:solidFill>
              </a:rPr>
              <a:t> </a:t>
            </a:r>
            <a:r>
              <a:rPr lang="en-CA" dirty="0">
                <a:solidFill>
                  <a:srgbClr val="739CD1"/>
                </a:solidFill>
              </a:rPr>
              <a:t>📌</a:t>
            </a:r>
            <a:endParaRPr lang="fr-CA" noProof="0" dirty="0">
              <a:solidFill>
                <a:srgbClr val="739CD1"/>
              </a:solidFill>
            </a:endParaRPr>
          </a:p>
          <a:p>
            <a:r>
              <a:rPr lang="fr-CA" dirty="0">
                <a:solidFill>
                  <a:srgbClr val="7385D1"/>
                </a:solidFill>
              </a:rPr>
              <a:t> Transformation de données avec un tuyau (</a:t>
            </a:r>
            <a:r>
              <a:rPr lang="en-CA" dirty="0">
                <a:solidFill>
                  <a:srgbClr val="7385D1"/>
                </a:solidFill>
              </a:rPr>
              <a:t>pipe)</a:t>
            </a:r>
          </a:p>
          <a:p>
            <a:r>
              <a:rPr lang="en-CA" dirty="0">
                <a:solidFill>
                  <a:srgbClr val="9073D1"/>
                </a:solidFill>
              </a:rPr>
              <a:t> Trucs en vrac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95017CD-4398-4A31-BAF2-D2A5CB5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Menu du jour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6C7CCFE-208E-420C-AFB2-21FF5A9A9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41" y="311338"/>
            <a:ext cx="488147" cy="4656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3E4C867-A9A0-4A72-A66F-7861C03D4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284" y="1036320"/>
            <a:ext cx="2602715" cy="202705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F0FCB64-14D1-47BD-9366-7273F6E803A4}"/>
              </a:ext>
            </a:extLst>
          </p:cNvPr>
          <p:cNvCxnSpPr>
            <a:cxnSpLocks/>
          </p:cNvCxnSpPr>
          <p:nvPr/>
        </p:nvCxnSpPr>
        <p:spPr>
          <a:xfrm flipV="1">
            <a:off x="11016343" y="2383608"/>
            <a:ext cx="278674" cy="943066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05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9A79A-E51A-46A5-A460-7ABA5D6E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Tuyaux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635053-6704-4F92-95A9-29E54ED40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Pipes</a:t>
            </a:r>
          </a:p>
          <a:p>
            <a:pPr lvl="1"/>
            <a:r>
              <a:rPr lang="fr-CA" dirty="0"/>
              <a:t> Permet de transformer une valeur avec des opérations simples à complexes.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B233FC2-5951-4B01-A260-4A09C1F7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9" y="2766521"/>
            <a:ext cx="4410691" cy="36200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1D76178-DCAF-481C-ADFF-FB8F43B9A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147" y="2150595"/>
            <a:ext cx="3496163" cy="96215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2329044-1141-4C63-AA87-93284D387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562" y="2098281"/>
            <a:ext cx="3172268" cy="110505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1D93070-D378-40DC-B79C-E413922E4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3674" y="4551371"/>
            <a:ext cx="3305636" cy="1476581"/>
          </a:xfrm>
          <a:prstGeom prst="rect">
            <a:avLst/>
          </a:prstGeom>
          <a:ln w="38100">
            <a:solidFill>
              <a:srgbClr val="7385D1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2D04DFA-AEC0-4230-BADC-0F978E184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693" y="3966176"/>
            <a:ext cx="5498922" cy="2587375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91891A78-4193-4836-9D7C-65D76E036894}"/>
              </a:ext>
            </a:extLst>
          </p:cNvPr>
          <p:cNvSpPr txBox="1"/>
          <p:nvPr/>
        </p:nvSpPr>
        <p:spPr>
          <a:xfrm>
            <a:off x="51022" y="2458744"/>
            <a:ext cx="2270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Dans un template HTML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741A83F-E2BC-4FBB-A872-060E049F5692}"/>
              </a:ext>
            </a:extLst>
          </p:cNvPr>
          <p:cNvSpPr txBox="1"/>
          <p:nvPr/>
        </p:nvSpPr>
        <p:spPr>
          <a:xfrm>
            <a:off x="4775263" y="3207101"/>
            <a:ext cx="3172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Dossier pour les </a:t>
            </a:r>
            <a:r>
              <a:rPr lang="fr-CA" sz="1400">
                <a:solidFill>
                  <a:srgbClr val="FA4098"/>
                </a:solidFill>
              </a:rPr>
              <a:t>pipes</a:t>
            </a:r>
            <a:r>
              <a:rPr lang="fr-CA" sz="1400">
                <a:solidFill>
                  <a:srgbClr val="7385D1"/>
                </a:solidFill>
              </a:rPr>
              <a:t> (sous-dossier de </a:t>
            </a:r>
            <a:r>
              <a:rPr lang="fr-CA" sz="1400">
                <a:solidFill>
                  <a:srgbClr val="FA4098"/>
                </a:solidFill>
              </a:rPr>
              <a:t>app</a:t>
            </a:r>
            <a:r>
              <a:rPr lang="fr-CA" sz="1400">
                <a:solidFill>
                  <a:srgbClr val="7385D1"/>
                </a:solidFill>
              </a:rPr>
              <a:t>, par exemple)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D2D8D9-50A1-4EA6-A939-EFB263ABC75E}"/>
              </a:ext>
            </a:extLst>
          </p:cNvPr>
          <p:cNvSpPr txBox="1"/>
          <p:nvPr/>
        </p:nvSpPr>
        <p:spPr>
          <a:xfrm>
            <a:off x="8326381" y="3112754"/>
            <a:ext cx="35729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Option disponible via clic-droit sur un dossier avec l’extension </a:t>
            </a:r>
            <a:r>
              <a:rPr lang="fr-CA" sz="1400">
                <a:solidFill>
                  <a:srgbClr val="FA4098"/>
                </a:solidFill>
              </a:rPr>
              <a:t>Angular Files</a:t>
            </a:r>
            <a:r>
              <a:rPr lang="fr-CA" sz="1400">
                <a:solidFill>
                  <a:srgbClr val="7385D1"/>
                </a:solidFill>
              </a:rPr>
              <a:t>. Sinon on utilise </a:t>
            </a:r>
            <a:r>
              <a:rPr lang="fr-CA" sz="1400">
                <a:solidFill>
                  <a:srgbClr val="FA4098"/>
                </a:solidFill>
              </a:rPr>
              <a:t>ng generate pipe NOM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76146E9-1328-4CF0-8F58-AB4E3E2AA048}"/>
              </a:ext>
            </a:extLst>
          </p:cNvPr>
          <p:cNvSpPr txBox="1"/>
          <p:nvPr/>
        </p:nvSpPr>
        <p:spPr>
          <a:xfrm>
            <a:off x="8515589" y="6046870"/>
            <a:ext cx="33963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Ajoutez le </a:t>
            </a:r>
            <a:r>
              <a:rPr lang="fr-CA" sz="1400">
                <a:solidFill>
                  <a:srgbClr val="FA4098"/>
                </a:solidFill>
              </a:rPr>
              <a:t>pipe</a:t>
            </a:r>
            <a:r>
              <a:rPr lang="fr-CA" sz="1400">
                <a:solidFill>
                  <a:srgbClr val="7385D1"/>
                </a:solidFill>
              </a:rPr>
              <a:t> dans les déclarations de </a:t>
            </a:r>
            <a:r>
              <a:rPr lang="fr-CA" sz="1400">
                <a:solidFill>
                  <a:srgbClr val="FA4098"/>
                </a:solidFill>
              </a:rPr>
              <a:t>app.module.ts </a:t>
            </a:r>
            <a:r>
              <a:rPr lang="fr-CA" sz="1400">
                <a:solidFill>
                  <a:srgbClr val="7385D1"/>
                </a:solidFill>
              </a:rPr>
              <a:t>si Angular ne le fait pas automatiquement.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597A01D-BBC5-4451-BECD-FDFAC4FA3E7B}"/>
              </a:ext>
            </a:extLst>
          </p:cNvPr>
          <p:cNvSpPr txBox="1"/>
          <p:nvPr/>
        </p:nvSpPr>
        <p:spPr>
          <a:xfrm>
            <a:off x="2541294" y="6545925"/>
            <a:ext cx="532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Classe qui décrit le pipe (trust.pipe.ts)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53E6404-15FA-4B48-B5B7-38CB67BA5254}"/>
              </a:ext>
            </a:extLst>
          </p:cNvPr>
          <p:cNvCxnSpPr>
            <a:cxnSpLocks/>
          </p:cNvCxnSpPr>
          <p:nvPr/>
        </p:nvCxnSpPr>
        <p:spPr>
          <a:xfrm flipH="1">
            <a:off x="10213755" y="2277542"/>
            <a:ext cx="479943" cy="36240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9E5AA81-861E-4392-A823-04DE38AE49CB}"/>
              </a:ext>
            </a:extLst>
          </p:cNvPr>
          <p:cNvCxnSpPr>
            <a:cxnSpLocks/>
          </p:cNvCxnSpPr>
          <p:nvPr/>
        </p:nvCxnSpPr>
        <p:spPr>
          <a:xfrm flipH="1">
            <a:off x="6647981" y="2661612"/>
            <a:ext cx="479943" cy="36240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154C39E-F937-46FE-8213-03BBCFD4802F}"/>
              </a:ext>
            </a:extLst>
          </p:cNvPr>
          <p:cNvCxnSpPr>
            <a:cxnSpLocks/>
          </p:cNvCxnSpPr>
          <p:nvPr/>
        </p:nvCxnSpPr>
        <p:spPr>
          <a:xfrm>
            <a:off x="8790852" y="5417865"/>
            <a:ext cx="443726" cy="395735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ccolade fermante 32">
            <a:extLst>
              <a:ext uri="{FF2B5EF4-FFF2-40B4-BE49-F238E27FC236}">
                <a16:creationId xmlns:a16="http://schemas.microsoft.com/office/drawing/2014/main" id="{E4CF82F7-ADFB-4C7F-A785-81505442BBD3}"/>
              </a:ext>
            </a:extLst>
          </p:cNvPr>
          <p:cNvSpPr/>
          <p:nvPr/>
        </p:nvSpPr>
        <p:spPr>
          <a:xfrm rot="5400000">
            <a:off x="3229076" y="2187673"/>
            <a:ext cx="173556" cy="2215455"/>
          </a:xfrm>
          <a:prstGeom prst="rightBrace">
            <a:avLst>
              <a:gd name="adj1" fmla="val 55833"/>
              <a:gd name="adj2" fmla="val 50000"/>
            </a:avLst>
          </a:prstGeom>
          <a:noFill/>
          <a:ln w="12700">
            <a:solidFill>
              <a:srgbClr val="FA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30709AF-B8EE-4CB6-8B52-B74E0C505187}"/>
              </a:ext>
            </a:extLst>
          </p:cNvPr>
          <p:cNvSpPr txBox="1"/>
          <p:nvPr/>
        </p:nvSpPr>
        <p:spPr>
          <a:xfrm>
            <a:off x="2626693" y="3422544"/>
            <a:ext cx="1438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FA4098"/>
                </a:solidFill>
              </a:rPr>
              <a:t>Usage d’un pipe</a:t>
            </a:r>
          </a:p>
        </p:txBody>
      </p:sp>
    </p:spTree>
    <p:extLst>
      <p:ext uri="{BB962C8B-B14F-4D97-AF65-F5344CB8AC3E}">
        <p14:creationId xmlns:p14="http://schemas.microsoft.com/office/powerpoint/2010/main" val="4146038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9A79A-E51A-46A5-A460-7ABA5D6E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Tuyaux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635053-6704-4F92-95A9-29E54ED40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Pipes</a:t>
            </a:r>
          </a:p>
          <a:p>
            <a:pPr lvl="1"/>
            <a:r>
              <a:rPr lang="fr-CA" dirty="0"/>
              <a:t> Syntaxe à utiliser dans un </a:t>
            </a:r>
            <a:r>
              <a:rPr lang="fr-CA" dirty="0" err="1"/>
              <a:t>template</a:t>
            </a:r>
            <a:r>
              <a:rPr lang="fr-CA" dirty="0"/>
              <a:t> HTML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pPr lvl="1"/>
            <a:r>
              <a:rPr lang="fr-CA" dirty="0"/>
              <a:t> Créer un pipe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6E7EE69-6E7D-40BD-B82C-0D3FC9D6B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09" y="2035003"/>
            <a:ext cx="4410691" cy="36200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E3FF5A1-DAA0-40F7-9C95-5B76536B77D6}"/>
              </a:ext>
            </a:extLst>
          </p:cNvPr>
          <p:cNvSpPr txBox="1"/>
          <p:nvPr/>
        </p:nvSpPr>
        <p:spPr>
          <a:xfrm>
            <a:off x="2296032" y="2701569"/>
            <a:ext cx="2270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Valeur (variable de classe du composant) à transformer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161FCA9-749E-4D70-8B54-39AFF6230841}"/>
              </a:ext>
            </a:extLst>
          </p:cNvPr>
          <p:cNvSpPr txBox="1"/>
          <p:nvPr/>
        </p:nvSpPr>
        <p:spPr>
          <a:xfrm>
            <a:off x="4886426" y="2701569"/>
            <a:ext cx="251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Nom du pipe qui transformera la valeur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699ECAC-F028-4D5E-AB1A-ECB6323B21F7}"/>
              </a:ext>
            </a:extLst>
          </p:cNvPr>
          <p:cNvCxnSpPr>
            <a:cxnSpLocks/>
          </p:cNvCxnSpPr>
          <p:nvPr/>
        </p:nvCxnSpPr>
        <p:spPr>
          <a:xfrm flipV="1">
            <a:off x="3563007" y="2328374"/>
            <a:ext cx="403597" cy="373195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31765F7-5DD4-4109-9E2F-6A1D8BFA0C78}"/>
              </a:ext>
            </a:extLst>
          </p:cNvPr>
          <p:cNvCxnSpPr>
            <a:cxnSpLocks/>
          </p:cNvCxnSpPr>
          <p:nvPr/>
        </p:nvCxnSpPr>
        <p:spPr>
          <a:xfrm flipH="1" flipV="1">
            <a:off x="5543458" y="2328375"/>
            <a:ext cx="239334" cy="37319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40344E5D-8410-4E21-935B-BC1868D38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286" y="3633212"/>
            <a:ext cx="3496163" cy="96215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522B56C-B37D-471C-8945-F87F1E212C58}"/>
              </a:ext>
            </a:extLst>
          </p:cNvPr>
          <p:cNvSpPr txBox="1"/>
          <p:nvPr/>
        </p:nvSpPr>
        <p:spPr>
          <a:xfrm>
            <a:off x="4232520" y="4722318"/>
            <a:ext cx="35729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Si on a l’extension Angular Files, on peut faire un clic-droit sur un dossier pour Générer un nouveau Pipe avec un nom de notre choix.</a:t>
            </a:r>
          </a:p>
          <a:p>
            <a:r>
              <a:rPr lang="fr-CA" sz="1400">
                <a:solidFill>
                  <a:srgbClr val="7385D1"/>
                </a:solidFill>
              </a:rPr>
              <a:t>Sinon, il faut utiliser la commande </a:t>
            </a:r>
            <a:r>
              <a:rPr lang="fr-CA" sz="1400">
                <a:solidFill>
                  <a:srgbClr val="FA4098"/>
                </a:solidFill>
              </a:rPr>
              <a:t>ng generate pipe nom_du_pipe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4283356-961D-46C5-9CC9-38E3B17DE77C}"/>
              </a:ext>
            </a:extLst>
          </p:cNvPr>
          <p:cNvCxnSpPr>
            <a:cxnSpLocks/>
          </p:cNvCxnSpPr>
          <p:nvPr/>
        </p:nvCxnSpPr>
        <p:spPr>
          <a:xfrm flipH="1">
            <a:off x="6119894" y="3760159"/>
            <a:ext cx="479943" cy="36240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>
            <a:extLst>
              <a:ext uri="{FF2B5EF4-FFF2-40B4-BE49-F238E27FC236}">
                <a16:creationId xmlns:a16="http://schemas.microsoft.com/office/drawing/2014/main" id="{09F9FF28-6F6F-4A69-B986-FC1B07796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834" y="3633212"/>
            <a:ext cx="2876951" cy="303889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38EEB63-90F2-416C-BB3A-DFC9AC563E2C}"/>
              </a:ext>
            </a:extLst>
          </p:cNvPr>
          <p:cNvCxnSpPr>
            <a:cxnSpLocks/>
          </p:cNvCxnSpPr>
          <p:nvPr/>
        </p:nvCxnSpPr>
        <p:spPr>
          <a:xfrm flipH="1">
            <a:off x="3269905" y="6181113"/>
            <a:ext cx="479943" cy="36240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>
            <a:extLst>
              <a:ext uri="{FF2B5EF4-FFF2-40B4-BE49-F238E27FC236}">
                <a16:creationId xmlns:a16="http://schemas.microsoft.com/office/drawing/2014/main" id="{2E149D19-A731-4486-AE15-1792EBD77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664" y="3633212"/>
            <a:ext cx="3305636" cy="1476581"/>
          </a:xfrm>
          <a:prstGeom prst="rect">
            <a:avLst/>
          </a:prstGeom>
          <a:ln w="38100">
            <a:solidFill>
              <a:srgbClr val="7385D1"/>
            </a:solidFill>
          </a:ln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EB001D9-38C7-4CA9-BDEF-9AB95A38DDFC}"/>
              </a:ext>
            </a:extLst>
          </p:cNvPr>
          <p:cNvSpPr txBox="1"/>
          <p:nvPr/>
        </p:nvSpPr>
        <p:spPr>
          <a:xfrm>
            <a:off x="8051579" y="5128711"/>
            <a:ext cx="33963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Ajoutez le </a:t>
            </a:r>
            <a:r>
              <a:rPr lang="fr-CA" sz="1400">
                <a:solidFill>
                  <a:srgbClr val="FA4098"/>
                </a:solidFill>
              </a:rPr>
              <a:t>pipe</a:t>
            </a:r>
            <a:r>
              <a:rPr lang="fr-CA" sz="1400">
                <a:solidFill>
                  <a:srgbClr val="7385D1"/>
                </a:solidFill>
              </a:rPr>
              <a:t> dans les déclarations de </a:t>
            </a:r>
            <a:r>
              <a:rPr lang="fr-CA" sz="1400">
                <a:solidFill>
                  <a:srgbClr val="FA4098"/>
                </a:solidFill>
              </a:rPr>
              <a:t>app.module.ts </a:t>
            </a:r>
            <a:r>
              <a:rPr lang="fr-CA" sz="1400">
                <a:solidFill>
                  <a:srgbClr val="7385D1"/>
                </a:solidFill>
              </a:rPr>
              <a:t>si Angular ne le fait pas automatiquement.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7B1E52F6-E3A9-416A-8CAD-951802660BBC}"/>
              </a:ext>
            </a:extLst>
          </p:cNvPr>
          <p:cNvCxnSpPr>
            <a:cxnSpLocks/>
          </p:cNvCxnSpPr>
          <p:nvPr/>
        </p:nvCxnSpPr>
        <p:spPr>
          <a:xfrm>
            <a:off x="8326842" y="4499706"/>
            <a:ext cx="443726" cy="395735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16F9749F-C857-AFF6-9A5D-11C517FF9B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8828" y="1858018"/>
            <a:ext cx="5064001" cy="71660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9257951-AD29-4F03-C662-DCE2F3CDEAAC}"/>
              </a:ext>
            </a:extLst>
          </p:cNvPr>
          <p:cNvSpPr txBox="1"/>
          <p:nvPr/>
        </p:nvSpPr>
        <p:spPr>
          <a:xfrm>
            <a:off x="8548705" y="2809290"/>
            <a:ext cx="749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85D1"/>
                </a:solidFill>
              </a:rPr>
              <a:t>Valeur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B89EF22-67DB-668D-C999-57089C135339}"/>
              </a:ext>
            </a:extLst>
          </p:cNvPr>
          <p:cNvSpPr txBox="1"/>
          <p:nvPr/>
        </p:nvSpPr>
        <p:spPr>
          <a:xfrm>
            <a:off x="11386688" y="2726211"/>
            <a:ext cx="824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85D1"/>
                </a:solidFill>
              </a:rPr>
              <a:t>Pipe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93CACCE-97BD-9674-861D-465797D7977A}"/>
              </a:ext>
            </a:extLst>
          </p:cNvPr>
          <p:cNvCxnSpPr>
            <a:cxnSpLocks/>
          </p:cNvCxnSpPr>
          <p:nvPr/>
        </p:nvCxnSpPr>
        <p:spPr>
          <a:xfrm flipV="1">
            <a:off x="8847909" y="2371611"/>
            <a:ext cx="75381" cy="43058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0A97246-7643-679F-F663-D3A696B66796}"/>
              </a:ext>
            </a:extLst>
          </p:cNvPr>
          <p:cNvCxnSpPr>
            <a:cxnSpLocks/>
          </p:cNvCxnSpPr>
          <p:nvPr/>
        </p:nvCxnSpPr>
        <p:spPr>
          <a:xfrm flipH="1" flipV="1">
            <a:off x="11420859" y="2369347"/>
            <a:ext cx="239334" cy="37319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537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9A79A-E51A-46A5-A460-7ABA5D6E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Tuyaux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635053-6704-4F92-95A9-29E54ED40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Pipes</a:t>
            </a:r>
          </a:p>
          <a:p>
            <a:pPr lvl="1"/>
            <a:r>
              <a:rPr lang="fr-CA" dirty="0"/>
              <a:t> Classe qui représente le pipe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03ECB5-64B9-4513-8AD4-A3C6213D9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34" y="2190986"/>
            <a:ext cx="9154803" cy="4153480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3C30D5D-B120-4AD7-A9F4-D164711C897C}"/>
              </a:ext>
            </a:extLst>
          </p:cNvPr>
          <p:cNvSpPr txBox="1"/>
          <p:nvPr/>
        </p:nvSpPr>
        <p:spPr>
          <a:xfrm>
            <a:off x="3122145" y="2562832"/>
            <a:ext cx="3448923" cy="523220"/>
          </a:xfrm>
          <a:prstGeom prst="rect">
            <a:avLst/>
          </a:prstGeom>
          <a:noFill/>
          <a:ln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Nom du pipe. À utiliser pour l’appeler dans un template HTML.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FEFE6D-F5F8-48BB-9AF7-CCD2BFEB0F43}"/>
              </a:ext>
            </a:extLst>
          </p:cNvPr>
          <p:cNvSpPr txBox="1"/>
          <p:nvPr/>
        </p:nvSpPr>
        <p:spPr>
          <a:xfrm>
            <a:off x="7417723" y="3774674"/>
            <a:ext cx="3448923" cy="7386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Le constructeur est optionnel. Il est seulement nécessaire si vous devez injecter des dépendances.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F1B348-BD58-4FDD-9DBA-2C7BA49C2C24}"/>
              </a:ext>
            </a:extLst>
          </p:cNvPr>
          <p:cNvSpPr txBox="1"/>
          <p:nvPr/>
        </p:nvSpPr>
        <p:spPr>
          <a:xfrm>
            <a:off x="2294263" y="5421953"/>
            <a:ext cx="6349015" cy="116955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La méthode </a:t>
            </a:r>
            <a:r>
              <a:rPr lang="fr-CA" sz="1400">
                <a:solidFill>
                  <a:srgbClr val="FA4098"/>
                </a:solidFill>
              </a:rPr>
              <a:t>transform</a:t>
            </a:r>
            <a:r>
              <a:rPr lang="fr-CA" sz="1400">
                <a:solidFill>
                  <a:srgbClr val="7385D1"/>
                </a:solidFill>
              </a:rPr>
              <a:t> est la </a:t>
            </a:r>
            <a:r>
              <a:rPr lang="fr-CA" sz="1400" i="1">
                <a:solidFill>
                  <a:srgbClr val="7385D1"/>
                </a:solidFill>
              </a:rPr>
              <a:t>viande</a:t>
            </a:r>
            <a:r>
              <a:rPr lang="fr-CA" sz="1400">
                <a:solidFill>
                  <a:srgbClr val="7385D1"/>
                </a:solidFill>
              </a:rPr>
              <a:t> de la classe. Elle est obligatoire et décrit la ou les </a:t>
            </a:r>
            <a:r>
              <a:rPr lang="fr-CA" sz="1400" b="1">
                <a:solidFill>
                  <a:srgbClr val="7385D1"/>
                </a:solidFill>
              </a:rPr>
              <a:t>opérations de transformations </a:t>
            </a:r>
            <a:r>
              <a:rPr lang="fr-CA" sz="1400">
                <a:solidFill>
                  <a:srgbClr val="7385D1"/>
                </a:solidFill>
              </a:rPr>
              <a:t>effectuées par le </a:t>
            </a:r>
            <a:r>
              <a:rPr lang="fr-CA" sz="1400">
                <a:solidFill>
                  <a:srgbClr val="FA4098"/>
                </a:solidFill>
              </a:rPr>
              <a:t>pipe</a:t>
            </a:r>
            <a:r>
              <a:rPr lang="fr-CA" sz="1400">
                <a:solidFill>
                  <a:srgbClr val="7385D1"/>
                </a:solidFill>
              </a:rPr>
              <a:t>. Le paramètre </a:t>
            </a:r>
            <a:r>
              <a:rPr lang="fr-CA" sz="1400" b="1">
                <a:solidFill>
                  <a:srgbClr val="FA4098"/>
                </a:solidFill>
              </a:rPr>
              <a:t>value</a:t>
            </a:r>
            <a:r>
              <a:rPr lang="fr-CA" sz="1400">
                <a:solidFill>
                  <a:srgbClr val="7385D1"/>
                </a:solidFill>
              </a:rPr>
              <a:t> représente la valeur reçue par le </a:t>
            </a:r>
            <a:r>
              <a:rPr lang="fr-CA" sz="1400">
                <a:solidFill>
                  <a:srgbClr val="FA4098"/>
                </a:solidFill>
              </a:rPr>
              <a:t>pipe</a:t>
            </a:r>
            <a:r>
              <a:rPr lang="fr-CA" sz="1400">
                <a:solidFill>
                  <a:srgbClr val="7385D1"/>
                </a:solidFill>
              </a:rPr>
              <a:t>. </a:t>
            </a:r>
            <a:r>
              <a:rPr lang="fr-CA" sz="1400" b="1">
                <a:solidFill>
                  <a:srgbClr val="FA4098"/>
                </a:solidFill>
              </a:rPr>
              <a:t>args?</a:t>
            </a:r>
            <a:r>
              <a:rPr lang="fr-CA" sz="1400">
                <a:solidFill>
                  <a:srgbClr val="7385D1"/>
                </a:solidFill>
              </a:rPr>
              <a:t> représente des paramètres supplémentaires et optionnels. La valeur retournée par </a:t>
            </a:r>
            <a:r>
              <a:rPr lang="fr-CA" sz="1400">
                <a:solidFill>
                  <a:srgbClr val="FA4098"/>
                </a:solidFill>
              </a:rPr>
              <a:t>transform</a:t>
            </a:r>
            <a:r>
              <a:rPr lang="fr-CA" sz="1400">
                <a:solidFill>
                  <a:srgbClr val="7385D1"/>
                </a:solidFill>
              </a:rPr>
              <a:t> est simplement le résultat suite aux transformations.</a:t>
            </a:r>
          </a:p>
        </p:txBody>
      </p:sp>
    </p:spTree>
    <p:extLst>
      <p:ext uri="{BB962C8B-B14F-4D97-AF65-F5344CB8AC3E}">
        <p14:creationId xmlns:p14="http://schemas.microsoft.com/office/powerpoint/2010/main" val="3528197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8A9B3-599E-4622-9FB6-50B8892D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Tuyaux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DECBD6-5E33-4E96-9A6D-318041150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5966992" cy="5026393"/>
          </a:xfrm>
        </p:spPr>
        <p:txBody>
          <a:bodyPr/>
          <a:lstStyle/>
          <a:p>
            <a:r>
              <a:rPr lang="fr-CA" dirty="0"/>
              <a:t> Pipes</a:t>
            </a:r>
          </a:p>
          <a:p>
            <a:pPr lvl="1"/>
            <a:r>
              <a:rPr lang="fr-CA" dirty="0"/>
              <a:t> Quelques exemples</a:t>
            </a:r>
          </a:p>
          <a:p>
            <a:pPr lvl="2"/>
            <a:r>
              <a:rPr lang="fr-CA" dirty="0"/>
              <a:t> pipe qui prend un URL et retourne le même URL mais indiqué comme sécuritaire pour Angular.</a:t>
            </a:r>
          </a:p>
          <a:p>
            <a:pPr lvl="2"/>
            <a:endParaRPr lang="fr-CA" dirty="0"/>
          </a:p>
          <a:p>
            <a:pPr lvl="2"/>
            <a:r>
              <a:rPr lang="fr-CA" dirty="0"/>
              <a:t> pipe qui prend un string et le retourne en majuscules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pipe qui prend un prénom et retourne « Salut [prénom] !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F109198-9A52-4785-A80C-479890C9D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520" y="1281727"/>
            <a:ext cx="3258208" cy="267413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B719801-4D5A-44C3-A023-4E073F51C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775" y="1933894"/>
            <a:ext cx="5586509" cy="69358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7BDF48E-0164-4320-A385-1843B0AA57C0}"/>
              </a:ext>
            </a:extLst>
          </p:cNvPr>
          <p:cNvSpPr txBox="1"/>
          <p:nvPr/>
        </p:nvSpPr>
        <p:spPr>
          <a:xfrm>
            <a:off x="6361962" y="2627478"/>
            <a:ext cx="5372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Fonction transform du pipe nommé « trust ».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A115423-A269-4A05-B605-C4BEDF2D7305}"/>
              </a:ext>
            </a:extLst>
          </p:cNvPr>
          <p:cNvCxnSpPr>
            <a:cxnSpLocks/>
          </p:cNvCxnSpPr>
          <p:nvPr/>
        </p:nvCxnSpPr>
        <p:spPr>
          <a:xfrm flipH="1">
            <a:off x="7838614" y="1503719"/>
            <a:ext cx="920707" cy="53916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D7308D5A-4A7E-4483-BF37-F1C0A7DB5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775" y="3181130"/>
            <a:ext cx="4368884" cy="83216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DB01E07-1459-4C63-AACF-8A55CBBC6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775" y="4452167"/>
            <a:ext cx="4368884" cy="88275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959543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D75C8E-E8A2-4FDA-8AA3-F4E6B9A5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Tuyaux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0F4F41-10FA-45F6-99B6-94893C062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 Pipe pour le formatage de dates</a:t>
            </a:r>
          </a:p>
          <a:p>
            <a:pPr lvl="1"/>
            <a:r>
              <a:rPr lang="fr-CA" dirty="0"/>
              <a:t> Le pipe nommé « </a:t>
            </a:r>
            <a:r>
              <a:rPr lang="fr-CA" b="1" dirty="0">
                <a:solidFill>
                  <a:srgbClr val="C00000"/>
                </a:solidFill>
              </a:rPr>
              <a:t>date</a:t>
            </a:r>
            <a:r>
              <a:rPr lang="fr-CA" dirty="0"/>
              <a:t> » existe déjà et est utilisable </a:t>
            </a:r>
            <a:r>
              <a:rPr lang="fr-CA"/>
              <a:t>dans n’importe </a:t>
            </a:r>
            <a:r>
              <a:rPr lang="fr-CA" dirty="0"/>
              <a:t>quel projet.</a:t>
            </a:r>
          </a:p>
          <a:p>
            <a:pPr lvl="2"/>
            <a:r>
              <a:rPr lang="fr-CA" dirty="0"/>
              <a:t> Usage : 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fr-CA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maDate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fr-CA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fr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CA" b="1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'format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lvl="2"/>
            <a:r>
              <a:rPr lang="fr-CA" dirty="0"/>
              <a:t> Précision pour le </a:t>
            </a:r>
            <a:r>
              <a:rPr lang="fr-CA" dirty="0">
                <a:solidFill>
                  <a:srgbClr val="FA4098"/>
                </a:solidFill>
              </a:rPr>
              <a:t>'format'</a:t>
            </a:r>
            <a:r>
              <a:rPr lang="fr-CA" dirty="0"/>
              <a:t> : Le format  va définir très exactement comment la date sera affichée. Ce format peut être composé de plein de symboles </a:t>
            </a:r>
            <a:r>
              <a:rPr lang="fr-CA" dirty="0" err="1"/>
              <a:t>préfédinis</a:t>
            </a:r>
            <a:r>
              <a:rPr lang="fr-CA" dirty="0"/>
              <a:t> :</a:t>
            </a:r>
          </a:p>
          <a:p>
            <a:pPr lvl="3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d</a:t>
            </a:r>
            <a:r>
              <a:rPr lang="fr-CA" dirty="0"/>
              <a:t> : Affiche le jour</a:t>
            </a:r>
          </a:p>
          <a:p>
            <a:pPr lvl="3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MMM</a:t>
            </a:r>
            <a:r>
              <a:rPr lang="fr-CA" dirty="0"/>
              <a:t> : Affiche le mois en 3 lettres</a:t>
            </a:r>
          </a:p>
          <a:p>
            <a:pPr lvl="3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MMMM</a:t>
            </a:r>
            <a:r>
              <a:rPr lang="fr-CA" dirty="0"/>
              <a:t> : Affiche le mois au complet</a:t>
            </a:r>
          </a:p>
          <a:p>
            <a:pPr lvl="3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MM</a:t>
            </a:r>
            <a:r>
              <a:rPr lang="fr-CA" dirty="0"/>
              <a:t> : Affiche le mois en chiffres</a:t>
            </a:r>
          </a:p>
          <a:p>
            <a:pPr lvl="3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y</a:t>
            </a:r>
            <a:r>
              <a:rPr lang="fr-CA" dirty="0"/>
              <a:t> ou </a:t>
            </a:r>
            <a:r>
              <a:rPr lang="fr-CA" dirty="0" err="1">
                <a:solidFill>
                  <a:srgbClr val="FA4098"/>
                </a:solidFill>
              </a:rPr>
              <a:t>yyyy</a:t>
            </a:r>
            <a:r>
              <a:rPr lang="fr-CA" dirty="0"/>
              <a:t> : Affiche l’année complète</a:t>
            </a:r>
          </a:p>
          <a:p>
            <a:pPr lvl="3"/>
            <a:r>
              <a:rPr lang="fr-CA" dirty="0"/>
              <a:t> </a:t>
            </a:r>
            <a:r>
              <a:rPr lang="fr-CA" dirty="0" err="1">
                <a:solidFill>
                  <a:srgbClr val="FA4098"/>
                </a:solidFill>
              </a:rPr>
              <a:t>yy</a:t>
            </a:r>
            <a:r>
              <a:rPr lang="fr-CA" dirty="0">
                <a:solidFill>
                  <a:srgbClr val="FA4098"/>
                </a:solidFill>
              </a:rPr>
              <a:t> </a:t>
            </a:r>
            <a:r>
              <a:rPr lang="fr-CA" dirty="0"/>
              <a:t>: Affiche les deux derniers chiffres de l’année</a:t>
            </a:r>
          </a:p>
          <a:p>
            <a:pPr lvl="3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h</a:t>
            </a:r>
            <a:r>
              <a:rPr lang="fr-CA" dirty="0"/>
              <a:t> : Affiche l’heure de 1 à 12</a:t>
            </a:r>
          </a:p>
          <a:p>
            <a:pPr lvl="3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mm</a:t>
            </a:r>
            <a:r>
              <a:rPr lang="fr-CA" dirty="0"/>
              <a:t> : Affiche les minutes</a:t>
            </a:r>
          </a:p>
          <a:p>
            <a:pPr lvl="3"/>
            <a:r>
              <a:rPr lang="fr-CA" dirty="0"/>
              <a:t> </a:t>
            </a:r>
            <a:r>
              <a:rPr lang="fr-CA" dirty="0" err="1">
                <a:solidFill>
                  <a:srgbClr val="FA4098"/>
                </a:solidFill>
              </a:rPr>
              <a:t>ss</a:t>
            </a:r>
            <a:r>
              <a:rPr lang="fr-CA" dirty="0"/>
              <a:t> : Affiche les secondes</a:t>
            </a:r>
          </a:p>
          <a:p>
            <a:pPr lvl="3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a</a:t>
            </a:r>
            <a:r>
              <a:rPr lang="fr-CA" dirty="0"/>
              <a:t> : Affiche AM / PM</a:t>
            </a:r>
          </a:p>
          <a:p>
            <a:pPr lvl="3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EEEE</a:t>
            </a:r>
            <a:r>
              <a:rPr lang="fr-CA" dirty="0"/>
              <a:t> : Affiche le jour de la semaine (ex : lundi)</a:t>
            </a:r>
          </a:p>
        </p:txBody>
      </p:sp>
    </p:spTree>
    <p:extLst>
      <p:ext uri="{BB962C8B-B14F-4D97-AF65-F5344CB8AC3E}">
        <p14:creationId xmlns:p14="http://schemas.microsoft.com/office/powerpoint/2010/main" val="1742059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D75C8E-E8A2-4FDA-8AA3-F4E6B9A5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Tuyaux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0F4F41-10FA-45F6-99B6-94893C062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Pipe pour le formatage de dates</a:t>
            </a:r>
          </a:p>
          <a:p>
            <a:pPr lvl="1"/>
            <a:r>
              <a:rPr lang="fr-CA" dirty="0"/>
              <a:t> Le pipe nommé « </a:t>
            </a:r>
            <a:r>
              <a:rPr lang="fr-CA" b="1" dirty="0">
                <a:solidFill>
                  <a:srgbClr val="C00000"/>
                </a:solidFill>
              </a:rPr>
              <a:t>date</a:t>
            </a:r>
            <a:r>
              <a:rPr lang="fr-CA" dirty="0"/>
              <a:t> » existe déjà et est utilisable dans l’importe quel projet.</a:t>
            </a:r>
          </a:p>
          <a:p>
            <a:pPr lvl="2"/>
            <a:r>
              <a:rPr lang="fr-CA" dirty="0"/>
              <a:t> Usage : 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fr-CA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maDate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fr-CA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fr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CA" b="1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'format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lvl="2"/>
            <a:r>
              <a:rPr lang="fr-CA" dirty="0"/>
              <a:t> Des exemples : </a:t>
            </a:r>
          </a:p>
          <a:p>
            <a:pPr lvl="3"/>
            <a:r>
              <a:rPr lang="fr-CA" dirty="0"/>
              <a:t> </a:t>
            </a:r>
            <a:r>
              <a:rPr lang="fr-CA" dirty="0" err="1">
                <a:solidFill>
                  <a:srgbClr val="C00000"/>
                </a:solidFill>
              </a:rPr>
              <a:t>date</a:t>
            </a:r>
            <a:r>
              <a:rPr lang="fr-CA" dirty="0" err="1"/>
              <a:t>:</a:t>
            </a:r>
            <a:r>
              <a:rPr lang="fr-CA" dirty="0" err="1">
                <a:solidFill>
                  <a:srgbClr val="FA4098"/>
                </a:solidFill>
              </a:rPr>
              <a:t>'d</a:t>
            </a:r>
            <a:r>
              <a:rPr lang="fr-CA" dirty="0">
                <a:solidFill>
                  <a:srgbClr val="FA4098"/>
                </a:solidFill>
              </a:rPr>
              <a:t> MM y' </a:t>
            </a:r>
            <a:r>
              <a:rPr lang="fr-CA" dirty="0"/>
              <a:t>-&gt; « 5 05 2015 » </a:t>
            </a:r>
          </a:p>
          <a:p>
            <a:pPr lvl="3"/>
            <a:r>
              <a:rPr lang="fr-CA" dirty="0"/>
              <a:t> </a:t>
            </a:r>
            <a:r>
              <a:rPr lang="fr-CA" dirty="0" err="1">
                <a:solidFill>
                  <a:srgbClr val="C00000"/>
                </a:solidFill>
              </a:rPr>
              <a:t>date</a:t>
            </a:r>
            <a:r>
              <a:rPr lang="fr-CA" dirty="0" err="1"/>
              <a:t>:</a:t>
            </a:r>
            <a:r>
              <a:rPr lang="fr-CA" dirty="0" err="1">
                <a:solidFill>
                  <a:srgbClr val="FA4098"/>
                </a:solidFill>
              </a:rPr>
              <a:t>'MMMM</a:t>
            </a:r>
            <a:r>
              <a:rPr lang="fr-CA" dirty="0">
                <a:solidFill>
                  <a:srgbClr val="FA4098"/>
                </a:solidFill>
              </a:rPr>
              <a:t> d, y, h:mm:ss a' </a:t>
            </a:r>
            <a:r>
              <a:rPr lang="fr-CA" dirty="0"/>
              <a:t>-&gt; « </a:t>
            </a:r>
            <a:r>
              <a:rPr lang="fr-CA" dirty="0" err="1"/>
              <a:t>February</a:t>
            </a:r>
            <a:r>
              <a:rPr lang="fr-CA" dirty="0"/>
              <a:t> 29, 2017, 11:23:58 PM »</a:t>
            </a:r>
          </a:p>
          <a:p>
            <a:pPr lvl="3"/>
            <a:r>
              <a:rPr lang="fr-CA" dirty="0"/>
              <a:t> </a:t>
            </a:r>
            <a:r>
              <a:rPr lang="fr-CA" dirty="0" err="1">
                <a:solidFill>
                  <a:srgbClr val="C00000"/>
                </a:solidFill>
              </a:rPr>
              <a:t>date</a:t>
            </a:r>
            <a:r>
              <a:rPr lang="fr-CA" dirty="0" err="1"/>
              <a:t>:</a:t>
            </a:r>
            <a:r>
              <a:rPr lang="fr-CA" dirty="0" err="1">
                <a:solidFill>
                  <a:srgbClr val="FA4098"/>
                </a:solidFill>
              </a:rPr>
              <a:t>'MMM</a:t>
            </a:r>
            <a:r>
              <a:rPr lang="fr-CA" dirty="0">
                <a:solidFill>
                  <a:srgbClr val="FA4098"/>
                </a:solidFill>
              </a:rPr>
              <a:t>, </a:t>
            </a:r>
            <a:r>
              <a:rPr lang="fr-CA" dirty="0" err="1">
                <a:solidFill>
                  <a:srgbClr val="FA4098"/>
                </a:solidFill>
              </a:rPr>
              <a:t>mm:h:d</a:t>
            </a:r>
            <a:r>
              <a:rPr lang="fr-CA" dirty="0">
                <a:solidFill>
                  <a:srgbClr val="FA4098"/>
                </a:solidFill>
              </a:rPr>
              <a:t> MMMM MM y a'</a:t>
            </a:r>
            <a:r>
              <a:rPr lang="fr-CA" dirty="0"/>
              <a:t> -&gt; « Jan, 21:06:31 </a:t>
            </a:r>
            <a:r>
              <a:rPr lang="fr-CA" dirty="0" err="1"/>
              <a:t>January</a:t>
            </a:r>
            <a:r>
              <a:rPr lang="fr-CA" dirty="0"/>
              <a:t> 01 2021 AM » </a:t>
            </a:r>
            <a:r>
              <a:rPr lang="en-CA" dirty="0"/>
              <a:t>🤪</a:t>
            </a:r>
          </a:p>
          <a:p>
            <a:pPr lvl="3"/>
            <a:endParaRPr lang="en-CA" dirty="0"/>
          </a:p>
          <a:p>
            <a:pPr lvl="2"/>
            <a:r>
              <a:rPr lang="en-CA" dirty="0"/>
              <a:t> </a:t>
            </a:r>
            <a:r>
              <a:rPr lang="en-CA" dirty="0" err="1"/>
              <a:t>Notez</a:t>
            </a:r>
            <a:r>
              <a:rPr lang="en-CA" dirty="0"/>
              <a:t> que </a:t>
            </a:r>
            <a:r>
              <a:rPr lang="en-CA" dirty="0" err="1"/>
              <a:t>l’input</a:t>
            </a:r>
            <a:r>
              <a:rPr lang="en-CA" dirty="0"/>
              <a:t> </a:t>
            </a:r>
            <a:r>
              <a:rPr lang="en-CA" b="1" dirty="0" err="1">
                <a:solidFill>
                  <a:schemeClr val="accent6">
                    <a:lumMod val="75000"/>
                  </a:schemeClr>
                </a:solidFill>
              </a:rPr>
              <a:t>maDate</a:t>
            </a:r>
            <a:r>
              <a:rPr lang="en-CA" dirty="0"/>
              <a:t> </a:t>
            </a:r>
            <a:r>
              <a:rPr lang="en-CA" dirty="0" err="1"/>
              <a:t>peut</a:t>
            </a:r>
            <a:r>
              <a:rPr lang="en-CA" dirty="0"/>
              <a:t> </a:t>
            </a:r>
            <a:r>
              <a:rPr lang="en-CA" dirty="0" err="1"/>
              <a:t>être</a:t>
            </a:r>
            <a:r>
              <a:rPr lang="en-CA" dirty="0"/>
              <a:t> un string avec un format acceptable </a:t>
            </a:r>
            <a:r>
              <a:rPr lang="en-CA" dirty="0" err="1"/>
              <a:t>ou</a:t>
            </a:r>
            <a:r>
              <a:rPr lang="en-CA" dirty="0"/>
              <a:t> un </a:t>
            </a:r>
            <a:r>
              <a:rPr lang="en-CA" dirty="0" err="1"/>
              <a:t>objet</a:t>
            </a:r>
            <a:r>
              <a:rPr lang="en-CA" dirty="0"/>
              <a:t> de type </a:t>
            </a:r>
            <a:r>
              <a:rPr lang="en-CA" b="1" dirty="0"/>
              <a:t>Date</a:t>
            </a:r>
            <a:r>
              <a:rPr lang="en-CA" dirty="0"/>
              <a:t>.</a:t>
            </a:r>
          </a:p>
          <a:p>
            <a:pPr lvl="3"/>
            <a:r>
              <a:rPr lang="en-CA" dirty="0"/>
              <a:t> </a:t>
            </a:r>
            <a:r>
              <a:rPr lang="en-CA" dirty="0" err="1"/>
              <a:t>Exemple</a:t>
            </a:r>
            <a:r>
              <a:rPr lang="en-CA" dirty="0"/>
              <a:t> de bon format pour un string : </a:t>
            </a:r>
            <a:r>
              <a:rPr lang="en-CA" dirty="0">
                <a:solidFill>
                  <a:srgbClr val="FA4098"/>
                </a:solidFill>
              </a:rPr>
              <a:t>"2021-05-26"</a:t>
            </a:r>
            <a:endParaRPr lang="fr-CA" dirty="0">
              <a:solidFill>
                <a:srgbClr val="FA4098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BC4CA19-F9EE-7666-BD38-75E5F1CE3389}"/>
              </a:ext>
            </a:extLst>
          </p:cNvPr>
          <p:cNvSpPr txBox="1"/>
          <p:nvPr/>
        </p:nvSpPr>
        <p:spPr>
          <a:xfrm>
            <a:off x="-8709" y="6522033"/>
            <a:ext cx="47592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dirty="0">
                <a:solidFill>
                  <a:srgbClr val="7385D1"/>
                </a:solidFill>
              </a:rPr>
              <a:t>https://angular.io/api/common/DatePipe</a:t>
            </a:r>
          </a:p>
        </p:txBody>
      </p:sp>
    </p:spTree>
    <p:extLst>
      <p:ext uri="{BB962C8B-B14F-4D97-AF65-F5344CB8AC3E}">
        <p14:creationId xmlns:p14="http://schemas.microsoft.com/office/powerpoint/2010/main" val="3814125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15DBE-EDBB-072C-8C7E-5F690802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Tuyaux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BA0980-BC28-02F2-5FCD-49F83AD6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Dates en français</a:t>
            </a:r>
          </a:p>
          <a:p>
            <a:pPr lvl="1"/>
            <a:r>
              <a:rPr lang="fr-CA" dirty="0"/>
              <a:t> Par défaut, les noms des jours et mois seront en anglais. Si on souhaite les avoir en français :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Ajouter la « </a:t>
            </a:r>
            <a:r>
              <a:rPr lang="fr-CA" dirty="0">
                <a:solidFill>
                  <a:srgbClr val="FA4098"/>
                </a:solidFill>
              </a:rPr>
              <a:t>locale</a:t>
            </a:r>
            <a:r>
              <a:rPr lang="fr-CA" dirty="0"/>
              <a:t> » française dans </a:t>
            </a:r>
            <a:r>
              <a:rPr lang="fr-CA" dirty="0" err="1">
                <a:solidFill>
                  <a:srgbClr val="FA4098"/>
                </a:solidFill>
              </a:rPr>
              <a:t>app.module.ts</a:t>
            </a:r>
            <a:r>
              <a:rPr lang="fr-CA" dirty="0"/>
              <a:t> (Avec les importations dans le haut du fichier)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Ajouter un 3</a:t>
            </a:r>
            <a:r>
              <a:rPr lang="fr-CA" baseline="30000" dirty="0"/>
              <a:t>e</a:t>
            </a:r>
            <a:r>
              <a:rPr lang="fr-CA" dirty="0"/>
              <a:t> paramètre pour choisir une langue. (Le 2</a:t>
            </a:r>
            <a:r>
              <a:rPr lang="fr-CA" baseline="30000" dirty="0"/>
              <a:t>e</a:t>
            </a:r>
            <a:r>
              <a:rPr lang="fr-CA" dirty="0"/>
              <a:t> paramètre est laissé vide car il sert à choisir un fuseau horaire)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1267DA-E055-F04A-190D-AD8142969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08" y="3429000"/>
            <a:ext cx="5186234" cy="646331"/>
          </a:xfrm>
          <a:prstGeom prst="rect">
            <a:avLst/>
          </a:prstGeom>
          <a:noFill/>
          <a:ln w="28575">
            <a:solidFill>
              <a:srgbClr val="7385D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registerLocaleData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from '@angular/common';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localeFr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'@angular/common/locales/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registerLocaleData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localeFr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2F78DE-E488-7AB0-68BC-01D4CDB27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668" y="2823656"/>
            <a:ext cx="4769250" cy="168022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94DE7D3-88B5-E1FF-0670-EA4C87CBE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17" y="5533683"/>
            <a:ext cx="5482281" cy="78567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F3C81A5-6DB7-80B1-51F3-6186986DFC47}"/>
              </a:ext>
            </a:extLst>
          </p:cNvPr>
          <p:cNvCxnSpPr/>
          <p:nvPr/>
        </p:nvCxnSpPr>
        <p:spPr>
          <a:xfrm flipH="1" flipV="1">
            <a:off x="5822514" y="6067630"/>
            <a:ext cx="391885" cy="513805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3A68D8FB-D4E7-37EC-BDA3-44C75ED23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151" y="5643490"/>
            <a:ext cx="2972215" cy="53347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394F07E-DCBD-6391-CD59-E65C0F0ECDCC}"/>
              </a:ext>
            </a:extLst>
          </p:cNvPr>
          <p:cNvSpPr/>
          <p:nvPr/>
        </p:nvSpPr>
        <p:spPr>
          <a:xfrm>
            <a:off x="6961947" y="5659785"/>
            <a:ext cx="671955" cy="533474"/>
          </a:xfrm>
          <a:prstGeom prst="rightArrow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9627A962-D77C-C29C-D311-41A184F7B8DB}"/>
              </a:ext>
            </a:extLst>
          </p:cNvPr>
          <p:cNvSpPr/>
          <p:nvPr/>
        </p:nvSpPr>
        <p:spPr>
          <a:xfrm>
            <a:off x="5886162" y="3485428"/>
            <a:ext cx="671955" cy="533474"/>
          </a:xfrm>
          <a:prstGeom prst="rightArrow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6909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A8135-B5D1-4B7F-8B85-5B3233AE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Trucs en vrac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AC7F88-11B0-4EE8-8953-E9E58ADA4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Convertir </a:t>
            </a:r>
            <a:r>
              <a:rPr lang="fr-CA" dirty="0"/>
              <a:t>un string en </a:t>
            </a:r>
            <a:r>
              <a:rPr lang="fr-CA" dirty="0" err="1"/>
              <a:t>number</a:t>
            </a:r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 err="1">
                <a:solidFill>
                  <a:srgbClr val="FA4098"/>
                </a:solidFill>
              </a:rPr>
              <a:t>parseInt</a:t>
            </a:r>
            <a:r>
              <a:rPr lang="fr-CA" dirty="0"/>
              <a:t> et </a:t>
            </a:r>
            <a:r>
              <a:rPr lang="fr-CA" dirty="0" err="1">
                <a:solidFill>
                  <a:srgbClr val="FA4098"/>
                </a:solidFill>
              </a:rPr>
              <a:t>parseFloat</a:t>
            </a:r>
            <a:endParaRPr lang="fr-CA" dirty="0">
              <a:solidFill>
                <a:srgbClr val="FA4098"/>
              </a:solidFill>
            </a:endParaRPr>
          </a:p>
          <a:p>
            <a:pPr lvl="2"/>
            <a:r>
              <a:rPr lang="fr-CA" dirty="0"/>
              <a:t> Prend un </a:t>
            </a:r>
            <a:r>
              <a:rPr lang="fr-CA" i="1" dirty="0">
                <a:solidFill>
                  <a:srgbClr val="FA4098"/>
                </a:solidFill>
              </a:rPr>
              <a:t>string</a:t>
            </a:r>
            <a:r>
              <a:rPr lang="fr-CA" dirty="0"/>
              <a:t> en paramètre et retourne un </a:t>
            </a:r>
            <a:r>
              <a:rPr lang="fr-CA" i="1" dirty="0" err="1">
                <a:solidFill>
                  <a:srgbClr val="FA4098"/>
                </a:solidFill>
              </a:rPr>
              <a:t>number</a:t>
            </a:r>
            <a:r>
              <a:rPr lang="fr-CA" dirty="0"/>
              <a:t>, si possible. (Sinon retourne </a:t>
            </a:r>
            <a:r>
              <a:rPr lang="fr-CA" i="1" dirty="0">
                <a:solidFill>
                  <a:srgbClr val="FA4098"/>
                </a:solidFill>
              </a:rPr>
              <a:t>NaN</a:t>
            </a:r>
            <a:r>
              <a:rPr lang="fr-CA" dirty="0"/>
              <a:t>, qui est une valeur spéciale comme </a:t>
            </a:r>
            <a:r>
              <a:rPr lang="fr-CA" i="1" dirty="0" err="1">
                <a:solidFill>
                  <a:srgbClr val="FA4098"/>
                </a:solidFill>
              </a:rPr>
              <a:t>undefined</a:t>
            </a:r>
            <a:r>
              <a:rPr lang="fr-CA" dirty="0"/>
              <a:t> et </a:t>
            </a:r>
            <a:r>
              <a:rPr lang="fr-CA" i="1" dirty="0" err="1">
                <a:solidFill>
                  <a:srgbClr val="FA4098"/>
                </a:solidFill>
              </a:rPr>
              <a:t>null</a:t>
            </a:r>
            <a:r>
              <a:rPr lang="fr-CA" dirty="0"/>
              <a:t> et qui signifie « </a:t>
            </a:r>
            <a:r>
              <a:rPr lang="fr-CA" b="1" dirty="0"/>
              <a:t>N</a:t>
            </a:r>
            <a:r>
              <a:rPr lang="fr-CA" dirty="0"/>
              <a:t>ot </a:t>
            </a:r>
            <a:r>
              <a:rPr lang="fr-CA" b="1" dirty="0"/>
              <a:t>a</a:t>
            </a:r>
            <a:r>
              <a:rPr lang="fr-CA" dirty="0"/>
              <a:t> </a:t>
            </a:r>
            <a:r>
              <a:rPr lang="fr-CA" b="1" dirty="0" err="1"/>
              <a:t>N</a:t>
            </a:r>
            <a:r>
              <a:rPr lang="fr-CA" dirty="0" err="1"/>
              <a:t>umber</a:t>
            </a:r>
            <a:r>
              <a:rPr lang="fr-CA" dirty="0"/>
              <a:t> »)</a:t>
            </a:r>
          </a:p>
          <a:p>
            <a:pPr marL="914400" lvl="2" indent="0">
              <a:buNone/>
            </a:pPr>
            <a:endParaRPr lang="fr-CA" dirty="0"/>
          </a:p>
          <a:p>
            <a:pPr marL="914400" lvl="2" indent="0">
              <a:buNone/>
            </a:pPr>
            <a:r>
              <a:rPr lang="fr-CA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"53"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CA" dirty="0"/>
              <a:t>-&gt; 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pPr marL="914400" lvl="2" indent="0">
              <a:buNone/>
            </a:pPr>
            <a:r>
              <a:rPr lang="fr-CA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"-2.64"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CA" dirty="0"/>
              <a:t>-&gt; 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-2.64</a:t>
            </a:r>
          </a:p>
          <a:p>
            <a:pPr marL="914400" lvl="2" indent="0">
              <a:buNone/>
            </a:pPr>
            <a:r>
              <a:rPr lang="fr-CA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"23abc4"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CA" dirty="0"/>
              <a:t>-&gt; 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pPr marL="914400" lvl="2" indent="0">
              <a:buNone/>
            </a:pPr>
            <a:endParaRPr lang="fr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fr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r-CA" dirty="0"/>
              <a:t> Étant donné </a:t>
            </a:r>
            <a:r>
              <a:rPr lang="fr-CA"/>
              <a:t>que certaines valeurs numériques dans </a:t>
            </a:r>
            <a:r>
              <a:rPr lang="fr-CA" dirty="0"/>
              <a:t>un </a:t>
            </a:r>
            <a:r>
              <a:rPr lang="fr-CA" dirty="0">
                <a:solidFill>
                  <a:srgbClr val="FA4098"/>
                </a:solidFill>
              </a:rPr>
              <a:t>objet JSON</a:t>
            </a:r>
            <a:r>
              <a:rPr lang="fr-CA" dirty="0"/>
              <a:t> sont </a:t>
            </a:r>
            <a:r>
              <a:rPr lang="fr-CA"/>
              <a:t>des strings, si </a:t>
            </a:r>
            <a:r>
              <a:rPr lang="fr-CA" dirty="0"/>
              <a:t>on doit récupérer un nombre dans un </a:t>
            </a:r>
            <a:r>
              <a:rPr lang="fr-CA" dirty="0">
                <a:solidFill>
                  <a:srgbClr val="FA4098"/>
                </a:solidFill>
              </a:rPr>
              <a:t>objet JSON</a:t>
            </a:r>
            <a:r>
              <a:rPr lang="fr-CA" dirty="0"/>
              <a:t> et qu’on veut créer un objet qui contient une donnée de type </a:t>
            </a:r>
            <a:r>
              <a:rPr lang="fr-CA" dirty="0" err="1">
                <a:solidFill>
                  <a:srgbClr val="FA4098"/>
                </a:solidFill>
              </a:rPr>
              <a:t>number</a:t>
            </a:r>
            <a:r>
              <a:rPr lang="fr-CA" dirty="0"/>
              <a:t>, </a:t>
            </a:r>
            <a:r>
              <a:rPr lang="fr-CA" b="1" dirty="0"/>
              <a:t>on doit le convertir</a:t>
            </a:r>
            <a:r>
              <a:rPr lang="fr-CA" dirty="0"/>
              <a:t>.</a:t>
            </a:r>
            <a:endParaRPr lang="fr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11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1F6C8CC-C6D9-4F86-B8FF-AC17FB516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Nous aborderons 2 manières d’intégrer une </a:t>
            </a:r>
            <a:r>
              <a:rPr lang="fr-CA" dirty="0">
                <a:solidFill>
                  <a:srgbClr val="FA4098"/>
                </a:solidFill>
              </a:rPr>
              <a:t>vidéo </a:t>
            </a:r>
            <a:r>
              <a:rPr lang="fr-CA" dirty="0" err="1">
                <a:solidFill>
                  <a:srgbClr val="FA4098"/>
                </a:solidFill>
              </a:rPr>
              <a:t>Youtube</a:t>
            </a:r>
            <a:r>
              <a:rPr lang="fr-CA" dirty="0"/>
              <a:t> dans un projet Angular</a:t>
            </a:r>
          </a:p>
          <a:p>
            <a:pPr lvl="1"/>
            <a:r>
              <a:rPr lang="fr-CA" dirty="0"/>
              <a:t> À l’aide d’un simple &lt;</a:t>
            </a:r>
            <a:r>
              <a:rPr lang="fr-CA" dirty="0" err="1">
                <a:solidFill>
                  <a:srgbClr val="FA4098"/>
                </a:solidFill>
              </a:rPr>
              <a:t>iframe</a:t>
            </a:r>
            <a:r>
              <a:rPr lang="fr-CA" dirty="0"/>
              <a:t>&gt;</a:t>
            </a:r>
          </a:p>
          <a:p>
            <a:pPr lvl="2"/>
            <a:r>
              <a:rPr lang="fr-CA" dirty="0"/>
              <a:t> Très simple </a:t>
            </a:r>
            <a:r>
              <a:rPr lang="en-CA" dirty="0"/>
              <a:t>😌</a:t>
            </a:r>
            <a:endParaRPr lang="fr-CA" dirty="0"/>
          </a:p>
          <a:p>
            <a:pPr lvl="1"/>
            <a:r>
              <a:rPr lang="fr-CA" dirty="0"/>
              <a:t> À l’aide de la librairie </a:t>
            </a:r>
            <a:r>
              <a:rPr lang="fr-CA" dirty="0" err="1">
                <a:solidFill>
                  <a:srgbClr val="FA4098"/>
                </a:solidFill>
              </a:rPr>
              <a:t>Youtube</a:t>
            </a:r>
            <a:r>
              <a:rPr lang="fr-CA" dirty="0">
                <a:solidFill>
                  <a:srgbClr val="FA4098"/>
                </a:solidFill>
              </a:rPr>
              <a:t> Player</a:t>
            </a:r>
          </a:p>
          <a:p>
            <a:pPr lvl="2"/>
            <a:r>
              <a:rPr lang="fr-CA" dirty="0"/>
              <a:t> Un peu plus sophistiqué, mais plus robuste </a:t>
            </a:r>
            <a:r>
              <a:rPr lang="en-CA" dirty="0"/>
              <a:t>💪</a:t>
            </a: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7EEF104-9D24-4573-9FC6-F29C098F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Intégration Youtube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57FEE36-7E99-4EB1-8B0B-B6AB99917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264" y="3663768"/>
            <a:ext cx="5219472" cy="297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2E1981E-2FBF-4372-8C69-5052B96AD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Intégration </a:t>
            </a:r>
            <a:r>
              <a:rPr lang="fr-CA" dirty="0" err="1"/>
              <a:t>Youtube</a:t>
            </a:r>
            <a:r>
              <a:rPr lang="fr-CA" dirty="0"/>
              <a:t> avec &lt;</a:t>
            </a:r>
            <a:r>
              <a:rPr lang="fr-CA" dirty="0" err="1">
                <a:solidFill>
                  <a:srgbClr val="FA4098"/>
                </a:solidFill>
              </a:rPr>
              <a:t>iframe</a:t>
            </a:r>
            <a:r>
              <a:rPr lang="fr-CA" dirty="0"/>
              <a:t>&gt;</a:t>
            </a:r>
          </a:p>
          <a:p>
            <a:pPr lvl="1"/>
            <a:r>
              <a:rPr lang="fr-CA" dirty="0"/>
              <a:t> Si on veut afficher une vidéo </a:t>
            </a:r>
            <a:r>
              <a:rPr lang="fr-CA" dirty="0" err="1"/>
              <a:t>Youtube</a:t>
            </a:r>
            <a:r>
              <a:rPr lang="fr-CA" dirty="0"/>
              <a:t> dans notre application Web en utilisant le lecteur </a:t>
            </a:r>
            <a:r>
              <a:rPr lang="fr-CA" dirty="0" err="1"/>
              <a:t>Youtube</a:t>
            </a:r>
            <a:r>
              <a:rPr lang="fr-CA" dirty="0"/>
              <a:t>, on peut suivre ces étapes faciles.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Trouver la vidéo youtube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Partager -&gt; Intégrer -&gt; Copier-coller l’élément &lt;iframe&gt;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925CDC-7FB6-4C00-A274-7D60BE0E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Intégration Youtube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48B779-4F1D-4F43-A79C-BD5B31EA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04" y="2826624"/>
            <a:ext cx="8897592" cy="4858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2ABC691-5767-46D8-9668-0DDBBD301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086" y="3345906"/>
            <a:ext cx="4917828" cy="93254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EB20055-07C3-422F-9E0C-E2C920BFBA84}"/>
              </a:ext>
            </a:extLst>
          </p:cNvPr>
          <p:cNvCxnSpPr/>
          <p:nvPr/>
        </p:nvCxnSpPr>
        <p:spPr>
          <a:xfrm flipH="1" flipV="1">
            <a:off x="6627824" y="3499244"/>
            <a:ext cx="409903" cy="23333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70893D7-B6AF-43B6-9DF8-CAA611C1E6FB}"/>
              </a:ext>
            </a:extLst>
          </p:cNvPr>
          <p:cNvCxnSpPr>
            <a:cxnSpLocks/>
          </p:cNvCxnSpPr>
          <p:nvPr/>
        </p:nvCxnSpPr>
        <p:spPr>
          <a:xfrm flipH="1">
            <a:off x="5960418" y="2693240"/>
            <a:ext cx="566506" cy="33786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65C3E6B-62F0-486D-8804-2951D69D4905}"/>
              </a:ext>
            </a:extLst>
          </p:cNvPr>
          <p:cNvSpPr txBox="1"/>
          <p:nvPr/>
        </p:nvSpPr>
        <p:spPr>
          <a:xfrm>
            <a:off x="8723080" y="3526921"/>
            <a:ext cx="261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73B3D1"/>
                </a:solidFill>
              </a:rPr>
              <a:t>🙄👄🔊</a:t>
            </a:r>
            <a:endParaRPr lang="fr-CA" sz="2400" dirty="0">
              <a:solidFill>
                <a:srgbClr val="73B3D1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D419E2A-E30A-4039-8A51-D4CC7CFEE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556" y="5502940"/>
            <a:ext cx="1114581" cy="37152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8A44169-E711-4595-8D8C-570041068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541" y="4988519"/>
            <a:ext cx="1171739" cy="1400370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4BCB861-30B9-4357-AE6F-51200E1239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4285" y="4751490"/>
            <a:ext cx="2432648" cy="191187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123F35A-B787-4BD5-BAC8-C483B1596475}"/>
              </a:ext>
            </a:extLst>
          </p:cNvPr>
          <p:cNvCxnSpPr>
            <a:cxnSpLocks/>
          </p:cNvCxnSpPr>
          <p:nvPr/>
        </p:nvCxnSpPr>
        <p:spPr>
          <a:xfrm flipH="1" flipV="1">
            <a:off x="4523584" y="5843690"/>
            <a:ext cx="409903" cy="23333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727A69B-5481-40DD-B13A-DD426DEC7A05}"/>
              </a:ext>
            </a:extLst>
          </p:cNvPr>
          <p:cNvCxnSpPr>
            <a:cxnSpLocks/>
          </p:cNvCxnSpPr>
          <p:nvPr/>
        </p:nvCxnSpPr>
        <p:spPr>
          <a:xfrm flipH="1" flipV="1">
            <a:off x="6146410" y="5977074"/>
            <a:ext cx="409903" cy="23333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467E28B-E35D-45B7-AE02-27EAA3F04A71}"/>
              </a:ext>
            </a:extLst>
          </p:cNvPr>
          <p:cNvCxnSpPr>
            <a:cxnSpLocks/>
          </p:cNvCxnSpPr>
          <p:nvPr/>
        </p:nvCxnSpPr>
        <p:spPr>
          <a:xfrm flipH="1" flipV="1">
            <a:off x="9791981" y="6093739"/>
            <a:ext cx="409903" cy="23333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49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42E5E55-966B-4FEC-9E8F-C051D846E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Intégration </a:t>
            </a:r>
            <a:r>
              <a:rPr lang="fr-CA" dirty="0" err="1"/>
              <a:t>Youtube</a:t>
            </a:r>
            <a:r>
              <a:rPr lang="fr-CA" dirty="0"/>
              <a:t> avec &lt;</a:t>
            </a:r>
            <a:r>
              <a:rPr lang="fr-CA" dirty="0" err="1"/>
              <a:t>iframe</a:t>
            </a:r>
            <a:r>
              <a:rPr lang="fr-CA" dirty="0"/>
              <a:t>&gt;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3 </a:t>
            </a:r>
            <a:r>
              <a:rPr lang="fr-CA" dirty="0"/>
              <a:t>: Coller l’élément &lt;iframe&gt; dans le template HTML de notre choix.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Problème</a:t>
            </a:r>
            <a:r>
              <a:rPr lang="fr-CA" dirty="0"/>
              <a:t> : Il se peut qu’Angular n’aime pas intégrer la requête d’un autre domaine dans le HTML. Dans ce cas, il faut indiquer à Angular que cet URL est fiable. 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Note</a:t>
            </a:r>
            <a:r>
              <a:rPr lang="fr-CA" dirty="0"/>
              <a:t> : Il est possible que cela fonctionne déjà à ce stade.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B90CF78-1A4A-4431-A8B7-F20DC9AE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Intégration Youtube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9588A3-2398-4DC2-8A85-5814168DE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738" y="3921157"/>
            <a:ext cx="8764223" cy="81926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21F32FF-0E44-4795-8927-7171D8D01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698" y="2117581"/>
            <a:ext cx="7780603" cy="81926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308908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42E5E55-966B-4FEC-9E8F-C051D846E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/>
              <a:t>Intégration Youtube avec &lt;iframe&gt;</a:t>
            </a:r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3.1 </a:t>
            </a:r>
            <a:r>
              <a:rPr lang="fr-CA" dirty="0"/>
              <a:t>: Mettre l’URL dans une variable de classe du composant.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3.2</a:t>
            </a:r>
            <a:r>
              <a:rPr lang="fr-CA" dirty="0"/>
              <a:t> : Injecter la dépendance </a:t>
            </a:r>
            <a:r>
              <a:rPr lang="fr-CA" dirty="0">
                <a:solidFill>
                  <a:srgbClr val="FA4098"/>
                </a:solidFill>
              </a:rPr>
              <a:t>DomSanitizer</a:t>
            </a:r>
            <a:r>
              <a:rPr lang="fr-CA" dirty="0"/>
              <a:t> dans le constructeur du composant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B90CF78-1A4A-4431-A8B7-F20DC9AE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Intégration Youtube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920BFE-82D9-49F2-81C7-195E5742F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478" y="2042144"/>
            <a:ext cx="6889655" cy="818852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45B544-3ABF-49B9-8176-17E6E8371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33" y="3221001"/>
            <a:ext cx="5572873" cy="29772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1B493B1-C027-449E-A56B-20275B10E939}"/>
              </a:ext>
            </a:extLst>
          </p:cNvPr>
          <p:cNvCxnSpPr>
            <a:cxnSpLocks/>
          </p:cNvCxnSpPr>
          <p:nvPr/>
        </p:nvCxnSpPr>
        <p:spPr>
          <a:xfrm>
            <a:off x="5328745" y="2703138"/>
            <a:ext cx="346841" cy="577965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051F302F-64D7-4973-87C6-D548FEB4A404}"/>
              </a:ext>
            </a:extLst>
          </p:cNvPr>
          <p:cNvSpPr txBox="1"/>
          <p:nvPr/>
        </p:nvSpPr>
        <p:spPr>
          <a:xfrm>
            <a:off x="982452" y="2913224"/>
            <a:ext cx="1942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B3D1"/>
                </a:solidFill>
              </a:rPr>
              <a:t>Template HTML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360E59D-3F03-4FF8-B5C6-A02F79E5B77D}"/>
              </a:ext>
            </a:extLst>
          </p:cNvPr>
          <p:cNvSpPr txBox="1"/>
          <p:nvPr/>
        </p:nvSpPr>
        <p:spPr>
          <a:xfrm>
            <a:off x="9696606" y="2887110"/>
            <a:ext cx="1942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>
                <a:solidFill>
                  <a:srgbClr val="73B3D1"/>
                </a:solidFill>
              </a:rPr>
              <a:t>Classe du composant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C73E630-8A35-4DBF-B102-0E475510B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853" y="4150205"/>
            <a:ext cx="5805994" cy="147117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91732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42E5E55-966B-4FEC-9E8F-C051D846E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/>
              <a:t>Intégration Youtube avec &lt;iframe&gt;</a:t>
            </a:r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3.3 </a:t>
            </a:r>
            <a:r>
              <a:rPr lang="fr-CA" dirty="0"/>
              <a:t>: Utiliser le </a:t>
            </a:r>
            <a:r>
              <a:rPr lang="fr-CA" dirty="0">
                <a:solidFill>
                  <a:srgbClr val="FA4098"/>
                </a:solidFill>
              </a:rPr>
              <a:t>DomSanitizer</a:t>
            </a:r>
            <a:r>
              <a:rPr lang="fr-CA" dirty="0"/>
              <a:t> pour retourner l’URL en contournant la méfiance d’Angular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B90CF78-1A4A-4431-A8B7-F20DC9AE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Intégration Youtube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5D91BE-4BA1-42B1-A205-913EC080B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019" y="2446788"/>
            <a:ext cx="6613962" cy="2427910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1C228A-FDB4-4832-86F9-CE1646AF5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449" y="5442559"/>
            <a:ext cx="8430802" cy="362001"/>
          </a:xfrm>
          <a:prstGeom prst="rect">
            <a:avLst/>
          </a:prstGeom>
          <a:ln w="38100">
            <a:solidFill>
              <a:srgbClr val="73B3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891EED5-621A-4C25-8F29-84812C4CA1FB}"/>
              </a:ext>
            </a:extLst>
          </p:cNvPr>
          <p:cNvSpPr txBox="1"/>
          <p:nvPr/>
        </p:nvSpPr>
        <p:spPr>
          <a:xfrm>
            <a:off x="1713972" y="5814813"/>
            <a:ext cx="1942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B3D1"/>
                </a:solidFill>
              </a:rPr>
              <a:t>Template HTML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8469546-4A69-497A-9275-6658FC2B54F1}"/>
              </a:ext>
            </a:extLst>
          </p:cNvPr>
          <p:cNvSpPr txBox="1"/>
          <p:nvPr/>
        </p:nvSpPr>
        <p:spPr>
          <a:xfrm>
            <a:off x="7460669" y="2139011"/>
            <a:ext cx="1942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>
                <a:solidFill>
                  <a:srgbClr val="73B3D1"/>
                </a:solidFill>
              </a:rPr>
              <a:t>Classe du composant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FEA03-3D4D-4A38-8AD5-679F13C0DF0C}"/>
              </a:ext>
            </a:extLst>
          </p:cNvPr>
          <p:cNvSpPr/>
          <p:nvPr/>
        </p:nvSpPr>
        <p:spPr>
          <a:xfrm>
            <a:off x="2932386" y="3660743"/>
            <a:ext cx="6407106" cy="936482"/>
          </a:xfrm>
          <a:prstGeom prst="rect">
            <a:avLst/>
          </a:prstGeom>
          <a:noFill/>
          <a:ln w="28575">
            <a:solidFill>
              <a:srgbClr val="FA409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8530557-AF8B-4F7C-B3CD-FA807EC6F8B4}"/>
              </a:ext>
            </a:extLst>
          </p:cNvPr>
          <p:cNvCxnSpPr>
            <a:cxnSpLocks/>
          </p:cNvCxnSpPr>
          <p:nvPr/>
        </p:nvCxnSpPr>
        <p:spPr>
          <a:xfrm flipH="1" flipV="1">
            <a:off x="7220608" y="4647675"/>
            <a:ext cx="674763" cy="88286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C9AE4DD9-D762-4CEA-A758-AEB6F05C6F98}"/>
              </a:ext>
            </a:extLst>
          </p:cNvPr>
          <p:cNvSpPr txBox="1"/>
          <p:nvPr/>
        </p:nvSpPr>
        <p:spPr>
          <a:xfrm>
            <a:off x="3584420" y="6372421"/>
            <a:ext cx="51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rgbClr val="73B3D1"/>
                </a:solidFill>
              </a:rPr>
              <a:t>Le </a:t>
            </a:r>
            <a:r>
              <a:rPr lang="fr-CA" dirty="0">
                <a:solidFill>
                  <a:srgbClr val="FA4098"/>
                </a:solidFill>
              </a:rPr>
              <a:t>&lt;iframe&gt;</a:t>
            </a:r>
            <a:r>
              <a:rPr lang="fr-CA" dirty="0">
                <a:solidFill>
                  <a:srgbClr val="73B3D1"/>
                </a:solidFill>
              </a:rPr>
              <a:t> fonctionne désormais !</a:t>
            </a:r>
          </a:p>
        </p:txBody>
      </p:sp>
    </p:spTree>
    <p:extLst>
      <p:ext uri="{BB962C8B-B14F-4D97-AF65-F5344CB8AC3E}">
        <p14:creationId xmlns:p14="http://schemas.microsoft.com/office/powerpoint/2010/main" val="253370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42E5E55-966B-4FEC-9E8F-C051D846E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11118135" cy="5707428"/>
          </a:xfrm>
        </p:spPr>
        <p:txBody>
          <a:bodyPr/>
          <a:lstStyle/>
          <a:p>
            <a:r>
              <a:rPr lang="fr-CA" dirty="0"/>
              <a:t> </a:t>
            </a:r>
            <a:r>
              <a:rPr lang="fr-CA"/>
              <a:t>Intégration Youtube avec &lt;iframe&gt;</a:t>
            </a:r>
            <a:endParaRPr lang="fr-CA" dirty="0"/>
          </a:p>
          <a:p>
            <a:pPr lvl="1"/>
            <a:r>
              <a:rPr lang="fr-CA" dirty="0"/>
              <a:t> Stockage d’URLs un peu plus intelligent</a:t>
            </a:r>
          </a:p>
          <a:p>
            <a:pPr lvl="2"/>
            <a:r>
              <a:rPr lang="fr-CA" dirty="0"/>
              <a:t> Si on affiche plusieurs vidéos Youtube dans une page, le début de toutes les URLs sera constamment </a:t>
            </a:r>
            <a:r>
              <a:rPr lang="fr-CA" dirty="0">
                <a:solidFill>
                  <a:srgbClr val="FA4098"/>
                </a:solidFill>
              </a:rPr>
              <a:t>https://youtube.com/embed/</a:t>
            </a:r>
            <a:r>
              <a:rPr lang="fr-CA" dirty="0"/>
              <a:t>. On peut utiliser une </a:t>
            </a:r>
            <a:r>
              <a:rPr lang="fr-CA" dirty="0">
                <a:solidFill>
                  <a:srgbClr val="FA4098"/>
                </a:solidFill>
              </a:rPr>
              <a:t>constante</a:t>
            </a:r>
            <a:r>
              <a:rPr lang="fr-CA" dirty="0"/>
              <a:t> avec ce chemin et seulement stocker les </a:t>
            </a:r>
            <a:r>
              <a:rPr lang="fr-CA" dirty="0">
                <a:solidFill>
                  <a:srgbClr val="FA4098"/>
                </a:solidFill>
              </a:rPr>
              <a:t>ids</a:t>
            </a:r>
            <a:r>
              <a:rPr lang="fr-CA" dirty="0"/>
              <a:t> des vidéos désirées par la suite.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Si jamais c’est plutôt plusieurs composants qui affichent des vidéos Youtube, on peut alors mettre cette </a:t>
            </a:r>
            <a:r>
              <a:rPr lang="fr-CA" dirty="0">
                <a:solidFill>
                  <a:srgbClr val="FA4098"/>
                </a:solidFill>
              </a:rPr>
              <a:t>constante</a:t>
            </a:r>
            <a:r>
              <a:rPr lang="fr-CA" dirty="0"/>
              <a:t> dans un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qui sera </a:t>
            </a:r>
            <a:r>
              <a:rPr lang="fr-CA" dirty="0">
                <a:solidFill>
                  <a:srgbClr val="FA4098"/>
                </a:solidFill>
              </a:rPr>
              <a:t>injecté</a:t>
            </a:r>
            <a:r>
              <a:rPr lang="fr-CA" dirty="0"/>
              <a:t> à tous les composants concernés.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B90CF78-1A4A-4431-A8B7-F20DC9AE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Intégration Youtube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B9A1DD-3FE6-4091-8977-D9788C259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2" y="2925190"/>
            <a:ext cx="5190614" cy="257296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75EA5FD-E074-4673-93F5-65C42FD7B3E1}"/>
              </a:ext>
            </a:extLst>
          </p:cNvPr>
          <p:cNvCxnSpPr>
            <a:cxnSpLocks/>
          </p:cNvCxnSpPr>
          <p:nvPr/>
        </p:nvCxnSpPr>
        <p:spPr>
          <a:xfrm flipH="1" flipV="1">
            <a:off x="1996457" y="3228778"/>
            <a:ext cx="409902" cy="25855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E676640-D59B-42B0-BDB9-90FB8CC68D9F}"/>
              </a:ext>
            </a:extLst>
          </p:cNvPr>
          <p:cNvCxnSpPr>
            <a:cxnSpLocks/>
          </p:cNvCxnSpPr>
          <p:nvPr/>
        </p:nvCxnSpPr>
        <p:spPr>
          <a:xfrm flipH="1">
            <a:off x="3775860" y="4597224"/>
            <a:ext cx="345788" cy="347893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A91B95C7-7752-413C-B3B9-124031265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702" y="3884623"/>
            <a:ext cx="6862240" cy="648753"/>
          </a:xfrm>
          <a:prstGeom prst="rect">
            <a:avLst/>
          </a:prstGeom>
          <a:ln w="38100">
            <a:solidFill>
              <a:srgbClr val="73B3D1"/>
            </a:solidFill>
          </a:ln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2FC7DE2-4ADE-4567-9FBA-19B419129079}"/>
              </a:ext>
            </a:extLst>
          </p:cNvPr>
          <p:cNvCxnSpPr>
            <a:cxnSpLocks/>
          </p:cNvCxnSpPr>
          <p:nvPr/>
        </p:nvCxnSpPr>
        <p:spPr>
          <a:xfrm flipH="1">
            <a:off x="10209242" y="3710676"/>
            <a:ext cx="345788" cy="347893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29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1F6C8CC-C6D9-4F86-B8FF-AC17FB516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Intégration </a:t>
            </a:r>
            <a:r>
              <a:rPr lang="fr-CA" dirty="0" err="1"/>
              <a:t>Youtube</a:t>
            </a:r>
            <a:r>
              <a:rPr lang="fr-CA" dirty="0"/>
              <a:t> avec </a:t>
            </a:r>
            <a:r>
              <a:rPr lang="fr-CA" dirty="0" err="1">
                <a:solidFill>
                  <a:srgbClr val="FA4098"/>
                </a:solidFill>
              </a:rPr>
              <a:t>Youtube</a:t>
            </a:r>
            <a:r>
              <a:rPr lang="fr-CA" dirty="0">
                <a:solidFill>
                  <a:srgbClr val="FA4098"/>
                </a:solidFill>
              </a:rPr>
              <a:t> Player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Ajouter une dépendance au projet et importer un module dans </a:t>
            </a:r>
            <a:r>
              <a:rPr lang="fr-CA" dirty="0" err="1"/>
              <a:t>app.module.ts</a:t>
            </a:r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Créer un nouveau composant qui servira uniquement à afficher une vidéo </a:t>
            </a:r>
            <a:r>
              <a:rPr lang="fr-CA" dirty="0" err="1"/>
              <a:t>youtube</a:t>
            </a:r>
            <a:r>
              <a:rPr lang="fr-CA" dirty="0"/>
              <a:t> dans un autre composant. (Méthode des poupées russes)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7EEF104-9D24-4573-9FC6-F29C098F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Intégration Youtube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0EC35A-A7B6-481A-BD45-9C560EA34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95" y="2479346"/>
            <a:ext cx="7611537" cy="38105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677EB53-2132-49B7-A61A-C2E99E90E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295" y="3110066"/>
            <a:ext cx="5463046" cy="137961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FCC7660-499E-4031-8589-A39684716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406" y="3004426"/>
            <a:ext cx="3248478" cy="159089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31C3B13-4B62-4A54-BE0F-0B6DDBF69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6894" y="5631761"/>
            <a:ext cx="5251903" cy="58434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D691F9F-4437-470F-A24C-B5170BF242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9720" y="5533734"/>
            <a:ext cx="1993551" cy="112527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F7925B3-46C0-4E40-A0E4-964F74F67E0E}"/>
              </a:ext>
            </a:extLst>
          </p:cNvPr>
          <p:cNvSpPr txBox="1"/>
          <p:nvPr/>
        </p:nvSpPr>
        <p:spPr>
          <a:xfrm>
            <a:off x="1784657" y="6238561"/>
            <a:ext cx="5251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B3D1"/>
                </a:solidFill>
              </a:rPr>
              <a:t>L’option </a:t>
            </a:r>
            <a:r>
              <a:rPr lang="fr-CA" sz="1400">
                <a:solidFill>
                  <a:srgbClr val="FA4098"/>
                </a:solidFill>
              </a:rPr>
              <a:t>Generate Component</a:t>
            </a:r>
            <a:r>
              <a:rPr lang="fr-CA" sz="1400">
                <a:solidFill>
                  <a:srgbClr val="73B3D1"/>
                </a:solidFill>
              </a:rPr>
              <a:t> est disponible avec l’extension « Angular FIles »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2482725-881A-452E-9061-A01B111DB871}"/>
              </a:ext>
            </a:extLst>
          </p:cNvPr>
          <p:cNvCxnSpPr>
            <a:cxnSpLocks/>
          </p:cNvCxnSpPr>
          <p:nvPr/>
        </p:nvCxnSpPr>
        <p:spPr>
          <a:xfrm flipH="1">
            <a:off x="9623271" y="3663768"/>
            <a:ext cx="644678" cy="410042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325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A2B1249D2368488CAA37A0CE825757" ma:contentTypeVersion="6" ma:contentTypeDescription="Create a new document." ma:contentTypeScope="" ma:versionID="f3f2d26b3545be1bce002b61832ebd9d">
  <xsd:schema xmlns:xsd="http://www.w3.org/2001/XMLSchema" xmlns:xs="http://www.w3.org/2001/XMLSchema" xmlns:p="http://schemas.microsoft.com/office/2006/metadata/properties" xmlns:ns2="19672449-0463-443c-ac32-2927bfbac6f1" xmlns:ns3="ccbbf7c0-31b0-4992-803f-2764d9d5ff19" targetNamespace="http://schemas.microsoft.com/office/2006/metadata/properties" ma:root="true" ma:fieldsID="dcd0de77308b2339b626ac418af1f18c" ns2:_="" ns3:_="">
    <xsd:import namespace="19672449-0463-443c-ac32-2927bfbac6f1"/>
    <xsd:import namespace="ccbbf7c0-31b0-4992-803f-2764d9d5ff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672449-0463-443c-ac32-2927bfbac6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bbf7c0-31b0-4992-803f-2764d9d5ff1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FC1EEA-B388-4EBC-805D-C0D321BA15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BD4E3F-366D-4C21-B678-CD16BECA384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83ab252c-4429-4d3c-b354-a26bac7f17c4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209B969-138E-4FD6-80A7-A17F4B9B2E9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25791</TotalTime>
  <Words>2019</Words>
  <Application>Microsoft Office PowerPoint</Application>
  <PresentationFormat>Grand écran</PresentationFormat>
  <Paragraphs>252</Paragraphs>
  <Slides>27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Thème Office</vt:lpstr>
      <vt:lpstr>Semaine 5</vt:lpstr>
      <vt:lpstr>Menu du jour</vt:lpstr>
      <vt:lpstr>Intégration Youtube</vt:lpstr>
      <vt:lpstr>Intégration Youtube</vt:lpstr>
      <vt:lpstr>Intégration Youtube</vt:lpstr>
      <vt:lpstr>Intégration Youtube</vt:lpstr>
      <vt:lpstr>Intégration Youtube</vt:lpstr>
      <vt:lpstr>Intégration Youtube</vt:lpstr>
      <vt:lpstr>Intégration Youtube</vt:lpstr>
      <vt:lpstr>Intégration Youtube</vt:lpstr>
      <vt:lpstr>Intégration Youtube</vt:lpstr>
      <vt:lpstr>Intégration Youtube</vt:lpstr>
      <vt:lpstr>Intégration Youtube</vt:lpstr>
      <vt:lpstr>Intégration Youtube</vt:lpstr>
      <vt:lpstr>Intégration Google Map</vt:lpstr>
      <vt:lpstr>Intégration Google Map</vt:lpstr>
      <vt:lpstr>Intégration Google Map</vt:lpstr>
      <vt:lpstr>Intégration Google Map</vt:lpstr>
      <vt:lpstr>Intégration Google Map</vt:lpstr>
      <vt:lpstr>Tuyaux</vt:lpstr>
      <vt:lpstr>Tuyaux</vt:lpstr>
      <vt:lpstr>Tuyaux</vt:lpstr>
      <vt:lpstr>Tuyaux</vt:lpstr>
      <vt:lpstr>Tuyaux</vt:lpstr>
      <vt:lpstr>Tuyaux</vt:lpstr>
      <vt:lpstr>Tuyaux</vt:lpstr>
      <vt:lpstr>Trucs en vrac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Pelletier Maxime</cp:lastModifiedBy>
  <cp:revision>5828</cp:revision>
  <dcterms:created xsi:type="dcterms:W3CDTF">2021-06-05T18:50:42Z</dcterms:created>
  <dcterms:modified xsi:type="dcterms:W3CDTF">2024-02-19T21:05:16Z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0x010100C6A2B1249D2368488CAA37A0CE825757</vt:lpwstr>
  </property>
</Properties>
</file>