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396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67" r:id="rId15"/>
    <p:sldId id="375" r:id="rId16"/>
    <p:sldId id="380" r:id="rId17"/>
    <p:sldId id="376" r:id="rId18"/>
    <p:sldId id="377" r:id="rId19"/>
    <p:sldId id="378" r:id="rId20"/>
    <p:sldId id="379" r:id="rId21"/>
    <p:sldId id="382" r:id="rId22"/>
    <p:sldId id="391" r:id="rId23"/>
    <p:sldId id="403" r:id="rId24"/>
    <p:sldId id="404" r:id="rId25"/>
    <p:sldId id="405" r:id="rId26"/>
    <p:sldId id="406" r:id="rId27"/>
    <p:sldId id="386" r:id="rId28"/>
    <p:sldId id="387" r:id="rId29"/>
    <p:sldId id="398" r:id="rId30"/>
    <p:sldId id="399" r:id="rId31"/>
    <p:sldId id="402" r:id="rId32"/>
    <p:sldId id="400" r:id="rId33"/>
    <p:sldId id="4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</p14:sldIdLst>
        </p14:section>
        <p14:section name="Requête HTTP" id="{0872F5F0-D001-4BA3-8D9F-1E79520A20AF}">
          <p14:sldIdLst>
            <p14:sldId id="396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Lecture JSON" id="{57CC2F6F-4BD2-41BD-9062-477F5A7A0AAD}">
          <p14:sldIdLst>
            <p14:sldId id="374"/>
            <p14:sldId id="367"/>
            <p14:sldId id="375"/>
            <p14:sldId id="380"/>
            <p14:sldId id="376"/>
            <p14:sldId id="377"/>
            <p14:sldId id="378"/>
            <p14:sldId id="379"/>
            <p14:sldId id="382"/>
          </p14:sldIdLst>
        </p14:section>
        <p14:section name="Asynchronisme" id="{AC0DB7BC-05F2-4818-8E6C-16DB784A5AF0}">
          <p14:sldIdLst>
            <p14:sldId id="391"/>
            <p14:sldId id="403"/>
            <p14:sldId id="404"/>
            <p14:sldId id="405"/>
            <p14:sldId id="406"/>
          </p14:sldIdLst>
        </p14:section>
        <p14:section name="Modèles" id="{1CFFFDE8-DE38-412D-B199-3C5622E4662E}">
          <p14:sldIdLst>
            <p14:sldId id="386"/>
            <p14:sldId id="387"/>
          </p14:sldIdLst>
        </p14:section>
        <p14:section name="Trucs en vrac" id="{039D086E-8AF3-4358-8520-1BCE79F9936A}">
          <p14:sldIdLst>
            <p14:sldId id="398"/>
            <p14:sldId id="399"/>
            <p14:sldId id="402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85D1"/>
    <a:srgbClr val="739CD1"/>
    <a:srgbClr val="73B3D1"/>
    <a:srgbClr val="B177BF"/>
    <a:srgbClr val="9073D1"/>
    <a:srgbClr val="FFFFF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838B2-70D7-485B-B4CE-CA668933B441}" v="3" dt="2024-01-10T18:39:05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6727" autoAdjust="0"/>
  </p:normalViewPr>
  <p:slideViewPr>
    <p:cSldViewPr snapToGrid="0">
      <p:cViewPr varScale="1">
        <p:scale>
          <a:sx n="125" d="100"/>
          <a:sy n="125" d="100"/>
        </p:scale>
        <p:origin x="638" y="77"/>
      </p:cViewPr>
      <p:guideLst/>
    </p:cSldViewPr>
  </p:slideViewPr>
  <p:outlineViewPr>
    <p:cViewPr>
      <p:scale>
        <a:sx n="33" d="100"/>
        <a:sy n="33" d="100"/>
      </p:scale>
      <p:origin x="0" y="-23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0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umière Sébastien" userId="S::sebastien.derumiere@cegepmontpetit.ca::b9cc7026-ea51-432d-bc21-29e951e71528" providerId="AD" clId="Web-{AF0838B2-70D7-485B-B4CE-CA668933B441}"/>
    <pc:docChg chg="sldOrd modSection">
      <pc:chgData name="Derumière Sébastien" userId="S::sebastien.derumiere@cegepmontpetit.ca::b9cc7026-ea51-432d-bc21-29e951e71528" providerId="AD" clId="Web-{AF0838B2-70D7-485B-B4CE-CA668933B441}" dt="2024-01-10T18:39:05.074" v="2"/>
      <pc:docMkLst>
        <pc:docMk/>
      </pc:docMkLst>
      <pc:sldChg chg="ord">
        <pc:chgData name="Derumière Sébastien" userId="S::sebastien.derumiere@cegepmontpetit.ca::b9cc7026-ea51-432d-bc21-29e951e71528" providerId="AD" clId="Web-{AF0838B2-70D7-485B-B4CE-CA668933B441}" dt="2024-01-10T18:36:32.602" v="0"/>
        <pc:sldMkLst>
          <pc:docMk/>
          <pc:sldMk cId="351195900" sldId="374"/>
        </pc:sldMkLst>
      </pc:sldChg>
      <pc:sldChg chg="ord">
        <pc:chgData name="Derumière Sébastien" userId="S::sebastien.derumiere@cegepmontpetit.ca::b9cc7026-ea51-432d-bc21-29e951e71528" providerId="AD" clId="Web-{AF0838B2-70D7-485B-B4CE-CA668933B441}" dt="2024-01-10T18:38:57.246" v="1"/>
        <pc:sldMkLst>
          <pc:docMk/>
          <pc:sldMk cId="4182852710" sldId="386"/>
        </pc:sldMkLst>
      </pc:sldChg>
      <pc:sldChg chg="ord">
        <pc:chgData name="Derumière Sébastien" userId="S::sebastien.derumiere@cegepmontpetit.ca::b9cc7026-ea51-432d-bc21-29e951e71528" providerId="AD" clId="Web-{AF0838B2-70D7-485B-B4CE-CA668933B441}" dt="2024-01-10T18:39:05.074" v="2"/>
        <pc:sldMkLst>
          <pc:docMk/>
          <pc:sldMk cId="226161945" sldId="3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B3D1"/>
                </a:solidFill>
              </a:rPr>
              <a:t>Prog. Web orientée services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ast.fm/fr/api/show/album.getInf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/>
              <a:t>Semaine 2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/>
              <a:t>Requête HTTP, lecture JSON et asynchronisme</a:t>
            </a:r>
            <a:endParaRPr lang="fr-CA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Lancer la requête au </a:t>
            </a:r>
            <a:r>
              <a:rPr lang="fr-CA" b="1"/>
              <a:t>chargement de la page </a:t>
            </a:r>
            <a:r>
              <a:rPr lang="en-CA" b="1"/>
              <a:t>⚡</a:t>
            </a:r>
            <a:endParaRPr lang="fr-CA" b="1"/>
          </a:p>
          <a:p>
            <a:pPr lvl="1"/>
            <a:r>
              <a:rPr lang="fr-CA"/>
              <a:t> Pourquoi on utilise la méthode </a:t>
            </a:r>
            <a:r>
              <a:rPr lang="fr-CA" b="1">
                <a:solidFill>
                  <a:srgbClr val="FA4098"/>
                </a:solidFill>
              </a:rPr>
              <a:t>ngOnInit</a:t>
            </a:r>
            <a:r>
              <a:rPr lang="fr-CA"/>
              <a:t> disponible dans l’</a:t>
            </a:r>
            <a:r>
              <a:rPr lang="fr-CA" b="1"/>
              <a:t>interface</a:t>
            </a:r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OnInit</a:t>
            </a:r>
            <a:r>
              <a:rPr lang="fr-CA"/>
              <a:t> au lieu de simplement utiliser le </a:t>
            </a:r>
            <a:r>
              <a:rPr lang="fr-CA" b="1"/>
              <a:t>constructeur</a:t>
            </a:r>
            <a:r>
              <a:rPr lang="fr-CA"/>
              <a:t> du </a:t>
            </a:r>
            <a:r>
              <a:rPr lang="fr-CA" b="1"/>
              <a:t>composant</a:t>
            </a:r>
            <a:r>
              <a:rPr lang="fr-CA"/>
              <a:t> ?</a:t>
            </a:r>
          </a:p>
          <a:p>
            <a:pPr lvl="2"/>
            <a:r>
              <a:rPr lang="fr-CA"/>
              <a:t> Car après tout, le constructeur aussi est appelé lors de l’instanciation de la classe du composant. Cela dit...</a:t>
            </a:r>
          </a:p>
          <a:p>
            <a:pPr lvl="2"/>
            <a:r>
              <a:rPr lang="fr-CA"/>
              <a:t> Il est fortement recommandé de n’utiliser le </a:t>
            </a:r>
            <a:r>
              <a:rPr lang="fr-CA">
                <a:solidFill>
                  <a:srgbClr val="FA4098"/>
                </a:solidFill>
              </a:rPr>
              <a:t>constructeur</a:t>
            </a:r>
            <a:r>
              <a:rPr lang="fr-CA"/>
              <a:t> que pour les injections de dépendances et l’initialisation des propriétés de la classe du composant.</a:t>
            </a:r>
          </a:p>
          <a:p>
            <a:pPr lvl="2"/>
            <a:r>
              <a:rPr lang="fr-CA"/>
              <a:t> Ça permet une </a:t>
            </a:r>
            <a:r>
              <a:rPr lang="fr-CA" b="1"/>
              <a:t>initialisation</a:t>
            </a:r>
            <a:r>
              <a:rPr lang="fr-CA"/>
              <a:t> « propre </a:t>
            </a:r>
            <a:r>
              <a:rPr lang="en-CA"/>
              <a:t>✨</a:t>
            </a:r>
            <a:r>
              <a:rPr lang="fr-CA"/>
              <a:t> » du </a:t>
            </a:r>
            <a:r>
              <a:rPr lang="fr-CA" b="1"/>
              <a:t>composant</a:t>
            </a:r>
            <a:r>
              <a:rPr lang="fr-CA"/>
              <a:t>, on ne veut pas faire travailler davantage le constructeur en lui faisant faire des tâches qui ne sont pas directement liées à l’initialisation de la classe.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</p:spTree>
    <p:extLst>
      <p:ext uri="{BB962C8B-B14F-4D97-AF65-F5344CB8AC3E}">
        <p14:creationId xmlns:p14="http://schemas.microsoft.com/office/powerpoint/2010/main" val="35119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les données de l’objet JSON obtenu par la requête</a:t>
            </a:r>
          </a:p>
          <a:p>
            <a:pPr lvl="1"/>
            <a:r>
              <a:rPr lang="fr-CA"/>
              <a:t> Maintenant qu’on a obtenu le résultat de la requête, qui est un objet JSON, comment en extrait-on les données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265BCF-FB3C-45D5-B7AC-3E14FC6C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54" y="2459615"/>
            <a:ext cx="8631592" cy="413745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0111E3F-6068-4F51-AC96-618CF15E7ED9}"/>
              </a:ext>
            </a:extLst>
          </p:cNvPr>
          <p:cNvCxnSpPr/>
          <p:nvPr/>
        </p:nvCxnSpPr>
        <p:spPr>
          <a:xfrm flipH="1">
            <a:off x="10115155" y="3575619"/>
            <a:ext cx="693683" cy="479272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989012A-5088-45E0-90D6-DF0FD7942DD4}"/>
              </a:ext>
            </a:extLst>
          </p:cNvPr>
          <p:cNvSpPr txBox="1"/>
          <p:nvPr/>
        </p:nvSpPr>
        <p:spPr>
          <a:xfrm>
            <a:off x="10748091" y="3153159"/>
            <a:ext cx="98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>
                <a:solidFill>
                  <a:srgbClr val="FA4098"/>
                </a:solidFill>
              </a:rPr>
              <a:t>😨</a:t>
            </a:r>
            <a:endParaRPr lang="fr-CA" sz="3600">
              <a:solidFill>
                <a:srgbClr val="FA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8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les données de l’objet JSON obtenu par la requête</a:t>
            </a:r>
          </a:p>
          <a:p>
            <a:pPr lvl="1"/>
            <a:r>
              <a:rPr lang="fr-CA"/>
              <a:t> Par exemple, on voudrait afficher le </a:t>
            </a:r>
            <a:r>
              <a:rPr lang="fr-CA">
                <a:solidFill>
                  <a:srgbClr val="FA4098"/>
                </a:solidFill>
              </a:rPr>
              <a:t>nom de l’album</a:t>
            </a:r>
            <a:r>
              <a:rPr lang="fr-CA"/>
              <a:t> et le </a:t>
            </a:r>
            <a:r>
              <a:rPr lang="fr-CA">
                <a:solidFill>
                  <a:srgbClr val="FA4098"/>
                </a:solidFill>
              </a:rPr>
              <a:t>nom de l’artiste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D453EF-A2E3-4899-83B9-2805ADFF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3" y="2140777"/>
            <a:ext cx="10182894" cy="177164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428C856-EC8B-45B3-ACD5-44D1A6088DAB}"/>
              </a:ext>
            </a:extLst>
          </p:cNvPr>
          <p:cNvCxnSpPr>
            <a:cxnSpLocks/>
          </p:cNvCxnSpPr>
          <p:nvPr/>
        </p:nvCxnSpPr>
        <p:spPr>
          <a:xfrm flipH="1">
            <a:off x="3216834" y="2705362"/>
            <a:ext cx="926344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1054D30-B132-430E-93A5-6F2DEEFA5FBE}"/>
              </a:ext>
            </a:extLst>
          </p:cNvPr>
          <p:cNvCxnSpPr>
            <a:cxnSpLocks/>
          </p:cNvCxnSpPr>
          <p:nvPr/>
        </p:nvCxnSpPr>
        <p:spPr>
          <a:xfrm flipH="1">
            <a:off x="3290741" y="3507301"/>
            <a:ext cx="926344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4E4DC3D-27FA-43A4-AF71-22585913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924" y="4706892"/>
            <a:ext cx="7001852" cy="108600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420106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préliminaire </a:t>
            </a:r>
            <a:r>
              <a:rPr lang="fr-CA" dirty="0"/>
              <a:t>: Glisser </a:t>
            </a:r>
            <a:r>
              <a:rPr lang="fr-CA" i="1" dirty="0">
                <a:solidFill>
                  <a:srgbClr val="FA4098"/>
                </a:solidFill>
              </a:rPr>
              <a:t>&lt;</a:t>
            </a:r>
            <a:r>
              <a:rPr lang="fr-CA" i="1" dirty="0" err="1">
                <a:solidFill>
                  <a:srgbClr val="FA4098"/>
                </a:solidFill>
              </a:rPr>
              <a:t>any</a:t>
            </a:r>
            <a:r>
              <a:rPr lang="fr-CA" i="1" dirty="0">
                <a:solidFill>
                  <a:srgbClr val="FA4098"/>
                </a:solidFill>
              </a:rPr>
              <a:t>&gt;</a:t>
            </a:r>
            <a:r>
              <a:rPr lang="fr-CA" dirty="0"/>
              <a:t> après </a:t>
            </a:r>
            <a:r>
              <a:rPr lang="fr-CA" b="1" dirty="0" err="1"/>
              <a:t>http.get</a:t>
            </a:r>
            <a:endParaRPr lang="fr-CA" b="1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Sans ça, le résultat de la requête sera forcément de type « </a:t>
            </a:r>
            <a:r>
              <a:rPr lang="fr-CA" i="1" dirty="0">
                <a:solidFill>
                  <a:srgbClr val="FA4098"/>
                </a:solidFill>
              </a:rPr>
              <a:t>Object</a:t>
            </a:r>
            <a:r>
              <a:rPr lang="fr-CA" dirty="0"/>
              <a:t> » et on ne pourra pas accéder aux données / propriétés de l’objet JSON.</a:t>
            </a:r>
          </a:p>
          <a:p>
            <a:pPr lvl="1"/>
            <a:r>
              <a:rPr lang="fr-CA" dirty="0"/>
              <a:t> Pardon ?</a:t>
            </a:r>
          </a:p>
          <a:p>
            <a:pPr lvl="2"/>
            <a:r>
              <a:rPr lang="fr-CA" sz="1800" dirty="0"/>
              <a:t> Par exemple ici, un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 est à la fois un </a:t>
            </a:r>
            <a:r>
              <a:rPr lang="fr-CA" sz="1800" dirty="0">
                <a:solidFill>
                  <a:srgbClr val="FA4098"/>
                </a:solidFill>
              </a:rPr>
              <a:t>Animal</a:t>
            </a:r>
            <a:r>
              <a:rPr lang="fr-CA" sz="1800" dirty="0"/>
              <a:t> et un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. Un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 a donc 5 propriétés, au total. Toutefois, si on accède à une donnée de type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 </a:t>
            </a:r>
            <a:r>
              <a:rPr lang="fr-CA" sz="1800" b="1" u="sng" dirty="0"/>
              <a:t>en tant qu’Animal</a:t>
            </a:r>
            <a:r>
              <a:rPr lang="fr-CA" sz="1800" dirty="0"/>
              <a:t>, on aura seulement accès à 3 propriétés. (</a:t>
            </a:r>
            <a:r>
              <a:rPr lang="fr-CA" sz="1800" dirty="0" err="1">
                <a:solidFill>
                  <a:srgbClr val="FA4098"/>
                </a:solidFill>
              </a:rPr>
              <a:t>name</a:t>
            </a:r>
            <a:r>
              <a:rPr lang="fr-CA" sz="1800" dirty="0"/>
              <a:t>, </a:t>
            </a:r>
            <a:r>
              <a:rPr lang="fr-CA" sz="1800" dirty="0" err="1">
                <a:solidFill>
                  <a:srgbClr val="FA4098"/>
                </a:solidFill>
              </a:rPr>
              <a:t>isExtinct</a:t>
            </a:r>
            <a:r>
              <a:rPr lang="fr-CA" sz="1800" dirty="0"/>
              <a:t> et </a:t>
            </a:r>
            <a:r>
              <a:rPr lang="fr-CA" sz="1800" dirty="0" err="1">
                <a:solidFill>
                  <a:srgbClr val="FA4098"/>
                </a:solidFill>
              </a:rPr>
              <a:t>age</a:t>
            </a:r>
            <a:r>
              <a:rPr lang="fr-CA" sz="1800" dirty="0"/>
              <a:t>) C’est un peu la même chose avec notre objet JSON quand on ne met pas &lt;</a:t>
            </a:r>
            <a:r>
              <a:rPr lang="fr-CA" sz="1800" dirty="0" err="1"/>
              <a:t>any</a:t>
            </a:r>
            <a:r>
              <a:rPr lang="fr-CA" sz="1800" dirty="0"/>
              <a:t>&gt;. (Sauf qu’&lt;</a:t>
            </a:r>
            <a:r>
              <a:rPr lang="fr-CA" sz="1800" dirty="0" err="1"/>
              <a:t>any</a:t>
            </a:r>
            <a:r>
              <a:rPr lang="fr-CA" sz="1800" dirty="0"/>
              <a:t>&gt; permet en fait d’accéder à n’importe quelle propriété sans contrainte)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7DF9ABEE-3E59-430A-AEAD-77AEB4D48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28869"/>
              </p:ext>
            </p:extLst>
          </p:nvPr>
        </p:nvGraphicFramePr>
        <p:xfrm>
          <a:off x="3377186" y="5426842"/>
          <a:ext cx="218335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55">
                  <a:extLst>
                    <a:ext uri="{9D8B030D-6E8A-4147-A177-3AD203B41FA5}">
                      <a16:colId xmlns:a16="http://schemas.microsoft.com/office/drawing/2014/main" val="3297763398"/>
                    </a:ext>
                  </a:extLst>
                </a:gridCol>
              </a:tblGrid>
              <a:tr h="289911">
                <a:tc>
                  <a:txBody>
                    <a:bodyPr/>
                    <a:lstStyle/>
                    <a:p>
                      <a:pPr algn="ctr"/>
                      <a:r>
                        <a:rPr lang="fr-CA" sz="16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</a:t>
                      </a:r>
                      <a:r>
                        <a:rPr lang="fr-CA" sz="1600">
                          <a:solidFill>
                            <a:srgbClr val="FFFFFF"/>
                          </a:solidFill>
                        </a:rPr>
                        <a:t> Animal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53638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name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15887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isExtinct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boolean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81764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age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42012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378280F-A611-4BEE-82D6-B1F7B7C0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78016"/>
              </p:ext>
            </p:extLst>
          </p:nvPr>
        </p:nvGraphicFramePr>
        <p:xfrm>
          <a:off x="5866384" y="5543682"/>
          <a:ext cx="389940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408">
                  <a:extLst>
                    <a:ext uri="{9D8B030D-6E8A-4147-A177-3AD203B41FA5}">
                      <a16:colId xmlns:a16="http://schemas.microsoft.com/office/drawing/2014/main" val="3297763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</a:t>
                      </a:r>
                      <a:r>
                        <a:rPr lang="fr-CA">
                          <a:solidFill>
                            <a:srgbClr val="FFFFFF"/>
                          </a:solidFill>
                        </a:rPr>
                        <a:t> Cat </a:t>
                      </a:r>
                      <a:r>
                        <a:rPr lang="fr-CA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extends</a:t>
                      </a:r>
                      <a:r>
                        <a:rPr lang="fr-CA">
                          <a:solidFill>
                            <a:srgbClr val="FFFFFF"/>
                          </a:solidFill>
                        </a:rPr>
                        <a:t> Animal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5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>
                          <a:solidFill>
                            <a:srgbClr val="FA4098"/>
                          </a:solidFill>
                        </a:rPr>
                        <a:t>furColor</a:t>
                      </a:r>
                      <a:r>
                        <a:rPr lang="fr-CA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15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>
                          <a:solidFill>
                            <a:srgbClr val="FA4098"/>
                          </a:solidFill>
                        </a:rPr>
                        <a:t>breed</a:t>
                      </a:r>
                      <a:r>
                        <a:rPr lang="fr-CA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81764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93D4F0BC-FAB1-45C9-AB28-8F99AA05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2188417"/>
            <a:ext cx="7163800" cy="73352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FCAA08-1A55-4736-833A-0114467560BD}"/>
              </a:ext>
            </a:extLst>
          </p:cNvPr>
          <p:cNvCxnSpPr>
            <a:cxnSpLocks/>
          </p:cNvCxnSpPr>
          <p:nvPr/>
        </p:nvCxnSpPr>
        <p:spPr>
          <a:xfrm flipH="1">
            <a:off x="7571231" y="2013961"/>
            <a:ext cx="664464" cy="34891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Préparer la ou les variables qui vont accueillir ces données</a:t>
            </a:r>
          </a:p>
          <a:p>
            <a:pPr lvl="2"/>
            <a:r>
              <a:rPr lang="fr-CA" dirty="0"/>
              <a:t> On peut mettre des </a:t>
            </a:r>
            <a:r>
              <a:rPr lang="fr-CA" b="1" dirty="0">
                <a:solidFill>
                  <a:srgbClr val="FA4098"/>
                </a:solidFill>
              </a:rPr>
              <a:t>?</a:t>
            </a:r>
            <a:r>
              <a:rPr lang="fr-CA" dirty="0"/>
              <a:t> car les variables seront </a:t>
            </a:r>
            <a:r>
              <a:rPr lang="fr-CA" i="1" dirty="0" err="1">
                <a:solidFill>
                  <a:srgbClr val="FA4098"/>
                </a:solidFill>
              </a:rPr>
              <a:t>undefined</a:t>
            </a:r>
            <a:r>
              <a:rPr lang="fr-CA" dirty="0"/>
              <a:t> le temps que </a:t>
            </a:r>
            <a:r>
              <a:rPr lang="fr-CA" b="1" dirty="0" err="1">
                <a:solidFill>
                  <a:srgbClr val="FA4098"/>
                </a:solidFill>
              </a:rPr>
              <a:t>ngOnInit</a:t>
            </a:r>
            <a:r>
              <a:rPr lang="fr-CA" dirty="0"/>
              <a:t> soit appelée.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Nous allons remplir ces variables sous la requête.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D16167-D27A-4B45-8678-C34C4291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04" y="2400156"/>
            <a:ext cx="4953691" cy="102884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AC97EF-DC19-463A-82BC-66905D58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6" y="4527899"/>
            <a:ext cx="9011908" cy="136226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79221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Identifier le « chemin » vers les données souhaitées dans l’objet JSON.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CAB7CE-9E8F-4F91-835F-569D8DE5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5" y="3896521"/>
            <a:ext cx="10182894" cy="177164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157093-058C-43A4-AD94-F71B8AAD8398}"/>
              </a:ext>
            </a:extLst>
          </p:cNvPr>
          <p:cNvCxnSpPr>
            <a:cxnSpLocks/>
          </p:cNvCxnSpPr>
          <p:nvPr/>
        </p:nvCxnSpPr>
        <p:spPr>
          <a:xfrm flipH="1">
            <a:off x="3327694" y="4468532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C3F5210-86A2-46D1-8861-63CE20661027}"/>
              </a:ext>
            </a:extLst>
          </p:cNvPr>
          <p:cNvCxnSpPr>
            <a:cxnSpLocks/>
          </p:cNvCxnSpPr>
          <p:nvPr/>
        </p:nvCxnSpPr>
        <p:spPr>
          <a:xfrm flipH="1">
            <a:off x="3401601" y="5270471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2712949-02C1-4CA1-8C72-AB99340F99DA}"/>
              </a:ext>
            </a:extLst>
          </p:cNvPr>
          <p:cNvSpPr txBox="1"/>
          <p:nvPr/>
        </p:nvSpPr>
        <p:spPr>
          <a:xfrm>
            <a:off x="553082" y="2504011"/>
            <a:ext cx="29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Ce </a:t>
            </a:r>
            <a:r>
              <a:rPr lang="fr-CA" b="1">
                <a:solidFill>
                  <a:srgbClr val="FA4098"/>
                </a:solidFill>
              </a:rPr>
              <a:t>x</a:t>
            </a:r>
            <a:r>
              <a:rPr lang="fr-CA"/>
              <a:t> représente la racine de l’objet JSON.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351E302-ACB4-4EAF-AF66-C0A78E84BC18}"/>
              </a:ext>
            </a:extLst>
          </p:cNvPr>
          <p:cNvCxnSpPr>
            <a:cxnSpLocks/>
          </p:cNvCxnSpPr>
          <p:nvPr/>
        </p:nvCxnSpPr>
        <p:spPr>
          <a:xfrm>
            <a:off x="1199626" y="3150342"/>
            <a:ext cx="391430" cy="89740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CBEEA-5C5F-4C28-A164-051200FFC830}"/>
              </a:ext>
            </a:extLst>
          </p:cNvPr>
          <p:cNvSpPr/>
          <p:nvPr/>
        </p:nvSpPr>
        <p:spPr>
          <a:xfrm>
            <a:off x="1615440" y="3950208"/>
            <a:ext cx="1885483" cy="225552"/>
          </a:xfrm>
          <a:prstGeom prst="rect">
            <a:avLst/>
          </a:prstGeom>
          <a:noFill/>
          <a:ln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22C542-DE12-44B6-8D3B-C57C4CE017A0}"/>
              </a:ext>
            </a:extLst>
          </p:cNvPr>
          <p:cNvSpPr txBox="1"/>
          <p:nvPr/>
        </p:nvSpPr>
        <p:spPr>
          <a:xfrm>
            <a:off x="1199625" y="5809488"/>
            <a:ext cx="101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>
                <a:solidFill>
                  <a:srgbClr val="739CD1"/>
                </a:solidFill>
              </a:rPr>
              <a:t>Accéder à </a:t>
            </a:r>
            <a:r>
              <a:rPr lang="fr-CA">
                <a:solidFill>
                  <a:srgbClr val="FA4098"/>
                </a:solidFill>
              </a:rPr>
              <a:t>"Cher" </a:t>
            </a:r>
            <a:r>
              <a:rPr lang="fr-CA">
                <a:solidFill>
                  <a:srgbClr val="739CD1"/>
                </a:solidFill>
              </a:rPr>
              <a:t>: </a:t>
            </a:r>
            <a:r>
              <a:rPr lang="fr-CA" b="1">
                <a:solidFill>
                  <a:srgbClr val="FA4098"/>
                </a:solidFill>
              </a:rPr>
              <a:t>x.album.artist</a:t>
            </a:r>
          </a:p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>
                <a:solidFill>
                  <a:srgbClr val="739CD1"/>
                </a:solidFill>
              </a:rPr>
              <a:t>Accéder à </a:t>
            </a:r>
            <a:r>
              <a:rPr lang="fr-CA">
                <a:solidFill>
                  <a:srgbClr val="FA4098"/>
                </a:solidFill>
              </a:rPr>
              <a:t>"Believe"</a:t>
            </a:r>
            <a:r>
              <a:rPr lang="fr-CA">
                <a:solidFill>
                  <a:srgbClr val="739CD1"/>
                </a:solidFill>
              </a:rPr>
              <a:t> : </a:t>
            </a:r>
            <a:r>
              <a:rPr lang="fr-CA" b="1">
                <a:solidFill>
                  <a:srgbClr val="FA4098"/>
                </a:solidFill>
              </a:rPr>
              <a:t>x.album.name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D89A757-BD46-45EE-B04A-68B85696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08" y="2532456"/>
            <a:ext cx="6555688" cy="99097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83C546-3FF5-4D4B-9CC4-E20C47A902B7}"/>
              </a:ext>
            </a:extLst>
          </p:cNvPr>
          <p:cNvCxnSpPr>
            <a:cxnSpLocks/>
          </p:cNvCxnSpPr>
          <p:nvPr/>
        </p:nvCxnSpPr>
        <p:spPr>
          <a:xfrm flipH="1">
            <a:off x="3327694" y="2743364"/>
            <a:ext cx="1778781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6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50572"/>
            <a:ext cx="11118135" cy="5026393"/>
          </a:xfrm>
        </p:spPr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On peut donc remplir nos variables de classes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Les afficher dans le </a:t>
            </a:r>
            <a:r>
              <a:rPr lang="fr-CA" dirty="0" err="1"/>
              <a:t>template</a:t>
            </a:r>
            <a:r>
              <a:rPr lang="fr-CA" dirty="0"/>
              <a:t> HTML </a:t>
            </a:r>
            <a:r>
              <a:rPr lang="en-CA" dirty="0"/>
              <a:t>✨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13E2A0B-7753-40FF-A16A-966B0089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86" y="5014949"/>
            <a:ext cx="3296110" cy="59063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6FEAD2-C5B9-45F6-B716-6C98D175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31" y="4486238"/>
            <a:ext cx="5191850" cy="164805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81550A-7DC1-4D21-AB93-C656E75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4" y="4584279"/>
            <a:ext cx="1641281" cy="206816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6" name="Bulle narrative : ronde 15">
            <a:extLst>
              <a:ext uri="{FF2B5EF4-FFF2-40B4-BE49-F238E27FC236}">
                <a16:creationId xmlns:a16="http://schemas.microsoft.com/office/drawing/2014/main" id="{32D83609-2CE5-4330-B633-BD699D9B2651}"/>
              </a:ext>
            </a:extLst>
          </p:cNvPr>
          <p:cNvSpPr/>
          <p:nvPr/>
        </p:nvSpPr>
        <p:spPr>
          <a:xfrm rot="1073623">
            <a:off x="1401769" y="4687911"/>
            <a:ext cx="1419278" cy="676656"/>
          </a:xfrm>
          <a:prstGeom prst="wedgeEllipseCallout">
            <a:avLst/>
          </a:prstGeom>
          <a:solidFill>
            <a:srgbClr val="FFFFFF"/>
          </a:solidFill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rgbClr val="739CD1"/>
                </a:solidFill>
              </a:rPr>
              <a:t>Super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BEA93E-4ACA-42BC-9A1F-062C5E80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316" y="2205606"/>
            <a:ext cx="7868748" cy="131463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FBB32A0-B310-4F81-8C62-CDEE4446C574}"/>
              </a:ext>
            </a:extLst>
          </p:cNvPr>
          <p:cNvCxnSpPr>
            <a:cxnSpLocks/>
          </p:cNvCxnSpPr>
          <p:nvPr/>
        </p:nvCxnSpPr>
        <p:spPr>
          <a:xfrm flipH="1">
            <a:off x="5097369" y="3017192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052434B-6BC6-4646-B811-ED7DEF7749CD}"/>
              </a:ext>
            </a:extLst>
          </p:cNvPr>
          <p:cNvCxnSpPr>
            <a:cxnSpLocks/>
          </p:cNvCxnSpPr>
          <p:nvPr/>
        </p:nvCxnSpPr>
        <p:spPr>
          <a:xfrm flipH="1">
            <a:off x="4731541" y="3279320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5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une donnée qui est située dans un </a:t>
            </a:r>
            <a:r>
              <a:rPr lang="fr-CA">
                <a:solidFill>
                  <a:srgbClr val="FA4098"/>
                </a:solidFill>
              </a:rPr>
              <a:t>array</a:t>
            </a:r>
            <a:r>
              <a:rPr lang="fr-CA"/>
              <a:t> dans un objet JSON</a:t>
            </a:r>
          </a:p>
          <a:p>
            <a:pPr lvl="1"/>
            <a:r>
              <a:rPr lang="fr-CA"/>
              <a:t> À peine plus compliqué</a:t>
            </a:r>
          </a:p>
          <a:p>
            <a:pPr lvl="2"/>
            <a:r>
              <a:rPr lang="fr-CA"/>
              <a:t> Exemple : Je veux l’url de l’image à la position 2 dans le Array nommé « image ».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x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album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image[2]["#text"]</a:t>
            </a:r>
          </a:p>
          <a:p>
            <a:pPr lvl="3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[2]</a:t>
            </a:r>
            <a:r>
              <a:rPr lang="fr-CA"/>
              <a:t> sert à accéder à la donnée à l’index 2 dans le </a:t>
            </a:r>
            <a:r>
              <a:rPr lang="fr-CA">
                <a:solidFill>
                  <a:srgbClr val="FA4098"/>
                </a:solidFill>
              </a:rPr>
              <a:t>array</a:t>
            </a:r>
            <a:r>
              <a:rPr lang="fr-CA"/>
              <a:t>, bien sûr.</a:t>
            </a:r>
          </a:p>
          <a:p>
            <a:pPr lvl="3"/>
            <a:r>
              <a:rPr lang="fr-CA"/>
              <a:t> Pourquoi </a:t>
            </a:r>
            <a:r>
              <a:rPr lang="fr-CA">
                <a:solidFill>
                  <a:srgbClr val="FA4098"/>
                </a:solidFill>
              </a:rPr>
              <a:t>["#text"]</a:t>
            </a:r>
            <a:r>
              <a:rPr lang="fr-CA"/>
              <a:t> au lieu de </a:t>
            </a:r>
            <a:r>
              <a:rPr lang="fr-CA">
                <a:solidFill>
                  <a:srgbClr val="FA4098"/>
                </a:solidFill>
              </a:rPr>
              <a:t>.#text </a:t>
            </a:r>
            <a:r>
              <a:rPr lang="fr-CA"/>
              <a:t>? Car sinon le dièse # est mal interprété. C’est donc simplement pour échapper le dièse. Si on avait voulu accéder à </a:t>
            </a:r>
            <a:r>
              <a:rPr lang="fr-CA">
                <a:solidFill>
                  <a:srgbClr val="FA4098"/>
                </a:solidFill>
              </a:rPr>
              <a:t>size</a:t>
            </a:r>
            <a:r>
              <a:rPr lang="fr-CA"/>
              <a:t>, on aurait mis </a:t>
            </a:r>
            <a:r>
              <a:rPr lang="fr-CA">
                <a:solidFill>
                  <a:srgbClr val="FA4098"/>
                </a:solidFill>
              </a:rPr>
              <a:t>x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album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image[2]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size</a:t>
            </a:r>
          </a:p>
          <a:p>
            <a:pPr lvl="3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DEA6D3-CE07-4A49-9F31-AC5B3EE5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29122"/>
            <a:ext cx="8967216" cy="212791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DBAADDA-594F-46C5-9D40-A750762260B5}"/>
              </a:ext>
            </a:extLst>
          </p:cNvPr>
          <p:cNvCxnSpPr>
            <a:cxnSpLocks/>
          </p:cNvCxnSpPr>
          <p:nvPr/>
        </p:nvCxnSpPr>
        <p:spPr>
          <a:xfrm flipH="1">
            <a:off x="10027198" y="3444404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7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une donnée qui est située dans un </a:t>
            </a:r>
            <a:r>
              <a:rPr lang="fr-CA">
                <a:solidFill>
                  <a:srgbClr val="FA4098"/>
                </a:solidFill>
              </a:rPr>
              <a:t>array</a:t>
            </a:r>
            <a:r>
              <a:rPr lang="fr-CA"/>
              <a:t> dans un objet JSON</a:t>
            </a:r>
          </a:p>
          <a:p>
            <a:pPr lvl="1"/>
            <a:r>
              <a:rPr lang="fr-CA"/>
              <a:t> Utiliser l’URL de l’image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B43506-A986-445E-86C5-EC3AE464F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19" y="4613179"/>
            <a:ext cx="3610479" cy="140989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917F63-36A7-4E1F-BA44-F4CE7EF4368C}"/>
              </a:ext>
            </a:extLst>
          </p:cNvPr>
          <p:cNvSpPr txBox="1"/>
          <p:nvPr/>
        </p:nvSpPr>
        <p:spPr>
          <a:xfrm>
            <a:off x="2152099" y="3807590"/>
            <a:ext cx="419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Requête HTTP dans le composant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C17D51-42D6-44D6-B402-CDC1D581F084}"/>
              </a:ext>
            </a:extLst>
          </p:cNvPr>
          <p:cNvSpPr txBox="1"/>
          <p:nvPr/>
        </p:nvSpPr>
        <p:spPr>
          <a:xfrm>
            <a:off x="1166712" y="6059223"/>
            <a:ext cx="30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9CD1"/>
                </a:solidFill>
              </a:rPr>
              <a:t>Template HTML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8AA85CF-D084-4077-A1A2-79DB29F9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1" y="4413504"/>
            <a:ext cx="4841444" cy="227353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DCE91F7-D705-4757-942F-F628C9DD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99" y="2228178"/>
            <a:ext cx="7887801" cy="154326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6307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Asynchronisme </a:t>
            </a:r>
            <a:r>
              <a:rPr lang="en-CA" dirty="0"/>
              <a:t>⏰</a:t>
            </a:r>
            <a:endParaRPr lang="fr-CA" dirty="0"/>
          </a:p>
          <a:p>
            <a:pPr lvl="1"/>
            <a:r>
              <a:rPr lang="fr-CA" dirty="0"/>
              <a:t> Les requêtes que nous faisons sont lancées de manière </a:t>
            </a:r>
            <a:r>
              <a:rPr lang="fr-CA" b="1" dirty="0"/>
              <a:t>asynchrone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Tant mieux ! Ça permet de </a:t>
            </a:r>
            <a:r>
              <a:rPr lang="fr-CA" b="1" dirty="0"/>
              <a:t>continuer l’exécution de l’application </a:t>
            </a:r>
            <a:r>
              <a:rPr lang="fr-CA" dirty="0"/>
              <a:t>en parallèle pour ne pas tout figer en attendant la réponse de la </a:t>
            </a:r>
            <a:r>
              <a:rPr lang="fr-CA" b="1" dirty="0"/>
              <a:t>requête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Par contre, nous allons voir que dans certaines situations, il faut prendre des précautions pour ne pas avoir de mauvaises surprises. </a:t>
            </a:r>
            <a:r>
              <a:rPr lang="en-CA" dirty="0"/>
              <a:t>😨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1D44CF-1EC5-4D3F-BEE0-3037B8CAE998}"/>
              </a:ext>
            </a:extLst>
          </p:cNvPr>
          <p:cNvSpPr txBox="1"/>
          <p:nvPr/>
        </p:nvSpPr>
        <p:spPr>
          <a:xfrm>
            <a:off x="4579085" y="4305639"/>
            <a:ext cx="1139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>
                <a:solidFill>
                  <a:srgbClr val="9073D1"/>
                </a:solidFill>
              </a:rPr>
              <a:t>⏳</a:t>
            </a:r>
            <a:endParaRPr lang="fr-CA" sz="8800" dirty="0">
              <a:solidFill>
                <a:srgbClr val="9073D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E177EA-0545-421D-BF78-B85EEB68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47" y="4248262"/>
            <a:ext cx="1817789" cy="16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/>
              <a:t> </a:t>
            </a:r>
            <a:r>
              <a:rPr lang="en-CA" noProof="0"/>
              <a:t>Requête HTTP avec Angular</a:t>
            </a:r>
          </a:p>
          <a:p>
            <a:r>
              <a:rPr lang="en-CA">
                <a:solidFill>
                  <a:srgbClr val="739CD1"/>
                </a:solidFill>
              </a:rPr>
              <a:t> Lecture JSON</a:t>
            </a:r>
            <a:endParaRPr lang="en-CA" noProof="0">
              <a:solidFill>
                <a:srgbClr val="739CD1"/>
              </a:solidFill>
            </a:endParaRPr>
          </a:p>
          <a:p>
            <a:r>
              <a:rPr lang="en-CA">
                <a:solidFill>
                  <a:srgbClr val="7385D1"/>
                </a:solidFill>
              </a:rPr>
              <a:t> Asynchronisme</a:t>
            </a:r>
          </a:p>
          <a:p>
            <a:r>
              <a:rPr lang="fr-CA">
                <a:solidFill>
                  <a:srgbClr val="9073D1"/>
                </a:solidFill>
              </a:rPr>
              <a:t> « Exporter » un modèle</a:t>
            </a:r>
          </a:p>
          <a:p>
            <a:r>
              <a:rPr lang="fr-CA">
                <a:solidFill>
                  <a:srgbClr val="B177BF"/>
                </a:solidFill>
              </a:rPr>
              <a:t> Trucs en vrac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658660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,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Promise&lt;</a:t>
            </a:r>
            <a:r>
              <a:rPr lang="fr-CA" dirty="0"/>
              <a:t>T</a:t>
            </a:r>
            <a:r>
              <a:rPr lang="fr-CA" dirty="0">
                <a:solidFill>
                  <a:srgbClr val="FA4098"/>
                </a:solidFill>
              </a:rPr>
              <a:t>&gt;</a:t>
            </a:r>
            <a:r>
              <a:rPr lang="fr-CA" dirty="0"/>
              <a:t> : C’est quoi ?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Le morceau </a:t>
            </a:r>
            <a:r>
              <a:rPr lang="fr-CA" dirty="0" err="1">
                <a:solidFill>
                  <a:schemeClr val="tx1"/>
                </a:solidFill>
              </a:rPr>
              <a:t>lastValueFrom</a:t>
            </a:r>
            <a:r>
              <a:rPr lang="fr-CA" dirty="0">
                <a:solidFill>
                  <a:schemeClr val="tx1"/>
                </a:solidFill>
              </a:rPr>
              <a:t>(</a:t>
            </a:r>
            <a:r>
              <a:rPr lang="fr-CA" dirty="0" err="1">
                <a:solidFill>
                  <a:schemeClr val="tx1"/>
                </a:solidFill>
              </a:rPr>
              <a:t>this.http.get</a:t>
            </a:r>
            <a:r>
              <a:rPr lang="fr-CA" dirty="0">
                <a:solidFill>
                  <a:schemeClr val="tx1"/>
                </a:solidFill>
              </a:rPr>
              <a:t>&lt;</a:t>
            </a:r>
            <a:r>
              <a:rPr lang="fr-CA" dirty="0" err="1">
                <a:solidFill>
                  <a:schemeClr val="tx1"/>
                </a:solidFill>
              </a:rPr>
              <a:t>any</a:t>
            </a:r>
            <a:r>
              <a:rPr lang="fr-CA" dirty="0">
                <a:solidFill>
                  <a:schemeClr val="tx1"/>
                </a:solidFill>
              </a:rPr>
              <a:t>&gt;("..."))</a:t>
            </a:r>
            <a:r>
              <a:rPr lang="fr-CA" dirty="0"/>
              <a:t> « prend du temps » à s’exécuter. (Le temps que la requête atteigne le serveur et qu’une réponse soit reçue)</a:t>
            </a:r>
          </a:p>
          <a:p>
            <a:pPr lvl="2"/>
            <a:r>
              <a:rPr lang="fr-CA" dirty="0"/>
              <a:t> L’opérateur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permet de </a:t>
            </a:r>
            <a:r>
              <a:rPr lang="fr-CA" i="1" dirty="0"/>
              <a:t>figer</a:t>
            </a:r>
            <a:r>
              <a:rPr lang="fr-CA" dirty="0"/>
              <a:t> l’exécution du code, (donc d’</a:t>
            </a:r>
            <a:r>
              <a:rPr lang="fr-CA" u="sng" dirty="0">
                <a:solidFill>
                  <a:srgbClr val="FA4098"/>
                </a:solidFill>
              </a:rPr>
              <a:t>attendre</a:t>
            </a:r>
            <a:r>
              <a:rPr lang="fr-CA" dirty="0"/>
              <a:t>) jusqu’à ce que la réponse soit reçue. (La réponse est un objet JSON qu’on range dans la variable </a:t>
            </a:r>
            <a:r>
              <a:rPr lang="fr-CA" dirty="0">
                <a:solidFill>
                  <a:srgbClr val="FA4098"/>
                </a:solidFill>
              </a:rPr>
              <a:t>x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L’opérateur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peut seulement être utilisé à l’intérieur d’une fonction précédée du mot-clé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. Le mot-clé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 implique également que la fonction est exécutée de manière </a:t>
            </a:r>
            <a:r>
              <a:rPr lang="fr-CA" u="sng" dirty="0">
                <a:solidFill>
                  <a:srgbClr val="FA4098"/>
                </a:solidFill>
              </a:rPr>
              <a:t>asynchrone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Le type de retour </a:t>
            </a:r>
            <a:r>
              <a:rPr lang="fr-CA" dirty="0">
                <a:solidFill>
                  <a:srgbClr val="FA4098"/>
                </a:solidFill>
              </a:rPr>
              <a:t>Promise&lt;</a:t>
            </a:r>
            <a:r>
              <a:rPr lang="fr-CA" dirty="0"/>
              <a:t>T</a:t>
            </a:r>
            <a:r>
              <a:rPr lang="fr-CA" dirty="0">
                <a:solidFill>
                  <a:srgbClr val="FA4098"/>
                </a:solidFill>
              </a:rPr>
              <a:t>&gt;</a:t>
            </a:r>
            <a:r>
              <a:rPr lang="fr-CA" dirty="0"/>
              <a:t> est </a:t>
            </a:r>
            <a:r>
              <a:rPr lang="fr-CA" b="1" dirty="0"/>
              <a:t>obligatoire</a:t>
            </a:r>
            <a:r>
              <a:rPr lang="fr-CA" dirty="0"/>
              <a:t> dès qu’une fonction est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. (</a:t>
            </a:r>
            <a:r>
              <a:rPr lang="fr-CA" dirty="0">
                <a:solidFill>
                  <a:srgbClr val="FA4098"/>
                </a:solidFill>
              </a:rPr>
              <a:t>T</a:t>
            </a:r>
            <a:r>
              <a:rPr lang="fr-CA" dirty="0"/>
              <a:t> correspond au type de retour que nous aurions mis si la fonction n’était pas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987234-1CE3-437A-B61F-1EAE7C39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4" y="2131168"/>
            <a:ext cx="7699671" cy="171797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3AF85B-6FDB-448D-AFDE-5727040AA960}"/>
              </a:ext>
            </a:extLst>
          </p:cNvPr>
          <p:cNvSpPr/>
          <p:nvPr/>
        </p:nvSpPr>
        <p:spPr>
          <a:xfrm>
            <a:off x="2264452" y="2194560"/>
            <a:ext cx="594572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4A6E1-DD76-49D7-AFB3-91E7C08167E0}"/>
              </a:ext>
            </a:extLst>
          </p:cNvPr>
          <p:cNvSpPr/>
          <p:nvPr/>
        </p:nvSpPr>
        <p:spPr>
          <a:xfrm>
            <a:off x="3182112" y="2621280"/>
            <a:ext cx="576284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423B2C-8120-4745-ADE7-8FB77627FCE9}"/>
              </a:ext>
            </a:extLst>
          </p:cNvPr>
          <p:cNvSpPr/>
          <p:nvPr/>
        </p:nvSpPr>
        <p:spPr>
          <a:xfrm>
            <a:off x="3905292" y="2194560"/>
            <a:ext cx="1230588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212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12356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Exemple d’exécution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7A9F9D-5E70-4180-9E68-D76E6AAF5527}"/>
              </a:ext>
            </a:extLst>
          </p:cNvPr>
          <p:cNvSpPr txBox="1"/>
          <p:nvPr/>
        </p:nvSpPr>
        <p:spPr>
          <a:xfrm>
            <a:off x="128016" y="2103120"/>
            <a:ext cx="6016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Admettons que la fonction </a:t>
            </a:r>
            <a:r>
              <a:rPr lang="fr-CA" sz="1600" dirty="0" err="1">
                <a:solidFill>
                  <a:srgbClr val="7385D1"/>
                </a:solidFill>
              </a:rPr>
              <a:t>printSomething</a:t>
            </a:r>
            <a:r>
              <a:rPr lang="fr-CA" sz="1600" dirty="0">
                <a:solidFill>
                  <a:srgbClr val="7385D1"/>
                </a:solidFill>
              </a:rPr>
              <a:t>() est appelée, voici ce qui se passera :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1 - On appelle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. La fonction commence. </a:t>
            </a:r>
            <a:r>
              <a:rPr lang="fr-CA" sz="1600" b="1" dirty="0">
                <a:solidFill>
                  <a:srgbClr val="FA4098"/>
                </a:solidFill>
              </a:rPr>
              <a:t>A est imprimé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2 - </a:t>
            </a:r>
            <a:r>
              <a:rPr lang="fr-CA" sz="1600" dirty="0" err="1">
                <a:solidFill>
                  <a:srgbClr val="FA4098"/>
                </a:solidFill>
              </a:rPr>
              <a:t>request</a:t>
            </a:r>
            <a:r>
              <a:rPr lang="fr-CA" sz="1600" dirty="0">
                <a:solidFill>
                  <a:srgbClr val="FA4098"/>
                </a:solidFill>
              </a:rPr>
              <a:t>() </a:t>
            </a:r>
            <a:r>
              <a:rPr lang="fr-CA" sz="1600" dirty="0">
                <a:solidFill>
                  <a:srgbClr val="7385D1"/>
                </a:solidFill>
              </a:rPr>
              <a:t>est appelée de manière </a:t>
            </a:r>
            <a:r>
              <a:rPr lang="fr-CA" sz="1600" b="1" dirty="0">
                <a:solidFill>
                  <a:srgbClr val="7385D1"/>
                </a:solidFill>
              </a:rPr>
              <a:t>asynchrone</a:t>
            </a:r>
            <a:r>
              <a:rPr lang="fr-CA" sz="1600" dirty="0">
                <a:solidFill>
                  <a:srgbClr val="7385D1"/>
                </a:solidFill>
              </a:rPr>
              <a:t>. Cela veut dire qu’on n’attend pas que </a:t>
            </a:r>
            <a:r>
              <a:rPr lang="fr-CA" sz="1600" dirty="0" err="1">
                <a:solidFill>
                  <a:srgbClr val="FA4098"/>
                </a:solidFill>
              </a:rPr>
              <a:t>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soit terminée et qu’on poursuit immédiatement avec le reste de la fonction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. </a:t>
            </a:r>
            <a:r>
              <a:rPr lang="fr-CA" sz="1600" b="1" dirty="0">
                <a:solidFill>
                  <a:srgbClr val="FA4098"/>
                </a:solidFill>
              </a:rPr>
              <a:t>B est imprimé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3 - On essaye d’imprimer 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7385D1"/>
                </a:solidFill>
              </a:rPr>
              <a:t>... problème ! La fonction </a:t>
            </a:r>
            <a:r>
              <a:rPr lang="fr-CA" sz="1600" dirty="0" err="1">
                <a:solidFill>
                  <a:srgbClr val="FA4098"/>
                </a:solidFill>
              </a:rPr>
              <a:t>request</a:t>
            </a:r>
            <a:r>
              <a:rPr lang="fr-CA" sz="1600" dirty="0">
                <a:solidFill>
                  <a:srgbClr val="FA4098"/>
                </a:solidFill>
              </a:rPr>
              <a:t>() </a:t>
            </a:r>
            <a:r>
              <a:rPr lang="fr-CA" sz="1600" dirty="0">
                <a:solidFill>
                  <a:srgbClr val="7385D1"/>
                </a:solidFill>
              </a:rPr>
              <a:t>n’est pas encore terminée, donc 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7385D1"/>
                </a:solidFill>
              </a:rPr>
              <a:t> est encore vide / </a:t>
            </a:r>
            <a:r>
              <a:rPr lang="fr-CA" sz="1600" dirty="0" err="1">
                <a:solidFill>
                  <a:srgbClr val="7385D1"/>
                </a:solidFill>
              </a:rPr>
              <a:t>undefined</a:t>
            </a:r>
            <a:r>
              <a:rPr lang="fr-CA" sz="1600" dirty="0">
                <a:solidFill>
                  <a:srgbClr val="7385D1"/>
                </a:solidFill>
              </a:rPr>
              <a:t>. </a:t>
            </a:r>
            <a:r>
              <a:rPr lang="fr-CA" sz="1600" b="1" dirty="0">
                <a:solidFill>
                  <a:srgbClr val="FA4098"/>
                </a:solidFill>
              </a:rPr>
              <a:t>On imprime donc « </a:t>
            </a:r>
            <a:r>
              <a:rPr lang="fr-CA" sz="1600" b="1" dirty="0" err="1">
                <a:solidFill>
                  <a:srgbClr val="FA4098"/>
                </a:solidFill>
              </a:rPr>
              <a:t>undefined</a:t>
            </a:r>
            <a:r>
              <a:rPr lang="fr-CA" sz="1600" b="1" dirty="0">
                <a:solidFill>
                  <a:srgbClr val="FA4098"/>
                </a:solidFill>
              </a:rPr>
              <a:t> »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4 - Après environ 2 secondes, la réponse à la requête HTTP que nous avons envoyée est reçue ! Le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7385D1"/>
                </a:solidFill>
              </a:rPr>
              <a:t> se débloque et </a:t>
            </a:r>
            <a:r>
              <a:rPr lang="fr-CA" sz="1600" b="1" dirty="0">
                <a:solidFill>
                  <a:srgbClr val="FA4098"/>
                </a:solidFill>
              </a:rPr>
              <a:t>on imprime C</a:t>
            </a:r>
            <a:r>
              <a:rPr lang="fr-CA" sz="1600" dirty="0">
                <a:solidFill>
                  <a:srgbClr val="7385D1"/>
                </a:solidFill>
              </a:rPr>
              <a:t>. On imprime l’objet JSON (</a:t>
            </a:r>
            <a:r>
              <a:rPr lang="fr-CA" sz="1600" dirty="0">
                <a:solidFill>
                  <a:srgbClr val="FA4098"/>
                </a:solidFill>
              </a:rPr>
              <a:t>x</a:t>
            </a:r>
            <a:r>
              <a:rPr lang="fr-CA" sz="1600" dirty="0">
                <a:solidFill>
                  <a:srgbClr val="7385D1"/>
                </a:solidFill>
              </a:rPr>
              <a:t>) puis on change la valeur de 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E828C9-56F2-45EB-B538-B311922E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10" y="2162985"/>
            <a:ext cx="5658675" cy="33843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98699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12356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Comment on règle le problème dans cette situation précise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CE3990-4BE8-4AAD-8BED-1DC4DCC2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83" y="3272628"/>
            <a:ext cx="4829849" cy="23244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B56445-F80F-45BD-940C-4DAC6CEB6D2A}"/>
              </a:ext>
            </a:extLst>
          </p:cNvPr>
          <p:cNvSpPr txBox="1"/>
          <p:nvPr/>
        </p:nvSpPr>
        <p:spPr>
          <a:xfrm>
            <a:off x="254378" y="2341894"/>
            <a:ext cx="64085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Il faut ajouter l’opérateur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7385D1"/>
                </a:solidFill>
              </a:rPr>
              <a:t> devant l’appel de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. Cela va « bloquer » l’exécution de la fonction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, le temps que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soit complétée.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Pour pouvoir utiliser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7385D1"/>
                </a:solidFill>
              </a:rPr>
              <a:t>,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doit elle-même devenir une fonction </a:t>
            </a:r>
            <a:r>
              <a:rPr lang="fr-CA" sz="1600" dirty="0" err="1">
                <a:solidFill>
                  <a:srgbClr val="FA4098"/>
                </a:solidFill>
              </a:rPr>
              <a:t>async</a:t>
            </a:r>
            <a:r>
              <a:rPr lang="fr-CA" sz="1600" dirty="0">
                <a:solidFill>
                  <a:srgbClr val="7385D1"/>
                </a:solidFill>
              </a:rPr>
              <a:t>. (Et retourner </a:t>
            </a:r>
            <a:r>
              <a:rPr lang="fr-CA" sz="1600" dirty="0">
                <a:solidFill>
                  <a:srgbClr val="FA4098"/>
                </a:solidFill>
              </a:rPr>
              <a:t>Promise&lt;</a:t>
            </a:r>
            <a:r>
              <a:rPr lang="fr-CA" sz="1600" dirty="0">
                <a:solidFill>
                  <a:srgbClr val="7385D1"/>
                </a:solidFill>
              </a:rPr>
              <a:t>T</a:t>
            </a:r>
            <a:r>
              <a:rPr lang="fr-CA" sz="1600" dirty="0">
                <a:solidFill>
                  <a:srgbClr val="FA4098"/>
                </a:solidFill>
              </a:rPr>
              <a:t>&gt;</a:t>
            </a:r>
            <a:r>
              <a:rPr lang="fr-CA" sz="1600" dirty="0">
                <a:solidFill>
                  <a:srgbClr val="7385D1"/>
                </a:solidFill>
              </a:rPr>
              <a:t>)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Cela signifie que désormais, à l’endroit où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est appelée, un autre problème similaire </a:t>
            </a:r>
            <a:r>
              <a:rPr lang="fr-CA" sz="1600" u="sng" dirty="0">
                <a:solidFill>
                  <a:srgbClr val="7385D1"/>
                </a:solidFill>
              </a:rPr>
              <a:t>pourrait</a:t>
            </a:r>
            <a:r>
              <a:rPr lang="fr-CA" sz="1600" dirty="0">
                <a:solidFill>
                  <a:srgbClr val="7385D1"/>
                </a:solidFill>
              </a:rPr>
              <a:t> se produire d’une nouvelle manière. (L’histoire se répète donc possiblement)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Dans le cas de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, le problème venait du fait que </a:t>
            </a:r>
            <a:r>
              <a:rPr lang="fr-CA" sz="1600" dirty="0">
                <a:solidFill>
                  <a:srgbClr val="FA4098"/>
                </a:solidFill>
              </a:rPr>
              <a:t>console.log(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FA4098"/>
                </a:solidFill>
              </a:rPr>
              <a:t>)</a:t>
            </a:r>
            <a:r>
              <a:rPr lang="fr-CA" sz="1600" dirty="0">
                <a:solidFill>
                  <a:srgbClr val="7385D1"/>
                </a:solidFill>
              </a:rPr>
              <a:t> était utilisé sans être sûr que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ait complété son exécution. Si on avait juste rapatrié </a:t>
            </a:r>
            <a:r>
              <a:rPr lang="fr-CA" sz="1600" dirty="0">
                <a:solidFill>
                  <a:srgbClr val="FA4098"/>
                </a:solidFill>
              </a:rPr>
              <a:t>console.log(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FA4098"/>
                </a:solidFill>
              </a:rPr>
              <a:t>)</a:t>
            </a:r>
            <a:r>
              <a:rPr lang="fr-CA" sz="1600" dirty="0">
                <a:solidFill>
                  <a:srgbClr val="7385D1"/>
                </a:solidFill>
              </a:rPr>
              <a:t> dans la fonction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, ça aurait été suffisant également. À vous de bien gérer l’exécution asynchrone du code !</a:t>
            </a:r>
          </a:p>
        </p:txBody>
      </p:sp>
    </p:spTree>
    <p:extLst>
      <p:ext uri="{BB962C8B-B14F-4D97-AF65-F5344CB8AC3E}">
        <p14:creationId xmlns:p14="http://schemas.microsoft.com/office/powerpoint/2010/main" val="220259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12356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lastValueFrom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, c’est quoi ?</a:t>
            </a:r>
          </a:p>
          <a:p>
            <a:pPr lvl="2"/>
            <a:r>
              <a:rPr lang="fr-CA" dirty="0"/>
              <a:t> Initialement, </a:t>
            </a:r>
            <a:r>
              <a:rPr lang="fr-CA" dirty="0" err="1">
                <a:solidFill>
                  <a:srgbClr val="FA4098"/>
                </a:solidFill>
              </a:rPr>
              <a:t>this.http.get</a:t>
            </a:r>
            <a:r>
              <a:rPr lang="fr-CA" dirty="0">
                <a:solidFill>
                  <a:srgbClr val="FA4098"/>
                </a:solidFill>
              </a:rPr>
              <a:t>&lt;</a:t>
            </a:r>
            <a:r>
              <a:rPr lang="fr-CA" dirty="0" err="1">
                <a:solidFill>
                  <a:srgbClr val="FA4098"/>
                </a:solidFill>
              </a:rPr>
              <a:t>any</a:t>
            </a:r>
            <a:r>
              <a:rPr lang="fr-CA" dirty="0">
                <a:solidFill>
                  <a:srgbClr val="FA4098"/>
                </a:solidFill>
              </a:rPr>
              <a:t>&gt;("...")</a:t>
            </a:r>
            <a:r>
              <a:rPr lang="fr-CA" dirty="0"/>
              <a:t>, qui lance la </a:t>
            </a:r>
            <a:r>
              <a:rPr lang="fr-CA" b="1" dirty="0"/>
              <a:t>requête</a:t>
            </a:r>
            <a:r>
              <a:rPr lang="fr-CA" dirty="0"/>
              <a:t>, retourne un objet spécial de type « </a:t>
            </a:r>
            <a:r>
              <a:rPr lang="fr-CA" dirty="0">
                <a:solidFill>
                  <a:srgbClr val="FA4098"/>
                </a:solidFill>
              </a:rPr>
              <a:t>Observable</a:t>
            </a:r>
            <a:r>
              <a:rPr lang="fr-CA" dirty="0"/>
              <a:t> ». (Pas besoin de connaître ce type) Toutefois, un </a:t>
            </a:r>
            <a:r>
              <a:rPr lang="fr-CA" dirty="0">
                <a:solidFill>
                  <a:srgbClr val="FA4098"/>
                </a:solidFill>
              </a:rPr>
              <a:t>Observable</a:t>
            </a:r>
            <a:r>
              <a:rPr lang="fr-CA" dirty="0"/>
              <a:t> </a:t>
            </a:r>
            <a:r>
              <a:rPr lang="fr-CA" b="1" dirty="0"/>
              <a:t>ne peut pas</a:t>
            </a:r>
            <a:r>
              <a:rPr lang="fr-CA" dirty="0"/>
              <a:t> être « 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 ». (Attendu) </a:t>
            </a:r>
            <a:r>
              <a:rPr lang="fr-CA" dirty="0" err="1">
                <a:solidFill>
                  <a:srgbClr val="FA4098"/>
                </a:solidFill>
              </a:rPr>
              <a:t>lastValueFrom</a:t>
            </a:r>
            <a:r>
              <a:rPr lang="fr-CA" dirty="0">
                <a:solidFill>
                  <a:srgbClr val="FA4098"/>
                </a:solidFill>
              </a:rPr>
              <a:t>(...)</a:t>
            </a:r>
            <a:r>
              <a:rPr lang="fr-CA" dirty="0"/>
              <a:t> permet de convertir l’</a:t>
            </a:r>
            <a:r>
              <a:rPr lang="fr-CA" dirty="0">
                <a:solidFill>
                  <a:srgbClr val="FA4098"/>
                </a:solidFill>
              </a:rPr>
              <a:t>Observable</a:t>
            </a:r>
            <a:r>
              <a:rPr lang="fr-CA" dirty="0"/>
              <a:t> en objet de type « </a:t>
            </a:r>
            <a:r>
              <a:rPr lang="fr-CA" dirty="0">
                <a:solidFill>
                  <a:srgbClr val="FA4098"/>
                </a:solidFill>
              </a:rPr>
              <a:t>Promise</a:t>
            </a:r>
            <a:r>
              <a:rPr lang="fr-CA" dirty="0"/>
              <a:t> », qui lui pourrait être attendu avec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Pas besoin de comprendre cette subtilité de fond en comble, l’important est d’être capable de bien gérer l’exécution du code asynchrone avec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lorsque nécessaire.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E08146-AEC7-4805-9EE8-DF65C64B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17" y="3317482"/>
            <a:ext cx="7906853" cy="10764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853A9C-2E3E-4CD6-8F4B-B4AFCE03E869}"/>
              </a:ext>
            </a:extLst>
          </p:cNvPr>
          <p:cNvSpPr/>
          <p:nvPr/>
        </p:nvSpPr>
        <p:spPr>
          <a:xfrm>
            <a:off x="4169664" y="3500676"/>
            <a:ext cx="1499616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9366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F3D8-35B8-445D-B589-DBE79A4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Exporter 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6284-6E45-4F6F-B0DF-7E2686ED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3"/>
            <a:ext cx="11118135" cy="586788"/>
          </a:xfrm>
        </p:spPr>
        <p:txBody>
          <a:bodyPr/>
          <a:lstStyle/>
          <a:p>
            <a:r>
              <a:rPr lang="fr-CA"/>
              <a:t> On peut créer des classes « modèles » au sein d’un composant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1FE000-9E9B-4E1E-8087-F79C905A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08" y="1786938"/>
            <a:ext cx="4959224" cy="286158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F9AFCE-E900-4017-816A-9CFBD34B2F30}"/>
              </a:ext>
            </a:extLst>
          </p:cNvPr>
          <p:cNvSpPr txBox="1"/>
          <p:nvPr/>
        </p:nvSpPr>
        <p:spPr>
          <a:xfrm>
            <a:off x="6809232" y="4648527"/>
            <a:ext cx="21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9073D1"/>
                </a:solidFill>
              </a:rPr>
              <a:t>app.component.ts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98F031-DE6F-46FE-BBEA-B6380C221BA5}"/>
              </a:ext>
            </a:extLst>
          </p:cNvPr>
          <p:cNvSpPr txBox="1">
            <a:spLocks/>
          </p:cNvSpPr>
          <p:nvPr/>
        </p:nvSpPr>
        <p:spPr>
          <a:xfrm>
            <a:off x="526879" y="1650444"/>
            <a:ext cx="6160433" cy="498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/>
              <a:t> Toutefois si on veut réutiliser la classe « </a:t>
            </a:r>
            <a:r>
              <a:rPr lang="fr-CA" b="1">
                <a:solidFill>
                  <a:srgbClr val="FA4098"/>
                </a:solidFill>
              </a:rPr>
              <a:t>Player</a:t>
            </a:r>
            <a:r>
              <a:rPr lang="fr-CA"/>
              <a:t> » dans d’autres </a:t>
            </a:r>
            <a:r>
              <a:rPr lang="fr-CA" b="1"/>
              <a:t>composants</a:t>
            </a:r>
            <a:r>
              <a:rPr lang="fr-CA"/>
              <a:t>, c’est un peu brouillon de définir cette classe ici.</a:t>
            </a:r>
          </a:p>
          <a:p>
            <a:pPr lvl="1"/>
            <a:endParaRPr lang="fr-CA"/>
          </a:p>
          <a:p>
            <a:pPr lvl="1"/>
            <a:r>
              <a:rPr lang="fr-CA"/>
              <a:t> On peut créer un sous-dossier destiné aux « </a:t>
            </a:r>
            <a:r>
              <a:rPr lang="fr-CA" b="1"/>
              <a:t>Modèles</a:t>
            </a:r>
            <a:r>
              <a:rPr lang="fr-CA"/>
              <a:t> » :</a:t>
            </a:r>
          </a:p>
          <a:p>
            <a:pPr lvl="2"/>
            <a:r>
              <a:rPr lang="fr-CA"/>
              <a:t>  Cette structure n’est pas obligatoire, on pourrait organiser son code autrement.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22AABBD-DF78-42EE-9C6E-E653FA54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24" y="4593663"/>
            <a:ext cx="2867425" cy="182905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535FF9-EF69-43B7-94B9-AF8803E7936B}"/>
              </a:ext>
            </a:extLst>
          </p:cNvPr>
          <p:cNvCxnSpPr>
            <a:cxnSpLocks/>
          </p:cNvCxnSpPr>
          <p:nvPr/>
        </p:nvCxnSpPr>
        <p:spPr>
          <a:xfrm flipH="1">
            <a:off x="2407920" y="5982041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EE011E-3779-4E0C-A76A-EF63CD5DF6EC}"/>
              </a:ext>
            </a:extLst>
          </p:cNvPr>
          <p:cNvCxnSpPr>
            <a:cxnSpLocks/>
          </p:cNvCxnSpPr>
          <p:nvPr/>
        </p:nvCxnSpPr>
        <p:spPr>
          <a:xfrm flipH="1">
            <a:off x="2609088" y="6256361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BA7000-BD20-4D37-8635-5ED413AF3D36}"/>
              </a:ext>
            </a:extLst>
          </p:cNvPr>
          <p:cNvCxnSpPr>
            <a:cxnSpLocks/>
          </p:cNvCxnSpPr>
          <p:nvPr/>
        </p:nvCxnSpPr>
        <p:spPr>
          <a:xfrm flipH="1">
            <a:off x="8052816" y="3281513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52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F3D8-35B8-445D-B589-DBE79A4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Exporter 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6284-6E45-4F6F-B0DF-7E2686ED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8483009" cy="456747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Exporter</a:t>
            </a:r>
            <a:r>
              <a:rPr lang="fr-CA"/>
              <a:t> un modèle</a:t>
            </a:r>
          </a:p>
          <a:p>
            <a:pPr lvl="1"/>
            <a:r>
              <a:rPr lang="fr-CA"/>
              <a:t> Par contre, une fois notre modèle dans son propre fichier, il faudra réaliser 2 petites étapes pour le rendre accessibles aux composants qui l’utilisent.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1</a:t>
            </a:r>
            <a:r>
              <a:rPr lang="fr-CA"/>
              <a:t> : Ajouter « </a:t>
            </a:r>
            <a:r>
              <a:rPr lang="fr-CA" b="1"/>
              <a:t>export</a:t>
            </a:r>
            <a:r>
              <a:rPr lang="fr-CA"/>
              <a:t> » devant la classe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2</a:t>
            </a:r>
            <a:r>
              <a:rPr lang="fr-CA"/>
              <a:t> : Importer </a:t>
            </a:r>
            <a:r>
              <a:rPr lang="fr-CA" b="1"/>
              <a:t>Player.ts </a:t>
            </a:r>
            <a:r>
              <a:rPr lang="fr-CA"/>
              <a:t>dans les composants concernés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1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856E9F-7D24-4553-AE0F-2A2C21DF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916" y="905583"/>
            <a:ext cx="2867425" cy="182905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5333138-DC63-4E01-BBFD-FA581E752D51}"/>
              </a:ext>
            </a:extLst>
          </p:cNvPr>
          <p:cNvCxnSpPr>
            <a:cxnSpLocks/>
          </p:cNvCxnSpPr>
          <p:nvPr/>
        </p:nvCxnSpPr>
        <p:spPr>
          <a:xfrm flipH="1">
            <a:off x="10546080" y="2568281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CB45113-A4C5-4585-A993-CDD0465C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85" y="3157106"/>
            <a:ext cx="7278116" cy="7144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77DDAE-C59A-4899-9F0B-A223BD6DA2A1}"/>
              </a:ext>
            </a:extLst>
          </p:cNvPr>
          <p:cNvCxnSpPr>
            <a:cxnSpLocks/>
          </p:cNvCxnSpPr>
          <p:nvPr/>
        </p:nvCxnSpPr>
        <p:spPr>
          <a:xfrm flipH="1" flipV="1">
            <a:off x="2167129" y="3467441"/>
            <a:ext cx="399287" cy="20851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0BDE680F-746D-4C1A-B629-A96B70DFE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85" y="4481643"/>
            <a:ext cx="9497750" cy="8573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69058C-4013-4C88-B7CE-D563EAEA0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085" y="5550243"/>
            <a:ext cx="4706007" cy="31436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AFBFB35-47DB-4D5A-AC89-1385D1FB6BE0}"/>
              </a:ext>
            </a:extLst>
          </p:cNvPr>
          <p:cNvSpPr txBox="1"/>
          <p:nvPr/>
        </p:nvSpPr>
        <p:spPr>
          <a:xfrm>
            <a:off x="1434072" y="5869188"/>
            <a:ext cx="427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9073D1"/>
                </a:solidFill>
              </a:rPr>
              <a:t>Petit ajout dans __.component.ts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0DF85A1-1F14-43F1-85C0-C0094373DB34}"/>
              </a:ext>
            </a:extLst>
          </p:cNvPr>
          <p:cNvSpPr txBox="1">
            <a:spLocks/>
          </p:cNvSpPr>
          <p:nvPr/>
        </p:nvSpPr>
        <p:spPr>
          <a:xfrm>
            <a:off x="536932" y="6206777"/>
            <a:ext cx="11118135" cy="586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/>
              <a:t> Cette astuce est valable avec n’importe quelle </a:t>
            </a:r>
            <a:r>
              <a:rPr lang="fr-CA">
                <a:solidFill>
                  <a:srgbClr val="FA4098"/>
                </a:solidFill>
              </a:rPr>
              <a:t>class</a:t>
            </a:r>
            <a:r>
              <a:rPr lang="fr-CA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81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Quand est-ce qu’on est en train d’écrire du </a:t>
            </a:r>
            <a:r>
              <a:rPr lang="fr-CA" b="1" dirty="0"/>
              <a:t>Html</a:t>
            </a:r>
            <a:r>
              <a:rPr lang="fr-CA" dirty="0"/>
              <a:t> VS du </a:t>
            </a:r>
            <a:r>
              <a:rPr lang="fr-CA" b="1" dirty="0"/>
              <a:t>TypeScript</a:t>
            </a:r>
            <a:r>
              <a:rPr lang="fr-CA" dirty="0"/>
              <a:t> ?</a:t>
            </a:r>
          </a:p>
          <a:p>
            <a:pPr lvl="2"/>
            <a:r>
              <a:rPr lang="fr-CA" dirty="0"/>
              <a:t> C’est du TypeScript si ...</a:t>
            </a:r>
          </a:p>
          <a:p>
            <a:pPr lvl="3"/>
            <a:r>
              <a:rPr lang="fr-CA" dirty="0"/>
              <a:t> C’est associé à un attribut qui vient avec Angular (</a:t>
            </a:r>
            <a:r>
              <a:rPr lang="fr-CA" dirty="0">
                <a:solidFill>
                  <a:srgbClr val="FA4098"/>
                </a:solidFill>
              </a:rPr>
              <a:t>*ngIf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(ngSubmit)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(click)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[(ngModel)]</a:t>
            </a:r>
            <a:r>
              <a:rPr lang="fr-CA" dirty="0"/>
              <a:t>, etc.)</a:t>
            </a:r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r>
              <a:rPr lang="fr-CA" dirty="0"/>
              <a:t> C’est à l’intérieur de double accolades </a:t>
            </a:r>
            <a:r>
              <a:rPr lang="fr-CA">
                <a:solidFill>
                  <a:srgbClr val="FA4098"/>
                </a:solidFill>
              </a:rPr>
              <a:t>{{ </a:t>
            </a:r>
            <a:r>
              <a:rPr lang="fr-CA"/>
              <a:t>... </a:t>
            </a:r>
            <a:r>
              <a:rPr lang="fr-CA">
                <a:solidFill>
                  <a:srgbClr val="FA4098"/>
                </a:solidFill>
              </a:rPr>
              <a:t>}}</a:t>
            </a:r>
          </a:p>
          <a:p>
            <a:pPr lvl="3"/>
            <a:endParaRPr lang="fr-CA">
              <a:solidFill>
                <a:srgbClr val="FA4098"/>
              </a:solidFill>
            </a:endParaRPr>
          </a:p>
          <a:p>
            <a:pPr lvl="3"/>
            <a:endParaRPr lang="fr-CA">
              <a:solidFill>
                <a:srgbClr val="FA4098"/>
              </a:solidFill>
            </a:endParaRPr>
          </a:p>
          <a:p>
            <a:pPr lvl="3"/>
            <a:r>
              <a:rPr lang="fr-CA"/>
              <a:t> L’attribut existe déjà en HTML, mais on l’encadre de crochets </a:t>
            </a:r>
            <a:r>
              <a:rPr lang="fr-CA">
                <a:solidFill>
                  <a:srgbClr val="FA4098"/>
                </a:solidFill>
              </a:rPr>
              <a:t>[</a:t>
            </a:r>
            <a:r>
              <a:rPr lang="fr-CA"/>
              <a:t> ... </a:t>
            </a:r>
            <a:r>
              <a:rPr lang="fr-CA">
                <a:solidFill>
                  <a:srgbClr val="FA4098"/>
                </a:solidFill>
              </a:rPr>
              <a:t>]</a:t>
            </a:r>
            <a:endParaRPr lang="fr-CA" dirty="0">
              <a:solidFill>
                <a:srgbClr val="FA4098"/>
              </a:solidFill>
            </a:endParaRPr>
          </a:p>
          <a:p>
            <a:pPr lvl="3"/>
            <a:endParaRPr lang="fr-CA" dirty="0">
              <a:solidFill>
                <a:srgbClr val="FA4098"/>
              </a:solidFill>
            </a:endParaRPr>
          </a:p>
          <a:p>
            <a:pPr lvl="3"/>
            <a:endParaRPr lang="fr-CA" dirty="0">
              <a:solidFill>
                <a:srgbClr val="FA4098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C6FE7E-46B8-457C-890D-2A25EC89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01" y="2725210"/>
            <a:ext cx="3270595" cy="48711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63C6F8-A777-4DE4-8EE1-B814F9CA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08" y="3712536"/>
            <a:ext cx="4870583" cy="26619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E37E4D6-0013-40C0-B95D-D3BF42C4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71" y="4984823"/>
            <a:ext cx="3773606" cy="72260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1786E7-E605-46DF-898E-2B85C85D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983" y="5147193"/>
            <a:ext cx="4504626" cy="39786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0954D40-F33B-4C54-AE03-7E0B4890202D}"/>
              </a:ext>
            </a:extLst>
          </p:cNvPr>
          <p:cNvCxnSpPr>
            <a:cxnSpLocks/>
          </p:cNvCxnSpPr>
          <p:nvPr/>
        </p:nvCxnSpPr>
        <p:spPr>
          <a:xfrm flipH="1" flipV="1">
            <a:off x="7333488" y="5514345"/>
            <a:ext cx="609600" cy="51987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97EC87-F459-4F0A-B158-F5E0299CE346}"/>
              </a:ext>
            </a:extLst>
          </p:cNvPr>
          <p:cNvCxnSpPr>
            <a:cxnSpLocks/>
          </p:cNvCxnSpPr>
          <p:nvPr/>
        </p:nvCxnSpPr>
        <p:spPr>
          <a:xfrm flipV="1">
            <a:off x="8295192" y="5483634"/>
            <a:ext cx="447968" cy="5505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E4B744B-0A68-44D4-9294-216D59CF723F}"/>
              </a:ext>
            </a:extLst>
          </p:cNvPr>
          <p:cNvSpPr txBox="1"/>
          <p:nvPr/>
        </p:nvSpPr>
        <p:spPr>
          <a:xfrm>
            <a:off x="5687568" y="6063671"/>
            <a:ext cx="557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B177BF"/>
                </a:solidFill>
              </a:rPr>
              <a:t>2 manières d’écrire du TypeScript dans le code HTML</a:t>
            </a:r>
          </a:p>
        </p:txBody>
      </p:sp>
    </p:spTree>
    <p:extLst>
      <p:ext uri="{BB962C8B-B14F-4D97-AF65-F5344CB8AC3E}">
        <p14:creationId xmlns:p14="http://schemas.microsoft.com/office/powerpoint/2010/main" val="257283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Petites astuces</a:t>
            </a:r>
          </a:p>
          <a:p>
            <a:pPr lvl="2"/>
            <a:r>
              <a:rPr lang="fr-CA" dirty="0"/>
              <a:t> Utiliser </a:t>
            </a:r>
            <a:r>
              <a:rPr lang="fr-CA" b="1" dirty="0"/>
              <a:t>TypeScript</a:t>
            </a:r>
            <a:r>
              <a:rPr lang="fr-CA" dirty="0"/>
              <a:t> pour mettre la source d’une image</a:t>
            </a:r>
          </a:p>
          <a:p>
            <a:pPr lvl="2"/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Utiliser </a:t>
            </a:r>
            <a:r>
              <a:rPr lang="fr-CA" b="1" dirty="0"/>
              <a:t>TypeScript</a:t>
            </a:r>
            <a:r>
              <a:rPr lang="fr-CA" dirty="0"/>
              <a:t> pour spécifier la valeur d’un attribut Html en général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On peut faire plein d’autres choses ! Les </a:t>
            </a:r>
            <a:r>
              <a:rPr lang="fr-CA" dirty="0">
                <a:solidFill>
                  <a:srgbClr val="FA4098"/>
                </a:solidFill>
              </a:rPr>
              <a:t>{{ }} </a:t>
            </a:r>
            <a:r>
              <a:rPr lang="fr-CA" dirty="0"/>
              <a:t>offrent un beau terrain de jeu. ⚽🏈🥅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7D9AF7-6F40-4D02-9EC1-3D5F0BB4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78" y="2550958"/>
            <a:ext cx="5652443" cy="30941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21B7E0-A801-4A9A-8E08-FF91333FF815}"/>
              </a:ext>
            </a:extLst>
          </p:cNvPr>
          <p:cNvSpPr txBox="1"/>
          <p:nvPr/>
        </p:nvSpPr>
        <p:spPr>
          <a:xfrm>
            <a:off x="2877311" y="2876364"/>
            <a:ext cx="643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Ceci fonctionne ! On a ajouté des </a:t>
            </a:r>
            <a:r>
              <a:rPr lang="fr-CA" sz="1400" dirty="0">
                <a:solidFill>
                  <a:srgbClr val="FA4098"/>
                </a:solidFill>
              </a:rPr>
              <a:t>{{ }} </a:t>
            </a:r>
            <a:r>
              <a:rPr lang="fr-CA" sz="1400" dirty="0">
                <a:solidFill>
                  <a:srgbClr val="9073D1"/>
                </a:solidFill>
              </a:rPr>
              <a:t>pour spécifier qu’on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F10DFD-1C96-4FF3-A0B9-F9CE62D2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66" y="3829296"/>
            <a:ext cx="8036866" cy="28234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CAD8C1-6152-4E86-B5D5-DC960DA0F158}"/>
              </a:ext>
            </a:extLst>
          </p:cNvPr>
          <p:cNvSpPr txBox="1"/>
          <p:nvPr/>
        </p:nvSpPr>
        <p:spPr>
          <a:xfrm>
            <a:off x="2232204" y="4190193"/>
            <a:ext cx="7727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Encore une fois, on doit mettre </a:t>
            </a:r>
            <a:r>
              <a:rPr lang="fr-CA" sz="1400" dirty="0">
                <a:solidFill>
                  <a:srgbClr val="FA4098"/>
                </a:solidFill>
              </a:rPr>
              <a:t>{{ }} </a:t>
            </a:r>
            <a:r>
              <a:rPr lang="fr-CA" sz="1400" dirty="0">
                <a:solidFill>
                  <a:srgbClr val="9073D1"/>
                </a:solidFill>
              </a:rPr>
              <a:t>pour spécifier qu’on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. On veut appliquer la classe </a:t>
            </a:r>
            <a:r>
              <a:rPr lang="fr-CA" sz="1400" dirty="0">
                <a:solidFill>
                  <a:srgbClr val="FA4098"/>
                </a:solidFill>
              </a:rPr>
              <a:t>col-12 </a:t>
            </a:r>
            <a:r>
              <a:rPr lang="fr-CA" sz="1400" dirty="0">
                <a:solidFill>
                  <a:srgbClr val="9073D1"/>
                </a:solidFill>
              </a:rPr>
              <a:t>ou </a:t>
            </a:r>
            <a:r>
              <a:rPr lang="fr-CA" sz="1400" dirty="0">
                <a:solidFill>
                  <a:srgbClr val="FA4098"/>
                </a:solidFill>
              </a:rPr>
              <a:t>col-3</a:t>
            </a:r>
            <a:r>
              <a:rPr lang="fr-CA" sz="1400" dirty="0">
                <a:solidFill>
                  <a:srgbClr val="9073D1"/>
                </a:solidFill>
              </a:rPr>
              <a:t> selon la situation. Comme 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, on ne peut pas mettre </a:t>
            </a:r>
            <a:r>
              <a:rPr lang="fr-CA" sz="1400" dirty="0">
                <a:solidFill>
                  <a:srgbClr val="FA4098"/>
                </a:solidFill>
              </a:rPr>
              <a:t>col-12</a:t>
            </a:r>
            <a:r>
              <a:rPr lang="fr-CA" sz="1400" dirty="0">
                <a:solidFill>
                  <a:srgbClr val="9073D1"/>
                </a:solidFill>
              </a:rPr>
              <a:t> tout seul sans </a:t>
            </a:r>
            <a:r>
              <a:rPr lang="fr-CA" sz="1400" dirty="0">
                <a:solidFill>
                  <a:srgbClr val="FA4098"/>
                </a:solidFill>
              </a:rPr>
              <a:t>guillemets</a:t>
            </a:r>
            <a:r>
              <a:rPr lang="fr-CA" sz="1400" dirty="0">
                <a:solidFill>
                  <a:srgbClr val="9073D1"/>
                </a:solidFill>
              </a:rPr>
              <a:t>. (car ce n’est pas un nom de variable, c’est plutôt un </a:t>
            </a:r>
            <a:r>
              <a:rPr lang="fr-CA" sz="1400" dirty="0">
                <a:solidFill>
                  <a:srgbClr val="FA4098"/>
                </a:solidFill>
              </a:rPr>
              <a:t>string</a:t>
            </a:r>
            <a:r>
              <a:rPr lang="fr-CA" sz="1400" dirty="0">
                <a:solidFill>
                  <a:srgbClr val="9073D1"/>
                </a:solidFill>
              </a:rPr>
              <a:t>) Par contre, on ne peut pas mettre de </a:t>
            </a:r>
            <a:r>
              <a:rPr lang="fr-CA" sz="1400" dirty="0">
                <a:solidFill>
                  <a:srgbClr val="FA4098"/>
                </a:solidFill>
              </a:rPr>
              <a:t>guillemets</a:t>
            </a:r>
            <a:r>
              <a:rPr lang="fr-CA" sz="1400" dirty="0">
                <a:solidFill>
                  <a:srgbClr val="9073D1"/>
                </a:solidFill>
              </a:rPr>
              <a:t> non plus à cause du </a:t>
            </a:r>
            <a:r>
              <a:rPr lang="fr-CA" sz="1400" dirty="0">
                <a:solidFill>
                  <a:srgbClr val="FA4098"/>
                </a:solidFill>
              </a:rPr>
              <a:t>HTML</a:t>
            </a:r>
            <a:r>
              <a:rPr lang="fr-CA" sz="1400" dirty="0">
                <a:solidFill>
                  <a:srgbClr val="9073D1"/>
                </a:solidFill>
              </a:rPr>
              <a:t>, alors on met des </a:t>
            </a:r>
            <a:r>
              <a:rPr lang="fr-CA" sz="1400" dirty="0">
                <a:solidFill>
                  <a:srgbClr val="FA4098"/>
                </a:solidFill>
              </a:rPr>
              <a:t>apostrophes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6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Quand est-ce qu’on est en train d’écrire du </a:t>
            </a:r>
            <a:r>
              <a:rPr lang="fr-CA" b="1" dirty="0"/>
              <a:t>Html</a:t>
            </a:r>
            <a:r>
              <a:rPr lang="fr-CA" dirty="0"/>
              <a:t> VS du </a:t>
            </a:r>
            <a:r>
              <a:rPr lang="fr-CA" b="1"/>
              <a:t>TypeScript</a:t>
            </a:r>
            <a:r>
              <a:rPr lang="fr-CA"/>
              <a:t> ?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C’est du HTML si...</a:t>
            </a:r>
          </a:p>
          <a:p>
            <a:pPr lvl="3"/>
            <a:r>
              <a:rPr lang="fr-CA" dirty="0"/>
              <a:t> C’est associé à un attribut qui existe sans Angular (</a:t>
            </a:r>
            <a:r>
              <a:rPr lang="fr-CA" dirty="0">
                <a:solidFill>
                  <a:srgbClr val="FA4098"/>
                </a:solidFill>
              </a:rPr>
              <a:t>class=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id=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src=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alt=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type=</a:t>
            </a:r>
            <a:r>
              <a:rPr lang="fr-CA" dirty="0"/>
              <a:t>, etc.)</a:t>
            </a:r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r>
              <a:rPr lang="fr-CA" dirty="0"/>
              <a:t> Dans pas mal toutes les autres situations, c’est du HTML.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A61E5E-AD5C-4BC5-8BA7-9115F282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77" y="2814088"/>
            <a:ext cx="3954478" cy="32573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201F1B7-9AD5-433C-8455-3011583A835D}"/>
              </a:ext>
            </a:extLst>
          </p:cNvPr>
          <p:cNvSpPr txBox="1"/>
          <p:nvPr/>
        </p:nvSpPr>
        <p:spPr>
          <a:xfrm>
            <a:off x="5120640" y="3121223"/>
            <a:ext cx="2731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Ceci ne marche pas !</a:t>
            </a:r>
          </a:p>
        </p:txBody>
      </p:sp>
    </p:spTree>
    <p:extLst>
      <p:ext uri="{BB962C8B-B14F-4D97-AF65-F5344CB8AC3E}">
        <p14:creationId xmlns:p14="http://schemas.microsoft.com/office/powerpoint/2010/main" val="134990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Pas de bouton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un formulaire avec l’attribut </a:t>
            </a:r>
            <a:r>
              <a:rPr lang="fr-CA" dirty="0">
                <a:solidFill>
                  <a:srgbClr val="FA4098"/>
                </a:solidFill>
              </a:rPr>
              <a:t>(ngSubmit)</a:t>
            </a:r>
            <a:r>
              <a:rPr lang="fr-CA" dirty="0"/>
              <a:t>, pas besoin besoin d’un bouton.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 Par exemple ici, il suffit de remplir l’</a:t>
            </a:r>
            <a:r>
              <a:rPr lang="fr-CA" dirty="0">
                <a:solidFill>
                  <a:srgbClr val="FA4098"/>
                </a:solidFill>
              </a:rPr>
              <a:t>&lt;input&gt;</a:t>
            </a:r>
            <a:r>
              <a:rPr lang="fr-CA" dirty="0"/>
              <a:t>, puis d’appuyer sur </a:t>
            </a:r>
            <a:r>
              <a:rPr lang="fr-CA" b="1" dirty="0"/>
              <a:t>Enter</a:t>
            </a:r>
            <a:r>
              <a:rPr lang="fr-CA" dirty="0"/>
              <a:t> et la fonction </a:t>
            </a:r>
            <a:r>
              <a:rPr lang="fr-CA" dirty="0">
                <a:solidFill>
                  <a:srgbClr val="FA4098"/>
                </a:solidFill>
              </a:rPr>
              <a:t>afficherItem() </a:t>
            </a:r>
            <a:r>
              <a:rPr lang="fr-CA" dirty="0"/>
              <a:t>sera appelée. Pas besoin d’un bouton.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35FAE9-93B8-4C06-9591-46A49504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84" y="1990456"/>
            <a:ext cx="4999231" cy="77462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AFA078-60AA-4B91-99BA-F975310A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" y="5868172"/>
            <a:ext cx="1299439" cy="91026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B950B2-C2E5-4671-8AED-B88A969E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743" y="3940525"/>
            <a:ext cx="4052213" cy="161450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ADE95D-028C-4987-B77D-93DD04B10026}"/>
              </a:ext>
            </a:extLst>
          </p:cNvPr>
          <p:cNvSpPr txBox="1"/>
          <p:nvPr/>
        </p:nvSpPr>
        <p:spPr>
          <a:xfrm>
            <a:off x="4318352" y="5560395"/>
            <a:ext cx="3555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B177BF"/>
                </a:solidFill>
              </a:rPr>
              <a:t>Qui appuie encore sur ce bouton ? Par contre, si on le retire, certains utilisateurs pourraient </a:t>
            </a:r>
            <a:r>
              <a:rPr lang="fr-CA" sz="1400" i="1" dirty="0">
                <a:solidFill>
                  <a:srgbClr val="B177BF"/>
                </a:solidFill>
              </a:rPr>
              <a:t>paniquer</a:t>
            </a:r>
            <a:r>
              <a:rPr lang="fr-CA" sz="1400" dirty="0">
                <a:solidFill>
                  <a:srgbClr val="B177BF"/>
                </a:solidFill>
              </a:rPr>
              <a:t> et perdre leurs repères.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D723E72-A66E-4FC8-8D29-A67608A75CDB}"/>
              </a:ext>
            </a:extLst>
          </p:cNvPr>
          <p:cNvCxnSpPr>
            <a:cxnSpLocks/>
          </p:cNvCxnSpPr>
          <p:nvPr/>
        </p:nvCxnSpPr>
        <p:spPr>
          <a:xfrm flipH="1">
            <a:off x="5731229" y="4986993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96AC651-0F8F-4666-99C0-4218FD396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04" y="2883408"/>
            <a:ext cx="1091184" cy="10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46C2D8D-91C7-498F-A0BD-A13A1D9F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Réaliser des requêtes HTTP avec Angular</a:t>
            </a:r>
          </a:p>
          <a:p>
            <a:pPr lvl="1"/>
            <a:r>
              <a:rPr lang="fr-CA"/>
              <a:t> Ce que le projet Angular </a:t>
            </a:r>
            <a:r>
              <a:rPr lang="fr-CA">
                <a:solidFill>
                  <a:srgbClr val="FA4098"/>
                </a:solidFill>
              </a:rPr>
              <a:t>fait</a:t>
            </a:r>
          </a:p>
          <a:p>
            <a:pPr lvl="2"/>
            <a:r>
              <a:rPr lang="fr-CA"/>
              <a:t> Gestion de l’</a:t>
            </a:r>
            <a:r>
              <a:rPr lang="fr-CA">
                <a:solidFill>
                  <a:srgbClr val="FA4098"/>
                </a:solidFill>
              </a:rPr>
              <a:t>affichage</a:t>
            </a:r>
            <a:r>
              <a:rPr lang="fr-CA"/>
              <a:t> (Vue) </a:t>
            </a:r>
            <a:r>
              <a:rPr lang="en-CA"/>
              <a:t>👀</a:t>
            </a:r>
            <a:endParaRPr lang="fr-CA"/>
          </a:p>
          <a:p>
            <a:pPr lvl="2"/>
            <a:r>
              <a:rPr lang="fr-CA"/>
              <a:t> Gestion du </a:t>
            </a:r>
            <a:r>
              <a:rPr lang="fr-CA">
                <a:solidFill>
                  <a:srgbClr val="FA4098"/>
                </a:solidFill>
              </a:rPr>
              <a:t>routage</a:t>
            </a:r>
            <a:r>
              <a:rPr lang="fr-CA"/>
              <a:t> (« Changement de page » du point de vue de l’utilisateur) </a:t>
            </a:r>
            <a:r>
              <a:rPr lang="en-CA"/>
              <a:t>🚗</a:t>
            </a:r>
            <a:endParaRPr lang="fr-CA"/>
          </a:p>
          <a:p>
            <a:pPr lvl="2"/>
            <a:r>
              <a:rPr lang="fr-CA"/>
              <a:t> Intégration d’éléments dynamiques / gadgets dans la page Web </a:t>
            </a:r>
            <a:r>
              <a:rPr lang="en-CA"/>
              <a:t>🌟</a:t>
            </a:r>
            <a:endParaRPr lang="fr-CA"/>
          </a:p>
          <a:p>
            <a:pPr lvl="2"/>
            <a:r>
              <a:rPr lang="fr-CA"/>
              <a:t> Internationalisation </a:t>
            </a:r>
            <a:r>
              <a:rPr lang="en-CA"/>
              <a:t>👅</a:t>
            </a:r>
            <a:endParaRPr lang="fr-CA"/>
          </a:p>
          <a:p>
            <a:pPr lvl="2"/>
            <a:r>
              <a:rPr lang="fr-CA"/>
              <a:t> et bien d’autre ...</a:t>
            </a:r>
          </a:p>
          <a:p>
            <a:pPr lvl="1"/>
            <a:r>
              <a:rPr lang="fr-CA"/>
              <a:t> Ce que le projet Angular </a:t>
            </a:r>
            <a:r>
              <a:rPr lang="fr-CA">
                <a:solidFill>
                  <a:srgbClr val="FA4098"/>
                </a:solidFill>
              </a:rPr>
              <a:t>ne fait pas</a:t>
            </a:r>
          </a:p>
          <a:p>
            <a:pPr lvl="2"/>
            <a:r>
              <a:rPr lang="fr-CA"/>
              <a:t> Interaction avec la </a:t>
            </a:r>
            <a:r>
              <a:rPr lang="fr-CA">
                <a:solidFill>
                  <a:srgbClr val="FA4098"/>
                </a:solidFill>
              </a:rPr>
              <a:t>base de données </a:t>
            </a:r>
            <a:r>
              <a:rPr lang="en-CA">
                <a:solidFill>
                  <a:srgbClr val="FA4098"/>
                </a:solidFill>
              </a:rPr>
              <a:t>💾</a:t>
            </a:r>
            <a:endParaRPr lang="fr-CA">
              <a:solidFill>
                <a:srgbClr val="FA4098"/>
              </a:solidFill>
            </a:endParaRPr>
          </a:p>
          <a:p>
            <a:pPr lvl="3"/>
            <a:r>
              <a:rPr lang="fr-CA"/>
              <a:t> Donc le projet n’a pas un accès direct avec les </a:t>
            </a:r>
            <a:r>
              <a:rPr lang="fr-CA">
                <a:solidFill>
                  <a:srgbClr val="FA4098"/>
                </a:solidFill>
              </a:rPr>
              <a:t>données</a:t>
            </a:r>
            <a:r>
              <a:rPr lang="fr-CA"/>
              <a:t> qui meublent le site : messages d’utilisateur </a:t>
            </a:r>
            <a:r>
              <a:rPr lang="en-CA"/>
              <a:t>💬</a:t>
            </a:r>
            <a:r>
              <a:rPr lang="fr-CA"/>
              <a:t>, images </a:t>
            </a:r>
            <a:r>
              <a:rPr lang="en-CA"/>
              <a:t>📷</a:t>
            </a:r>
            <a:r>
              <a:rPr lang="fr-CA"/>
              <a:t>, vidéos </a:t>
            </a:r>
            <a:r>
              <a:rPr lang="en-CA"/>
              <a:t>🎥</a:t>
            </a:r>
            <a:r>
              <a:rPr lang="fr-CA"/>
              <a:t>, articles de blog </a:t>
            </a:r>
            <a:r>
              <a:rPr lang="en-CA"/>
              <a:t>📝</a:t>
            </a:r>
            <a:r>
              <a:rPr lang="fr-CA"/>
              <a:t>, données de profils </a:t>
            </a:r>
            <a:r>
              <a:rPr lang="en-CA"/>
              <a:t>👤</a:t>
            </a:r>
            <a:r>
              <a:rPr lang="fr-CA"/>
              <a:t>, etc.</a:t>
            </a:r>
          </a:p>
          <a:p>
            <a:pPr lvl="3"/>
            <a:r>
              <a:rPr lang="fr-CA"/>
              <a:t> La solution N’EST PAS de tout </a:t>
            </a:r>
            <a:r>
              <a:rPr lang="fr-CA" i="1">
                <a:solidFill>
                  <a:srgbClr val="FA4098"/>
                </a:solidFill>
              </a:rPr>
              <a:t>hard-coder</a:t>
            </a:r>
            <a:r>
              <a:rPr lang="fr-CA"/>
              <a:t> ces données dans les templates HTML du projet Angular.</a:t>
            </a:r>
          </a:p>
          <a:p>
            <a:pPr lvl="3"/>
            <a:r>
              <a:rPr lang="fr-CA"/>
              <a:t> La solution : Faire des requêtes HTTP à un serveur (Un Web API) pour obtenir les données à afficher.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FD2245B-D375-4B2D-894D-2C684936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</p:spTree>
    <p:extLst>
      <p:ext uri="{BB962C8B-B14F-4D97-AF65-F5344CB8AC3E}">
        <p14:creationId xmlns:p14="http://schemas.microsoft.com/office/powerpoint/2010/main" val="183630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B20C3-76ED-41A1-9252-BB7287AB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Undefined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C3359-3B6D-415B-8C01-2D039CEC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Permettre à une variable d’être </a:t>
            </a:r>
            <a:r>
              <a:rPr lang="fr-CA" i="1" dirty="0">
                <a:solidFill>
                  <a:srgbClr val="FA4098"/>
                </a:solidFill>
              </a:rPr>
              <a:t>undefined</a:t>
            </a:r>
            <a:r>
              <a:rPr lang="fr-CA" dirty="0"/>
              <a:t>, c’est mal ?</a:t>
            </a:r>
          </a:p>
          <a:p>
            <a:endParaRPr lang="fr-CA" dirty="0"/>
          </a:p>
          <a:p>
            <a:pPr lvl="1"/>
            <a:r>
              <a:rPr lang="fr-CA" dirty="0"/>
              <a:t> Parfois on n’a tout simplement pas le choix.</a:t>
            </a:r>
          </a:p>
          <a:p>
            <a:pPr lvl="2"/>
            <a:r>
              <a:rPr lang="fr-CA" dirty="0"/>
              <a:t> Par exemple, avec du Two-way binding, comme l’input est vide initialement.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Cependant, si notre variable a le droit d’être </a:t>
            </a:r>
            <a:r>
              <a:rPr lang="fr-CA" i="1" dirty="0">
                <a:solidFill>
                  <a:srgbClr val="FA4098"/>
                </a:solidFill>
              </a:rPr>
              <a:t>undefined</a:t>
            </a:r>
            <a:r>
              <a:rPr lang="fr-CA" dirty="0"/>
              <a:t> (ou encore,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/>
              <a:t>), cela ajoute parfois des étapes pour utiliser la variable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FFE9C-27CB-4F9C-B012-278AC36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92" y="1652749"/>
            <a:ext cx="2972215" cy="419158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61BA4B-8902-4163-8623-F6B31C49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59" y="5260862"/>
            <a:ext cx="5756278" cy="99229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D80E87-9A91-415A-8D5B-18DA8CB174B4}"/>
              </a:ext>
            </a:extLst>
          </p:cNvPr>
          <p:cNvCxnSpPr>
            <a:cxnSpLocks/>
          </p:cNvCxnSpPr>
          <p:nvPr/>
        </p:nvCxnSpPr>
        <p:spPr>
          <a:xfrm flipH="1">
            <a:off x="3383947" y="5190686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A28E301-D7DB-4553-9A01-38A9FC68F3E6}"/>
              </a:ext>
            </a:extLst>
          </p:cNvPr>
          <p:cNvCxnSpPr>
            <a:cxnSpLocks/>
          </p:cNvCxnSpPr>
          <p:nvPr/>
        </p:nvCxnSpPr>
        <p:spPr>
          <a:xfrm flipH="1">
            <a:off x="6027305" y="5190686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5EBC447-B15E-40D9-9251-86ED8BCA14F4}"/>
              </a:ext>
            </a:extLst>
          </p:cNvPr>
          <p:cNvSpPr txBox="1"/>
          <p:nvPr/>
        </p:nvSpPr>
        <p:spPr>
          <a:xfrm>
            <a:off x="1544103" y="6253153"/>
            <a:ext cx="596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Ici,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 ne nous laisserait pas créer un objet avec des variables potentiellement </a:t>
            </a:r>
            <a:r>
              <a:rPr lang="fr-CA" sz="1400" i="1" dirty="0">
                <a:solidFill>
                  <a:srgbClr val="FA4098"/>
                </a:solidFill>
              </a:rPr>
              <a:t>undefined</a:t>
            </a:r>
            <a:r>
              <a:rPr lang="fr-CA" sz="1400" dirty="0">
                <a:solidFill>
                  <a:srgbClr val="9073D1"/>
                </a:solidFill>
              </a:rPr>
              <a:t> à moins qu’on vérifie d’abord qu’elles sont </a:t>
            </a:r>
            <a:r>
              <a:rPr lang="fr-CA" sz="1400" b="1" dirty="0">
                <a:solidFill>
                  <a:srgbClr val="9073D1"/>
                </a:solidFill>
              </a:rPr>
              <a:t>définies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B0EB5C-51D1-4D92-B7FF-BB46883C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09" y="2936398"/>
            <a:ext cx="6251234" cy="25560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029A06A-E81A-4ED5-8B79-3E5FAAB75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77744"/>
            <a:ext cx="2559824" cy="29481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89F7055-08D2-4212-9EB8-FC0B24272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611" y="3777744"/>
            <a:ext cx="2161116" cy="28768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2FABB58-D381-47A0-8CEA-3BB64D6ADE14}"/>
              </a:ext>
            </a:extLst>
          </p:cNvPr>
          <p:cNvSpPr txBox="1"/>
          <p:nvPr/>
        </p:nvSpPr>
        <p:spPr>
          <a:xfrm>
            <a:off x="2739002" y="3219436"/>
            <a:ext cx="671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Ici, pas le choix : Soit on autorise la variable </a:t>
            </a:r>
            <a:r>
              <a:rPr lang="fr-CA" sz="1400" b="1" dirty="0">
                <a:solidFill>
                  <a:srgbClr val="FA4098"/>
                </a:solidFill>
              </a:rPr>
              <a:t>character</a:t>
            </a:r>
            <a:r>
              <a:rPr lang="fr-CA" sz="1400" dirty="0">
                <a:solidFill>
                  <a:srgbClr val="9073D1"/>
                </a:solidFill>
              </a:rPr>
              <a:t> à être </a:t>
            </a:r>
            <a:r>
              <a:rPr lang="fr-CA" sz="1400" i="1" dirty="0">
                <a:solidFill>
                  <a:srgbClr val="FA4098"/>
                </a:solidFill>
              </a:rPr>
              <a:t>undefined</a:t>
            </a:r>
            <a:r>
              <a:rPr lang="fr-CA" sz="1400" dirty="0">
                <a:solidFill>
                  <a:srgbClr val="9073D1"/>
                </a:solidFill>
              </a:rPr>
              <a:t>, soit on l’initialise avec une </a:t>
            </a:r>
            <a:r>
              <a:rPr lang="fr-CA" sz="1400" dirty="0">
                <a:solidFill>
                  <a:srgbClr val="FA4098"/>
                </a:solidFill>
              </a:rPr>
              <a:t>chaîne vide</a:t>
            </a:r>
            <a:r>
              <a:rPr lang="fr-CA" sz="1400" dirty="0">
                <a:solidFill>
                  <a:srgbClr val="9073D1"/>
                </a:solidFill>
              </a:rPr>
              <a:t>. Les deux sont appropriés. (Mais inutile de faire les 2 à la fois)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7934650-C2E6-4BC9-80E9-7CEA082E11E1}"/>
              </a:ext>
            </a:extLst>
          </p:cNvPr>
          <p:cNvSpPr txBox="1"/>
          <p:nvPr/>
        </p:nvSpPr>
        <p:spPr>
          <a:xfrm>
            <a:off x="7833360" y="5378469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Pour cette raison (et pour éviter des erreurs de compilation), vaut mieux </a:t>
            </a:r>
            <a:r>
              <a:rPr lang="fr-CA" u="sng" dirty="0">
                <a:solidFill>
                  <a:srgbClr val="FA4098"/>
                </a:solidFill>
              </a:rPr>
              <a:t>seulement permettre à une variable d’être undefined lorsque nécessaire </a:t>
            </a:r>
            <a:r>
              <a:rPr lang="fr-CA" dirty="0">
                <a:solidFill>
                  <a:srgbClr val="FA409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580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Importer le module </a:t>
            </a:r>
            <a:r>
              <a:rPr lang="fr-CA">
                <a:solidFill>
                  <a:srgbClr val="FA4098"/>
                </a:solidFill>
              </a:rPr>
              <a:t>HttpClientModule </a:t>
            </a:r>
            <a:r>
              <a:rPr lang="en-CA">
                <a:solidFill>
                  <a:srgbClr val="FA4098"/>
                </a:solidFill>
              </a:rPr>
              <a:t>📦</a:t>
            </a:r>
            <a:endParaRPr lang="fr-CA">
              <a:solidFill>
                <a:srgbClr val="FA4098"/>
              </a:solidFill>
            </a:endParaRPr>
          </a:p>
          <a:p>
            <a:pPr lvl="1"/>
            <a:r>
              <a:rPr lang="fr-CA"/>
              <a:t> Il sera nécessaire pour pouvoir réaliser une </a:t>
            </a:r>
            <a:r>
              <a:rPr lang="fr-CA">
                <a:solidFill>
                  <a:srgbClr val="FA4098"/>
                </a:solidFill>
              </a:rPr>
              <a:t>requête HTTP</a:t>
            </a:r>
            <a:r>
              <a:rPr lang="fr-CA"/>
              <a:t>.</a:t>
            </a:r>
          </a:p>
          <a:p>
            <a:pPr lvl="1"/>
            <a:r>
              <a:rPr lang="fr-CA"/>
              <a:t> Ce module doit être importé dans le fichier </a:t>
            </a:r>
            <a:r>
              <a:rPr lang="fr-CA" b="1">
                <a:solidFill>
                  <a:srgbClr val="FA4098"/>
                </a:solidFill>
              </a:rPr>
              <a:t>app.module.ts</a:t>
            </a:r>
            <a:r>
              <a:rPr lang="fr-CA"/>
              <a:t> de notre </a:t>
            </a:r>
            <a:r>
              <a:rPr lang="fr-CA" b="1"/>
              <a:t>application</a:t>
            </a:r>
            <a:r>
              <a:rPr lang="fr-CA"/>
              <a:t>.</a:t>
            </a:r>
          </a:p>
          <a:p>
            <a:pPr lvl="2"/>
            <a:r>
              <a:rPr lang="fr-CA"/>
              <a:t> Le fichier </a:t>
            </a:r>
            <a:r>
              <a:rPr lang="fr-CA" b="1">
                <a:solidFill>
                  <a:srgbClr val="FA4098"/>
                </a:solidFill>
              </a:rPr>
              <a:t>app.module.ts</a:t>
            </a:r>
            <a:r>
              <a:rPr lang="fr-CA"/>
              <a:t> de l’application permet, entre autre, d’importer des dépendances.</a:t>
            </a:r>
          </a:p>
          <a:p>
            <a:pPr lvl="2"/>
            <a:r>
              <a:rPr lang="fr-CA"/>
              <a:t> Exemple : Je veux faire une requête HTTP dans </a:t>
            </a:r>
            <a:r>
              <a:rPr lang="fr-CA" b="1">
                <a:solidFill>
                  <a:srgbClr val="FA4098"/>
                </a:solidFill>
              </a:rPr>
              <a:t>app</a:t>
            </a:r>
            <a:r>
              <a:rPr lang="fr-CA">
                <a:solidFill>
                  <a:srgbClr val="FA4098"/>
                </a:solidFill>
              </a:rPr>
              <a:t>.component.ts</a:t>
            </a:r>
            <a:r>
              <a:rPr lang="fr-CA"/>
              <a:t> -&gt; Je dois importer le module </a:t>
            </a:r>
            <a:r>
              <a:rPr lang="fr-CA" b="1"/>
              <a:t>HttpClientModule</a:t>
            </a:r>
            <a:r>
              <a:rPr lang="fr-CA"/>
              <a:t> dans </a:t>
            </a:r>
            <a:r>
              <a:rPr lang="fr-CA">
                <a:solidFill>
                  <a:srgbClr val="FA4098"/>
                </a:solidFill>
              </a:rPr>
              <a:t>app.module.ts</a:t>
            </a:r>
            <a:r>
              <a:rPr lang="fr-CA"/>
              <a:t> car le composant app fait partie de ce module.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D7541-98A6-4B8C-B8B0-4BE7D336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44" y="3832047"/>
            <a:ext cx="5473311" cy="256953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75E94BD-8475-4452-B2E2-A3EA3FF714D0}"/>
              </a:ext>
            </a:extLst>
          </p:cNvPr>
          <p:cNvCxnSpPr>
            <a:cxnSpLocks/>
          </p:cNvCxnSpPr>
          <p:nvPr/>
        </p:nvCxnSpPr>
        <p:spPr>
          <a:xfrm flipH="1">
            <a:off x="5617030" y="5878340"/>
            <a:ext cx="781969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8B9EB5-85A4-4032-A509-52B0FF9973F4}"/>
              </a:ext>
            </a:extLst>
          </p:cNvPr>
          <p:cNvCxnSpPr>
            <a:cxnSpLocks/>
          </p:cNvCxnSpPr>
          <p:nvPr/>
        </p:nvCxnSpPr>
        <p:spPr>
          <a:xfrm flipH="1">
            <a:off x="8398579" y="4000141"/>
            <a:ext cx="781969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6FCA111-54DE-4FBC-ADC4-84AF613632BA}"/>
              </a:ext>
            </a:extLst>
          </p:cNvPr>
          <p:cNvSpPr txBox="1"/>
          <p:nvPr/>
        </p:nvSpPr>
        <p:spPr>
          <a:xfrm>
            <a:off x="3277694" y="6420808"/>
            <a:ext cx="228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Fichier app.module.ts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3AD3E6C-4E96-4C77-B368-A33EB92C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3" y="4226101"/>
            <a:ext cx="2276793" cy="178142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3BEDE56-DACC-4AEF-A9AC-AD2C32D03176}"/>
              </a:ext>
            </a:extLst>
          </p:cNvPr>
          <p:cNvSpPr txBox="1"/>
          <p:nvPr/>
        </p:nvSpPr>
        <p:spPr>
          <a:xfrm>
            <a:off x="447741" y="6021887"/>
            <a:ext cx="203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rgbClr val="73B3D1"/>
                </a:solidFill>
              </a:rPr>
              <a:t>Fichiers du composant </a:t>
            </a:r>
            <a:r>
              <a:rPr lang="fr-CA" sz="1200">
                <a:solidFill>
                  <a:srgbClr val="FA4098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62399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Injection de la dépendance « </a:t>
            </a:r>
            <a:r>
              <a:rPr lang="fr-CA">
                <a:solidFill>
                  <a:srgbClr val="FA4098"/>
                </a:solidFill>
              </a:rPr>
              <a:t>HttpClient</a:t>
            </a:r>
            <a:r>
              <a:rPr lang="fr-CA"/>
              <a:t> » </a:t>
            </a:r>
            <a:r>
              <a:rPr lang="en-CA"/>
              <a:t>💉</a:t>
            </a:r>
            <a:endParaRPr lang="fr-CA"/>
          </a:p>
          <a:p>
            <a:pPr lvl="1"/>
            <a:r>
              <a:rPr lang="fr-CA"/>
              <a:t> Dans le </a:t>
            </a:r>
            <a:r>
              <a:rPr lang="fr-CA">
                <a:solidFill>
                  <a:srgbClr val="FA4098"/>
                </a:solidFill>
              </a:rPr>
              <a:t>__.component.ts</a:t>
            </a:r>
            <a:r>
              <a:rPr lang="fr-CA"/>
              <a:t> où on souhaite faire des </a:t>
            </a:r>
            <a:r>
              <a:rPr lang="fr-CA" b="1"/>
              <a:t>requêtes HTTP</a:t>
            </a:r>
            <a:r>
              <a:rPr lang="fr-CA"/>
              <a:t>, il faut </a:t>
            </a:r>
            <a:r>
              <a:rPr lang="fr-CA" i="1"/>
              <a:t>injecter une dépendance</a:t>
            </a:r>
            <a:r>
              <a:rPr lang="fr-CA"/>
              <a:t> de type </a:t>
            </a:r>
            <a:r>
              <a:rPr lang="fr-CA">
                <a:solidFill>
                  <a:srgbClr val="FA4098"/>
                </a:solidFill>
              </a:rPr>
              <a:t>HttpClient</a:t>
            </a:r>
            <a:r>
              <a:rPr lang="fr-CA"/>
              <a:t>.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Angular</a:t>
            </a:r>
            <a:r>
              <a:rPr lang="fr-CA"/>
              <a:t> </a:t>
            </a:r>
            <a:r>
              <a:rPr lang="en-CA"/>
              <a:t>✨</a:t>
            </a:r>
            <a:r>
              <a:rPr lang="fr-CA"/>
              <a:t> simplifie beaucoup cette étape : Il suffit d’ajouter à la </a:t>
            </a:r>
            <a:r>
              <a:rPr lang="fr-CA" b="1"/>
              <a:t>classe</a:t>
            </a:r>
            <a:r>
              <a:rPr lang="fr-CA"/>
              <a:t> de notre </a:t>
            </a:r>
            <a:r>
              <a:rPr lang="fr-CA" b="1"/>
              <a:t>composant</a:t>
            </a:r>
            <a:r>
              <a:rPr lang="fr-CA"/>
              <a:t> un </a:t>
            </a:r>
            <a:r>
              <a:rPr lang="fr-CA" b="1"/>
              <a:t>constructeur</a:t>
            </a:r>
            <a:r>
              <a:rPr lang="fr-CA"/>
              <a:t> avec un </a:t>
            </a:r>
            <a:r>
              <a:rPr lang="fr-CA" b="1"/>
              <a:t>paramètre </a:t>
            </a:r>
            <a:r>
              <a:rPr lang="fr-CA" b="1">
                <a:solidFill>
                  <a:srgbClr val="FA4098"/>
                </a:solidFill>
              </a:rPr>
              <a:t>public</a:t>
            </a:r>
            <a:r>
              <a:rPr lang="fr-CA"/>
              <a:t> de type </a:t>
            </a:r>
            <a:r>
              <a:rPr lang="fr-CA">
                <a:solidFill>
                  <a:srgbClr val="FA4098"/>
                </a:solidFill>
              </a:rPr>
              <a:t>HttpClient</a:t>
            </a:r>
            <a:r>
              <a:rPr lang="fr-CA"/>
              <a:t>.</a:t>
            </a:r>
          </a:p>
          <a:p>
            <a:pPr lvl="2"/>
            <a:r>
              <a:rPr lang="fr-CA"/>
              <a:t> Si nous avions sauté l’étape d’importer </a:t>
            </a:r>
            <a:r>
              <a:rPr lang="fr-CA">
                <a:solidFill>
                  <a:srgbClr val="FA4098"/>
                </a:solidFill>
              </a:rPr>
              <a:t>HttpClientModule</a:t>
            </a:r>
            <a:r>
              <a:rPr lang="fr-CA"/>
              <a:t> dans </a:t>
            </a:r>
            <a:r>
              <a:rPr lang="fr-CA">
                <a:solidFill>
                  <a:srgbClr val="FA4098"/>
                </a:solidFill>
              </a:rPr>
              <a:t>app.module.ts</a:t>
            </a:r>
            <a:r>
              <a:rPr lang="fr-CA"/>
              <a:t>, l’injection n’aurait pas fonctionné.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0026BF-BA24-446F-8383-0A331227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2" y="3729355"/>
            <a:ext cx="5517053" cy="136631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11DFE6-2439-4134-8963-150BA9AC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1" y="5515775"/>
            <a:ext cx="5517053" cy="58145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3A7102-4F08-4F0F-AB8B-337EC62D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34" y="3729355"/>
            <a:ext cx="5457624" cy="289539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4BE0092-2B0F-4759-81FC-11F255B42FAD}"/>
              </a:ext>
            </a:extLst>
          </p:cNvPr>
          <p:cNvSpPr/>
          <p:nvPr/>
        </p:nvSpPr>
        <p:spPr>
          <a:xfrm>
            <a:off x="196246" y="3508137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28853-69F3-4098-9969-1BB78FF9AF81}"/>
              </a:ext>
            </a:extLst>
          </p:cNvPr>
          <p:cNvSpPr/>
          <p:nvPr/>
        </p:nvSpPr>
        <p:spPr>
          <a:xfrm>
            <a:off x="176807" y="5278911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A184B98-307F-402A-A534-786C6ACB660E}"/>
              </a:ext>
            </a:extLst>
          </p:cNvPr>
          <p:cNvSpPr/>
          <p:nvPr/>
        </p:nvSpPr>
        <p:spPr>
          <a:xfrm>
            <a:off x="6167680" y="3508136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91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294371"/>
          </a:xfrm>
        </p:spPr>
        <p:txBody>
          <a:bodyPr/>
          <a:lstStyle/>
          <a:p>
            <a:r>
              <a:rPr lang="fr-CA" dirty="0"/>
              <a:t> Lancer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en-CA" dirty="0">
                <a:solidFill>
                  <a:srgbClr val="FA4098"/>
                </a:solidFill>
              </a:rPr>
              <a:t>📩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Exemple : On envoie une requête à </a:t>
            </a:r>
            <a:r>
              <a:rPr lang="fr-CA" dirty="0">
                <a:hlinkClick r:id="rId2"/>
              </a:rPr>
              <a:t>Last FM</a:t>
            </a:r>
            <a:r>
              <a:rPr lang="fr-CA" dirty="0"/>
              <a:t> pour que son </a:t>
            </a:r>
            <a:r>
              <a:rPr lang="fr-CA" b="1" dirty="0"/>
              <a:t>API</a:t>
            </a:r>
            <a:r>
              <a:rPr lang="fr-CA" dirty="0"/>
              <a:t> nous retourne des données sur des albums de musique.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Dans l’URL, on remarque qu’il faut préciser des paramètres </a:t>
            </a:r>
            <a:r>
              <a:rPr lang="fr-CA" dirty="0" err="1">
                <a:solidFill>
                  <a:srgbClr val="FA4098"/>
                </a:solidFill>
              </a:rPr>
              <a:t>artist</a:t>
            </a:r>
            <a:r>
              <a:rPr lang="fr-CA" dirty="0">
                <a:solidFill>
                  <a:srgbClr val="FA4098"/>
                </a:solidFill>
              </a:rPr>
              <a:t>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album=</a:t>
            </a:r>
          </a:p>
          <a:p>
            <a:pPr lvl="2"/>
            <a:r>
              <a:rPr lang="fr-CA" dirty="0"/>
              <a:t> De plus, nous utiliserons le format </a:t>
            </a:r>
            <a:r>
              <a:rPr lang="fr-CA" b="1" dirty="0"/>
              <a:t>JSON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06F548-E4F7-4009-A82E-B32F9161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34" y="2443259"/>
            <a:ext cx="7211431" cy="231489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DB4BB-ACEF-48E2-8EF3-F60695F55667}"/>
              </a:ext>
            </a:extLst>
          </p:cNvPr>
          <p:cNvSpPr txBox="1"/>
          <p:nvPr/>
        </p:nvSpPr>
        <p:spPr>
          <a:xfrm>
            <a:off x="2474133" y="4758157"/>
            <a:ext cx="721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Notez qu’il faut créer un compte </a:t>
            </a:r>
            <a:r>
              <a:rPr lang="fr-CA" sz="1400" b="1">
                <a:solidFill>
                  <a:srgbClr val="73B3D1"/>
                </a:solidFill>
              </a:rPr>
              <a:t>last fm </a:t>
            </a:r>
            <a:r>
              <a:rPr lang="fr-CA" sz="1400">
                <a:solidFill>
                  <a:srgbClr val="73B3D1"/>
                </a:solidFill>
              </a:rPr>
              <a:t>pour avoir une </a:t>
            </a:r>
            <a:r>
              <a:rPr lang="fr-CA" sz="1400" b="1">
                <a:solidFill>
                  <a:srgbClr val="FA4098"/>
                </a:solidFill>
              </a:rPr>
              <a:t>API_KEY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C94C81-EA57-4C7E-BD92-9643E741B485}"/>
              </a:ext>
            </a:extLst>
          </p:cNvPr>
          <p:cNvCxnSpPr/>
          <p:nvPr/>
        </p:nvCxnSpPr>
        <p:spPr>
          <a:xfrm flipH="1">
            <a:off x="6003509" y="3865705"/>
            <a:ext cx="378372" cy="359454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3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07428"/>
          </a:xfrm>
        </p:spPr>
        <p:txBody>
          <a:bodyPr/>
          <a:lstStyle/>
          <a:p>
            <a:r>
              <a:rPr lang="fr-CA" dirty="0"/>
              <a:t> Lancer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en-CA" dirty="0">
                <a:solidFill>
                  <a:srgbClr val="FA4098"/>
                </a:solidFill>
              </a:rPr>
              <a:t>📩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Créons une méthode qui lance la requête HTTP dans la classe de notre composant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console.log()</a:t>
            </a:r>
            <a:r>
              <a:rPr lang="fr-CA" dirty="0"/>
              <a:t> </a:t>
            </a:r>
            <a:r>
              <a:rPr lang="en-CA" dirty="0"/>
              <a:t>📝 </a:t>
            </a:r>
            <a:r>
              <a:rPr lang="fr-CA" dirty="0"/>
              <a:t>nous permettra d’afficher les données reçues par la requête dans la </a:t>
            </a:r>
            <a:r>
              <a:rPr lang="fr-CA" b="1" dirty="0"/>
              <a:t>console</a:t>
            </a:r>
            <a:r>
              <a:rPr lang="fr-CA" dirty="0"/>
              <a:t> du navigateur. (Temporairement, pour voir ce qu’on reçoit)</a:t>
            </a:r>
          </a:p>
          <a:p>
            <a:pPr lvl="2"/>
            <a:r>
              <a:rPr lang="fr-CA" dirty="0"/>
              <a:t> </a:t>
            </a:r>
            <a:r>
              <a:rPr lang="fr-CA" b="1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, </a:t>
            </a:r>
            <a:r>
              <a:rPr lang="fr-CA" b="1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Promise&lt;&gt;</a:t>
            </a:r>
            <a:r>
              <a:rPr lang="fr-CA" dirty="0"/>
              <a:t>, </a:t>
            </a:r>
            <a:r>
              <a:rPr lang="fr-CA" b="1" dirty="0" err="1">
                <a:solidFill>
                  <a:srgbClr val="FA4098"/>
                </a:solidFill>
              </a:rPr>
              <a:t>lastValueFrom</a:t>
            </a:r>
            <a:r>
              <a:rPr lang="fr-CA" dirty="0"/>
              <a:t>, </a:t>
            </a:r>
            <a:r>
              <a:rPr lang="fr-CA" b="1" dirty="0" err="1">
                <a:solidFill>
                  <a:srgbClr val="FA4098"/>
                </a:solidFill>
              </a:rPr>
              <a:t>this.http.get</a:t>
            </a:r>
            <a:r>
              <a:rPr lang="fr-CA" b="1" dirty="0">
                <a:solidFill>
                  <a:srgbClr val="FA4098"/>
                </a:solidFill>
              </a:rPr>
              <a:t>()</a:t>
            </a:r>
            <a:r>
              <a:rPr lang="fr-CA" dirty="0"/>
              <a:t> ?? Nani ? </a:t>
            </a:r>
            <a:r>
              <a:rPr lang="en-CA" dirty="0"/>
              <a:t>😨 </a:t>
            </a:r>
            <a:r>
              <a:rPr lang="fr-CA" dirty="0"/>
              <a:t>Nous reparlerons de ces morceaux bientôt. Pour le moment, recopiez avec précision le modèle de cette fonction en changeant uniquement la chaîne de caractères servant de requête HTTP.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71095F-12B3-49B8-95A9-D01FB087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35" y="2124713"/>
            <a:ext cx="7781329" cy="158430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28F07C-F439-423B-B783-A26115E09807}"/>
              </a:ext>
            </a:extLst>
          </p:cNvPr>
          <p:cNvSpPr txBox="1"/>
          <p:nvPr/>
        </p:nvSpPr>
        <p:spPr>
          <a:xfrm>
            <a:off x="5964097" y="2579238"/>
            <a:ext cx="25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B3D1"/>
                </a:solidFill>
              </a:rPr>
              <a:t>L’URL sera beaucoup plus long que ça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D4AE57-D6A1-4814-8212-4F99F5D67103}"/>
              </a:ext>
            </a:extLst>
          </p:cNvPr>
          <p:cNvCxnSpPr>
            <a:cxnSpLocks/>
          </p:cNvCxnSpPr>
          <p:nvPr/>
        </p:nvCxnSpPr>
        <p:spPr>
          <a:xfrm flipH="1">
            <a:off x="7031421" y="2781490"/>
            <a:ext cx="84347" cy="22143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72277C99-3430-46E7-90BA-DD2DBDE6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81" y="3335814"/>
            <a:ext cx="3724798" cy="5906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99918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Lancer une </a:t>
            </a:r>
            <a:r>
              <a:rPr lang="fr-CA">
                <a:solidFill>
                  <a:srgbClr val="FA4098"/>
                </a:solidFill>
              </a:rPr>
              <a:t>requête HTTP </a:t>
            </a:r>
            <a:r>
              <a:rPr lang="en-CA">
                <a:solidFill>
                  <a:srgbClr val="FA4098"/>
                </a:solidFill>
              </a:rPr>
              <a:t>📩</a:t>
            </a:r>
            <a:endParaRPr lang="fr-CA">
              <a:solidFill>
                <a:srgbClr val="FA4098"/>
              </a:solidFill>
            </a:endParaRPr>
          </a:p>
          <a:p>
            <a:pPr lvl="1"/>
            <a:r>
              <a:rPr lang="fr-CA"/>
              <a:t> Il nous reste juste à ajouter un petit </a:t>
            </a:r>
            <a:r>
              <a:rPr lang="fr-CA" b="1"/>
              <a:t>bouton</a:t>
            </a:r>
            <a:r>
              <a:rPr lang="fr-CA"/>
              <a:t>, dans le template HTML, qui va appeler la </a:t>
            </a:r>
            <a:r>
              <a:rPr lang="fr-CA" b="1"/>
              <a:t>méthode</a:t>
            </a:r>
            <a:r>
              <a:rPr lang="fr-CA"/>
              <a:t> qu’on vient de coder et qui lance la </a:t>
            </a:r>
            <a:r>
              <a:rPr lang="fr-CA" b="1"/>
              <a:t>requête HTTP</a:t>
            </a:r>
            <a:r>
              <a:rPr lang="fr-CA"/>
              <a:t>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2"/>
            <a:r>
              <a:rPr lang="fr-CA"/>
              <a:t> Quand on appuie dessus, on jète un coup d’œil à la </a:t>
            </a:r>
            <a:r>
              <a:rPr lang="fr-CA" b="1"/>
              <a:t>console</a:t>
            </a:r>
            <a:r>
              <a:rPr lang="fr-CA"/>
              <a:t> pour voir la réponse reçue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060D9C-8562-4B21-93DC-D3C91C2E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50" y="2458920"/>
            <a:ext cx="7525800" cy="59063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43DCD9-9874-48E0-ACA7-8003E282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43" y="3152736"/>
            <a:ext cx="1524213" cy="27626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C36CE00-97AA-4043-AD10-E44C7BF5F9F3}"/>
              </a:ext>
            </a:extLst>
          </p:cNvPr>
          <p:cNvSpPr txBox="1"/>
          <p:nvPr/>
        </p:nvSpPr>
        <p:spPr>
          <a:xfrm>
            <a:off x="5244662" y="3409073"/>
            <a:ext cx="170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>
                <a:solidFill>
                  <a:srgbClr val="73B3D1"/>
                </a:solidFill>
              </a:rPr>
              <a:t>Un petit bouton tout mignon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6DB859-DB0A-432C-95FE-5C4F1DB9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7" y="4400102"/>
            <a:ext cx="10847563" cy="177686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E665364-2E2B-4E84-A897-368A197383A6}"/>
              </a:ext>
            </a:extLst>
          </p:cNvPr>
          <p:cNvSpPr txBox="1"/>
          <p:nvPr/>
        </p:nvSpPr>
        <p:spPr>
          <a:xfrm>
            <a:off x="656067" y="6200662"/>
            <a:ext cx="278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>
                <a:solidFill>
                  <a:srgbClr val="73B3D1"/>
                </a:solidFill>
              </a:rPr>
              <a:t>C’est un morceau de donnée plutôt costaud</a:t>
            </a:r>
          </a:p>
        </p:txBody>
      </p:sp>
    </p:spTree>
    <p:extLst>
      <p:ext uri="{BB962C8B-B14F-4D97-AF65-F5344CB8AC3E}">
        <p14:creationId xmlns:p14="http://schemas.microsoft.com/office/powerpoint/2010/main" val="103631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Lancer la requête au </a:t>
            </a:r>
            <a:r>
              <a:rPr lang="fr-CA" b="1" dirty="0"/>
              <a:t>chargement de la page </a:t>
            </a:r>
            <a:r>
              <a:rPr lang="en-CA" b="1" dirty="0"/>
              <a:t>⚡</a:t>
            </a:r>
            <a:endParaRPr lang="fr-CA" b="1" dirty="0"/>
          </a:p>
          <a:p>
            <a:pPr lvl="1"/>
            <a:r>
              <a:rPr lang="fr-CA" dirty="0"/>
              <a:t> </a:t>
            </a:r>
            <a:r>
              <a:rPr lang="fr-CA" b="1" u="sng" dirty="0">
                <a:solidFill>
                  <a:srgbClr val="FA4098"/>
                </a:solidFill>
              </a:rPr>
              <a:t>Si</a:t>
            </a:r>
            <a:r>
              <a:rPr lang="fr-CA" dirty="0"/>
              <a:t> au lieu de devoir appuyer sur un </a:t>
            </a:r>
            <a:r>
              <a:rPr lang="fr-CA" b="1" dirty="0"/>
              <a:t>bouton</a:t>
            </a:r>
            <a:r>
              <a:rPr lang="fr-CA" dirty="0"/>
              <a:t>, nous aimerions que la </a:t>
            </a:r>
            <a:r>
              <a:rPr lang="fr-CA" b="1" dirty="0"/>
              <a:t>requête HTTP </a:t>
            </a:r>
            <a:r>
              <a:rPr lang="fr-CA" dirty="0"/>
              <a:t>soit lancée dès le </a:t>
            </a:r>
            <a:r>
              <a:rPr lang="fr-CA" b="1" dirty="0"/>
              <a:t>chargement du composant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La classe du composant doit « </a:t>
            </a:r>
            <a:r>
              <a:rPr lang="fr-CA" i="1" dirty="0" err="1">
                <a:solidFill>
                  <a:srgbClr val="FA4098"/>
                </a:solidFill>
              </a:rPr>
              <a:t>implements</a:t>
            </a:r>
            <a:r>
              <a:rPr lang="fr-CA" dirty="0"/>
              <a:t> » l’interface </a:t>
            </a:r>
            <a:r>
              <a:rPr lang="fr-CA" b="1" dirty="0" err="1">
                <a:solidFill>
                  <a:srgbClr val="FA4098"/>
                </a:solidFill>
              </a:rPr>
              <a:t>OnInit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A20F54-CA84-4306-93BA-DA01B8FC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2827363"/>
            <a:ext cx="7201905" cy="7240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F53ED4-8595-4D05-8B31-2070E39E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30" y="3663768"/>
            <a:ext cx="5477639" cy="276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7B211688-999C-44D2-9DAF-0E307BF84EED}"/>
              </a:ext>
            </a:extLst>
          </p:cNvPr>
          <p:cNvSpPr txBox="1">
            <a:spLocks/>
          </p:cNvSpPr>
          <p:nvPr/>
        </p:nvSpPr>
        <p:spPr>
          <a:xfrm>
            <a:off x="145686" y="4052436"/>
            <a:ext cx="6390688" cy="27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sz="2000" dirty="0"/>
              <a:t> Une fois que c’est fait, nous sommes </a:t>
            </a:r>
            <a:r>
              <a:rPr lang="fr-CA" sz="2000" b="1" dirty="0"/>
              <a:t>obligés d’implémenter une méthode</a:t>
            </a:r>
            <a:r>
              <a:rPr lang="fr-CA" sz="2000" dirty="0"/>
              <a:t> nommée « </a:t>
            </a:r>
            <a:r>
              <a:rPr lang="fr-CA" sz="2000" dirty="0" err="1">
                <a:solidFill>
                  <a:srgbClr val="FA4098"/>
                </a:solidFill>
              </a:rPr>
              <a:t>ngOnInit</a:t>
            </a:r>
            <a:r>
              <a:rPr lang="fr-CA" sz="2000" dirty="0"/>
              <a:t> » : C’est la méthode qui sera appelée au chargement du composant !</a:t>
            </a:r>
          </a:p>
          <a:p>
            <a:pPr lvl="2"/>
            <a:r>
              <a:rPr lang="fr-CA" sz="1800" dirty="0"/>
              <a:t> Donc c’est à l’intérieur de cette méthode qu’on pourra lancer notre </a:t>
            </a:r>
            <a:r>
              <a:rPr lang="fr-CA" sz="1800" b="1" dirty="0"/>
              <a:t>requête HTTP</a:t>
            </a:r>
            <a:r>
              <a:rPr lang="fr-CA" sz="1800" dirty="0"/>
              <a:t>.</a:t>
            </a:r>
          </a:p>
          <a:p>
            <a:pPr lvl="2"/>
            <a:r>
              <a:rPr lang="fr-CA" sz="1800" dirty="0"/>
              <a:t>Plus besoin d’appuyer sur un </a:t>
            </a:r>
            <a:r>
              <a:rPr lang="fr-CA" sz="1800" b="1" dirty="0"/>
              <a:t>bouton</a:t>
            </a:r>
            <a:r>
              <a:rPr lang="fr-CA" sz="1800" dirty="0"/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5E0811-67A8-430E-BED2-30A89661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655" y="4674940"/>
            <a:ext cx="5142245" cy="166844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1735111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2CF1DC3892F46B577B577E19A808E" ma:contentTypeVersion="6" ma:contentTypeDescription="Crée un document." ma:contentTypeScope="" ma:versionID="f579514c145c6a260c9a8e07d5e0b9ac">
  <xsd:schema xmlns:xsd="http://www.w3.org/2001/XMLSchema" xmlns:xs="http://www.w3.org/2001/XMLSchema" xmlns:p="http://schemas.microsoft.com/office/2006/metadata/properties" xmlns:ns2="69f47043-3d61-4591-af3b-123126e82861" xmlns:ns3="11459ee2-a6c3-4260-926d-4744e9610a07" targetNamespace="http://schemas.microsoft.com/office/2006/metadata/properties" ma:root="true" ma:fieldsID="9a6fe1c2d81bd2ec074749ccd1c321e3" ns2:_="" ns3:_="">
    <xsd:import namespace="69f47043-3d61-4591-af3b-123126e82861"/>
    <xsd:import namespace="11459ee2-a6c3-4260-926d-4744e9610a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47043-3d61-4591-af3b-123126e8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59ee2-a6c3-4260-926d-4744e9610a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7A3AD8-C4FB-4B42-8A79-27560B3D1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47043-3d61-4591-af3b-123126e82861"/>
    <ds:schemaRef ds:uri="11459ee2-a6c3-4260-926d-4744e9610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BD4E3F-366D-4C21-B678-CD16BECA3845}">
  <ds:schemaRefs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19234</TotalTime>
  <Words>2753</Words>
  <Application>Microsoft Office PowerPoint</Application>
  <PresentationFormat>Widescreen</PresentationFormat>
  <Paragraphs>280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Thème Office</vt:lpstr>
      <vt:lpstr>Semaine 2</vt:lpstr>
      <vt:lpstr>Menu du jour</vt:lpstr>
      <vt:lpstr>Requête HTTP</vt:lpstr>
      <vt:lpstr>Requête HTTP</vt:lpstr>
      <vt:lpstr>Requête HTTP</vt:lpstr>
      <vt:lpstr>Requête HTTP</vt:lpstr>
      <vt:lpstr>Requête HTTP</vt:lpstr>
      <vt:lpstr>Requête HTTP</vt:lpstr>
      <vt:lpstr>Requête HTTP</vt:lpstr>
      <vt:lpstr>Requête HTTP</vt:lpstr>
      <vt:lpstr>Lecture JSON</vt:lpstr>
      <vt:lpstr>Lecture JSON</vt:lpstr>
      <vt:lpstr>Lecture JSON</vt:lpstr>
      <vt:lpstr>Lecture JSON</vt:lpstr>
      <vt:lpstr>Lecture JSON</vt:lpstr>
      <vt:lpstr>Lecture JSON</vt:lpstr>
      <vt:lpstr>Lecture JSON</vt:lpstr>
      <vt:lpstr>Lecture JSON</vt:lpstr>
      <vt:lpstr>Asynchronisme</vt:lpstr>
      <vt:lpstr>Asynchronisme</vt:lpstr>
      <vt:lpstr>Asynchronisme</vt:lpstr>
      <vt:lpstr>Asynchronisme</vt:lpstr>
      <vt:lpstr>Asynchronisme</vt:lpstr>
      <vt:lpstr>Exporter un modèle</vt:lpstr>
      <vt:lpstr>Exporter un modèle</vt:lpstr>
      <vt:lpstr>Html ou TypeScript</vt:lpstr>
      <vt:lpstr>Html ou TypeScript</vt:lpstr>
      <vt:lpstr>Html ou TypeScript</vt:lpstr>
      <vt:lpstr>Pas de bouton </vt:lpstr>
      <vt:lpstr>Undefined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4686</cp:revision>
  <dcterms:created xsi:type="dcterms:W3CDTF">2021-06-05T18:50:42Z</dcterms:created>
  <dcterms:modified xsi:type="dcterms:W3CDTF">2024-01-10T18:39:07Z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0x0101001992CF1DC3892F46B577B577E19A808E</vt:lpwstr>
  </property>
</Properties>
</file>