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72" r:id="rId15"/>
    <p:sldId id="278" r:id="rId16"/>
    <p:sldId id="279" r:id="rId17"/>
    <p:sldId id="280" r:id="rId18"/>
    <p:sldId id="281" r:id="rId19"/>
    <p:sldId id="282" r:id="rId20"/>
    <p:sldId id="283" r:id="rId21"/>
    <p:sldId id="273" r:id="rId22"/>
    <p:sldId id="284" r:id="rId23"/>
    <p:sldId id="271" r:id="rId24"/>
    <p:sldId id="270" r:id="rId25"/>
    <p:sldId id="285" r:id="rId26"/>
    <p:sldId id="290" r:id="rId27"/>
    <p:sldId id="291" r:id="rId28"/>
    <p:sldId id="292" r:id="rId29"/>
    <p:sldId id="293" r:id="rId30"/>
    <p:sldId id="286" r:id="rId31"/>
    <p:sldId id="287" r:id="rId32"/>
    <p:sldId id="288" r:id="rId33"/>
    <p:sldId id="289" r:id="rId34"/>
    <p:sldId id="294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260"/>
            <p14:sldId id="261"/>
            <p14:sldId id="262"/>
            <p14:sldId id="268"/>
            <p14:sldId id="263"/>
            <p14:sldId id="264"/>
            <p14:sldId id="265"/>
            <p14:sldId id="266"/>
            <p14:sldId id="272"/>
            <p14:sldId id="278"/>
            <p14:sldId id="279"/>
            <p14:sldId id="280"/>
            <p14:sldId id="281"/>
            <p14:sldId id="282"/>
            <p14:sldId id="283"/>
            <p14:sldId id="273"/>
            <p14:sldId id="284"/>
            <p14:sldId id="271"/>
            <p14:sldId id="270"/>
            <p14:sldId id="285"/>
            <p14:sldId id="290"/>
            <p14:sldId id="291"/>
            <p14:sldId id="292"/>
            <p14:sldId id="293"/>
            <p14:sldId id="286"/>
            <p14:sldId id="287"/>
            <p14:sldId id="288"/>
            <p14:sldId id="289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9073D1"/>
    <a:srgbClr val="73B3D1"/>
    <a:srgbClr val="7385D1"/>
    <a:srgbClr val="FFFFFF"/>
    <a:srgbClr val="739CD1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6713" autoAdjust="0"/>
  </p:normalViewPr>
  <p:slideViewPr>
    <p:cSldViewPr snapToGrid="0">
      <p:cViewPr varScale="1">
        <p:scale>
          <a:sx n="125" d="100"/>
          <a:sy n="125" d="100"/>
        </p:scale>
        <p:origin x="101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2024-04-21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2024-04-21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/>
              <a:t>Semaine 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/>
          </a:bodyPr>
          <a:lstStyle/>
          <a:p>
            <a:r>
              <a:rPr lang="fr-FR" sz="2000" noProof="0" dirty="0"/>
              <a:t>Git à deux 👥💗</a:t>
            </a:r>
            <a:endParaRPr lang="fr-FR" sz="2000" i="1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99" y="4492752"/>
            <a:ext cx="1216634" cy="12166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3130F9-3CE6-4243-B04A-6BC8A6B4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4306783"/>
            <a:ext cx="1534427" cy="15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A050-E97B-DF1A-B869-C49F38545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5C152-5381-BF03-841F-A7A2EA75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A14ED-5FD8-DCAB-005C-C95E6AE2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Deuxième merge</a:t>
            </a:r>
          </a:p>
          <a:p>
            <a:pPr lvl="1"/>
            <a:r>
              <a:rPr lang="fr-CA"/>
              <a:t> À moins d’être ultra chanceux, il risque d’y avoir des conflits.</a:t>
            </a:r>
          </a:p>
          <a:p>
            <a:pPr lvl="2"/>
            <a:r>
              <a:rPr lang="fr-CA"/>
              <a:t> Il suffit généralement qu’</a:t>
            </a:r>
            <a:r>
              <a:rPr lang="fr-CA">
                <a:solidFill>
                  <a:srgbClr val="FA4098"/>
                </a:solidFill>
              </a:rPr>
              <a:t>un même fichier </a:t>
            </a:r>
            <a:r>
              <a:rPr lang="fr-CA"/>
              <a:t>ait été </a:t>
            </a:r>
            <a:r>
              <a:rPr lang="fr-CA">
                <a:solidFill>
                  <a:srgbClr val="FA4098"/>
                </a:solidFill>
              </a:rPr>
              <a:t>modifié</a:t>
            </a:r>
            <a:r>
              <a:rPr lang="fr-CA"/>
              <a:t> dans </a:t>
            </a:r>
            <a:r>
              <a:rPr lang="fr-CA">
                <a:solidFill>
                  <a:srgbClr val="FA4098"/>
                </a:solidFill>
              </a:rPr>
              <a:t>deux branches </a:t>
            </a:r>
            <a:r>
              <a:rPr lang="fr-CA"/>
              <a:t>pour avoir un conflit.</a:t>
            </a:r>
          </a:p>
          <a:p>
            <a:pPr lvl="2"/>
            <a:r>
              <a:rPr lang="fr-CA"/>
              <a:t> Résoudre le conflit avec votre équipier pourrait être nécessaire pour que les fonctionnalités implémentées dans sa branche restent fonctionnelles.</a:t>
            </a:r>
          </a:p>
          <a:p>
            <a:pPr lvl="2"/>
            <a:endParaRPr lang="fr-CA"/>
          </a:p>
          <a:p>
            <a:pPr lvl="1"/>
            <a:r>
              <a:rPr lang="fr-CA"/>
              <a:t> Il y a </a:t>
            </a:r>
            <a:r>
              <a:rPr lang="fr-CA" b="1"/>
              <a:t>plusieurs manières </a:t>
            </a:r>
            <a:r>
              <a:rPr lang="fr-CA"/>
              <a:t>d’aborder un </a:t>
            </a:r>
            <a:r>
              <a:rPr lang="fr-CA">
                <a:solidFill>
                  <a:srgbClr val="FA4098"/>
                </a:solidFill>
              </a:rPr>
              <a:t>merge</a:t>
            </a:r>
          </a:p>
          <a:p>
            <a:pPr lvl="2"/>
            <a:r>
              <a:rPr lang="fr-CA"/>
              <a:t> Dans le cadre de ce cours, comme c’est nos premiers </a:t>
            </a:r>
            <a:r>
              <a:rPr lang="fr-CA">
                <a:solidFill>
                  <a:srgbClr val="FA4098"/>
                </a:solidFill>
              </a:rPr>
              <a:t>merge</a:t>
            </a:r>
            <a:r>
              <a:rPr lang="fr-CA"/>
              <a:t>, nous utiliserons l’approche la plus simple et intuitive possible : </a:t>
            </a:r>
            <a:r>
              <a:rPr lang="fr-CA">
                <a:solidFill>
                  <a:srgbClr val="FA4098"/>
                </a:solidFill>
              </a:rPr>
              <a:t>merge</a:t>
            </a:r>
            <a:r>
              <a:rPr lang="fr-CA"/>
              <a:t> directement dans </a:t>
            </a:r>
            <a:r>
              <a:rPr lang="fr-CA">
                <a:solidFill>
                  <a:srgbClr val="FA4098"/>
                </a:solidFill>
              </a:rPr>
              <a:t>dev</a:t>
            </a:r>
            <a:r>
              <a:rPr lang="fr-CA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42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Dans cet exemple, un fichier aura des conflits. Trois états du fichier sont importants à considérer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4B413A-4A25-A3ED-1715-93FD6F2CB9F7}"/>
              </a:ext>
            </a:extLst>
          </p:cNvPr>
          <p:cNvSpPr txBox="1"/>
          <p:nvPr/>
        </p:nvSpPr>
        <p:spPr>
          <a:xfrm>
            <a:off x="375122" y="2392274"/>
            <a:ext cx="329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Fichier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</a:t>
            </a:r>
            <a:r>
              <a:rPr lang="fr-FR" sz="1200" b="1" u="sng">
                <a:solidFill>
                  <a:srgbClr val="7385D1"/>
                </a:solidFill>
              </a:rPr>
              <a:t>avant</a:t>
            </a:r>
            <a:r>
              <a:rPr lang="fr-FR" sz="1200">
                <a:solidFill>
                  <a:srgbClr val="7385D1"/>
                </a:solidFill>
              </a:rPr>
              <a:t> la création de ma branche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720C8FF-5D32-FB57-AFB1-A40279D3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1097"/>
            <a:ext cx="2768044" cy="102635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FE6E8E3-398B-3E28-AE05-3F0DE92C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843" y="2571000"/>
            <a:ext cx="3773679" cy="171599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A59AA63-4724-FFD0-6E24-4B3D6712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5" y="4696969"/>
            <a:ext cx="3295650" cy="187890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50087C3-504B-9046-6B36-B7D538C4FF38}"/>
              </a:ext>
            </a:extLst>
          </p:cNvPr>
          <p:cNvSpPr txBox="1"/>
          <p:nvPr/>
        </p:nvSpPr>
        <p:spPr>
          <a:xfrm>
            <a:off x="78261" y="3990776"/>
            <a:ext cx="395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Fichier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au moment où je souhaite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. (Ex : mon coéquipier a modifié ce qu’il y avait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depuis que j’ai créé ma branche en faisant son propre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E2F0A0-D4AC-4F46-497D-019DC8824D39}"/>
              </a:ext>
            </a:extLst>
          </p:cNvPr>
          <p:cNvSpPr txBox="1"/>
          <p:nvPr/>
        </p:nvSpPr>
        <p:spPr>
          <a:xfrm>
            <a:off x="7620001" y="2109335"/>
            <a:ext cx="336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Le fichier sur </a:t>
            </a:r>
            <a:r>
              <a:rPr lang="fr-FR" sz="1200" b="1">
                <a:solidFill>
                  <a:srgbClr val="7385D1"/>
                </a:solidFill>
              </a:rPr>
              <a:t>ma branche </a:t>
            </a:r>
            <a:r>
              <a:rPr lang="fr-FR" sz="1200">
                <a:solidFill>
                  <a:srgbClr val="7385D1"/>
                </a:solidFill>
              </a:rPr>
              <a:t>au moment où je suis prêt à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86284E4-A4F9-1563-C7D9-BFF66668B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871" y="5012865"/>
            <a:ext cx="6339374" cy="159568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F422EA0E-BA75-F50C-5569-9E9375F23EAA}"/>
              </a:ext>
            </a:extLst>
          </p:cNvPr>
          <p:cNvSpPr/>
          <p:nvPr/>
        </p:nvSpPr>
        <p:spPr>
          <a:xfrm>
            <a:off x="393729" y="3073399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12C6118-8855-8E1F-78F0-40FA594D0AB2}"/>
              </a:ext>
            </a:extLst>
          </p:cNvPr>
          <p:cNvSpPr/>
          <p:nvPr/>
        </p:nvSpPr>
        <p:spPr>
          <a:xfrm>
            <a:off x="99219" y="5509477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2F8420B-732E-EA96-42EA-1FB1EC903B9D}"/>
              </a:ext>
            </a:extLst>
          </p:cNvPr>
          <p:cNvSpPr/>
          <p:nvPr/>
        </p:nvSpPr>
        <p:spPr>
          <a:xfrm>
            <a:off x="7117112" y="3308168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EDE9555-488A-28BC-29E3-D3A3D52D4A7E}"/>
              </a:ext>
            </a:extLst>
          </p:cNvPr>
          <p:cNvSpPr txBox="1"/>
          <p:nvPr/>
        </p:nvSpPr>
        <p:spPr>
          <a:xfrm>
            <a:off x="7067401" y="6287711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F59248-FBAC-09A3-64DB-7A466C3AC2D1}"/>
              </a:ext>
            </a:extLst>
          </p:cNvPr>
          <p:cNvSpPr txBox="1"/>
          <p:nvPr/>
        </p:nvSpPr>
        <p:spPr>
          <a:xfrm>
            <a:off x="8225727" y="5157502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C368CE8-E7D0-6646-AD7D-D40E52F6B5C9}"/>
              </a:ext>
            </a:extLst>
          </p:cNvPr>
          <p:cNvSpPr txBox="1"/>
          <p:nvPr/>
        </p:nvSpPr>
        <p:spPr>
          <a:xfrm>
            <a:off x="6941680" y="5410597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DFF6D41-EF2E-8B6A-C2A3-77788410A6C9}"/>
              </a:ext>
            </a:extLst>
          </p:cNvPr>
          <p:cNvCxnSpPr>
            <a:cxnSpLocks/>
          </p:cNvCxnSpPr>
          <p:nvPr/>
        </p:nvCxnSpPr>
        <p:spPr>
          <a:xfrm flipV="1">
            <a:off x="7226300" y="5306783"/>
            <a:ext cx="316221" cy="202694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86548C6-CB30-36F3-649A-E9F2A5C75FE5}"/>
              </a:ext>
            </a:extLst>
          </p:cNvPr>
          <p:cNvCxnSpPr>
            <a:cxnSpLocks/>
          </p:cNvCxnSpPr>
          <p:nvPr/>
        </p:nvCxnSpPr>
        <p:spPr>
          <a:xfrm flipV="1">
            <a:off x="7323446" y="6456502"/>
            <a:ext cx="410086" cy="18767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D5C0349-441E-25A5-20A5-754F17817DC8}"/>
              </a:ext>
            </a:extLst>
          </p:cNvPr>
          <p:cNvCxnSpPr>
            <a:cxnSpLocks/>
          </p:cNvCxnSpPr>
          <p:nvPr/>
        </p:nvCxnSpPr>
        <p:spPr>
          <a:xfrm flipH="1">
            <a:off x="7920359" y="5357557"/>
            <a:ext cx="363229" cy="86655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FF0826C-61D1-02BB-2063-033F0C911735}"/>
              </a:ext>
            </a:extLst>
          </p:cNvPr>
          <p:cNvCxnSpPr/>
          <p:nvPr/>
        </p:nvCxnSpPr>
        <p:spPr>
          <a:xfrm flipH="1">
            <a:off x="3898900" y="3606800"/>
            <a:ext cx="3042780" cy="1699983"/>
          </a:xfrm>
          <a:prstGeom prst="straightConnector1">
            <a:avLst/>
          </a:prstGeom>
          <a:ln w="762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540D56A-127D-37A1-ED3A-728FBD932B60}"/>
              </a:ext>
            </a:extLst>
          </p:cNvPr>
          <p:cNvSpPr txBox="1"/>
          <p:nvPr/>
        </p:nvSpPr>
        <p:spPr>
          <a:xfrm rot="19856311">
            <a:off x="4508290" y="3868108"/>
            <a:ext cx="248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FA4098"/>
                </a:solidFill>
              </a:rPr>
              <a:t>Le but est de merge 3 dans 2.</a:t>
            </a:r>
          </a:p>
        </p:txBody>
      </p:sp>
    </p:spTree>
    <p:extLst>
      <p:ext uri="{BB962C8B-B14F-4D97-AF65-F5344CB8AC3E}">
        <p14:creationId xmlns:p14="http://schemas.microsoft.com/office/powerpoint/2010/main" val="242937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1</a:t>
            </a:r>
            <a:r>
              <a:rPr lang="fr-FR"/>
              <a:t> : Activer (ou « checkout ») la branche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localement. (Double-clic dessus…)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2</a:t>
            </a:r>
            <a:r>
              <a:rPr lang="fr-FR"/>
              <a:t> : Lancer le merge en faisant un </a:t>
            </a:r>
            <a:r>
              <a:rPr lang="fr-FR" b="1"/>
              <a:t>clic-droit</a:t>
            </a:r>
            <a:r>
              <a:rPr lang="fr-FR"/>
              <a:t> sur votre branche à </a:t>
            </a:r>
            <a:r>
              <a:rPr lang="fr-FR">
                <a:solidFill>
                  <a:srgbClr val="FA4098"/>
                </a:solidFill>
              </a:rPr>
              <a:t>merge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2B20EB-7449-5519-C483-7B71E6F8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871" y="2066788"/>
            <a:ext cx="4586257" cy="162891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996A4E-A539-0E24-9B38-F3CBB70F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5" y="4957431"/>
            <a:ext cx="4632418" cy="130897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03BA2EA-50AE-C81F-65C7-7105F238BD0C}"/>
              </a:ext>
            </a:extLst>
          </p:cNvPr>
          <p:cNvCxnSpPr>
            <a:cxnSpLocks/>
          </p:cNvCxnSpPr>
          <p:nvPr/>
        </p:nvCxnSpPr>
        <p:spPr>
          <a:xfrm flipH="1">
            <a:off x="4750822" y="5541982"/>
            <a:ext cx="953725" cy="512765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E722415-E9FC-E073-8F0B-05A29CE2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93" y="5180689"/>
            <a:ext cx="5352024" cy="8740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65208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3</a:t>
            </a:r>
            <a:r>
              <a:rPr lang="fr-FR"/>
              <a:t> : Pour chaque fichier dans le menu de droite, résoudre les conflits.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6E5A3D-ED3E-054D-DC49-625D1A22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5" y="2355738"/>
            <a:ext cx="3181453" cy="214652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09755ED-B555-D841-2A34-C59D05A445B4}"/>
              </a:ext>
            </a:extLst>
          </p:cNvPr>
          <p:cNvCxnSpPr>
            <a:cxnSpLocks/>
          </p:cNvCxnSpPr>
          <p:nvPr/>
        </p:nvCxnSpPr>
        <p:spPr>
          <a:xfrm flipH="1">
            <a:off x="1478234" y="3428999"/>
            <a:ext cx="894328" cy="19369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DBD42126-ED4E-A820-489E-87C44578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47" y="2497984"/>
            <a:ext cx="7263654" cy="400218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C4EFB35-5433-8D59-170A-6FCA1EF980C5}"/>
              </a:ext>
            </a:extLst>
          </p:cNvPr>
          <p:cNvSpPr txBox="1"/>
          <p:nvPr/>
        </p:nvSpPr>
        <p:spPr>
          <a:xfrm>
            <a:off x="146050" y="4695957"/>
            <a:ext cx="407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7385D1"/>
                </a:solidFill>
              </a:rPr>
              <a:t>• Dans l’interface à droite, vous avez les </a:t>
            </a:r>
            <a:r>
              <a:rPr lang="fr-FR" sz="1400" b="1">
                <a:solidFill>
                  <a:srgbClr val="7385D1"/>
                </a:solidFill>
              </a:rPr>
              <a:t>trois versions du fichier</a:t>
            </a:r>
            <a:r>
              <a:rPr lang="fr-FR" sz="1400">
                <a:solidFill>
                  <a:srgbClr val="7385D1"/>
                </a:solidFill>
              </a:rPr>
              <a:t> tel que mentionné il y a 2 diapos.</a:t>
            </a:r>
          </a:p>
          <a:p>
            <a:endParaRPr lang="fr-FR" sz="1400">
              <a:solidFill>
                <a:srgbClr val="7385D1"/>
              </a:solidFill>
            </a:endParaRPr>
          </a:p>
          <a:p>
            <a:r>
              <a:rPr lang="fr-FR" sz="1400">
                <a:solidFill>
                  <a:srgbClr val="7385D1"/>
                </a:solidFill>
              </a:rPr>
              <a:t>• Votre objectif est de « </a:t>
            </a:r>
            <a:r>
              <a:rPr lang="fr-FR" sz="1400">
                <a:solidFill>
                  <a:srgbClr val="FA4098"/>
                </a:solidFill>
              </a:rPr>
              <a:t>valider</a:t>
            </a:r>
            <a:r>
              <a:rPr lang="fr-FR" sz="1400">
                <a:solidFill>
                  <a:srgbClr val="7385D1"/>
                </a:solidFill>
              </a:rPr>
              <a:t> » chaque changement souhaité ET de faire des modifications manuelles au besoin, pour chaque </a:t>
            </a:r>
            <a:r>
              <a:rPr lang="fr-FR" sz="1400">
                <a:solidFill>
                  <a:srgbClr val="FA4098"/>
                </a:solidFill>
              </a:rPr>
              <a:t>conflit</a:t>
            </a:r>
            <a:r>
              <a:rPr lang="fr-FR" sz="1400">
                <a:solidFill>
                  <a:srgbClr val="7385D1"/>
                </a:solidFill>
              </a:rPr>
              <a:t>. Les prochaines diapos font un </a:t>
            </a:r>
            <a:r>
              <a:rPr lang="fr-FR" sz="1400" b="1">
                <a:solidFill>
                  <a:srgbClr val="7385D1"/>
                </a:solidFill>
              </a:rPr>
              <a:t>pas à pas</a:t>
            </a:r>
            <a:r>
              <a:rPr lang="fr-FR" sz="140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2D836A-E6BF-9507-FF99-71D44A75172F}"/>
              </a:ext>
            </a:extLst>
          </p:cNvPr>
          <p:cNvSpPr txBox="1"/>
          <p:nvPr/>
        </p:nvSpPr>
        <p:spPr>
          <a:xfrm>
            <a:off x="6260592" y="846476"/>
            <a:ext cx="593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7385D1"/>
                </a:solidFill>
              </a:rPr>
              <a:t>⛔ </a:t>
            </a:r>
            <a:r>
              <a:rPr lang="fr-FR" sz="1600">
                <a:solidFill>
                  <a:srgbClr val="7385D1"/>
                </a:solidFill>
              </a:rPr>
              <a:t>Ordre de résolution : </a:t>
            </a:r>
            <a:r>
              <a:rPr lang="fr-FR" sz="1600">
                <a:solidFill>
                  <a:srgbClr val="FA4098"/>
                </a:solidFill>
              </a:rPr>
              <a:t>Models</a:t>
            </a:r>
            <a:r>
              <a:rPr lang="fr-FR" sz="1600">
                <a:solidFill>
                  <a:srgbClr val="7385D1"/>
                </a:solidFill>
              </a:rPr>
              <a:t> -&gt; </a:t>
            </a:r>
            <a:r>
              <a:rPr lang="fr-FR" sz="1600">
                <a:solidFill>
                  <a:srgbClr val="FA4098"/>
                </a:solidFill>
              </a:rPr>
              <a:t>Services</a:t>
            </a:r>
            <a:r>
              <a:rPr lang="fr-FR" sz="1600">
                <a:solidFill>
                  <a:srgbClr val="7385D1"/>
                </a:solidFill>
              </a:rPr>
              <a:t> -&gt; </a:t>
            </a:r>
            <a:r>
              <a:rPr lang="fr-FR" sz="1600">
                <a:solidFill>
                  <a:srgbClr val="FA4098"/>
                </a:solidFill>
              </a:rPr>
              <a:t>Contrôleurs</a:t>
            </a:r>
          </a:p>
        </p:txBody>
      </p:sp>
    </p:spTree>
    <p:extLst>
      <p:ext uri="{BB962C8B-B14F-4D97-AF65-F5344CB8AC3E}">
        <p14:creationId xmlns:p14="http://schemas.microsoft.com/office/powerpoint/2010/main" val="16704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3</a:t>
            </a:r>
            <a:r>
              <a:rPr lang="fr-FR"/>
              <a:t> : Pas à pas (1 de 4)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70CC8A-2D26-3BC7-329A-7557D5A4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5" y="2139576"/>
            <a:ext cx="7630063" cy="420407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E80E41-A808-0B2A-EDA1-C873F53C7838}"/>
              </a:ext>
            </a:extLst>
          </p:cNvPr>
          <p:cNvSpPr txBox="1"/>
          <p:nvPr/>
        </p:nvSpPr>
        <p:spPr>
          <a:xfrm>
            <a:off x="8089154" y="2311400"/>
            <a:ext cx="39179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7385D1"/>
                </a:solidFill>
              </a:rPr>
              <a:t>Conflit #1 : La fonction </a:t>
            </a:r>
            <a:r>
              <a:rPr lang="fr-FR" sz="2000">
                <a:solidFill>
                  <a:srgbClr val="FA4098"/>
                </a:solidFill>
              </a:rPr>
              <a:t>circleArea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7385D1"/>
                </a:solidFill>
              </a:rPr>
              <a:t>• Dans </a:t>
            </a:r>
            <a:r>
              <a:rPr lang="fr-FR" sz="1600" b="1">
                <a:solidFill>
                  <a:srgbClr val="FA4098"/>
                </a:solidFill>
              </a:rPr>
              <a:t>A</a:t>
            </a:r>
            <a:r>
              <a:rPr lang="fr-FR" sz="1600">
                <a:solidFill>
                  <a:srgbClr val="7385D1"/>
                </a:solidFill>
              </a:rPr>
              <a:t> (gauche) : La fonction a été </a:t>
            </a:r>
            <a:r>
              <a:rPr lang="fr-FR" sz="1600">
                <a:solidFill>
                  <a:srgbClr val="FA4098"/>
                </a:solidFill>
              </a:rPr>
              <a:t>renommée</a:t>
            </a:r>
            <a:r>
              <a:rPr lang="fr-FR" sz="1600">
                <a:solidFill>
                  <a:srgbClr val="7385D1"/>
                </a:solidFill>
              </a:rPr>
              <a:t>, (son paramètre aussi) la valeur hardcodée </a:t>
            </a:r>
            <a:r>
              <a:rPr lang="fr-FR" sz="1600">
                <a:solidFill>
                  <a:srgbClr val="FA4098"/>
                </a:solidFill>
              </a:rPr>
              <a:t>3.1415</a:t>
            </a:r>
            <a:r>
              <a:rPr lang="fr-FR" sz="1600">
                <a:solidFill>
                  <a:srgbClr val="7385D1"/>
                </a:solidFill>
              </a:rPr>
              <a:t> a été remplacée par une </a:t>
            </a:r>
            <a:r>
              <a:rPr lang="fr-FR" sz="1600">
                <a:solidFill>
                  <a:srgbClr val="FA4098"/>
                </a:solidFill>
              </a:rPr>
              <a:t>constante</a:t>
            </a:r>
            <a:r>
              <a:rPr lang="fr-FR" sz="1600">
                <a:solidFill>
                  <a:srgbClr val="7385D1"/>
                </a:solidFill>
              </a:rPr>
              <a:t>.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7385D1"/>
                </a:solidFill>
              </a:rPr>
              <a:t>• Dans </a:t>
            </a:r>
            <a:r>
              <a:rPr lang="fr-FR" sz="1600" b="1">
                <a:solidFill>
                  <a:srgbClr val="FA4098"/>
                </a:solidFill>
              </a:rPr>
              <a:t>B</a:t>
            </a:r>
            <a:r>
              <a:rPr lang="fr-FR" sz="1600">
                <a:solidFill>
                  <a:srgbClr val="7385D1"/>
                </a:solidFill>
              </a:rPr>
              <a:t> (droite) : </a:t>
            </a:r>
            <a:r>
              <a:rPr lang="fr-FR" sz="1600">
                <a:solidFill>
                  <a:srgbClr val="FA4098"/>
                </a:solidFill>
              </a:rPr>
              <a:t>radius * radius </a:t>
            </a:r>
            <a:r>
              <a:rPr lang="fr-FR" sz="1600">
                <a:solidFill>
                  <a:srgbClr val="7385D1"/>
                </a:solidFill>
              </a:rPr>
              <a:t>a été remplacé par </a:t>
            </a:r>
            <a:r>
              <a:rPr lang="fr-FR" sz="1600">
                <a:solidFill>
                  <a:srgbClr val="FA4098"/>
                </a:solidFill>
              </a:rPr>
              <a:t>Math.pow(radius, 2)</a:t>
            </a:r>
            <a:r>
              <a:rPr lang="fr-FR" sz="1600">
                <a:solidFill>
                  <a:srgbClr val="7385D1"/>
                </a:solidFill>
              </a:rPr>
              <a:t>.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7385D1"/>
                </a:solidFill>
              </a:rPr>
              <a:t>• Solution possible : Prendre la </a:t>
            </a:r>
            <a:r>
              <a:rPr lang="fr-FR" sz="1600">
                <a:solidFill>
                  <a:srgbClr val="FA4098"/>
                </a:solidFill>
              </a:rPr>
              <a:t>version A</a:t>
            </a:r>
            <a:r>
              <a:rPr lang="fr-FR" sz="1600">
                <a:solidFill>
                  <a:srgbClr val="7385D1"/>
                </a:solidFill>
              </a:rPr>
              <a:t>, mais remplacer manuellement main le </a:t>
            </a:r>
            <a:r>
              <a:rPr lang="fr-FR" sz="1600">
                <a:solidFill>
                  <a:srgbClr val="FA4098"/>
                </a:solidFill>
              </a:rPr>
              <a:t>radius * radius </a:t>
            </a:r>
            <a:r>
              <a:rPr lang="fr-FR" sz="1600">
                <a:solidFill>
                  <a:srgbClr val="7385D1"/>
                </a:solidFill>
              </a:rPr>
              <a:t>par </a:t>
            </a:r>
            <a:r>
              <a:rPr lang="fr-FR" sz="1600">
                <a:solidFill>
                  <a:srgbClr val="FA4098"/>
                </a:solidFill>
              </a:rPr>
              <a:t>Math.pow(radius, 2)</a:t>
            </a:r>
            <a:r>
              <a:rPr lang="fr-FR" sz="1600">
                <a:solidFill>
                  <a:srgbClr val="7385D1"/>
                </a:solidFill>
              </a:rPr>
              <a:t> et garder le paramètre avec le nom </a:t>
            </a:r>
            <a:r>
              <a:rPr lang="fr-FR" sz="1600">
                <a:solidFill>
                  <a:srgbClr val="FA4098"/>
                </a:solidFill>
              </a:rPr>
              <a:t>radius</a:t>
            </a:r>
            <a:r>
              <a:rPr lang="fr-FR" sz="160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04B53-DC69-C0F3-383B-6D14B47EF932}"/>
              </a:ext>
            </a:extLst>
          </p:cNvPr>
          <p:cNvSpPr/>
          <p:nvPr/>
        </p:nvSpPr>
        <p:spPr>
          <a:xfrm>
            <a:off x="718469" y="2967551"/>
            <a:ext cx="2418431" cy="62019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9A16C-6752-CB6A-41F6-1CFB5C24277E}"/>
              </a:ext>
            </a:extLst>
          </p:cNvPr>
          <p:cNvSpPr/>
          <p:nvPr/>
        </p:nvSpPr>
        <p:spPr>
          <a:xfrm>
            <a:off x="4623719" y="2726251"/>
            <a:ext cx="2418431" cy="62019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0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6D538D4-F495-85CD-C0B1-015BFE02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8" y="2241550"/>
            <a:ext cx="7796646" cy="411524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3</a:t>
            </a:r>
            <a:r>
              <a:rPr lang="fr-FR"/>
              <a:t> : Pas à pas (2 de 4)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29A330-1397-5124-81F8-020E297F9D0C}"/>
              </a:ext>
            </a:extLst>
          </p:cNvPr>
          <p:cNvSpPr txBox="1"/>
          <p:nvPr/>
        </p:nvSpPr>
        <p:spPr>
          <a:xfrm>
            <a:off x="8241637" y="2598885"/>
            <a:ext cx="3917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7385D1"/>
                </a:solidFill>
              </a:rPr>
              <a:t>Conflit #1 : La fonction </a:t>
            </a:r>
            <a:r>
              <a:rPr lang="fr-FR" sz="2000">
                <a:solidFill>
                  <a:srgbClr val="FA4098"/>
                </a:solidFill>
              </a:rPr>
              <a:t>circleArea</a:t>
            </a:r>
          </a:p>
          <a:p>
            <a:endParaRPr lang="fr-FR" sz="1600">
              <a:solidFill>
                <a:srgbClr val="FA4098"/>
              </a:solidFill>
            </a:endParaRPr>
          </a:p>
          <a:p>
            <a:r>
              <a:rPr lang="fr-FR" sz="1600">
                <a:solidFill>
                  <a:srgbClr val="FA4098"/>
                </a:solidFill>
              </a:rPr>
              <a:t>1</a:t>
            </a:r>
            <a:r>
              <a:rPr lang="fr-FR" sz="1600">
                <a:solidFill>
                  <a:srgbClr val="7385D1"/>
                </a:solidFill>
              </a:rPr>
              <a:t> - J’ai commencé par cocher la </a:t>
            </a:r>
            <a:r>
              <a:rPr lang="fr-FR" sz="1600">
                <a:solidFill>
                  <a:srgbClr val="FA4098"/>
                </a:solidFill>
              </a:rPr>
              <a:t>version A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FA4098"/>
                </a:solidFill>
              </a:rPr>
              <a:t>2</a:t>
            </a:r>
            <a:r>
              <a:rPr lang="fr-FR" sz="1600">
                <a:solidFill>
                  <a:srgbClr val="7385D1"/>
                </a:solidFill>
              </a:rPr>
              <a:t> - J’ai manuellement modifié la ligne avec le return pour incorporer l’usage de </a:t>
            </a:r>
            <a:r>
              <a:rPr lang="fr-FR" sz="1600">
                <a:solidFill>
                  <a:srgbClr val="FA4098"/>
                </a:solidFill>
              </a:rPr>
              <a:t>Math.pow()</a:t>
            </a:r>
            <a:r>
              <a:rPr lang="fr-FR" sz="1600">
                <a:solidFill>
                  <a:srgbClr val="7385D1"/>
                </a:solidFill>
              </a:rPr>
              <a:t> et renommer le </a:t>
            </a:r>
            <a:r>
              <a:rPr lang="fr-FR" sz="1600">
                <a:solidFill>
                  <a:srgbClr val="FA4098"/>
                </a:solidFill>
              </a:rPr>
              <a:t>paramètre</a:t>
            </a:r>
            <a:r>
              <a:rPr lang="fr-FR" sz="1600">
                <a:solidFill>
                  <a:srgbClr val="7385D1"/>
                </a:solidFill>
              </a:rPr>
              <a:t>.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7385D1"/>
                </a:solidFill>
              </a:rPr>
              <a:t>(Cela a décoché la boîte que j’avais cochée en </a:t>
            </a:r>
            <a:r>
              <a:rPr lang="fr-FR" sz="1600">
                <a:solidFill>
                  <a:srgbClr val="FA4098"/>
                </a:solidFill>
              </a:rPr>
              <a:t>1</a:t>
            </a:r>
            <a:r>
              <a:rPr lang="fr-FR" sz="1600">
                <a:solidFill>
                  <a:srgbClr val="7385D1"/>
                </a:solidFill>
              </a:rPr>
              <a:t> pour indiquer que la </a:t>
            </a:r>
            <a:r>
              <a:rPr lang="fr-FR" sz="1600">
                <a:solidFill>
                  <a:srgbClr val="FA4098"/>
                </a:solidFill>
              </a:rPr>
              <a:t>version A </a:t>
            </a:r>
            <a:r>
              <a:rPr lang="fr-FR" sz="1600">
                <a:solidFill>
                  <a:srgbClr val="7385D1"/>
                </a:solidFill>
              </a:rPr>
              <a:t>n’est pas totalement préservée, mais ça n’a pas d’importance : c’est le résultat qui compte)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B33A9-697C-D787-7F06-F8F7225BFDDA}"/>
              </a:ext>
            </a:extLst>
          </p:cNvPr>
          <p:cNvSpPr/>
          <p:nvPr/>
        </p:nvSpPr>
        <p:spPr>
          <a:xfrm>
            <a:off x="578769" y="5418651"/>
            <a:ext cx="2603417" cy="64236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1144A20-B1AB-9E7F-082B-9FB1D37545EF}"/>
              </a:ext>
            </a:extLst>
          </p:cNvPr>
          <p:cNvCxnSpPr>
            <a:cxnSpLocks/>
          </p:cNvCxnSpPr>
          <p:nvPr/>
        </p:nvCxnSpPr>
        <p:spPr>
          <a:xfrm flipH="1">
            <a:off x="355600" y="3016250"/>
            <a:ext cx="165183" cy="34925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9722809-A1D4-8D51-F340-AB3EED919B13}"/>
              </a:ext>
            </a:extLst>
          </p:cNvPr>
          <p:cNvSpPr txBox="1"/>
          <p:nvPr/>
        </p:nvSpPr>
        <p:spPr>
          <a:xfrm>
            <a:off x="355600" y="269501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63E8AC-5A22-6899-1426-E75CAEBE2103}"/>
              </a:ext>
            </a:extLst>
          </p:cNvPr>
          <p:cNvSpPr txBox="1"/>
          <p:nvPr/>
        </p:nvSpPr>
        <p:spPr>
          <a:xfrm>
            <a:off x="256336" y="523398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28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3</a:t>
            </a:r>
            <a:r>
              <a:rPr lang="fr-FR"/>
              <a:t> : Pas à pas (3 de 4)</a:t>
            </a:r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C9C2F8-2CBD-DF0B-C041-2FD1420C32A6}"/>
              </a:ext>
            </a:extLst>
          </p:cNvPr>
          <p:cNvSpPr txBox="1"/>
          <p:nvPr/>
        </p:nvSpPr>
        <p:spPr>
          <a:xfrm>
            <a:off x="7975102" y="2361212"/>
            <a:ext cx="407021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7385D1"/>
                </a:solidFill>
              </a:rPr>
              <a:t>Conflit #2 : Deux nouvelles fonctions</a:t>
            </a:r>
            <a:endParaRPr lang="fr-FR" sz="2000">
              <a:solidFill>
                <a:srgbClr val="FA4098"/>
              </a:solidFill>
            </a:endParaRP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7385D1"/>
                </a:solidFill>
              </a:rPr>
              <a:t>• Dans </a:t>
            </a:r>
            <a:r>
              <a:rPr lang="fr-FR" sz="1600" b="1">
                <a:solidFill>
                  <a:srgbClr val="FA4098"/>
                </a:solidFill>
              </a:rPr>
              <a:t>A</a:t>
            </a:r>
            <a:r>
              <a:rPr lang="fr-FR" sz="1600">
                <a:solidFill>
                  <a:srgbClr val="7385D1"/>
                </a:solidFill>
              </a:rPr>
              <a:t> : Nouvelle fonction… rien ne devrait causer problème. (On voudra peut-être renommer </a:t>
            </a:r>
            <a:r>
              <a:rPr lang="fr-FR" sz="1600">
                <a:solidFill>
                  <a:srgbClr val="FA4098"/>
                </a:solidFill>
              </a:rPr>
              <a:t>r </a:t>
            </a:r>
            <a:r>
              <a:rPr lang="fr-FR" sz="1600">
                <a:solidFill>
                  <a:srgbClr val="7385D1"/>
                </a:solidFill>
              </a:rPr>
              <a:t>en </a:t>
            </a:r>
            <a:r>
              <a:rPr lang="fr-FR" sz="1600">
                <a:solidFill>
                  <a:srgbClr val="FA4098"/>
                </a:solidFill>
              </a:rPr>
              <a:t>radius</a:t>
            </a:r>
            <a:r>
              <a:rPr lang="fr-FR" sz="1600">
                <a:solidFill>
                  <a:srgbClr val="7385D1"/>
                </a:solidFill>
              </a:rPr>
              <a:t> par contre ?)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7385D1"/>
                </a:solidFill>
              </a:rPr>
              <a:t>• Dans </a:t>
            </a:r>
            <a:r>
              <a:rPr lang="fr-FR" sz="1600" b="1">
                <a:solidFill>
                  <a:srgbClr val="FA4098"/>
                </a:solidFill>
              </a:rPr>
              <a:t>B</a:t>
            </a:r>
            <a:r>
              <a:rPr lang="fr-FR" sz="1600">
                <a:solidFill>
                  <a:srgbClr val="7385D1"/>
                </a:solidFill>
              </a:rPr>
              <a:t> : Nouvelle fonction … elle utilise la fonction </a:t>
            </a:r>
            <a:r>
              <a:rPr lang="fr-FR" sz="1600" b="1">
                <a:solidFill>
                  <a:srgbClr val="FA4098"/>
                </a:solidFill>
              </a:rPr>
              <a:t>circleArea()</a:t>
            </a:r>
            <a:r>
              <a:rPr lang="fr-FR" sz="1600">
                <a:solidFill>
                  <a:srgbClr val="7385D1"/>
                </a:solidFill>
              </a:rPr>
              <a:t>… qui a été renommée !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7385D1"/>
                </a:solidFill>
              </a:rPr>
              <a:t>• Solution possible : Cocher les deux fonctions, puis manuellement renommer </a:t>
            </a:r>
            <a:r>
              <a:rPr lang="fr-FR" sz="1600">
                <a:solidFill>
                  <a:srgbClr val="FA4098"/>
                </a:solidFill>
              </a:rPr>
              <a:t>r </a:t>
            </a:r>
            <a:r>
              <a:rPr lang="fr-FR" sz="1600">
                <a:solidFill>
                  <a:srgbClr val="7385D1"/>
                </a:solidFill>
              </a:rPr>
              <a:t>en </a:t>
            </a:r>
            <a:r>
              <a:rPr lang="fr-FR" sz="1600">
                <a:solidFill>
                  <a:srgbClr val="FA4098"/>
                </a:solidFill>
              </a:rPr>
              <a:t>radius</a:t>
            </a:r>
            <a:r>
              <a:rPr lang="fr-FR" sz="1600">
                <a:solidFill>
                  <a:srgbClr val="7385D1"/>
                </a:solidFill>
              </a:rPr>
              <a:t> et renommer </a:t>
            </a:r>
            <a:r>
              <a:rPr lang="fr-FR" sz="1600">
                <a:solidFill>
                  <a:srgbClr val="FA4098"/>
                </a:solidFill>
              </a:rPr>
              <a:t>circleArea() </a:t>
            </a:r>
            <a:r>
              <a:rPr lang="fr-FR" sz="1600">
                <a:solidFill>
                  <a:srgbClr val="7385D1"/>
                </a:solidFill>
              </a:rPr>
              <a:t>en </a:t>
            </a:r>
            <a:r>
              <a:rPr lang="fr-FR" sz="1600">
                <a:solidFill>
                  <a:srgbClr val="FA4098"/>
                </a:solidFill>
              </a:rPr>
              <a:t>getCircleArea()</a:t>
            </a:r>
            <a:r>
              <a:rPr lang="fr-FR" sz="1600">
                <a:solidFill>
                  <a:srgbClr val="7385D1"/>
                </a:solidFill>
              </a:rPr>
              <a:t>. On pourrait aussi renommer </a:t>
            </a:r>
            <a:r>
              <a:rPr lang="fr-FR" sz="1600">
                <a:solidFill>
                  <a:srgbClr val="FA4098"/>
                </a:solidFill>
              </a:rPr>
              <a:t>cylinderVolume</a:t>
            </a:r>
            <a:r>
              <a:rPr lang="fr-FR" sz="1600">
                <a:solidFill>
                  <a:srgbClr val="7385D1"/>
                </a:solidFill>
              </a:rPr>
              <a:t> en </a:t>
            </a:r>
            <a:r>
              <a:rPr lang="fr-FR" sz="1600">
                <a:solidFill>
                  <a:srgbClr val="FA4098"/>
                </a:solidFill>
              </a:rPr>
              <a:t>getCylinderVolume</a:t>
            </a:r>
            <a:r>
              <a:rPr lang="fr-FR" sz="1600">
                <a:solidFill>
                  <a:srgbClr val="7385D1"/>
                </a:solidFill>
              </a:rPr>
              <a:t> et commenter </a:t>
            </a:r>
            <a:r>
              <a:rPr lang="fr-FR" sz="1600">
                <a:solidFill>
                  <a:srgbClr val="FA4098"/>
                </a:solidFill>
              </a:rPr>
              <a:t>getCircleCircumference</a:t>
            </a:r>
            <a:r>
              <a:rPr lang="fr-FR" sz="1600">
                <a:solidFill>
                  <a:srgbClr val="7385D1"/>
                </a:solidFill>
              </a:rPr>
              <a:t>, par cohérence.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5D1F58-BEC5-567A-CBC4-D1C37980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4" y="2294313"/>
            <a:ext cx="7639885" cy="373478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BC810E-D350-2E14-4B54-C030223CD38A}"/>
              </a:ext>
            </a:extLst>
          </p:cNvPr>
          <p:cNvSpPr/>
          <p:nvPr/>
        </p:nvSpPr>
        <p:spPr>
          <a:xfrm>
            <a:off x="686719" y="3742251"/>
            <a:ext cx="2418431" cy="62019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70928-8890-1720-F1F8-73461CC6910C}"/>
              </a:ext>
            </a:extLst>
          </p:cNvPr>
          <p:cNvSpPr/>
          <p:nvPr/>
        </p:nvSpPr>
        <p:spPr>
          <a:xfrm>
            <a:off x="4585619" y="3541506"/>
            <a:ext cx="2418431" cy="62019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3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3</a:t>
            </a:r>
            <a:r>
              <a:rPr lang="fr-FR"/>
              <a:t> : Pas à pas (4 de 4)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576E53-860B-5A8A-BC43-3F5A150B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1" y="2014768"/>
            <a:ext cx="7148039" cy="471623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5CC186-1C90-575E-6A11-1F5B2807317F}"/>
              </a:ext>
            </a:extLst>
          </p:cNvPr>
          <p:cNvSpPr txBox="1"/>
          <p:nvPr/>
        </p:nvSpPr>
        <p:spPr>
          <a:xfrm>
            <a:off x="7668822" y="3136208"/>
            <a:ext cx="40702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7385D1"/>
                </a:solidFill>
              </a:rPr>
              <a:t>Conflit #2 : Deux nouvelles fonctions</a:t>
            </a:r>
            <a:endParaRPr lang="fr-FR" sz="2000">
              <a:solidFill>
                <a:srgbClr val="FA4098"/>
              </a:solidFill>
            </a:endParaRP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FA4098"/>
                </a:solidFill>
              </a:rPr>
              <a:t>1</a:t>
            </a:r>
            <a:r>
              <a:rPr lang="fr-FR" sz="1600">
                <a:solidFill>
                  <a:srgbClr val="7385D1"/>
                </a:solidFill>
              </a:rPr>
              <a:t> - J’ai coché les deux fonctions.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FA4098"/>
                </a:solidFill>
              </a:rPr>
              <a:t>2</a:t>
            </a:r>
            <a:r>
              <a:rPr lang="fr-FR" sz="1600">
                <a:solidFill>
                  <a:srgbClr val="7385D1"/>
                </a:solidFill>
              </a:rPr>
              <a:t> - J’ai fait quelques modifications manuelles en bas.</a:t>
            </a:r>
          </a:p>
          <a:p>
            <a:endParaRPr lang="fr-FR" sz="1600">
              <a:solidFill>
                <a:srgbClr val="7385D1"/>
              </a:solidFill>
            </a:endParaRPr>
          </a:p>
          <a:p>
            <a:r>
              <a:rPr lang="fr-FR" sz="1600">
                <a:solidFill>
                  <a:srgbClr val="7385D1"/>
                </a:solidFill>
              </a:rPr>
              <a:t>(Même si les fonctions ont été cochées en </a:t>
            </a:r>
            <a:r>
              <a:rPr lang="fr-FR" sz="1600">
                <a:solidFill>
                  <a:srgbClr val="FA4098"/>
                </a:solidFill>
              </a:rPr>
              <a:t>1</a:t>
            </a:r>
            <a:r>
              <a:rPr lang="fr-FR" sz="1600">
                <a:solidFill>
                  <a:srgbClr val="7385D1"/>
                </a:solidFill>
              </a:rPr>
              <a:t>, dès que j’ai fait des modifications manuelles en bas elles ont été décochées pour signifier que le code ne correspond plus parfaitement à ces versions.)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C104E01-9CDA-11CB-7A39-30B92D5D57F8}"/>
              </a:ext>
            </a:extLst>
          </p:cNvPr>
          <p:cNvCxnSpPr>
            <a:cxnSpLocks/>
          </p:cNvCxnSpPr>
          <p:nvPr/>
        </p:nvCxnSpPr>
        <p:spPr>
          <a:xfrm flipH="1">
            <a:off x="370371" y="3200400"/>
            <a:ext cx="165183" cy="34925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61B7C8E-8D55-F2AB-9EA1-10B6256372AF}"/>
              </a:ext>
            </a:extLst>
          </p:cNvPr>
          <p:cNvSpPr txBox="1"/>
          <p:nvPr/>
        </p:nvSpPr>
        <p:spPr>
          <a:xfrm>
            <a:off x="370371" y="28791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F0B4783-ED18-EECB-B150-5A091D4E1A97}"/>
              </a:ext>
            </a:extLst>
          </p:cNvPr>
          <p:cNvCxnSpPr>
            <a:cxnSpLocks/>
          </p:cNvCxnSpPr>
          <p:nvPr/>
        </p:nvCxnSpPr>
        <p:spPr>
          <a:xfrm flipH="1">
            <a:off x="3987800" y="3136208"/>
            <a:ext cx="165183" cy="34925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C51EA8D-561E-3946-622E-C7E14AC8DBE2}"/>
              </a:ext>
            </a:extLst>
          </p:cNvPr>
          <p:cNvSpPr txBox="1"/>
          <p:nvPr/>
        </p:nvSpPr>
        <p:spPr>
          <a:xfrm>
            <a:off x="3987800" y="28149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D0CC7-2B69-2CBC-275E-10271B2515DE}"/>
              </a:ext>
            </a:extLst>
          </p:cNvPr>
          <p:cNvSpPr/>
          <p:nvPr/>
        </p:nvSpPr>
        <p:spPr>
          <a:xfrm>
            <a:off x="553094" y="5592846"/>
            <a:ext cx="2755256" cy="113815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6DBE259-5C31-1CCB-D1CA-C418C8C78CC2}"/>
              </a:ext>
            </a:extLst>
          </p:cNvPr>
          <p:cNvSpPr txBox="1"/>
          <p:nvPr/>
        </p:nvSpPr>
        <p:spPr>
          <a:xfrm>
            <a:off x="230661" y="540818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039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4</a:t>
            </a:r>
            <a:r>
              <a:rPr lang="fr-FR"/>
              <a:t> : Valider le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sans faire de push</a:t>
            </a:r>
            <a:endParaRPr lang="fr-FR" b="1" u="sng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EAB1CF-7A70-95D5-7C55-843DD8D9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63" y="2305395"/>
            <a:ext cx="5183401" cy="158525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1CE239-9D0B-C785-7074-50EAE8A7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714" y="1954375"/>
            <a:ext cx="4129802" cy="229158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8F1BB39-1510-C56B-297E-97FEF594F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003" y="4456016"/>
            <a:ext cx="6573167" cy="228631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06DD307-1BDF-F847-8617-DB3584F742E3}"/>
              </a:ext>
            </a:extLst>
          </p:cNvPr>
          <p:cNvCxnSpPr>
            <a:cxnSpLocks/>
          </p:cNvCxnSpPr>
          <p:nvPr/>
        </p:nvCxnSpPr>
        <p:spPr>
          <a:xfrm flipH="1">
            <a:off x="9311594" y="3287893"/>
            <a:ext cx="355021" cy="52592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4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directement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5</a:t>
            </a:r>
            <a:r>
              <a:rPr lang="fr-FR"/>
              <a:t> : </a:t>
            </a:r>
            <a:r>
              <a:rPr lang="fr-FR" b="1" u="sng"/>
              <a:t>Tester</a:t>
            </a:r>
            <a:r>
              <a:rPr lang="fr-FR"/>
              <a:t> si tout fonctionne bien sur la branche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2"/>
            <a:r>
              <a:rPr lang="fr-FR"/>
              <a:t> Rien ne garantit que vos résolutions de conflit lors du merge étaient parfaites !</a:t>
            </a:r>
          </a:p>
          <a:p>
            <a:pPr lvl="2"/>
            <a:r>
              <a:rPr lang="fr-FR"/>
              <a:t> </a:t>
            </a:r>
            <a:r>
              <a:rPr lang="fr-FR" b="1"/>
              <a:t>Si tout marche</a:t>
            </a:r>
            <a:r>
              <a:rPr lang="fr-FR"/>
              <a:t> : c’est le temps de faire un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!</a:t>
            </a:r>
          </a:p>
          <a:p>
            <a:pPr lvl="2"/>
            <a:r>
              <a:rPr lang="fr-FR"/>
              <a:t> Et s’il y a des bugs sur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à cause du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? → Voir section </a:t>
            </a:r>
            <a:r>
              <a:rPr lang="fr-FR" b="1">
                <a:solidFill>
                  <a:srgbClr val="9073D1"/>
                </a:solidFill>
              </a:rPr>
              <a:t>Oula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78CB34-E1BA-3958-8FD4-F6EA590F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3561919"/>
            <a:ext cx="6573167" cy="228631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C1CB72-E35D-B382-107C-4448A14E51AD}"/>
              </a:ext>
            </a:extLst>
          </p:cNvPr>
          <p:cNvSpPr txBox="1"/>
          <p:nvPr/>
        </p:nvSpPr>
        <p:spPr>
          <a:xfrm>
            <a:off x="2943457" y="5858713"/>
            <a:ext cx="627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7385D1"/>
                </a:solidFill>
              </a:rPr>
              <a:t>C’est l’heure de recréer de nouvelles branches pour répéter le supplice </a:t>
            </a:r>
            <a:r>
              <a:rPr lang="en-US" sz="1400">
                <a:solidFill>
                  <a:srgbClr val="7385D1"/>
                </a:solidFill>
              </a:rPr>
              <a:t>😩</a:t>
            </a:r>
            <a:endParaRPr lang="fr-FR" sz="1400">
              <a:solidFill>
                <a:srgbClr val="73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5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 Setup initial du repository (une seule personne)</a:t>
            </a:r>
          </a:p>
          <a:p>
            <a:r>
              <a:rPr lang="fr-FR" noProof="0" dirty="0">
                <a:solidFill>
                  <a:srgbClr val="739CD1"/>
                </a:solidFill>
              </a:rPr>
              <a:t> Création de branches</a:t>
            </a:r>
          </a:p>
          <a:p>
            <a:r>
              <a:rPr lang="fr-FR" noProof="0" dirty="0">
                <a:solidFill>
                  <a:srgbClr val="7385D1"/>
                </a:solidFill>
              </a:rPr>
              <a:t> Merge de branches</a:t>
            </a:r>
          </a:p>
          <a:p>
            <a:r>
              <a:rPr lang="fr-FR" noProof="0" dirty="0">
                <a:solidFill>
                  <a:srgbClr val="9073D1"/>
                </a:solidFill>
              </a:rPr>
              <a:t> Oula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1CB52FE-88E1-5DEE-9B22-BED4CFCF6F89}"/>
              </a:ext>
            </a:extLst>
          </p:cNvPr>
          <p:cNvSpPr txBox="1"/>
          <p:nvPr/>
        </p:nvSpPr>
        <p:spPr>
          <a:xfrm>
            <a:off x="947928" y="5900331"/>
            <a:ext cx="10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73B3D1"/>
                </a:solidFill>
              </a:rPr>
              <a:t>*Ces notes de cours ne présentent </a:t>
            </a:r>
            <a:r>
              <a:rPr lang="fr-FR" b="1">
                <a:solidFill>
                  <a:srgbClr val="73B3D1"/>
                </a:solidFill>
              </a:rPr>
              <a:t>pas</a:t>
            </a:r>
            <a:r>
              <a:rPr lang="fr-FR">
                <a:solidFill>
                  <a:srgbClr val="73B3D1"/>
                </a:solidFill>
              </a:rPr>
              <a:t> une </a:t>
            </a:r>
            <a:r>
              <a:rPr lang="fr-FR">
                <a:solidFill>
                  <a:srgbClr val="FA4098"/>
                </a:solidFill>
              </a:rPr>
              <a:t>approche parfaite </a:t>
            </a:r>
            <a:r>
              <a:rPr lang="fr-FR">
                <a:solidFill>
                  <a:srgbClr val="73B3D1"/>
                </a:solidFill>
              </a:rPr>
              <a:t>pour vous préparer au travail en entreprise, mais elles vous aideront dans vos premiers pas pour la </a:t>
            </a:r>
            <a:r>
              <a:rPr lang="fr-FR" b="1">
                <a:solidFill>
                  <a:srgbClr val="73B3D1"/>
                </a:solidFill>
              </a:rPr>
              <a:t>collaboration Git</a:t>
            </a:r>
            <a:r>
              <a:rPr lang="fr-FR">
                <a:solidFill>
                  <a:srgbClr val="73B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F5E23-316C-3134-C820-B6A40FEF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056FF-FF5B-2B39-B4BA-8CBD4259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Une personne qui fait plusieurs merge d’affilée</a:t>
            </a:r>
          </a:p>
          <a:p>
            <a:pPr lvl="1"/>
            <a:r>
              <a:rPr lang="fr-FR"/>
              <a:t> Dans la situation où une personne fait plusieurs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consécutifs sur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, elle n’aura bien entendu aucun conflit à gérer.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A7A300-BFC5-8910-719E-C4BA5BB3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35" y="2481096"/>
            <a:ext cx="5917129" cy="311838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E46310-34AC-10A2-434C-ACB4501E1FB5}"/>
              </a:ext>
            </a:extLst>
          </p:cNvPr>
          <p:cNvSpPr txBox="1"/>
          <p:nvPr/>
        </p:nvSpPr>
        <p:spPr>
          <a:xfrm>
            <a:off x="3060700" y="5658493"/>
            <a:ext cx="617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7385D1"/>
                </a:solidFill>
              </a:rPr>
              <a:t>Ici, une personne travaille sur </a:t>
            </a:r>
            <a:r>
              <a:rPr lang="fr-FR">
                <a:solidFill>
                  <a:srgbClr val="FA4098"/>
                </a:solidFill>
              </a:rPr>
              <a:t>Etape-3</a:t>
            </a:r>
            <a:r>
              <a:rPr lang="fr-FR">
                <a:solidFill>
                  <a:srgbClr val="7385D1"/>
                </a:solidFill>
              </a:rPr>
              <a:t>, alors que l’autre a eu le temps de créer et de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>
                <a:solidFill>
                  <a:srgbClr val="7385D1"/>
                </a:solidFill>
              </a:rPr>
              <a:t> </a:t>
            </a:r>
            <a:r>
              <a:rPr lang="fr-FR">
                <a:solidFill>
                  <a:srgbClr val="FA4098"/>
                </a:solidFill>
              </a:rPr>
              <a:t>Etape-4</a:t>
            </a:r>
            <a:r>
              <a:rPr lang="fr-FR">
                <a:solidFill>
                  <a:srgbClr val="7385D1"/>
                </a:solidFill>
              </a:rPr>
              <a:t> puis </a:t>
            </a:r>
            <a:r>
              <a:rPr lang="fr-FR">
                <a:solidFill>
                  <a:srgbClr val="FA4098"/>
                </a:solidFill>
              </a:rPr>
              <a:t>Etape-5</a:t>
            </a:r>
            <a:r>
              <a:rPr lang="fr-FR">
                <a:solidFill>
                  <a:srgbClr val="7385D1"/>
                </a:solidFill>
              </a:rPr>
              <a:t>.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38379DF-4B1A-CAA8-838D-A235133F51AA}"/>
              </a:ext>
            </a:extLst>
          </p:cNvPr>
          <p:cNvCxnSpPr>
            <a:cxnSpLocks/>
          </p:cNvCxnSpPr>
          <p:nvPr/>
        </p:nvCxnSpPr>
        <p:spPr>
          <a:xfrm>
            <a:off x="4517136" y="2962656"/>
            <a:ext cx="429722" cy="23332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1817C1B-D01E-8B88-3D01-8C76E2F43052}"/>
              </a:ext>
            </a:extLst>
          </p:cNvPr>
          <p:cNvCxnSpPr>
            <a:cxnSpLocks/>
          </p:cNvCxnSpPr>
          <p:nvPr/>
        </p:nvCxnSpPr>
        <p:spPr>
          <a:xfrm>
            <a:off x="4495754" y="2424210"/>
            <a:ext cx="429722" cy="23332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5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Gaffes abordées dans cette section</a:t>
            </a:r>
          </a:p>
          <a:p>
            <a:pPr lvl="1"/>
            <a:r>
              <a:rPr lang="fr-FR"/>
              <a:t> J’ai introduit des bugs dans dev suite à un merge</a:t>
            </a:r>
          </a:p>
          <a:p>
            <a:pPr lvl="1"/>
            <a:r>
              <a:rPr lang="fr-FR"/>
              <a:t> J’ai travaillé sur la mauvaise branche</a:t>
            </a:r>
          </a:p>
          <a:p>
            <a:pPr lvl="1"/>
            <a:r>
              <a:rPr lang="fr-FR"/>
              <a:t> Mon coéquipier et moi avons fait 2 merges en même temps avant de push</a:t>
            </a:r>
          </a:p>
          <a:p>
            <a:pPr lvl="1"/>
            <a:r>
              <a:rPr lang="fr-FR"/>
              <a:t> Mon code est tout pété et je veux revenir en arrière (simple)</a:t>
            </a:r>
          </a:p>
          <a:p>
            <a:pPr lvl="1"/>
            <a:r>
              <a:rPr lang="fr-FR"/>
              <a:t> Les migrations ne fonctionnent plus (simple)</a:t>
            </a:r>
          </a:p>
        </p:txBody>
      </p:sp>
    </p:spTree>
    <p:extLst>
      <p:ext uri="{BB962C8B-B14F-4D97-AF65-F5344CB8AC3E}">
        <p14:creationId xmlns:p14="http://schemas.microsoft.com/office/powerpoint/2010/main" val="102437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62292"/>
          </a:xfrm>
        </p:spPr>
        <p:txBody>
          <a:bodyPr/>
          <a:lstStyle/>
          <a:p>
            <a:r>
              <a:rPr lang="fr-FR"/>
              <a:t> J’ai introduit des bugs dans dev suite à un merge</a:t>
            </a:r>
          </a:p>
          <a:p>
            <a:pPr lvl="1"/>
            <a:r>
              <a:rPr lang="fr-FR"/>
              <a:t> Disons qu’un </a:t>
            </a:r>
            <a:r>
              <a:rPr lang="fr-FR" i="1"/>
              <a:t>paisible</a:t>
            </a:r>
            <a:r>
              <a:rPr lang="fr-FR"/>
              <a:t> après-midi on souhaite merge </a:t>
            </a:r>
            <a:r>
              <a:rPr lang="fr-FR">
                <a:solidFill>
                  <a:srgbClr val="FA4098"/>
                </a:solidFill>
              </a:rPr>
              <a:t>Etape-10</a:t>
            </a:r>
            <a:r>
              <a:rPr lang="fr-FR"/>
              <a:t> dans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  <a:p>
            <a:pPr lvl="2"/>
            <a:r>
              <a:rPr lang="fr-FR"/>
              <a:t> Je fais le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, je </a:t>
            </a:r>
            <a:r>
              <a:rPr lang="fr-FR" b="1"/>
              <a:t>résous les conflits</a:t>
            </a:r>
            <a:r>
              <a:rPr lang="fr-FR"/>
              <a:t>, je valide le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(sans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immédiat !), je teste le projet… oups ! Il y a des </a:t>
            </a:r>
            <a:r>
              <a:rPr lang="fr-FR" b="1"/>
              <a:t>bugs</a:t>
            </a:r>
            <a:r>
              <a:rPr lang="fr-FR"/>
              <a:t> qui découlent directement du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.</a:t>
            </a:r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r>
              <a:rPr lang="fr-FR"/>
              <a:t> D’abord, très important : ne pas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immédiatement. (Sinon cela va nuire à notre équipe)</a:t>
            </a:r>
          </a:p>
          <a:p>
            <a:pPr lvl="2"/>
            <a:r>
              <a:rPr lang="fr-FR"/>
              <a:t> Ensuite, la </a:t>
            </a:r>
            <a:r>
              <a:rPr lang="fr-FR" b="1"/>
              <a:t>solution</a:t>
            </a:r>
            <a:r>
              <a:rPr lang="fr-FR"/>
              <a:t> dépendra de la nature des bugs</a:t>
            </a:r>
          </a:p>
          <a:p>
            <a:pPr lvl="3"/>
            <a:r>
              <a:rPr lang="fr-FR"/>
              <a:t> </a:t>
            </a:r>
            <a:r>
              <a:rPr lang="fr-FR" u="sng"/>
              <a:t>Petits</a:t>
            </a:r>
            <a:r>
              <a:rPr lang="fr-FR"/>
              <a:t> bugs </a:t>
            </a:r>
            <a:r>
              <a:rPr lang="fr-FR" u="sng"/>
              <a:t>évidents</a:t>
            </a:r>
            <a:r>
              <a:rPr lang="fr-FR"/>
              <a:t> et </a:t>
            </a:r>
            <a:r>
              <a:rPr lang="fr-FR" u="sng"/>
              <a:t>rapides à corriger</a:t>
            </a:r>
            <a:r>
              <a:rPr lang="fr-FR"/>
              <a:t> : faites simplement un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sur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qui règle tout.</a:t>
            </a:r>
          </a:p>
          <a:p>
            <a:pPr lvl="3"/>
            <a:r>
              <a:rPr lang="fr-FR"/>
              <a:t> Gros bugs qui cassent plusieurs choses et qui nécessiteront beaucoup de temps : voir prochaines diapos.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CE3E98-A6F5-5397-84D5-1AA75203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947417"/>
            <a:ext cx="2694432" cy="118331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0489E8-CAC3-3673-8CAB-981EA7BE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490" y="2703577"/>
            <a:ext cx="4553702" cy="177904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1305C20-000B-8873-33CF-23B94F8C3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049" y="2862141"/>
            <a:ext cx="2666175" cy="144780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56935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J’ai introduit des bugs dans dev suite à un merge</a:t>
            </a:r>
          </a:p>
          <a:p>
            <a:pPr lvl="1"/>
            <a:r>
              <a:rPr lang="fr-FR"/>
              <a:t> Une première étape sûre pourrait être d’</a:t>
            </a:r>
            <a:r>
              <a:rPr lang="fr-FR">
                <a:solidFill>
                  <a:srgbClr val="FA4098"/>
                </a:solidFill>
              </a:rPr>
              <a:t>annuler le merge</a:t>
            </a:r>
            <a:r>
              <a:rPr lang="fr-FR"/>
              <a:t>.</a:t>
            </a:r>
          </a:p>
          <a:p>
            <a:pPr lvl="2"/>
            <a:r>
              <a:rPr lang="fr-FR"/>
              <a:t> Comme ça si votre coéquipier avait besoin de faire un merge ou de créer une nouvelle branche à partir de dev, il peut poursuivre son travail.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C5FFED-28DB-1C89-9F16-459A4E36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2" y="3358736"/>
            <a:ext cx="3614286" cy="140082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BD8E7C-9131-496E-0084-EA3AF263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43" y="3188209"/>
            <a:ext cx="4263412" cy="198120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23084E-8123-DD51-BBD0-0219381F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133" y="5658172"/>
            <a:ext cx="3676404" cy="108262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0AF6C52-7EFD-AF98-9C26-E03658E0337A}"/>
              </a:ext>
            </a:extLst>
          </p:cNvPr>
          <p:cNvSpPr txBox="1"/>
          <p:nvPr/>
        </p:nvSpPr>
        <p:spPr>
          <a:xfrm>
            <a:off x="445008" y="2944368"/>
            <a:ext cx="41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9073D1"/>
                </a:solidFill>
              </a:rPr>
              <a:t>Sélectionnez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>
                <a:solidFill>
                  <a:srgbClr val="9073D1"/>
                </a:solidFill>
              </a:rPr>
              <a:t> (celui qui a été merge)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57F8B3-A296-617A-69D2-8D5F5BB327B2}"/>
              </a:ext>
            </a:extLst>
          </p:cNvPr>
          <p:cNvCxnSpPr>
            <a:cxnSpLocks/>
          </p:cNvCxnSpPr>
          <p:nvPr/>
        </p:nvCxnSpPr>
        <p:spPr>
          <a:xfrm>
            <a:off x="230147" y="3219558"/>
            <a:ext cx="429722" cy="23332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CEC289F-12A8-565E-A785-E5E918178240}"/>
              </a:ext>
            </a:extLst>
          </p:cNvPr>
          <p:cNvCxnSpPr>
            <a:cxnSpLocks/>
          </p:cNvCxnSpPr>
          <p:nvPr/>
        </p:nvCxnSpPr>
        <p:spPr>
          <a:xfrm>
            <a:off x="6066964" y="3246413"/>
            <a:ext cx="429722" cy="23332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53CB44-C853-5F2E-9309-2183E12FC5C2}"/>
              </a:ext>
            </a:extLst>
          </p:cNvPr>
          <p:cNvCxnSpPr>
            <a:cxnSpLocks/>
          </p:cNvCxnSpPr>
          <p:nvPr/>
        </p:nvCxnSpPr>
        <p:spPr>
          <a:xfrm flipH="1">
            <a:off x="10636114" y="4759562"/>
            <a:ext cx="414620" cy="30447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27CAC12-E3D1-9136-67FC-5184A2125DED}"/>
              </a:ext>
            </a:extLst>
          </p:cNvPr>
          <p:cNvSpPr txBox="1"/>
          <p:nvPr/>
        </p:nvSpPr>
        <p:spPr>
          <a:xfrm>
            <a:off x="5813802" y="2775091"/>
            <a:ext cx="6292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rgbClr val="9073D1"/>
                </a:solidFill>
              </a:rPr>
              <a:t>Clic-droit sur le </a:t>
            </a:r>
            <a:r>
              <a:rPr lang="fr-FR" sz="1600">
                <a:solidFill>
                  <a:srgbClr val="FA4098"/>
                </a:solidFill>
              </a:rPr>
              <a:t>commit</a:t>
            </a:r>
            <a:r>
              <a:rPr lang="fr-FR" sz="1600">
                <a:solidFill>
                  <a:srgbClr val="9073D1"/>
                </a:solidFill>
              </a:rPr>
              <a:t> précédent dans </a:t>
            </a:r>
            <a:r>
              <a:rPr lang="fr-FR" sz="1600">
                <a:solidFill>
                  <a:srgbClr val="FA4098"/>
                </a:solidFill>
              </a:rPr>
              <a:t>dev</a:t>
            </a:r>
            <a:r>
              <a:rPr lang="fr-FR" sz="1600">
                <a:solidFill>
                  <a:srgbClr val="9073D1"/>
                </a:solidFill>
              </a:rPr>
              <a:t> pour reset le </a:t>
            </a:r>
            <a:r>
              <a:rPr lang="fr-FR" sz="1600">
                <a:solidFill>
                  <a:srgbClr val="FA4098"/>
                </a:solidFill>
              </a:rPr>
              <a:t>merge</a:t>
            </a:r>
            <a:r>
              <a:rPr lang="fr-FR" sz="160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7957ADB-81A6-0A60-271C-697C0EEF3618}"/>
              </a:ext>
            </a:extLst>
          </p:cNvPr>
          <p:cNvSpPr txBox="1"/>
          <p:nvPr/>
        </p:nvSpPr>
        <p:spPr>
          <a:xfrm>
            <a:off x="2524215" y="59922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9073D1"/>
                </a:solidFill>
              </a:rPr>
              <a:t>Résultat :</a:t>
            </a:r>
          </a:p>
        </p:txBody>
      </p:sp>
    </p:spTree>
    <p:extLst>
      <p:ext uri="{BB962C8B-B14F-4D97-AF65-F5344CB8AC3E}">
        <p14:creationId xmlns:p14="http://schemas.microsoft.com/office/powerpoint/2010/main" val="68087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J’ai introduit des bugs dans dev suite à un merge</a:t>
            </a:r>
          </a:p>
          <a:p>
            <a:pPr lvl="1"/>
            <a:r>
              <a:rPr lang="fr-FR"/>
              <a:t> Une fois le </a:t>
            </a:r>
            <a:r>
              <a:rPr lang="fr-FR">
                <a:solidFill>
                  <a:srgbClr val="FA4098"/>
                </a:solidFill>
              </a:rPr>
              <a:t>merge annulé</a:t>
            </a:r>
            <a:r>
              <a:rPr lang="fr-FR"/>
              <a:t>, </a:t>
            </a:r>
            <a:r>
              <a:rPr lang="fr-FR" b="1"/>
              <a:t>choisissez</a:t>
            </a:r>
            <a:r>
              <a:rPr lang="fr-FR"/>
              <a:t> :</a:t>
            </a:r>
          </a:p>
          <a:p>
            <a:pPr lvl="2"/>
            <a:r>
              <a:rPr lang="fr-FR"/>
              <a:t> </a:t>
            </a:r>
            <a:r>
              <a:rPr lang="fr-FR" b="1"/>
              <a:t>Je sais quoi modifier </a:t>
            </a:r>
            <a:r>
              <a:rPr lang="fr-FR"/>
              <a:t>sur ma branche pour que le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se passe mieux : </a:t>
            </a:r>
          </a:p>
          <a:p>
            <a:pPr lvl="3"/>
            <a:r>
              <a:rPr lang="fr-FR"/>
              <a:t>Faites un nouveau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sur votre branche pour </a:t>
            </a:r>
            <a:r>
              <a:rPr lang="fr-FR" b="1"/>
              <a:t>améliorer votre code </a:t>
            </a:r>
            <a:r>
              <a:rPr lang="fr-FR"/>
              <a:t>et tentez le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à nouveau ensuite.</a:t>
            </a:r>
          </a:p>
          <a:p>
            <a:pPr lvl="2"/>
            <a:r>
              <a:rPr lang="fr-FR"/>
              <a:t> </a:t>
            </a:r>
            <a:r>
              <a:rPr lang="fr-FR" b="1"/>
              <a:t>J’ai besoin de faire le merge </a:t>
            </a:r>
            <a:r>
              <a:rPr lang="fr-FR"/>
              <a:t>(ou bien je préfère le faire)</a:t>
            </a:r>
            <a:r>
              <a:rPr lang="fr-FR" b="1"/>
              <a:t> </a:t>
            </a:r>
            <a:r>
              <a:rPr lang="fr-FR"/>
              <a:t>pour savoir quoi corriger ou pour pouvoir corriger plus rapidement / facilement.</a:t>
            </a:r>
          </a:p>
          <a:p>
            <a:pPr lvl="3"/>
            <a:r>
              <a:rPr lang="fr-FR"/>
              <a:t> Voir prochaines diapos.</a:t>
            </a:r>
          </a:p>
          <a:p>
            <a:pPr lvl="2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4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J’ai introduit des bugs dans dev suite à un merge</a:t>
            </a:r>
          </a:p>
          <a:p>
            <a:pPr lvl="1"/>
            <a:r>
              <a:rPr lang="fr-FR"/>
              <a:t> Si vous avez </a:t>
            </a:r>
            <a:r>
              <a:rPr lang="fr-FR" b="1"/>
              <a:t>besoin</a:t>
            </a:r>
            <a:r>
              <a:rPr lang="fr-FR"/>
              <a:t> du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pour déboguer :</a:t>
            </a:r>
          </a:p>
          <a:p>
            <a:pPr lvl="2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1</a:t>
            </a:r>
            <a:r>
              <a:rPr lang="fr-FR"/>
              <a:t> : On fait le merge inverse … on sélectionne notre </a:t>
            </a:r>
            <a:r>
              <a:rPr lang="fr-FR">
                <a:solidFill>
                  <a:srgbClr val="FA4098"/>
                </a:solidFill>
              </a:rPr>
              <a:t>branche</a:t>
            </a:r>
            <a:r>
              <a:rPr lang="fr-FR"/>
              <a:t>, et on merge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dedans.</a:t>
            </a:r>
          </a:p>
          <a:p>
            <a:pPr lvl="3"/>
            <a:r>
              <a:rPr lang="fr-FR"/>
              <a:t> (Oui, pour le moment, on dirait qu’on a supprimé la branche dev…)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6DFAF5-7C51-C3F9-1B6C-1A0DC7DA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9" y="3495142"/>
            <a:ext cx="3219899" cy="108600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21DAFC-03ED-0CF1-CAA4-4AEE89C0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53" y="3337958"/>
            <a:ext cx="3362794" cy="14003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C7EE0B-63FD-79DF-54BD-033908F5B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545" y="3057473"/>
            <a:ext cx="3210373" cy="177189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99E8E33-4FE3-4E4D-9973-345AF84CCEAF}"/>
              </a:ext>
            </a:extLst>
          </p:cNvPr>
          <p:cNvCxnSpPr>
            <a:cxnSpLocks/>
          </p:cNvCxnSpPr>
          <p:nvPr/>
        </p:nvCxnSpPr>
        <p:spPr>
          <a:xfrm>
            <a:off x="305922" y="4148621"/>
            <a:ext cx="429722" cy="23332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7A7E9D0-0EF3-FFBC-76D6-EC4BC27C9C07}"/>
              </a:ext>
            </a:extLst>
          </p:cNvPr>
          <p:cNvCxnSpPr>
            <a:cxnSpLocks/>
          </p:cNvCxnSpPr>
          <p:nvPr/>
        </p:nvCxnSpPr>
        <p:spPr>
          <a:xfrm flipH="1">
            <a:off x="4728846" y="3204387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BAC8AE1-4872-1BCF-C38D-AC1D719077A4}"/>
              </a:ext>
            </a:extLst>
          </p:cNvPr>
          <p:cNvCxnSpPr>
            <a:cxnSpLocks/>
          </p:cNvCxnSpPr>
          <p:nvPr/>
        </p:nvCxnSpPr>
        <p:spPr>
          <a:xfrm flipH="1">
            <a:off x="7710272" y="430471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2ED6B1C-1EA9-0C62-4B72-41285DA81D29}"/>
              </a:ext>
            </a:extLst>
          </p:cNvPr>
          <p:cNvCxnSpPr>
            <a:cxnSpLocks/>
          </p:cNvCxnSpPr>
          <p:nvPr/>
        </p:nvCxnSpPr>
        <p:spPr>
          <a:xfrm flipH="1">
            <a:off x="10769982" y="2940150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74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J’ai introduit des bugs dans dev suite à un merge</a:t>
            </a:r>
          </a:p>
          <a:p>
            <a:pPr lvl="1"/>
            <a:r>
              <a:rPr lang="fr-FR"/>
              <a:t> Si vous avez </a:t>
            </a:r>
            <a:r>
              <a:rPr lang="fr-FR" b="1"/>
              <a:t>besoin</a:t>
            </a:r>
            <a:r>
              <a:rPr lang="fr-FR"/>
              <a:t> du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pour déboguer :</a:t>
            </a:r>
          </a:p>
          <a:p>
            <a:pPr lvl="2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2</a:t>
            </a:r>
            <a:r>
              <a:rPr lang="fr-FR"/>
              <a:t> : Faites les modifications nécessaires sur votre branche après avoir merge dev dedans. (Donc un nouveau commit qui règle les bugs)</a:t>
            </a:r>
          </a:p>
          <a:p>
            <a:pPr lvl="2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3</a:t>
            </a:r>
            <a:r>
              <a:rPr lang="fr-FR"/>
              <a:t> : On sélectionne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, et on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sa branche dedans. (C’était l’objectif initial)</a:t>
            </a:r>
          </a:p>
          <a:p>
            <a:pPr lvl="2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4</a:t>
            </a:r>
            <a:r>
              <a:rPr lang="fr-FR"/>
              <a:t> : Faites un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895BAA0-EC13-84EE-FE5F-B5FB73E4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0" y="3944184"/>
            <a:ext cx="3191320" cy="206721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6A32F40-153C-0495-07D0-E9A1859E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34" y="3944184"/>
            <a:ext cx="3172268" cy="207674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E1BF2B7-5B65-A0DB-D6B3-D397469EC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42" y="3748894"/>
            <a:ext cx="3219899" cy="246731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723F6A-3918-66C1-F3C4-B9DE70F3B75C}"/>
              </a:ext>
            </a:extLst>
          </p:cNvPr>
          <p:cNvCxnSpPr>
            <a:cxnSpLocks/>
          </p:cNvCxnSpPr>
          <p:nvPr/>
        </p:nvCxnSpPr>
        <p:spPr>
          <a:xfrm flipH="1">
            <a:off x="2653984" y="386275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231A86A-3491-FE9E-0E94-9D2ABC6A0CC9}"/>
              </a:ext>
            </a:extLst>
          </p:cNvPr>
          <p:cNvCxnSpPr>
            <a:cxnSpLocks/>
          </p:cNvCxnSpPr>
          <p:nvPr/>
        </p:nvCxnSpPr>
        <p:spPr>
          <a:xfrm flipH="1">
            <a:off x="5293079" y="4484547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CD9D57B-835A-AF4E-89D2-8B99CD16FF3B}"/>
              </a:ext>
            </a:extLst>
          </p:cNvPr>
          <p:cNvCxnSpPr>
            <a:cxnSpLocks/>
          </p:cNvCxnSpPr>
          <p:nvPr/>
        </p:nvCxnSpPr>
        <p:spPr>
          <a:xfrm flipH="1">
            <a:off x="10892460" y="3677043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5FF755D-BB20-A1FA-890D-7C5401F7BBF4}"/>
              </a:ext>
            </a:extLst>
          </p:cNvPr>
          <p:cNvSpPr txBox="1"/>
          <p:nvPr/>
        </p:nvSpPr>
        <p:spPr>
          <a:xfrm>
            <a:off x="112820" y="352420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9073D1"/>
                </a:solidFill>
              </a:rPr>
              <a:t>Nouveau commit qui règle les bugs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E4645-4CFF-EBFF-9138-F51E130EAE33}"/>
              </a:ext>
            </a:extLst>
          </p:cNvPr>
          <p:cNvSpPr txBox="1"/>
          <p:nvPr/>
        </p:nvSpPr>
        <p:spPr>
          <a:xfrm>
            <a:off x="4178383" y="35420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On sélectionne </a:t>
            </a:r>
            <a:r>
              <a:rPr lang="fr-FR" sz="1400">
                <a:solidFill>
                  <a:srgbClr val="FA4098"/>
                </a:solidFill>
              </a:rPr>
              <a:t>dev</a:t>
            </a:r>
            <a:r>
              <a:rPr lang="fr-FR" sz="1400">
                <a:solidFill>
                  <a:srgbClr val="9073D1"/>
                </a:solidFill>
              </a:rPr>
              <a:t>, on merge </a:t>
            </a:r>
            <a:r>
              <a:rPr lang="fr-FR" sz="1400">
                <a:solidFill>
                  <a:srgbClr val="FA4098"/>
                </a:solidFill>
              </a:rPr>
              <a:t>Etape-10</a:t>
            </a:r>
            <a:r>
              <a:rPr lang="fr-FR" sz="1400">
                <a:solidFill>
                  <a:srgbClr val="9073D1"/>
                </a:solidFill>
              </a:rPr>
              <a:t> dedans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D50694-ACF4-5FAB-BFFF-C2ADC35BE1C9}"/>
              </a:ext>
            </a:extLst>
          </p:cNvPr>
          <p:cNvSpPr txBox="1"/>
          <p:nvPr/>
        </p:nvSpPr>
        <p:spPr>
          <a:xfrm>
            <a:off x="8452618" y="33559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Voici le résultat, on est prêt à </a:t>
            </a:r>
            <a:r>
              <a:rPr lang="fr-FR" sz="1400">
                <a:solidFill>
                  <a:srgbClr val="FA4098"/>
                </a:solidFill>
              </a:rPr>
              <a:t>push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DCE9E9-AF01-3640-9ED2-F4666DF2DC97}"/>
              </a:ext>
            </a:extLst>
          </p:cNvPr>
          <p:cNvSpPr txBox="1"/>
          <p:nvPr/>
        </p:nvSpPr>
        <p:spPr>
          <a:xfrm>
            <a:off x="157536" y="6266055"/>
            <a:ext cx="1178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rgbClr val="9073D1"/>
                </a:solidFill>
              </a:rPr>
              <a:t>Il existe une approche avec quelques similitudes qui consiste à faire un </a:t>
            </a:r>
            <a:r>
              <a:rPr lang="fr-FR" sz="1600">
                <a:solidFill>
                  <a:srgbClr val="FA4098"/>
                </a:solidFill>
              </a:rPr>
              <a:t>rebase</a:t>
            </a:r>
            <a:r>
              <a:rPr lang="fr-FR" sz="1600">
                <a:solidFill>
                  <a:srgbClr val="9073D1"/>
                </a:solidFill>
              </a:rPr>
              <a:t>. Cela dit, pour cette première collaboration Git, cette manière de procéder est un peu plus intuitive / simple et permet de conserver </a:t>
            </a:r>
            <a:r>
              <a:rPr lang="fr-FR" sz="1600">
                <a:solidFill>
                  <a:srgbClr val="FA4098"/>
                </a:solidFill>
              </a:rPr>
              <a:t>l’historique de la branche </a:t>
            </a:r>
            <a:r>
              <a:rPr lang="fr-FR" sz="1600">
                <a:solidFill>
                  <a:srgbClr val="9073D1"/>
                </a:solidFill>
              </a:rPr>
              <a:t>sans modifier la chronologie avec un </a:t>
            </a:r>
            <a:r>
              <a:rPr lang="fr-FR" sz="1600">
                <a:solidFill>
                  <a:srgbClr val="FA4098"/>
                </a:solidFill>
              </a:rPr>
              <a:t>rebase</a:t>
            </a:r>
            <a:r>
              <a:rPr lang="fr-FR" sz="1600">
                <a:solidFill>
                  <a:srgbClr val="907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5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44476"/>
            <a:ext cx="11118135" cy="5026393"/>
          </a:xfrm>
        </p:spPr>
        <p:txBody>
          <a:bodyPr/>
          <a:lstStyle/>
          <a:p>
            <a:r>
              <a:rPr lang="fr-FR"/>
              <a:t> J’ai travaillé sur la mauvaise branche</a:t>
            </a:r>
          </a:p>
          <a:p>
            <a:pPr lvl="1"/>
            <a:r>
              <a:rPr lang="fr-FR"/>
              <a:t> Exemple : J’ai travaillé dans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au lieu de me créer une branche pour travailler dessus.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1</a:t>
            </a:r>
            <a:r>
              <a:rPr lang="fr-FR"/>
              <a:t> : </a:t>
            </a:r>
            <a:r>
              <a:rPr lang="fr-FR" sz="1800" strike="sngStrike"/>
              <a:t>Get good</a:t>
            </a:r>
            <a:r>
              <a:rPr lang="fr-FR"/>
              <a:t> Créez une branche à partir de votre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de trop.</a:t>
            </a:r>
          </a:p>
          <a:p>
            <a:pPr lvl="2"/>
            <a:r>
              <a:rPr lang="fr-FR"/>
              <a:t> Pour le moment elle occupe la même place que la pointe de la branche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6BCA05-F4BF-F683-4AFF-0B6722F09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35" y="2553351"/>
            <a:ext cx="5001397" cy="82506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229C59-282F-9F52-18ED-6C6376604BE3}"/>
              </a:ext>
            </a:extLst>
          </p:cNvPr>
          <p:cNvSpPr txBox="1"/>
          <p:nvPr/>
        </p:nvSpPr>
        <p:spPr>
          <a:xfrm>
            <a:off x="4267200" y="4939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Je crée une branche sur mon </a:t>
            </a:r>
            <a:r>
              <a:rPr lang="fr-FR" sz="1400">
                <a:solidFill>
                  <a:srgbClr val="FA4098"/>
                </a:solidFill>
              </a:rPr>
              <a:t>commit</a:t>
            </a:r>
            <a:r>
              <a:rPr lang="fr-FR" sz="1400">
                <a:solidFill>
                  <a:srgbClr val="9073D1"/>
                </a:solidFill>
              </a:rPr>
              <a:t> de trop </a:t>
            </a:r>
            <a:endParaRPr lang="fr-FR" sz="1400" i="1">
              <a:solidFill>
                <a:srgbClr val="9073D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D1EB8A-EFB8-E8C8-A863-E017017B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08" y="5284428"/>
            <a:ext cx="3286584" cy="106694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6BF288-456F-B644-9077-3FD11532047B}"/>
              </a:ext>
            </a:extLst>
          </p:cNvPr>
          <p:cNvSpPr txBox="1"/>
          <p:nvPr/>
        </p:nvSpPr>
        <p:spPr>
          <a:xfrm>
            <a:off x="3877056" y="2219741"/>
            <a:ext cx="441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9073D1"/>
                </a:solidFill>
              </a:rPr>
              <a:t>Ce </a:t>
            </a:r>
            <a:r>
              <a:rPr lang="fr-FR" sz="1600">
                <a:solidFill>
                  <a:srgbClr val="FA4098"/>
                </a:solidFill>
              </a:rPr>
              <a:t>commit</a:t>
            </a:r>
            <a:r>
              <a:rPr lang="fr-FR" sz="1600">
                <a:solidFill>
                  <a:srgbClr val="9073D1"/>
                </a:solidFill>
              </a:rPr>
              <a:t> dans </a:t>
            </a:r>
            <a:r>
              <a:rPr lang="fr-FR" sz="1600">
                <a:solidFill>
                  <a:srgbClr val="FA4098"/>
                </a:solidFill>
              </a:rPr>
              <a:t>dev</a:t>
            </a:r>
            <a:r>
              <a:rPr lang="fr-FR" sz="1600">
                <a:solidFill>
                  <a:srgbClr val="9073D1"/>
                </a:solidFill>
              </a:rPr>
              <a:t> est une </a:t>
            </a:r>
            <a:r>
              <a:rPr lang="fr-FR" sz="1600" i="1">
                <a:solidFill>
                  <a:srgbClr val="9073D1"/>
                </a:solidFill>
              </a:rPr>
              <a:t>horrible bévue</a:t>
            </a:r>
          </a:p>
        </p:txBody>
      </p:sp>
    </p:spTree>
    <p:extLst>
      <p:ext uri="{BB962C8B-B14F-4D97-AF65-F5344CB8AC3E}">
        <p14:creationId xmlns:p14="http://schemas.microsoft.com/office/powerpoint/2010/main" val="3978985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J’ai travaillé sur la mauvaise branche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2 </a:t>
            </a:r>
            <a:r>
              <a:rPr lang="fr-FR"/>
              <a:t>: Reset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au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précédent. (Donc reset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à AVANT votre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de trop)</a:t>
            </a:r>
          </a:p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94217C-1953-8CF4-7398-D01BA9DA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1" y="2817221"/>
            <a:ext cx="2779776" cy="9741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E40443-87B1-7017-3A4F-57DFD187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07" y="2577780"/>
            <a:ext cx="6651723" cy="170243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4A909D-A589-4C81-8CF0-FB8C3345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127" y="5268271"/>
            <a:ext cx="3027205" cy="102090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BF09B5-BE0D-AF8A-71E2-48FB8E94510D}"/>
              </a:ext>
            </a:extLst>
          </p:cNvPr>
          <p:cNvSpPr txBox="1"/>
          <p:nvPr/>
        </p:nvSpPr>
        <p:spPr>
          <a:xfrm>
            <a:off x="78261" y="2486292"/>
            <a:ext cx="413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On sélectionne </a:t>
            </a:r>
            <a:r>
              <a:rPr lang="fr-FR" sz="1400">
                <a:solidFill>
                  <a:srgbClr val="FA4098"/>
                </a:solidFill>
              </a:rPr>
              <a:t>dev</a:t>
            </a:r>
            <a:r>
              <a:rPr lang="fr-FR" sz="1400">
                <a:solidFill>
                  <a:srgbClr val="9073D1"/>
                </a:solidFill>
              </a:rPr>
              <a:t> (et non notre nouvelle branche)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FE6CDE-EB88-6537-FF70-F335BA3FC6D7}"/>
              </a:ext>
            </a:extLst>
          </p:cNvPr>
          <p:cNvSpPr txBox="1"/>
          <p:nvPr/>
        </p:nvSpPr>
        <p:spPr>
          <a:xfrm>
            <a:off x="6623523" y="2213838"/>
            <a:ext cx="413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Clic-droit sur le commit juste avant pour reset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235230-DD89-A9F5-3429-902CC95ADEAB}"/>
              </a:ext>
            </a:extLst>
          </p:cNvPr>
          <p:cNvCxnSpPr>
            <a:cxnSpLocks/>
          </p:cNvCxnSpPr>
          <p:nvPr/>
        </p:nvCxnSpPr>
        <p:spPr>
          <a:xfrm>
            <a:off x="576479" y="2817221"/>
            <a:ext cx="308941" cy="24256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9101A2-EBED-AFED-67A5-548FCDB7EE57}"/>
              </a:ext>
            </a:extLst>
          </p:cNvPr>
          <p:cNvCxnSpPr>
            <a:cxnSpLocks/>
          </p:cNvCxnSpPr>
          <p:nvPr/>
        </p:nvCxnSpPr>
        <p:spPr>
          <a:xfrm flipH="1">
            <a:off x="6915088" y="2731092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081E3B-776E-899E-1F40-CC6D2FE0776B}"/>
              </a:ext>
            </a:extLst>
          </p:cNvPr>
          <p:cNvCxnSpPr>
            <a:cxnSpLocks/>
          </p:cNvCxnSpPr>
          <p:nvPr/>
        </p:nvCxnSpPr>
        <p:spPr>
          <a:xfrm flipH="1">
            <a:off x="11727349" y="392371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145821B-0D81-B6EB-00FC-903AC68D9C44}"/>
              </a:ext>
            </a:extLst>
          </p:cNvPr>
          <p:cNvSpPr txBox="1"/>
          <p:nvPr/>
        </p:nvSpPr>
        <p:spPr>
          <a:xfrm>
            <a:off x="4043372" y="4844909"/>
            <a:ext cx="430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9073D1"/>
                </a:solidFill>
              </a:rPr>
              <a:t>Pour le moment le résultat n’est pas convaincant</a:t>
            </a:r>
          </a:p>
        </p:txBody>
      </p:sp>
    </p:spTree>
    <p:extLst>
      <p:ext uri="{BB962C8B-B14F-4D97-AF65-F5344CB8AC3E}">
        <p14:creationId xmlns:p14="http://schemas.microsoft.com/office/powerpoint/2010/main" val="2634743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J’ai travaillé sur la mauvaise branche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3 </a:t>
            </a:r>
            <a:r>
              <a:rPr lang="fr-FR"/>
              <a:t>: Faire un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spooky </a:t>
            </a:r>
            <a:r>
              <a:rPr lang="en-US"/>
              <a:t>👻🎃</a:t>
            </a:r>
            <a:r>
              <a:rPr lang="fr-FR"/>
              <a:t> avec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4E2EC39-6F43-B9D9-1E77-C33C88A1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4" y="2228561"/>
            <a:ext cx="11517332" cy="44773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1642EC0-0319-4BC7-5DD5-266B019F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80" y="3206504"/>
            <a:ext cx="7716327" cy="45726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1F6C2DE-0595-C463-21F9-D3A2100D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670" y="4915963"/>
            <a:ext cx="4656360" cy="90606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A49F924-D155-F712-5EEA-9DFA728668AC}"/>
              </a:ext>
            </a:extLst>
          </p:cNvPr>
          <p:cNvSpPr txBox="1"/>
          <p:nvPr/>
        </p:nvSpPr>
        <p:spPr>
          <a:xfrm>
            <a:off x="4028479" y="4268633"/>
            <a:ext cx="430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9073D1"/>
                </a:solidFill>
              </a:rPr>
              <a:t>Résultat final (</a:t>
            </a:r>
            <a:r>
              <a:rPr lang="fr-FR" sz="1600">
                <a:solidFill>
                  <a:srgbClr val="FA4098"/>
                </a:solidFill>
              </a:rPr>
              <a:t>dev</a:t>
            </a:r>
            <a:r>
              <a:rPr lang="fr-FR" sz="1600">
                <a:solidFill>
                  <a:srgbClr val="9073D1"/>
                </a:solidFill>
              </a:rPr>
              <a:t> a bien été reset et notre nouvelle branche est en avance)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978D078-3899-F8FF-0307-AFE122DB5383}"/>
              </a:ext>
            </a:extLst>
          </p:cNvPr>
          <p:cNvCxnSpPr>
            <a:cxnSpLocks/>
          </p:cNvCxnSpPr>
          <p:nvPr/>
        </p:nvCxnSpPr>
        <p:spPr>
          <a:xfrm flipH="1">
            <a:off x="10737280" y="2094990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6488338-0F1D-B26D-6AAA-AF38C073053F}"/>
              </a:ext>
            </a:extLst>
          </p:cNvPr>
          <p:cNvCxnSpPr>
            <a:cxnSpLocks/>
          </p:cNvCxnSpPr>
          <p:nvPr/>
        </p:nvCxnSpPr>
        <p:spPr>
          <a:xfrm flipH="1">
            <a:off x="8975536" y="309416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3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3C81CD7-1F8D-CE28-3AD6-18E6D5C8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A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1 : Créer le repo git et y glisser les fichiers de départ du / des projet(s).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07CCC59-D20E-7FE2-7E06-0E540EA6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FF8B0C-C0E0-8814-3352-3A7E2F77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2" y="2221010"/>
            <a:ext cx="3744989" cy="33908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80D194-BF82-67D3-D05B-D5338D1F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7" y="2785538"/>
            <a:ext cx="4048956" cy="302473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860698-F0C4-D80C-28EB-A033E3796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65" y="4416454"/>
            <a:ext cx="1924319" cy="60015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3FB2D3-C9EA-EE45-46D0-B3F897DD2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716" y="2390552"/>
            <a:ext cx="2791215" cy="275310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4E0EC3-2A0E-91A7-5CE2-AD1DF6A0A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174" y="2390552"/>
            <a:ext cx="3353268" cy="108600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D97893-A3FF-6EB0-EF2A-672F8C1DB0EC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498323" y="4139184"/>
            <a:ext cx="2305942" cy="57735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06A1706-7507-286E-6C9C-2C2BA2F8E9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65392" y="2933553"/>
            <a:ext cx="1651782" cy="96310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341961B-AE60-38F1-0A8B-B8941CCFA82C}"/>
              </a:ext>
            </a:extLst>
          </p:cNvPr>
          <p:cNvSpPr txBox="1"/>
          <p:nvPr/>
        </p:nvSpPr>
        <p:spPr>
          <a:xfrm>
            <a:off x="8162544" y="3477421"/>
            <a:ext cx="34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FA4098"/>
                </a:solidFill>
              </a:rPr>
              <a:t>.gitkeep dans un dossier vide pour le conserver.</a:t>
            </a:r>
            <a:endParaRPr lang="fr-CA" sz="1200">
              <a:solidFill>
                <a:srgbClr val="FA4098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C60484-5B48-6DA1-7DEE-103143AA38CB}"/>
              </a:ext>
            </a:extLst>
          </p:cNvPr>
          <p:cNvSpPr txBox="1"/>
          <p:nvPr/>
        </p:nvSpPr>
        <p:spPr>
          <a:xfrm>
            <a:off x="8449056" y="5065877"/>
            <a:ext cx="254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FA4098"/>
                </a:solidFill>
              </a:rPr>
              <a:t>Dossier mentionné dans le .gitignore pour ne pas le push.</a:t>
            </a:r>
            <a:endParaRPr lang="fr-CA" sz="120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9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Mon coéquipier et moi avons merge en même temps avant de push</a:t>
            </a:r>
          </a:p>
          <a:p>
            <a:pPr lvl="1"/>
            <a:r>
              <a:rPr lang="fr-FR"/>
              <a:t> Conseil : Avisez votre équipe avant de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.</a:t>
            </a:r>
          </a:p>
          <a:p>
            <a:pPr lvl="1"/>
            <a:r>
              <a:rPr lang="fr-FR"/>
              <a:t> Exemple : Un membre travaille sur </a:t>
            </a:r>
            <a:r>
              <a:rPr lang="fr-FR">
                <a:solidFill>
                  <a:srgbClr val="FA4098"/>
                </a:solidFill>
              </a:rPr>
              <a:t>Etape-12</a:t>
            </a:r>
            <a:r>
              <a:rPr lang="fr-FR"/>
              <a:t> et un membre travaille sur Etape-13</a:t>
            </a:r>
          </a:p>
          <a:p>
            <a:pPr lvl="2"/>
            <a:r>
              <a:rPr lang="fr-FR"/>
              <a:t> Oups ! Ils ont tous les deux décidé de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sur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</a:t>
            </a:r>
            <a:r>
              <a:rPr lang="fr-FR" b="1"/>
              <a:t>en même temps</a:t>
            </a:r>
            <a:r>
              <a:rPr lang="fr-FR"/>
              <a:t> chacun de leur côté…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EB4D79-094E-DC4E-F0F8-99D4A441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81" y="4292677"/>
            <a:ext cx="3219899" cy="105742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0C5463-B75E-8D8B-399A-A855292D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894" y="3260644"/>
            <a:ext cx="3200847" cy="139084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B42D64-6C43-0B54-97B2-1A56CAC5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94" y="4953810"/>
            <a:ext cx="3209925" cy="1409700"/>
          </a:xfrm>
          <a:prstGeom prst="rect">
            <a:avLst/>
          </a:prstGeom>
          <a:noFill/>
          <a:ln w="28575">
            <a:solidFill>
              <a:srgbClr val="9073D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AE804B1-C2B3-222F-CBBF-74BA81305546}"/>
              </a:ext>
            </a:extLst>
          </p:cNvPr>
          <p:cNvSpPr txBox="1"/>
          <p:nvPr/>
        </p:nvSpPr>
        <p:spPr>
          <a:xfrm>
            <a:off x="939823" y="3840137"/>
            <a:ext cx="287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9073D1"/>
                </a:solidFill>
              </a:rPr>
              <a:t>Avant les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>
                <a:solidFill>
                  <a:srgbClr val="9073D1"/>
                </a:solidFill>
              </a:rPr>
              <a:t> :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7AB9249-78EF-D8A6-32BF-7A0664AF273E}"/>
              </a:ext>
            </a:extLst>
          </p:cNvPr>
          <p:cNvCxnSpPr>
            <a:cxnSpLocks/>
          </p:cNvCxnSpPr>
          <p:nvPr/>
        </p:nvCxnSpPr>
        <p:spPr>
          <a:xfrm flipH="1">
            <a:off x="3432019" y="4511750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E07203-00A2-2970-2DD0-8CBF3771A5D7}"/>
              </a:ext>
            </a:extLst>
          </p:cNvPr>
          <p:cNvCxnSpPr>
            <a:cxnSpLocks/>
          </p:cNvCxnSpPr>
          <p:nvPr/>
        </p:nvCxnSpPr>
        <p:spPr>
          <a:xfrm flipH="1">
            <a:off x="3101185" y="4135072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09BECCB-051F-289F-457D-FAFD2C85D972}"/>
              </a:ext>
            </a:extLst>
          </p:cNvPr>
          <p:cNvSpPr txBox="1"/>
          <p:nvPr/>
        </p:nvSpPr>
        <p:spPr>
          <a:xfrm>
            <a:off x="5275077" y="3802177"/>
            <a:ext cx="278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9073D1"/>
                </a:solidFill>
              </a:rPr>
              <a:t>Après le </a:t>
            </a:r>
            <a:r>
              <a:rPr lang="fr-FR" sz="1400">
                <a:solidFill>
                  <a:srgbClr val="FA4098"/>
                </a:solidFill>
              </a:rPr>
              <a:t>merge</a:t>
            </a:r>
            <a:r>
              <a:rPr lang="fr-FR" sz="1400">
                <a:solidFill>
                  <a:srgbClr val="9073D1"/>
                </a:solidFill>
              </a:rPr>
              <a:t> pour le membre A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C82A46-189C-2F7B-CE20-5A695DAF6545}"/>
              </a:ext>
            </a:extLst>
          </p:cNvPr>
          <p:cNvSpPr txBox="1"/>
          <p:nvPr/>
        </p:nvSpPr>
        <p:spPr>
          <a:xfrm>
            <a:off x="5275077" y="5658660"/>
            <a:ext cx="285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9073D1"/>
                </a:solidFill>
              </a:rPr>
              <a:t>Après le </a:t>
            </a:r>
            <a:r>
              <a:rPr lang="fr-FR" sz="1400">
                <a:solidFill>
                  <a:srgbClr val="FA4098"/>
                </a:solidFill>
              </a:rPr>
              <a:t>merge</a:t>
            </a:r>
            <a:r>
              <a:rPr lang="fr-FR" sz="1400">
                <a:solidFill>
                  <a:srgbClr val="9073D1"/>
                </a:solidFill>
              </a:rPr>
              <a:t> pour le membre B :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7E624CF-A2ED-A0E4-0762-22DD509332A5}"/>
              </a:ext>
            </a:extLst>
          </p:cNvPr>
          <p:cNvCxnSpPr>
            <a:cxnSpLocks/>
          </p:cNvCxnSpPr>
          <p:nvPr/>
        </p:nvCxnSpPr>
        <p:spPr>
          <a:xfrm flipH="1">
            <a:off x="10599265" y="3161859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91DC0D3-31A4-E735-C425-61AC701C3E55}"/>
              </a:ext>
            </a:extLst>
          </p:cNvPr>
          <p:cNvCxnSpPr>
            <a:cxnSpLocks/>
          </p:cNvCxnSpPr>
          <p:nvPr/>
        </p:nvCxnSpPr>
        <p:spPr>
          <a:xfrm flipH="1">
            <a:off x="10599265" y="4830330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7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Mon coéquipier et moi avons fait 2 merges en même temps avant de push</a:t>
            </a:r>
          </a:p>
          <a:p>
            <a:pPr lvl="1"/>
            <a:r>
              <a:rPr lang="fr-FR"/>
              <a:t> Disons que les deux font un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… La première personne qui va </a:t>
            </a:r>
            <a:r>
              <a:rPr lang="fr-FR">
                <a:solidFill>
                  <a:srgbClr val="FA4098"/>
                </a:solidFill>
              </a:rPr>
              <a:t>pull</a:t>
            </a:r>
            <a:r>
              <a:rPr lang="fr-FR"/>
              <a:t> va avoir cette situation :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r>
              <a:rPr lang="fr-FR"/>
              <a:t> Solution possible : « merge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dans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 »</a:t>
            </a:r>
          </a:p>
          <a:p>
            <a:pPr lvl="2"/>
            <a:r>
              <a:rPr lang="fr-FR"/>
              <a:t> (Et gérer les conflits, puis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une fois le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complété)</a:t>
            </a:r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50B561-26CF-342D-1597-1D895F04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743" y="2704971"/>
            <a:ext cx="2794661" cy="142383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2D3803-D3B3-86E3-80F5-C5E8228EE8AD}"/>
              </a:ext>
            </a:extLst>
          </p:cNvPr>
          <p:cNvSpPr txBox="1"/>
          <p:nvPr/>
        </p:nvSpPr>
        <p:spPr>
          <a:xfrm>
            <a:off x="2773358" y="2816725"/>
            <a:ext cx="419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9073D1"/>
                </a:solidFill>
              </a:rPr>
              <a:t>On a maintenant deux versions de dev ! Ce n’est pas compatible. Si on essaye de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>
                <a:solidFill>
                  <a:srgbClr val="9073D1"/>
                </a:solidFill>
              </a:rPr>
              <a:t> dev maintenant, cela va </a:t>
            </a:r>
            <a:r>
              <a:rPr lang="fr-FR" b="1">
                <a:solidFill>
                  <a:srgbClr val="9073D1"/>
                </a:solidFill>
              </a:rPr>
              <a:t>supprimer</a:t>
            </a:r>
            <a:r>
              <a:rPr lang="fr-FR">
                <a:solidFill>
                  <a:srgbClr val="9073D1"/>
                </a:solidFill>
              </a:rPr>
              <a:t> une des deux branches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>
                <a:solidFill>
                  <a:srgbClr val="9073D1"/>
                </a:solidFill>
              </a:rPr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061ECF-505A-B000-35E6-978D67A2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8" y="5558001"/>
            <a:ext cx="3379154" cy="54920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B505BA2-97E7-D8C8-541B-A6AEEF03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18" y="5148387"/>
            <a:ext cx="3794303" cy="136843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92B240D-A75F-2491-8964-9561D9992572}"/>
              </a:ext>
            </a:extLst>
          </p:cNvPr>
          <p:cNvCxnSpPr>
            <a:cxnSpLocks/>
          </p:cNvCxnSpPr>
          <p:nvPr/>
        </p:nvCxnSpPr>
        <p:spPr>
          <a:xfrm flipH="1">
            <a:off x="9130129" y="2549584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D55BF65-EF83-EB7F-E374-05BDEC0FAF9F}"/>
              </a:ext>
            </a:extLst>
          </p:cNvPr>
          <p:cNvCxnSpPr>
            <a:cxnSpLocks/>
          </p:cNvCxnSpPr>
          <p:nvPr/>
        </p:nvCxnSpPr>
        <p:spPr>
          <a:xfrm flipH="1">
            <a:off x="9572087" y="281672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AFE9D52-4249-90DF-A17E-21AC019BC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947" y="5017418"/>
            <a:ext cx="2855660" cy="164298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91B4756-03F0-35AE-0429-3665912DCA46}"/>
              </a:ext>
            </a:extLst>
          </p:cNvPr>
          <p:cNvCxnSpPr>
            <a:cxnSpLocks/>
          </p:cNvCxnSpPr>
          <p:nvPr/>
        </p:nvCxnSpPr>
        <p:spPr>
          <a:xfrm flipH="1">
            <a:off x="2430303" y="5699034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C802341-9C62-5756-968B-F1F74B518B8B}"/>
              </a:ext>
            </a:extLst>
          </p:cNvPr>
          <p:cNvSpPr/>
          <p:nvPr/>
        </p:nvSpPr>
        <p:spPr>
          <a:xfrm>
            <a:off x="3684042" y="5564270"/>
            <a:ext cx="431789" cy="479775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4A80525-2C9B-5E84-D2AE-43171BD9531B}"/>
              </a:ext>
            </a:extLst>
          </p:cNvPr>
          <p:cNvSpPr/>
          <p:nvPr/>
        </p:nvSpPr>
        <p:spPr>
          <a:xfrm>
            <a:off x="8329508" y="5564270"/>
            <a:ext cx="431789" cy="479775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17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Mon code est tout pété et je veux revenir en arrière</a:t>
            </a:r>
          </a:p>
          <a:p>
            <a:pPr lvl="1"/>
            <a:r>
              <a:rPr lang="fr-FR"/>
              <a:t> Si vous voulez vraiment </a:t>
            </a:r>
            <a:r>
              <a:rPr lang="fr-FR" b="1"/>
              <a:t>revenir en arrière</a:t>
            </a:r>
            <a:r>
              <a:rPr lang="fr-FR"/>
              <a:t>…</a:t>
            </a:r>
          </a:p>
          <a:p>
            <a:pPr lvl="2"/>
            <a:r>
              <a:rPr lang="fr-FR"/>
              <a:t> Exemple : Je veux annuler mon dernier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et revenir au précédent :</a:t>
            </a:r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r>
              <a:rPr lang="fr-FR"/>
              <a:t> Solution possible : clic-droit sur le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précédent 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48D4ED-D339-EE28-DE55-F236403C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2" y="2659682"/>
            <a:ext cx="5229955" cy="1124107"/>
          </a:xfrm>
          <a:prstGeom prst="rect">
            <a:avLst/>
          </a:prstGeom>
          <a:noFill/>
          <a:ln w="28575">
            <a:solidFill>
              <a:srgbClr val="907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B7DA2D5-08B7-1EE6-3DD2-49CAC290285D}"/>
              </a:ext>
            </a:extLst>
          </p:cNvPr>
          <p:cNvCxnSpPr>
            <a:cxnSpLocks/>
          </p:cNvCxnSpPr>
          <p:nvPr/>
        </p:nvCxnSpPr>
        <p:spPr>
          <a:xfrm flipH="1">
            <a:off x="6012023" y="2609461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E5057DE-2E51-8900-70EB-C4CC8F0077DD}"/>
              </a:ext>
            </a:extLst>
          </p:cNvPr>
          <p:cNvCxnSpPr>
            <a:cxnSpLocks/>
          </p:cNvCxnSpPr>
          <p:nvPr/>
        </p:nvCxnSpPr>
        <p:spPr>
          <a:xfrm flipV="1">
            <a:off x="5462016" y="3215712"/>
            <a:ext cx="336647" cy="2132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1E508EB-3697-46D7-42C1-C2B858F4DB5B}"/>
              </a:ext>
            </a:extLst>
          </p:cNvPr>
          <p:cNvSpPr txBox="1"/>
          <p:nvPr/>
        </p:nvSpPr>
        <p:spPr>
          <a:xfrm>
            <a:off x="6266688" y="2290350"/>
            <a:ext cx="47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💩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A9752C-7845-3A08-A39A-78AD31EF36AE}"/>
              </a:ext>
            </a:extLst>
          </p:cNvPr>
          <p:cNvSpPr txBox="1"/>
          <p:nvPr/>
        </p:nvSpPr>
        <p:spPr>
          <a:xfrm>
            <a:off x="5041392" y="3244334"/>
            <a:ext cx="47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🙏</a:t>
            </a:r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BBED71-C17F-9B75-AC9B-9C707D4E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7" y="4748323"/>
            <a:ext cx="6364264" cy="156478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EABD911-8F39-3F8D-8A66-799C97E98FE0}"/>
              </a:ext>
            </a:extLst>
          </p:cNvPr>
          <p:cNvCxnSpPr>
            <a:cxnSpLocks/>
          </p:cNvCxnSpPr>
          <p:nvPr/>
        </p:nvCxnSpPr>
        <p:spPr>
          <a:xfrm flipH="1">
            <a:off x="5935854" y="596004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49D5697-8172-2DA4-B0F8-358280EAEA86}"/>
              </a:ext>
            </a:extLst>
          </p:cNvPr>
          <p:cNvCxnSpPr>
            <a:cxnSpLocks/>
          </p:cNvCxnSpPr>
          <p:nvPr/>
        </p:nvCxnSpPr>
        <p:spPr>
          <a:xfrm flipH="1">
            <a:off x="1763111" y="4834501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523EA624-5112-3931-2004-E4B2E5E52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933" y="5292899"/>
            <a:ext cx="3903910" cy="56599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62FEB8B-6AD6-09BF-865F-6E074FD5E6E6}"/>
              </a:ext>
            </a:extLst>
          </p:cNvPr>
          <p:cNvSpPr/>
          <p:nvPr/>
        </p:nvSpPr>
        <p:spPr>
          <a:xfrm>
            <a:off x="6737069" y="5338718"/>
            <a:ext cx="431789" cy="479775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D075E1-8122-CD55-4718-8C2E8F5A9155}"/>
              </a:ext>
            </a:extLst>
          </p:cNvPr>
          <p:cNvSpPr txBox="1"/>
          <p:nvPr/>
        </p:nvSpPr>
        <p:spPr>
          <a:xfrm>
            <a:off x="7721120" y="4926250"/>
            <a:ext cx="348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Après un </a:t>
            </a:r>
            <a:r>
              <a:rPr lang="fr-FR" sz="1400">
                <a:solidFill>
                  <a:srgbClr val="FA4098"/>
                </a:solidFill>
              </a:rPr>
              <a:t>force push </a:t>
            </a:r>
            <a:r>
              <a:rPr lang="fr-FR" sz="1400">
                <a:solidFill>
                  <a:srgbClr val="9073D1"/>
                </a:solidFill>
              </a:rPr>
              <a:t>vous aurez ceci :</a:t>
            </a:r>
          </a:p>
        </p:txBody>
      </p:sp>
    </p:spTree>
    <p:extLst>
      <p:ext uri="{BB962C8B-B14F-4D97-AF65-F5344CB8AC3E}">
        <p14:creationId xmlns:p14="http://schemas.microsoft.com/office/powerpoint/2010/main" val="48944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Les migrations ne fonctionnent plus</a:t>
            </a:r>
          </a:p>
          <a:p>
            <a:pPr lvl="1"/>
            <a:r>
              <a:rPr lang="fr-FR"/>
              <a:t> Ne perdez jamais du temps avec les migrations de ce cours :</a:t>
            </a:r>
          </a:p>
          <a:p>
            <a:pPr lvl="2"/>
            <a:r>
              <a:rPr lang="fr-FR"/>
              <a:t> N’essayez pas de résoudre des conflits avec les fichiers de migrations</a:t>
            </a:r>
          </a:p>
          <a:p>
            <a:pPr lvl="2"/>
            <a:r>
              <a:rPr lang="fr-FR"/>
              <a:t> N’essayez pas d’agencer vos migrations ou de tout faire pour les préserver</a:t>
            </a:r>
          </a:p>
          <a:p>
            <a:pPr lvl="2"/>
            <a:endParaRPr lang="fr-FR"/>
          </a:p>
          <a:p>
            <a:pPr lvl="1"/>
            <a:r>
              <a:rPr lang="fr-FR"/>
              <a:t> Solution : Après un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, supprimez le dossier </a:t>
            </a:r>
            <a:r>
              <a:rPr lang="fr-FR">
                <a:solidFill>
                  <a:srgbClr val="FA4098"/>
                </a:solidFill>
              </a:rPr>
              <a:t>migrations</a:t>
            </a:r>
            <a:r>
              <a:rPr lang="fr-FR"/>
              <a:t> au complet… et recréez une nouvelle migration.</a:t>
            </a:r>
          </a:p>
          <a:p>
            <a:pPr lvl="2"/>
            <a:r>
              <a:rPr lang="fr-FR"/>
              <a:t> Elle sera à l’image du </a:t>
            </a:r>
            <a:r>
              <a:rPr lang="fr-FR">
                <a:solidFill>
                  <a:srgbClr val="FA4098"/>
                </a:solidFill>
              </a:rPr>
              <a:t>DbContext</a:t>
            </a:r>
            <a:r>
              <a:rPr lang="fr-FR"/>
              <a:t> actuel et tout ira bien. (Supprimez et recréer la BD, comme dans la </a:t>
            </a:r>
            <a:r>
              <a:rPr lang="fr-FR">
                <a:solidFill>
                  <a:srgbClr val="FA4098"/>
                </a:solidFill>
              </a:rPr>
              <a:t>semaine 9</a:t>
            </a:r>
            <a:r>
              <a:rPr lang="fr-FR"/>
              <a:t>)</a:t>
            </a:r>
          </a:p>
          <a:p>
            <a:pPr lvl="2"/>
            <a:endParaRPr lang="fr-FR"/>
          </a:p>
          <a:p>
            <a:pPr lvl="1"/>
            <a:r>
              <a:rPr lang="fr-FR"/>
              <a:t> Et dans la </a:t>
            </a:r>
            <a:r>
              <a:rPr lang="fr-FR" i="1">
                <a:solidFill>
                  <a:srgbClr val="FA4098"/>
                </a:solidFill>
              </a:rPr>
              <a:t>vraie vie</a:t>
            </a:r>
            <a:r>
              <a:rPr lang="fr-FR"/>
              <a:t> ?</a:t>
            </a:r>
          </a:p>
          <a:p>
            <a:pPr lvl="2"/>
            <a:r>
              <a:rPr lang="fr-FR"/>
              <a:t> Parfois conserver les </a:t>
            </a:r>
            <a:r>
              <a:rPr lang="fr-FR">
                <a:solidFill>
                  <a:srgbClr val="FA4098"/>
                </a:solidFill>
              </a:rPr>
              <a:t>migrations</a:t>
            </a:r>
            <a:r>
              <a:rPr lang="fr-FR"/>
              <a:t> pour avoir un « </a:t>
            </a:r>
            <a:r>
              <a:rPr lang="fr-FR" b="1"/>
              <a:t>historique</a:t>
            </a:r>
            <a:r>
              <a:rPr lang="fr-FR"/>
              <a:t> des versions de la BD » est souhaitable. Des compromis comme seulement générer une nouvelle migration lorsqu’on est sur la branche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sont possibles, mais gardons ça simple dans ce cours.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39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9890C-7A55-723F-6AD3-18A41101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9916C-CCB0-3335-65A4-B15592B2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Vous auriez aimé qu’une autre gaffe soit abordée dans les notes ?</a:t>
            </a:r>
          </a:p>
          <a:p>
            <a:pPr lvl="1"/>
            <a:r>
              <a:rPr lang="fr-FR"/>
              <a:t> Faites-moi des propositions !</a:t>
            </a:r>
          </a:p>
          <a:p>
            <a:pPr lvl="1"/>
            <a:endParaRPr lang="fr-FR"/>
          </a:p>
          <a:p>
            <a:pPr lvl="1"/>
            <a:r>
              <a:rPr lang="fr-FR"/>
              <a:t> Vous trouvez qu’une des solutions que je propose est mauvaise / maladroite ?</a:t>
            </a:r>
          </a:p>
          <a:p>
            <a:pPr lvl="2"/>
            <a:r>
              <a:rPr lang="fr-FR"/>
              <a:t> N’hésitez pas à m’offrir des alternatives, je ne suis pas un expert Git.</a:t>
            </a:r>
          </a:p>
        </p:txBody>
      </p:sp>
    </p:spTree>
    <p:extLst>
      <p:ext uri="{BB962C8B-B14F-4D97-AF65-F5344CB8AC3E}">
        <p14:creationId xmlns:p14="http://schemas.microsoft.com/office/powerpoint/2010/main" val="389106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D4AF6-96CD-2D81-14F5-ADB8F9F0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AF9B1F4-FEE8-78D2-D9F5-7999E756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A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2 : </a:t>
            </a:r>
            <a:r>
              <a:rPr lang="fr-FR" noProof="0" dirty="0">
                <a:solidFill>
                  <a:srgbClr val="FA4098"/>
                </a:solidFill>
              </a:rPr>
              <a:t>Commit</a:t>
            </a:r>
            <a:r>
              <a:rPr lang="fr-FR" noProof="0" dirty="0"/>
              <a:t> les fichiers de départ sur </a:t>
            </a:r>
            <a:r>
              <a:rPr lang="fr-FR" noProof="0" dirty="0">
                <a:solidFill>
                  <a:srgbClr val="FA4098"/>
                </a:solidFill>
              </a:rPr>
              <a:t>main</a:t>
            </a:r>
            <a:r>
              <a:rPr lang="fr-FR" noProof="0" dirty="0"/>
              <a:t>, créer une branche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 et puis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. Enfin, ajouter l’autre personne en </a:t>
            </a:r>
            <a:r>
              <a:rPr lang="fr-FR" noProof="0" dirty="0">
                <a:solidFill>
                  <a:srgbClr val="FA4098"/>
                </a:solidFill>
              </a:rPr>
              <a:t>collaborateur</a:t>
            </a:r>
            <a:r>
              <a:rPr lang="fr-FR" noProof="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D615326-1ED6-92D0-6828-D310B6A9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77D55-2336-06DA-D787-F47667AE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93" y="2644485"/>
            <a:ext cx="3094717" cy="298907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AB5F48-1322-6CAB-5AB7-00C46DC5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6" y="5828488"/>
            <a:ext cx="3725193" cy="54340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F4750E-3734-59CC-92A5-561EE0B7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555" y="2186510"/>
            <a:ext cx="590632" cy="66684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0D81AA-3B62-B3A3-AC64-AB2D9507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284" y="3063407"/>
            <a:ext cx="3400836" cy="348888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476478A-0BFC-B7DD-A8C5-DAAC00B20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869" y="3029879"/>
            <a:ext cx="3460596" cy="93019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097CAE1-6EAC-3731-70B0-7B1482FA4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570" y="4139022"/>
            <a:ext cx="3725193" cy="60327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EF176E9-C0D9-923E-90F8-0FADA63773A3}"/>
              </a:ext>
            </a:extLst>
          </p:cNvPr>
          <p:cNvSpPr txBox="1"/>
          <p:nvPr/>
        </p:nvSpPr>
        <p:spPr>
          <a:xfrm>
            <a:off x="4612869" y="4854181"/>
            <a:ext cx="352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73B3D1"/>
                </a:solidFill>
              </a:rPr>
              <a:t>Des « branches » n’apparaitront pas forcément </a:t>
            </a:r>
            <a:r>
              <a:rPr lang="fr-FR" sz="1200">
                <a:solidFill>
                  <a:srgbClr val="FA4098"/>
                </a:solidFill>
              </a:rPr>
              <a:t>visuellement</a:t>
            </a:r>
            <a:r>
              <a:rPr lang="fr-FR" sz="1200">
                <a:solidFill>
                  <a:srgbClr val="73B3D1"/>
                </a:solidFill>
              </a:rPr>
              <a:t> immédiatement. L’important est que leur nom soit présent parmi les branches indiquées à gauche.</a:t>
            </a:r>
          </a:p>
        </p:txBody>
      </p:sp>
    </p:spTree>
    <p:extLst>
      <p:ext uri="{BB962C8B-B14F-4D97-AF65-F5344CB8AC3E}">
        <p14:creationId xmlns:p14="http://schemas.microsoft.com/office/powerpoint/2010/main" val="14560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979F1-3360-DD22-9B21-BE925BC1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4A5C35-01E2-B097-E01B-60AC7A5E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B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3 : </a:t>
            </a:r>
            <a:r>
              <a:rPr lang="fr-FR" noProof="0" dirty="0">
                <a:solidFill>
                  <a:srgbClr val="FA4098"/>
                </a:solidFill>
              </a:rPr>
              <a:t>Cloner</a:t>
            </a:r>
            <a:r>
              <a:rPr lang="fr-FR" noProof="0" dirty="0"/>
              <a:t> le repo depuis </a:t>
            </a:r>
            <a:r>
              <a:rPr lang="fr-FR" noProof="0" dirty="0" err="1"/>
              <a:t>Github</a:t>
            </a:r>
            <a:r>
              <a:rPr lang="fr-FR" noProof="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B9CCB60-B1E8-A6D5-2326-11F88E87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D6A96C-0969-4003-00A0-BF611FFC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19" y="2176373"/>
            <a:ext cx="3033265" cy="86573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57BBCB-3340-0B88-E057-6F6EA2B7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13" y="3194504"/>
            <a:ext cx="3696285" cy="348435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6F30F1-86E3-B61A-782F-802A2303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04" y="2522042"/>
            <a:ext cx="4221699" cy="68645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563DAB-777D-174A-6C4B-868D44D2A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06" y="3351823"/>
            <a:ext cx="2156406" cy="195641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110681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8C07E2C-3F44-765A-B0F5-33C7C024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Push et pull fréquents</a:t>
            </a:r>
          </a:p>
          <a:p>
            <a:pPr lvl="1"/>
            <a:r>
              <a:rPr lang="fr-FR" noProof="0" dirty="0"/>
              <a:t> Si vous voulez voir où l’autre est rendu / montrer à l’autre où vous êtes rendu, n’oubliez pas de faire des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 et des </a:t>
            </a:r>
            <a:r>
              <a:rPr lang="fr-FR" noProof="0" dirty="0">
                <a:solidFill>
                  <a:srgbClr val="FA4098"/>
                </a:solidFill>
              </a:rPr>
              <a:t>pull</a:t>
            </a:r>
            <a:r>
              <a:rPr lang="fr-FR" noProof="0" dirty="0"/>
              <a:t> </a:t>
            </a:r>
            <a:r>
              <a:rPr lang="fr-FR" noProof="0" dirty="0" err="1"/>
              <a:t>frequents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🔼 Un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 envoie le code en ligne, ce qui permettra à votre équipier de </a:t>
            </a:r>
            <a:r>
              <a:rPr lang="fr-FR" noProof="0" dirty="0">
                <a:solidFill>
                  <a:srgbClr val="FA4098"/>
                </a:solidFill>
              </a:rPr>
              <a:t>pull</a:t>
            </a:r>
            <a:r>
              <a:rPr lang="fr-FR" noProof="0" dirty="0"/>
              <a:t> pour voir les changements.</a:t>
            </a:r>
          </a:p>
          <a:p>
            <a:pPr lvl="2"/>
            <a:r>
              <a:rPr lang="fr-FR" noProof="0" dirty="0"/>
              <a:t>🔽 Un </a:t>
            </a:r>
            <a:r>
              <a:rPr lang="fr-FR" noProof="0" dirty="0">
                <a:solidFill>
                  <a:srgbClr val="FA4098"/>
                </a:solidFill>
              </a:rPr>
              <a:t>pull</a:t>
            </a:r>
            <a:r>
              <a:rPr lang="fr-FR" noProof="0" dirty="0"/>
              <a:t> vous permettra de voir les changements de votre équipier… s’il a </a:t>
            </a:r>
            <a:r>
              <a:rPr lang="fr-FR" noProof="0">
                <a:solidFill>
                  <a:srgbClr val="FA4098"/>
                </a:solidFill>
              </a:rPr>
              <a:t>push</a:t>
            </a:r>
            <a:r>
              <a:rPr lang="fr-FR" noProof="0"/>
              <a:t>.</a:t>
            </a:r>
          </a:p>
          <a:p>
            <a:pPr lvl="2"/>
            <a:endParaRPr lang="fr-FR"/>
          </a:p>
          <a:p>
            <a:pPr lvl="1"/>
            <a:r>
              <a:rPr lang="fr-FR" noProof="0"/>
              <a:t> Attention, quand vous faites un </a:t>
            </a:r>
            <a:r>
              <a:rPr lang="fr-FR" noProof="0">
                <a:solidFill>
                  <a:srgbClr val="FA4098"/>
                </a:solidFill>
              </a:rPr>
              <a:t>push</a:t>
            </a:r>
            <a:r>
              <a:rPr lang="fr-FR" noProof="0"/>
              <a:t>, sélectionnez bien la </a:t>
            </a:r>
            <a:r>
              <a:rPr lang="fr-FR" noProof="0">
                <a:solidFill>
                  <a:srgbClr val="FA4098"/>
                </a:solidFill>
              </a:rPr>
              <a:t>branche</a:t>
            </a:r>
            <a:r>
              <a:rPr lang="fr-FR" noProof="0"/>
              <a:t> qui a été modifié. (Si vous faites </a:t>
            </a:r>
            <a:r>
              <a:rPr lang="fr-FR" noProof="0">
                <a:solidFill>
                  <a:srgbClr val="FA4098"/>
                </a:solidFill>
              </a:rPr>
              <a:t>push</a:t>
            </a:r>
            <a:r>
              <a:rPr lang="fr-FR" noProof="0"/>
              <a:t> sur une </a:t>
            </a:r>
            <a:r>
              <a:rPr lang="fr-FR" noProof="0">
                <a:solidFill>
                  <a:srgbClr val="FA4098"/>
                </a:solidFill>
              </a:rPr>
              <a:t>branche</a:t>
            </a:r>
            <a:r>
              <a:rPr lang="fr-FR" noProof="0"/>
              <a:t> qui n’a eu aucun changement… ça ne donne pas grand-chose !)</a:t>
            </a:r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9B842D3-19FD-8976-0D2C-F6682D94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Push / pull</a:t>
            </a:r>
          </a:p>
        </p:txBody>
      </p:sp>
    </p:spTree>
    <p:extLst>
      <p:ext uri="{BB962C8B-B14F-4D97-AF65-F5344CB8AC3E}">
        <p14:creationId xmlns:p14="http://schemas.microsoft.com/office/powerpoint/2010/main" val="230281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A98D9-A291-2387-3448-82296590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4B01BCC-BCF4-C09C-47AD-B6013DC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Branches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D74C28-EB3D-DD52-CA1D-4C7BE976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Usage de branches</a:t>
            </a:r>
          </a:p>
          <a:p>
            <a:pPr lvl="1"/>
            <a:r>
              <a:rPr lang="fr-FR" noProof="0" dirty="0"/>
              <a:t> Nous n’allons jamais </a:t>
            </a:r>
            <a:r>
              <a:rPr lang="fr-FR" noProof="0" dirty="0">
                <a:solidFill>
                  <a:srgbClr val="FA4098"/>
                </a:solidFill>
              </a:rPr>
              <a:t>merge</a:t>
            </a:r>
            <a:r>
              <a:rPr lang="fr-FR" noProof="0" dirty="0"/>
              <a:t> sur </a:t>
            </a:r>
            <a:r>
              <a:rPr lang="fr-FR" noProof="0" dirty="0">
                <a:solidFill>
                  <a:srgbClr val="FA4098"/>
                </a:solidFill>
              </a:rPr>
              <a:t>main</a:t>
            </a:r>
            <a:r>
              <a:rPr lang="fr-FR" noProof="0" dirty="0"/>
              <a:t>. (Seulement une fois, à la fin du TP)</a:t>
            </a:r>
          </a:p>
          <a:p>
            <a:pPr lvl="2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main</a:t>
            </a:r>
            <a:r>
              <a:rPr lang="fr-FR" noProof="0" dirty="0"/>
              <a:t> doit être une branche « pure » avec du code </a:t>
            </a:r>
            <a:r>
              <a:rPr lang="fr-FR" noProof="0" dirty="0">
                <a:solidFill>
                  <a:srgbClr val="FA4098"/>
                </a:solidFill>
              </a:rPr>
              <a:t>fonctionnel prêt à déployer</a:t>
            </a:r>
            <a:r>
              <a:rPr lang="fr-FR" noProof="0" dirty="0"/>
              <a:t>.</a:t>
            </a:r>
          </a:p>
          <a:p>
            <a:pPr lvl="1"/>
            <a:r>
              <a:rPr lang="fr-FR" noProof="0" dirty="0"/>
              <a:t> À chaque nouvelle fonctionnalité, on crée une </a:t>
            </a:r>
            <a:r>
              <a:rPr lang="fr-FR" noProof="0" dirty="0">
                <a:solidFill>
                  <a:srgbClr val="FA4098"/>
                </a:solidFill>
              </a:rPr>
              <a:t>branche</a:t>
            </a:r>
            <a:r>
              <a:rPr lang="fr-FR" noProof="0" dirty="0"/>
              <a:t> à partir de la branche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Une fois la fonctionnalité terminée, on </a:t>
            </a:r>
            <a:r>
              <a:rPr lang="fr-FR" noProof="0" dirty="0">
                <a:solidFill>
                  <a:srgbClr val="FA4098"/>
                </a:solidFill>
              </a:rPr>
              <a:t>merge</a:t>
            </a:r>
            <a:r>
              <a:rPr lang="fr-FR" noProof="0" dirty="0"/>
              <a:t> la sous-branche dans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Puis on recommence pour la prochaine fonctionnalité.</a:t>
            </a:r>
          </a:p>
          <a:p>
            <a:pPr lvl="1"/>
            <a:r>
              <a:rPr lang="fr-FR" noProof="0" dirty="0"/>
              <a:t> Chaque coéquipier travaille toujours </a:t>
            </a:r>
            <a:r>
              <a:rPr lang="fr-FR" u="sng" noProof="0" dirty="0"/>
              <a:t>seul sur sa propre</a:t>
            </a:r>
            <a:r>
              <a:rPr lang="fr-FR" noProof="0" dirty="0"/>
              <a:t> branche. Il faudra gérer les </a:t>
            </a:r>
            <a:r>
              <a:rPr lang="fr-FR" noProof="0" dirty="0">
                <a:solidFill>
                  <a:srgbClr val="FA4098"/>
                </a:solidFill>
              </a:rPr>
              <a:t>conflits de fichiers</a:t>
            </a:r>
            <a:r>
              <a:rPr lang="fr-FR" noProof="0" dirty="0"/>
              <a:t> lors de chaque </a:t>
            </a:r>
            <a:r>
              <a:rPr lang="fr-FR" noProof="0" dirty="0">
                <a:solidFill>
                  <a:srgbClr val="FA4098"/>
                </a:solidFill>
              </a:rPr>
              <a:t>merge</a:t>
            </a:r>
            <a:r>
              <a:rPr lang="fr-FR" noProof="0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90B2B9-FD85-0F16-1EC2-61C9BF8B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05" y="4357015"/>
            <a:ext cx="986927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A060C-4694-4344-7CBC-F125F6FAC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7DA79F0-A3AC-D8F8-F31E-214A746C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Branches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5C3D50-9D5C-7030-02FA-A96EE996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Créer une sous-branche dans la branche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 noProof="0" dirty="0"/>
              <a:t> Attention à bien faire clic-droit sur « 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 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84C4B8-B9BE-CE50-AAC1-D59EE203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0" y="2625398"/>
            <a:ext cx="4515480" cy="2076740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8C5B86-41E3-4F35-FE8D-51F3EB8E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69" y="2175826"/>
            <a:ext cx="5391902" cy="93358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EA72610-8F61-8E2B-FBA7-10E231F6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362" y="4093170"/>
            <a:ext cx="6178993" cy="121793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8ADA53B-BF78-AC52-A029-89215863A636}"/>
              </a:ext>
            </a:extLst>
          </p:cNvPr>
          <p:cNvSpPr txBox="1"/>
          <p:nvPr/>
        </p:nvSpPr>
        <p:spPr>
          <a:xfrm>
            <a:off x="6376416" y="3194233"/>
            <a:ext cx="496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739CD1"/>
                </a:solidFill>
              </a:rPr>
              <a:t>Création d’une première branche nommé </a:t>
            </a:r>
            <a:r>
              <a:rPr lang="en-US" sz="1400">
                <a:solidFill>
                  <a:srgbClr val="FA4098"/>
                </a:solidFill>
              </a:rPr>
              <a:t>Etape-1</a:t>
            </a:r>
            <a:r>
              <a:rPr lang="en-US" sz="1400">
                <a:solidFill>
                  <a:srgbClr val="739CD1"/>
                </a:solidFill>
              </a:rPr>
              <a:t> à partir de </a:t>
            </a:r>
            <a:r>
              <a:rPr lang="en-US" sz="1400">
                <a:solidFill>
                  <a:srgbClr val="FA4098"/>
                </a:solidFill>
              </a:rPr>
              <a:t>dev</a:t>
            </a:r>
            <a:endParaRPr lang="fr-CA" sz="1400">
              <a:solidFill>
                <a:srgbClr val="FA4098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617208-4AF8-A4E0-4E98-B67391D7B4CD}"/>
              </a:ext>
            </a:extLst>
          </p:cNvPr>
          <p:cNvSpPr txBox="1"/>
          <p:nvPr/>
        </p:nvSpPr>
        <p:spPr>
          <a:xfrm>
            <a:off x="6319338" y="5399651"/>
            <a:ext cx="496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739CD1"/>
                </a:solidFill>
              </a:rPr>
              <a:t>Création d’une dexuième branche nommé </a:t>
            </a:r>
            <a:r>
              <a:rPr lang="en-US" sz="1400">
                <a:solidFill>
                  <a:srgbClr val="FA4098"/>
                </a:solidFill>
              </a:rPr>
              <a:t>Etape-2</a:t>
            </a:r>
            <a:r>
              <a:rPr lang="en-US" sz="1400">
                <a:solidFill>
                  <a:srgbClr val="739CD1"/>
                </a:solidFill>
              </a:rPr>
              <a:t> à partir de </a:t>
            </a:r>
            <a:r>
              <a:rPr lang="en-US" sz="1400">
                <a:solidFill>
                  <a:srgbClr val="FA4098"/>
                </a:solidFill>
              </a:rPr>
              <a:t>dev</a:t>
            </a:r>
            <a:endParaRPr lang="fr-CA" sz="1400">
              <a:solidFill>
                <a:srgbClr val="FA4098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1A5A14-9613-104C-FB14-F3318403739D}"/>
              </a:ext>
            </a:extLst>
          </p:cNvPr>
          <p:cNvSpPr txBox="1"/>
          <p:nvPr/>
        </p:nvSpPr>
        <p:spPr>
          <a:xfrm>
            <a:off x="5737861" y="5784738"/>
            <a:ext cx="612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739CD1"/>
                </a:solidFill>
              </a:rPr>
              <a:t>Encore une fois, </a:t>
            </a:r>
            <a:r>
              <a:rPr lang="fr-FR" sz="1400" u="sng">
                <a:solidFill>
                  <a:srgbClr val="739CD1"/>
                </a:solidFill>
              </a:rPr>
              <a:t>visuellement</a:t>
            </a:r>
            <a:r>
              <a:rPr lang="fr-FR" sz="1400">
                <a:solidFill>
                  <a:srgbClr val="739CD1"/>
                </a:solidFill>
              </a:rPr>
              <a:t>, les </a:t>
            </a:r>
            <a:r>
              <a:rPr lang="fr-FR" sz="1400">
                <a:solidFill>
                  <a:srgbClr val="FA4098"/>
                </a:solidFill>
              </a:rPr>
              <a:t>branches</a:t>
            </a:r>
            <a:r>
              <a:rPr lang="fr-FR" sz="1400">
                <a:solidFill>
                  <a:srgbClr val="739CD1"/>
                </a:solidFill>
              </a:rPr>
              <a:t> ne sont pas forcément </a:t>
            </a:r>
            <a:r>
              <a:rPr lang="fr-FR" sz="1400" b="1">
                <a:solidFill>
                  <a:srgbClr val="739CD1"/>
                </a:solidFill>
              </a:rPr>
              <a:t>en retrait </a:t>
            </a:r>
            <a:r>
              <a:rPr lang="fr-FR" sz="1400">
                <a:solidFill>
                  <a:srgbClr val="739CD1"/>
                </a:solidFill>
              </a:rPr>
              <a:t>même s’il y a 4 « versions » de notre code. (</a:t>
            </a:r>
            <a:r>
              <a:rPr lang="fr-FR" sz="1400">
                <a:solidFill>
                  <a:srgbClr val="FA4098"/>
                </a:solidFill>
              </a:rPr>
              <a:t>main</a:t>
            </a:r>
            <a:r>
              <a:rPr lang="fr-FR" sz="1400">
                <a:solidFill>
                  <a:srgbClr val="739CD1"/>
                </a:solidFill>
              </a:rPr>
              <a:t>, </a:t>
            </a:r>
            <a:r>
              <a:rPr lang="fr-FR" sz="1400">
                <a:solidFill>
                  <a:srgbClr val="FA4098"/>
                </a:solidFill>
              </a:rPr>
              <a:t>dev</a:t>
            </a:r>
            <a:r>
              <a:rPr lang="fr-FR" sz="1400">
                <a:solidFill>
                  <a:srgbClr val="739CD1"/>
                </a:solidFill>
              </a:rPr>
              <a:t>, </a:t>
            </a:r>
            <a:r>
              <a:rPr lang="fr-FR" sz="1400">
                <a:solidFill>
                  <a:srgbClr val="FA4098"/>
                </a:solidFill>
              </a:rPr>
              <a:t>Etape-1</a:t>
            </a:r>
            <a:r>
              <a:rPr lang="fr-FR" sz="1400">
                <a:solidFill>
                  <a:srgbClr val="739CD1"/>
                </a:solidFill>
              </a:rPr>
              <a:t> et </a:t>
            </a:r>
            <a:r>
              <a:rPr lang="fr-FR" sz="1400">
                <a:solidFill>
                  <a:srgbClr val="FA4098"/>
                </a:solidFill>
              </a:rPr>
              <a:t>Etape-2</a:t>
            </a:r>
            <a:r>
              <a:rPr lang="fr-FR" sz="1400">
                <a:solidFill>
                  <a:srgbClr val="739CD1"/>
                </a:solidFill>
              </a:rPr>
              <a:t>) Puisque </a:t>
            </a:r>
            <a:r>
              <a:rPr lang="fr-FR" sz="1400">
                <a:solidFill>
                  <a:srgbClr val="FA4098"/>
                </a:solidFill>
              </a:rPr>
              <a:t>main</a:t>
            </a:r>
            <a:r>
              <a:rPr lang="fr-FR" sz="1400">
                <a:solidFill>
                  <a:srgbClr val="739CD1"/>
                </a:solidFill>
              </a:rPr>
              <a:t> et </a:t>
            </a:r>
            <a:r>
              <a:rPr lang="fr-FR" sz="1400">
                <a:solidFill>
                  <a:srgbClr val="FA4098"/>
                </a:solidFill>
              </a:rPr>
              <a:t>dev</a:t>
            </a:r>
            <a:r>
              <a:rPr lang="fr-FR" sz="1400">
                <a:solidFill>
                  <a:srgbClr val="739CD1"/>
                </a:solidFill>
              </a:rPr>
              <a:t> n’ont pas progressé / changé, </a:t>
            </a:r>
            <a:r>
              <a:rPr lang="fr-FR" sz="1400">
                <a:solidFill>
                  <a:srgbClr val="FA4098"/>
                </a:solidFill>
              </a:rPr>
              <a:t>GitKraken</a:t>
            </a:r>
            <a:r>
              <a:rPr lang="fr-FR" sz="1400">
                <a:solidFill>
                  <a:srgbClr val="739CD1"/>
                </a:solidFill>
              </a:rPr>
              <a:t> n’a pas de raison de les afficher de manière concurrente dans la hiérarchie.</a:t>
            </a:r>
          </a:p>
        </p:txBody>
      </p:sp>
    </p:spTree>
    <p:extLst>
      <p:ext uri="{BB962C8B-B14F-4D97-AF65-F5344CB8AC3E}">
        <p14:creationId xmlns:p14="http://schemas.microsoft.com/office/powerpoint/2010/main" val="407429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9652A-2823-E67F-0DAA-997E5071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02235-F30A-2706-1156-4D2AC3C5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50571"/>
            <a:ext cx="11118135" cy="5026393"/>
          </a:xfrm>
        </p:spPr>
        <p:txBody>
          <a:bodyPr/>
          <a:lstStyle/>
          <a:p>
            <a:r>
              <a:rPr lang="fr-FR"/>
              <a:t> Premier merge</a:t>
            </a:r>
          </a:p>
          <a:p>
            <a:pPr lvl="1"/>
            <a:r>
              <a:rPr lang="fr-FR"/>
              <a:t> La première fois qu’une personne va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sa branche dans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… il ne devrait y avoir aucun conflit puisqu’elle va modifier le code de départ.</a:t>
            </a:r>
          </a:p>
          <a:p>
            <a:pPr lvl="2"/>
            <a:r>
              <a:rPr lang="fr-FR"/>
              <a:t> N’oubliez pas de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ce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0663B7-C865-70B2-C510-58692978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47" y="2766920"/>
            <a:ext cx="5029902" cy="132416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D9B024-9387-9D16-C0BE-FE07D2BD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5" y="4222586"/>
            <a:ext cx="6268325" cy="171473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959940-20A3-0594-A76C-0B2F68CB07BF}"/>
              </a:ext>
            </a:extLst>
          </p:cNvPr>
          <p:cNvSpPr txBox="1"/>
          <p:nvPr/>
        </p:nvSpPr>
        <p:spPr>
          <a:xfrm>
            <a:off x="285750" y="6088064"/>
            <a:ext cx="67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7385D1"/>
                </a:solidFill>
              </a:rPr>
              <a:t>Puisque la branche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>
                <a:solidFill>
                  <a:srgbClr val="7385D1"/>
                </a:solidFill>
              </a:rPr>
              <a:t> a subi des modifications, </a:t>
            </a:r>
            <a:r>
              <a:rPr lang="fr-FR" b="1">
                <a:solidFill>
                  <a:srgbClr val="7385D1"/>
                </a:solidFill>
              </a:rPr>
              <a:t>l’affichage visuel </a:t>
            </a:r>
            <a:r>
              <a:rPr lang="fr-FR">
                <a:solidFill>
                  <a:srgbClr val="7385D1"/>
                </a:solidFill>
              </a:rPr>
              <a:t>commence à montrer plus de versions concurrentes du code.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EB76BC5-EC4F-4278-C7E2-4109637E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801" y="2811188"/>
            <a:ext cx="3337552" cy="206914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43734DD-DBF3-1CA0-B069-841CE8DC2780}"/>
              </a:ext>
            </a:extLst>
          </p:cNvPr>
          <p:cNvSpPr txBox="1"/>
          <p:nvPr/>
        </p:nvSpPr>
        <p:spPr>
          <a:xfrm>
            <a:off x="7838801" y="4965655"/>
            <a:ext cx="3384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7385D1"/>
                </a:solidFill>
              </a:rPr>
              <a:t>N’oubliez pas de sélectionner la branche </a:t>
            </a:r>
            <a:r>
              <a:rPr lang="fr-FR" sz="1400">
                <a:solidFill>
                  <a:srgbClr val="FA4098"/>
                </a:solidFill>
              </a:rPr>
              <a:t>dev</a:t>
            </a:r>
            <a:r>
              <a:rPr lang="fr-FR" sz="1400">
                <a:solidFill>
                  <a:srgbClr val="7385D1"/>
                </a:solidFill>
              </a:rPr>
              <a:t> et de la </a:t>
            </a:r>
            <a:r>
              <a:rPr lang="fr-FR" sz="1400">
                <a:solidFill>
                  <a:srgbClr val="FA4098"/>
                </a:solidFill>
              </a:rPr>
              <a:t>push</a:t>
            </a:r>
            <a:r>
              <a:rPr lang="fr-FR" sz="1400">
                <a:solidFill>
                  <a:srgbClr val="7385D1"/>
                </a:solidFill>
              </a:rPr>
              <a:t> après le </a:t>
            </a:r>
            <a:r>
              <a:rPr lang="fr-FR" sz="1400">
                <a:solidFill>
                  <a:srgbClr val="FA4098"/>
                </a:solidFill>
              </a:rPr>
              <a:t>merge</a:t>
            </a:r>
            <a:r>
              <a:rPr lang="fr-FR" sz="1400">
                <a:solidFill>
                  <a:srgbClr val="7385D1"/>
                </a:solidFill>
              </a:rPr>
              <a:t>. (Pour que votre équipier fasse un </a:t>
            </a:r>
            <a:r>
              <a:rPr lang="fr-FR" sz="1400">
                <a:solidFill>
                  <a:srgbClr val="FA4098"/>
                </a:solidFill>
              </a:rPr>
              <a:t>pull</a:t>
            </a:r>
            <a:r>
              <a:rPr lang="fr-FR" sz="1400">
                <a:solidFill>
                  <a:srgbClr val="7385D1"/>
                </a:solidFill>
              </a:rPr>
              <a:t> pour voir le </a:t>
            </a:r>
            <a:r>
              <a:rPr lang="fr-FR" sz="1400">
                <a:solidFill>
                  <a:srgbClr val="FA4098"/>
                </a:solidFill>
              </a:rPr>
              <a:t>merge</a:t>
            </a:r>
            <a:r>
              <a:rPr lang="fr-FR" sz="1400">
                <a:solidFill>
                  <a:srgbClr val="7385D1"/>
                </a:solidFill>
              </a:rPr>
              <a:t> qui a été fait)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6D0D57-4DC5-B42F-00D0-496D5B5BBF69}"/>
              </a:ext>
            </a:extLst>
          </p:cNvPr>
          <p:cNvSpPr txBox="1"/>
          <p:nvPr/>
        </p:nvSpPr>
        <p:spPr>
          <a:xfrm>
            <a:off x="184150" y="3043037"/>
            <a:ext cx="170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7385D1"/>
                </a:solidFill>
              </a:rPr>
              <a:t>Clic-droit sur </a:t>
            </a:r>
            <a:r>
              <a:rPr lang="fr-FR" sz="1200">
                <a:solidFill>
                  <a:srgbClr val="FA4098"/>
                </a:solidFill>
              </a:rPr>
              <a:t>dev </a:t>
            </a:r>
            <a:r>
              <a:rPr lang="fr-FR" sz="1200">
                <a:solidFill>
                  <a:srgbClr val="7385D1"/>
                </a:solidFill>
              </a:rPr>
              <a:t>pendant que </a:t>
            </a:r>
            <a:r>
              <a:rPr lang="fr-FR" sz="1200">
                <a:solidFill>
                  <a:srgbClr val="FA4098"/>
                </a:solidFill>
              </a:rPr>
              <a:t>Etape-1</a:t>
            </a:r>
            <a:r>
              <a:rPr lang="fr-FR" sz="1200">
                <a:solidFill>
                  <a:srgbClr val="7385D1"/>
                </a:solidFill>
              </a:rPr>
              <a:t> était </a:t>
            </a:r>
            <a:r>
              <a:rPr lang="fr-FR" sz="1200" b="1">
                <a:solidFill>
                  <a:srgbClr val="7385D1"/>
                </a:solidFill>
              </a:rPr>
              <a:t>active</a:t>
            </a:r>
            <a:r>
              <a:rPr lang="fr-FR" sz="1200">
                <a:solidFill>
                  <a:srgbClr val="7385D1"/>
                </a:solidFill>
              </a:rPr>
              <a:t> localement.</a:t>
            </a:r>
          </a:p>
        </p:txBody>
      </p:sp>
    </p:spTree>
    <p:extLst>
      <p:ext uri="{BB962C8B-B14F-4D97-AF65-F5344CB8AC3E}">
        <p14:creationId xmlns:p14="http://schemas.microsoft.com/office/powerpoint/2010/main" val="1286350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2" ma:contentTypeDescription="Create a new document." ma:contentTypeScope="" ma:versionID="488c301343794aee985d26e5da922f4d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5e5467a819d5bddeb7102d86d2b3d11e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0F27A9-1D13-45C4-94DB-8A03E26B43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BD4E3F-366D-4C21-B678-CD16BECA384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3ab252c-4429-4d3c-b354-a26bac7f17c4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35695</TotalTime>
  <Words>2632</Words>
  <Application>Microsoft Office PowerPoint</Application>
  <PresentationFormat>Grand écran</PresentationFormat>
  <Paragraphs>264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13</vt:lpstr>
      <vt:lpstr>Menu du jour</vt:lpstr>
      <vt:lpstr>Setup</vt:lpstr>
      <vt:lpstr>Setup</vt:lpstr>
      <vt:lpstr>Setup</vt:lpstr>
      <vt:lpstr>Push / pull</vt:lpstr>
      <vt:lpstr>Branches</vt:lpstr>
      <vt:lpstr>Branches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Oula</vt:lpstr>
      <vt:lpstr>Oula</vt:lpstr>
      <vt:lpstr>Oula</vt:lpstr>
      <vt:lpstr>Oula</vt:lpstr>
      <vt:lpstr>Oula</vt:lpstr>
      <vt:lpstr>Oula</vt:lpstr>
      <vt:lpstr>Oula</vt:lpstr>
      <vt:lpstr>Oula</vt:lpstr>
      <vt:lpstr>Oula</vt:lpstr>
      <vt:lpstr>Oula</vt:lpstr>
      <vt:lpstr>Oula</vt:lpstr>
      <vt:lpstr>Oula</vt:lpstr>
      <vt:lpstr>Oula</vt:lpstr>
      <vt:lpstr>Oula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Maxime Pelletier</cp:lastModifiedBy>
  <cp:revision>8898</cp:revision>
  <dcterms:created xsi:type="dcterms:W3CDTF">2021-06-05T18:50:42Z</dcterms:created>
  <dcterms:modified xsi:type="dcterms:W3CDTF">2024-04-21T17:38:10Z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