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70" r:id="rId2"/>
    <p:sldId id="272" r:id="rId3"/>
    <p:sldId id="273" r:id="rId4"/>
    <p:sldId id="266" r:id="rId5"/>
    <p:sldId id="274" r:id="rId6"/>
    <p:sldId id="257" r:id="rId7"/>
    <p:sldId id="264" r:id="rId8"/>
    <p:sldId id="268" r:id="rId9"/>
    <p:sldId id="275" r:id="rId10"/>
    <p:sldId id="269"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286" autoAdjust="0"/>
    <p:restoredTop sz="94660"/>
  </p:normalViewPr>
  <p:slideViewPr>
    <p:cSldViewPr snapToGrid="0">
      <p:cViewPr varScale="1">
        <p:scale>
          <a:sx n="71" d="100"/>
          <a:sy n="71" d="100"/>
        </p:scale>
        <p:origin x="140"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2689044-5AF0-4A38-A6FB-F39B19E1A262}" type="datetimeFigureOut">
              <a:rPr lang="en-IN" smtClean="0"/>
              <a:t>10-09-2025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24FCD7A-8CFA-4696-B5E6-2FBDB20CACF3}" type="slidenum">
              <a:rPr lang="en-IN" smtClean="0"/>
              <a:t>‹#›</a:t>
            </a:fld>
            <a:endParaRPr lang="en-IN"/>
          </a:p>
        </p:txBody>
      </p:sp>
    </p:spTree>
    <p:extLst>
      <p:ext uri="{BB962C8B-B14F-4D97-AF65-F5344CB8AC3E}">
        <p14:creationId xmlns:p14="http://schemas.microsoft.com/office/powerpoint/2010/main" val="36024890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24FCD7A-8CFA-4696-B5E6-2FBDB20CACF3}" type="slidenum">
              <a:rPr lang="en-IN" smtClean="0"/>
              <a:t>1</a:t>
            </a:fld>
            <a:endParaRPr lang="en-IN"/>
          </a:p>
        </p:txBody>
      </p:sp>
    </p:spTree>
    <p:extLst>
      <p:ext uri="{BB962C8B-B14F-4D97-AF65-F5344CB8AC3E}">
        <p14:creationId xmlns:p14="http://schemas.microsoft.com/office/powerpoint/2010/main" val="34931337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45C176-9D3A-2362-050E-9198AF202E8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9B93D45-E8CB-F075-4058-27AB2470CC5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CB654F7-C0DA-8B0B-0C05-F4C231734ECF}"/>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F20FD246-55B3-CBFB-B22D-4D64447E7A83}"/>
              </a:ext>
            </a:extLst>
          </p:cNvPr>
          <p:cNvSpPr>
            <a:spLocks noGrp="1"/>
          </p:cNvSpPr>
          <p:nvPr>
            <p:ph type="sldNum" sz="quarter" idx="5"/>
          </p:nvPr>
        </p:nvSpPr>
        <p:spPr/>
        <p:txBody>
          <a:bodyPr/>
          <a:lstStyle/>
          <a:p>
            <a:fld id="{424FCD7A-8CFA-4696-B5E6-2FBDB20CACF3}" type="slidenum">
              <a:rPr lang="en-IN" smtClean="0"/>
              <a:t>2</a:t>
            </a:fld>
            <a:endParaRPr lang="en-IN"/>
          </a:p>
        </p:txBody>
      </p:sp>
    </p:spTree>
    <p:extLst>
      <p:ext uri="{BB962C8B-B14F-4D97-AF65-F5344CB8AC3E}">
        <p14:creationId xmlns:p14="http://schemas.microsoft.com/office/powerpoint/2010/main" val="41420209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502192-572C-30C7-D3B4-1DC54051075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3E97576-0973-7A31-9936-BFC63AD8A6F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41F2666-95B8-27C9-7133-FF9715B5056D}"/>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AF888580-5A6F-2B55-BD5B-D60A96DB9677}"/>
              </a:ext>
            </a:extLst>
          </p:cNvPr>
          <p:cNvSpPr>
            <a:spLocks noGrp="1"/>
          </p:cNvSpPr>
          <p:nvPr>
            <p:ph type="sldNum" sz="quarter" idx="5"/>
          </p:nvPr>
        </p:nvSpPr>
        <p:spPr/>
        <p:txBody>
          <a:bodyPr/>
          <a:lstStyle/>
          <a:p>
            <a:fld id="{424FCD7A-8CFA-4696-B5E6-2FBDB20CACF3}" type="slidenum">
              <a:rPr lang="en-IN" smtClean="0"/>
              <a:t>3</a:t>
            </a:fld>
            <a:endParaRPr lang="en-IN"/>
          </a:p>
        </p:txBody>
      </p:sp>
    </p:spTree>
    <p:extLst>
      <p:ext uri="{BB962C8B-B14F-4D97-AF65-F5344CB8AC3E}">
        <p14:creationId xmlns:p14="http://schemas.microsoft.com/office/powerpoint/2010/main" val="26273880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24FCD7A-8CFA-4696-B5E6-2FBDB20CACF3}" type="slidenum">
              <a:rPr lang="en-IN" smtClean="0"/>
              <a:t>5</a:t>
            </a:fld>
            <a:endParaRPr lang="en-IN"/>
          </a:p>
        </p:txBody>
      </p:sp>
    </p:spTree>
    <p:extLst>
      <p:ext uri="{BB962C8B-B14F-4D97-AF65-F5344CB8AC3E}">
        <p14:creationId xmlns:p14="http://schemas.microsoft.com/office/powerpoint/2010/main" val="2941496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275D6B-26B1-96EE-859F-7906459CE4C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7BE910C-0D21-A8C2-0BBF-7570803E17E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B9454C1-3A4A-710A-8584-538CF971DADA}"/>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853F83F2-A522-8216-951A-3AB0D52D8A70}"/>
              </a:ext>
            </a:extLst>
          </p:cNvPr>
          <p:cNvSpPr>
            <a:spLocks noGrp="1"/>
          </p:cNvSpPr>
          <p:nvPr>
            <p:ph type="sldNum" sz="quarter" idx="5"/>
          </p:nvPr>
        </p:nvSpPr>
        <p:spPr/>
        <p:txBody>
          <a:bodyPr/>
          <a:lstStyle/>
          <a:p>
            <a:fld id="{424FCD7A-8CFA-4696-B5E6-2FBDB20CACF3}" type="slidenum">
              <a:rPr lang="en-IN" smtClean="0"/>
              <a:t>6</a:t>
            </a:fld>
            <a:endParaRPr lang="en-IN"/>
          </a:p>
        </p:txBody>
      </p:sp>
    </p:spTree>
    <p:extLst>
      <p:ext uri="{BB962C8B-B14F-4D97-AF65-F5344CB8AC3E}">
        <p14:creationId xmlns:p14="http://schemas.microsoft.com/office/powerpoint/2010/main" val="36455175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E3DB25-7FB6-F9CD-124F-ACF8E56DBCD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1A5E39A-BB80-A48C-3FC9-07E6850C431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06F745F-9AFF-B032-65E0-D3E69AA5B503}"/>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E6D9EEE3-51FD-7697-6CC2-A9827661DB94}"/>
              </a:ext>
            </a:extLst>
          </p:cNvPr>
          <p:cNvSpPr>
            <a:spLocks noGrp="1"/>
          </p:cNvSpPr>
          <p:nvPr>
            <p:ph type="sldNum" sz="quarter" idx="5"/>
          </p:nvPr>
        </p:nvSpPr>
        <p:spPr/>
        <p:txBody>
          <a:bodyPr/>
          <a:lstStyle/>
          <a:p>
            <a:fld id="{424FCD7A-8CFA-4696-B5E6-2FBDB20CACF3}" type="slidenum">
              <a:rPr lang="en-IN" smtClean="0"/>
              <a:t>7</a:t>
            </a:fld>
            <a:endParaRPr lang="en-IN"/>
          </a:p>
        </p:txBody>
      </p:sp>
    </p:spTree>
    <p:extLst>
      <p:ext uri="{BB962C8B-B14F-4D97-AF65-F5344CB8AC3E}">
        <p14:creationId xmlns:p14="http://schemas.microsoft.com/office/powerpoint/2010/main" val="12195094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38A74B-6F2E-EA6E-7963-E097CF99EDC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F2C980B-A02B-E5A7-82E8-8AC77961383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A486CCD-A3F6-B36B-A6F8-2EF569A4E7FD}"/>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3F1D5ED2-ADB0-BF8D-76BD-1EE0419A1150}"/>
              </a:ext>
            </a:extLst>
          </p:cNvPr>
          <p:cNvSpPr>
            <a:spLocks noGrp="1"/>
          </p:cNvSpPr>
          <p:nvPr>
            <p:ph type="sldNum" sz="quarter" idx="5"/>
          </p:nvPr>
        </p:nvSpPr>
        <p:spPr/>
        <p:txBody>
          <a:bodyPr/>
          <a:lstStyle/>
          <a:p>
            <a:fld id="{424FCD7A-8CFA-4696-B5E6-2FBDB20CACF3}" type="slidenum">
              <a:rPr lang="en-IN" smtClean="0"/>
              <a:t>8</a:t>
            </a:fld>
            <a:endParaRPr lang="en-IN"/>
          </a:p>
        </p:txBody>
      </p:sp>
    </p:spTree>
    <p:extLst>
      <p:ext uri="{BB962C8B-B14F-4D97-AF65-F5344CB8AC3E}">
        <p14:creationId xmlns:p14="http://schemas.microsoft.com/office/powerpoint/2010/main" val="35982117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92D8D7-25B1-756E-D9D9-1B1460A0ADE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A400F1A-4BD4-5717-6A0D-CC24B16277F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38144D5-7BEA-7B54-D736-46EFF173A7BA}"/>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37FF4147-5DE6-40FC-E96D-F1B4A41B13C0}"/>
              </a:ext>
            </a:extLst>
          </p:cNvPr>
          <p:cNvSpPr>
            <a:spLocks noGrp="1"/>
          </p:cNvSpPr>
          <p:nvPr>
            <p:ph type="sldNum" sz="quarter" idx="5"/>
          </p:nvPr>
        </p:nvSpPr>
        <p:spPr/>
        <p:txBody>
          <a:bodyPr/>
          <a:lstStyle/>
          <a:p>
            <a:fld id="{424FCD7A-8CFA-4696-B5E6-2FBDB20CACF3}" type="slidenum">
              <a:rPr lang="en-IN" smtClean="0"/>
              <a:t>9</a:t>
            </a:fld>
            <a:endParaRPr lang="en-IN"/>
          </a:p>
        </p:txBody>
      </p:sp>
    </p:spTree>
    <p:extLst>
      <p:ext uri="{BB962C8B-B14F-4D97-AF65-F5344CB8AC3E}">
        <p14:creationId xmlns:p14="http://schemas.microsoft.com/office/powerpoint/2010/main" val="10029978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832868-EAEE-B41B-7991-579B962D464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1586B68-7437-664E-30F6-1B49961803C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7B96C2A-21BF-5B3C-EE83-ABED9FFE39D8}"/>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DD4A9071-A51E-76F0-6F28-A630F305FEDC}"/>
              </a:ext>
            </a:extLst>
          </p:cNvPr>
          <p:cNvSpPr>
            <a:spLocks noGrp="1"/>
          </p:cNvSpPr>
          <p:nvPr>
            <p:ph type="sldNum" sz="quarter" idx="5"/>
          </p:nvPr>
        </p:nvSpPr>
        <p:spPr/>
        <p:txBody>
          <a:bodyPr/>
          <a:lstStyle/>
          <a:p>
            <a:fld id="{424FCD7A-8CFA-4696-B5E6-2FBDB20CACF3}" type="slidenum">
              <a:rPr lang="en-IN" smtClean="0"/>
              <a:t>10</a:t>
            </a:fld>
            <a:endParaRPr lang="en-IN"/>
          </a:p>
        </p:txBody>
      </p:sp>
    </p:spTree>
    <p:extLst>
      <p:ext uri="{BB962C8B-B14F-4D97-AF65-F5344CB8AC3E}">
        <p14:creationId xmlns:p14="http://schemas.microsoft.com/office/powerpoint/2010/main" val="11003424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684029-8329-CFBE-AD81-13171B5ABF0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66EE949-E2D4-6139-1ED2-ACEB22BEEF9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B602B3E-C4FB-4F1D-02C3-208EFE1B6205}"/>
              </a:ext>
            </a:extLst>
          </p:cNvPr>
          <p:cNvSpPr>
            <a:spLocks noGrp="1"/>
          </p:cNvSpPr>
          <p:nvPr>
            <p:ph type="dt" sz="half" idx="10"/>
          </p:nvPr>
        </p:nvSpPr>
        <p:spPr/>
        <p:txBody>
          <a:bodyPr/>
          <a:lstStyle/>
          <a:p>
            <a:fld id="{8DC45B8C-9CCE-4CC1-95A9-FF86BEC7B933}" type="datetimeFigureOut">
              <a:rPr lang="en-IN" smtClean="0"/>
              <a:t>10-09-2025</a:t>
            </a:fld>
            <a:endParaRPr lang="en-IN"/>
          </a:p>
        </p:txBody>
      </p:sp>
      <p:sp>
        <p:nvSpPr>
          <p:cNvPr id="5" name="Footer Placeholder 4">
            <a:extLst>
              <a:ext uri="{FF2B5EF4-FFF2-40B4-BE49-F238E27FC236}">
                <a16:creationId xmlns:a16="http://schemas.microsoft.com/office/drawing/2014/main" id="{3E43829F-A6B6-0F33-CC4A-2CEB540BA51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5F34860-A9A3-C332-554E-85A27FDC78EE}"/>
              </a:ext>
            </a:extLst>
          </p:cNvPr>
          <p:cNvSpPr>
            <a:spLocks noGrp="1"/>
          </p:cNvSpPr>
          <p:nvPr>
            <p:ph type="sldNum" sz="quarter" idx="12"/>
          </p:nvPr>
        </p:nvSpPr>
        <p:spPr/>
        <p:txBody>
          <a:bodyPr/>
          <a:lstStyle/>
          <a:p>
            <a:fld id="{6E31E017-1C30-438B-AEBB-451E68741A84}" type="slidenum">
              <a:rPr lang="en-IN" smtClean="0"/>
              <a:t>‹#›</a:t>
            </a:fld>
            <a:endParaRPr lang="en-IN"/>
          </a:p>
        </p:txBody>
      </p:sp>
    </p:spTree>
    <p:extLst>
      <p:ext uri="{BB962C8B-B14F-4D97-AF65-F5344CB8AC3E}">
        <p14:creationId xmlns:p14="http://schemas.microsoft.com/office/powerpoint/2010/main" val="20350540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586103-D124-D5B5-B86C-AD0419D58B6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6B0BF37-0550-3A0F-C8F2-7C4FD9EE632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E69DD3B-0344-498D-A74E-40666D9BAF18}"/>
              </a:ext>
            </a:extLst>
          </p:cNvPr>
          <p:cNvSpPr>
            <a:spLocks noGrp="1"/>
          </p:cNvSpPr>
          <p:nvPr>
            <p:ph type="dt" sz="half" idx="10"/>
          </p:nvPr>
        </p:nvSpPr>
        <p:spPr/>
        <p:txBody>
          <a:bodyPr/>
          <a:lstStyle/>
          <a:p>
            <a:fld id="{8DC45B8C-9CCE-4CC1-95A9-FF86BEC7B933}" type="datetimeFigureOut">
              <a:rPr lang="en-IN" smtClean="0"/>
              <a:t>10-09-2025</a:t>
            </a:fld>
            <a:endParaRPr lang="en-IN"/>
          </a:p>
        </p:txBody>
      </p:sp>
      <p:sp>
        <p:nvSpPr>
          <p:cNvPr id="5" name="Footer Placeholder 4">
            <a:extLst>
              <a:ext uri="{FF2B5EF4-FFF2-40B4-BE49-F238E27FC236}">
                <a16:creationId xmlns:a16="http://schemas.microsoft.com/office/drawing/2014/main" id="{72D3E7DF-18E3-633A-2632-AD68251A171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D4B265B-AC6B-252C-9017-9C29FCF5F04E}"/>
              </a:ext>
            </a:extLst>
          </p:cNvPr>
          <p:cNvSpPr>
            <a:spLocks noGrp="1"/>
          </p:cNvSpPr>
          <p:nvPr>
            <p:ph type="sldNum" sz="quarter" idx="12"/>
          </p:nvPr>
        </p:nvSpPr>
        <p:spPr/>
        <p:txBody>
          <a:bodyPr/>
          <a:lstStyle/>
          <a:p>
            <a:fld id="{6E31E017-1C30-438B-AEBB-451E68741A84}" type="slidenum">
              <a:rPr lang="en-IN" smtClean="0"/>
              <a:t>‹#›</a:t>
            </a:fld>
            <a:endParaRPr lang="en-IN"/>
          </a:p>
        </p:txBody>
      </p:sp>
    </p:spTree>
    <p:extLst>
      <p:ext uri="{BB962C8B-B14F-4D97-AF65-F5344CB8AC3E}">
        <p14:creationId xmlns:p14="http://schemas.microsoft.com/office/powerpoint/2010/main" val="17309983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DF2A7AD-CFED-4143-9F18-A9525A61200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4CE1150-2C2B-3CA8-ACEC-15B13590A76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C741917-7EA1-55C8-715B-D93DF7574200}"/>
              </a:ext>
            </a:extLst>
          </p:cNvPr>
          <p:cNvSpPr>
            <a:spLocks noGrp="1"/>
          </p:cNvSpPr>
          <p:nvPr>
            <p:ph type="dt" sz="half" idx="10"/>
          </p:nvPr>
        </p:nvSpPr>
        <p:spPr/>
        <p:txBody>
          <a:bodyPr/>
          <a:lstStyle/>
          <a:p>
            <a:fld id="{8DC45B8C-9CCE-4CC1-95A9-FF86BEC7B933}" type="datetimeFigureOut">
              <a:rPr lang="en-IN" smtClean="0"/>
              <a:t>10-09-2025</a:t>
            </a:fld>
            <a:endParaRPr lang="en-IN"/>
          </a:p>
        </p:txBody>
      </p:sp>
      <p:sp>
        <p:nvSpPr>
          <p:cNvPr id="5" name="Footer Placeholder 4">
            <a:extLst>
              <a:ext uri="{FF2B5EF4-FFF2-40B4-BE49-F238E27FC236}">
                <a16:creationId xmlns:a16="http://schemas.microsoft.com/office/drawing/2014/main" id="{8BEF70E9-D561-7A86-0E23-DDC0CE8AAAC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159434A-3705-6578-963C-859EF4939E95}"/>
              </a:ext>
            </a:extLst>
          </p:cNvPr>
          <p:cNvSpPr>
            <a:spLocks noGrp="1"/>
          </p:cNvSpPr>
          <p:nvPr>
            <p:ph type="sldNum" sz="quarter" idx="12"/>
          </p:nvPr>
        </p:nvSpPr>
        <p:spPr/>
        <p:txBody>
          <a:bodyPr/>
          <a:lstStyle/>
          <a:p>
            <a:fld id="{6E31E017-1C30-438B-AEBB-451E68741A84}" type="slidenum">
              <a:rPr lang="en-IN" smtClean="0"/>
              <a:t>‹#›</a:t>
            </a:fld>
            <a:endParaRPr lang="en-IN"/>
          </a:p>
        </p:txBody>
      </p:sp>
    </p:spTree>
    <p:extLst>
      <p:ext uri="{BB962C8B-B14F-4D97-AF65-F5344CB8AC3E}">
        <p14:creationId xmlns:p14="http://schemas.microsoft.com/office/powerpoint/2010/main" val="40209903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351439-809B-8D7D-BBE6-35B55F6105E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42A6BAB-D76A-7EF8-9D37-55AEA991043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3CCD2C8-5B22-EB0C-2A34-44A66A3A5792}"/>
              </a:ext>
            </a:extLst>
          </p:cNvPr>
          <p:cNvSpPr>
            <a:spLocks noGrp="1"/>
          </p:cNvSpPr>
          <p:nvPr>
            <p:ph type="dt" sz="half" idx="10"/>
          </p:nvPr>
        </p:nvSpPr>
        <p:spPr/>
        <p:txBody>
          <a:bodyPr/>
          <a:lstStyle/>
          <a:p>
            <a:fld id="{8DC45B8C-9CCE-4CC1-95A9-FF86BEC7B933}" type="datetimeFigureOut">
              <a:rPr lang="en-IN" smtClean="0"/>
              <a:t>10-09-2025</a:t>
            </a:fld>
            <a:endParaRPr lang="en-IN"/>
          </a:p>
        </p:txBody>
      </p:sp>
      <p:sp>
        <p:nvSpPr>
          <p:cNvPr id="5" name="Footer Placeholder 4">
            <a:extLst>
              <a:ext uri="{FF2B5EF4-FFF2-40B4-BE49-F238E27FC236}">
                <a16:creationId xmlns:a16="http://schemas.microsoft.com/office/drawing/2014/main" id="{6F6FC121-9291-2865-BF54-5DCC7606EEF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FE711AF-AF00-8127-153F-82DA03AC1DFC}"/>
              </a:ext>
            </a:extLst>
          </p:cNvPr>
          <p:cNvSpPr>
            <a:spLocks noGrp="1"/>
          </p:cNvSpPr>
          <p:nvPr>
            <p:ph type="sldNum" sz="quarter" idx="12"/>
          </p:nvPr>
        </p:nvSpPr>
        <p:spPr/>
        <p:txBody>
          <a:bodyPr/>
          <a:lstStyle/>
          <a:p>
            <a:fld id="{6E31E017-1C30-438B-AEBB-451E68741A84}" type="slidenum">
              <a:rPr lang="en-IN" smtClean="0"/>
              <a:t>‹#›</a:t>
            </a:fld>
            <a:endParaRPr lang="en-IN"/>
          </a:p>
        </p:txBody>
      </p:sp>
    </p:spTree>
    <p:extLst>
      <p:ext uri="{BB962C8B-B14F-4D97-AF65-F5344CB8AC3E}">
        <p14:creationId xmlns:p14="http://schemas.microsoft.com/office/powerpoint/2010/main" val="13408114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041638-C669-B9D5-C72C-686AB14E5F8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A2E03B5-77AF-E9C3-7145-08C21E9EBE8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92BC956-06EB-551F-EF78-FF31D6D8156E}"/>
              </a:ext>
            </a:extLst>
          </p:cNvPr>
          <p:cNvSpPr>
            <a:spLocks noGrp="1"/>
          </p:cNvSpPr>
          <p:nvPr>
            <p:ph type="dt" sz="half" idx="10"/>
          </p:nvPr>
        </p:nvSpPr>
        <p:spPr/>
        <p:txBody>
          <a:bodyPr/>
          <a:lstStyle/>
          <a:p>
            <a:fld id="{8DC45B8C-9CCE-4CC1-95A9-FF86BEC7B933}" type="datetimeFigureOut">
              <a:rPr lang="en-IN" smtClean="0"/>
              <a:t>10-09-2025</a:t>
            </a:fld>
            <a:endParaRPr lang="en-IN"/>
          </a:p>
        </p:txBody>
      </p:sp>
      <p:sp>
        <p:nvSpPr>
          <p:cNvPr id="5" name="Footer Placeholder 4">
            <a:extLst>
              <a:ext uri="{FF2B5EF4-FFF2-40B4-BE49-F238E27FC236}">
                <a16:creationId xmlns:a16="http://schemas.microsoft.com/office/drawing/2014/main" id="{3C7911ED-6284-47E2-0D9E-3E49A27F070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E53209B-A3B2-005D-98C8-E580664CF2BC}"/>
              </a:ext>
            </a:extLst>
          </p:cNvPr>
          <p:cNvSpPr>
            <a:spLocks noGrp="1"/>
          </p:cNvSpPr>
          <p:nvPr>
            <p:ph type="sldNum" sz="quarter" idx="12"/>
          </p:nvPr>
        </p:nvSpPr>
        <p:spPr/>
        <p:txBody>
          <a:bodyPr/>
          <a:lstStyle/>
          <a:p>
            <a:fld id="{6E31E017-1C30-438B-AEBB-451E68741A84}" type="slidenum">
              <a:rPr lang="en-IN" smtClean="0"/>
              <a:t>‹#›</a:t>
            </a:fld>
            <a:endParaRPr lang="en-IN"/>
          </a:p>
        </p:txBody>
      </p:sp>
    </p:spTree>
    <p:extLst>
      <p:ext uri="{BB962C8B-B14F-4D97-AF65-F5344CB8AC3E}">
        <p14:creationId xmlns:p14="http://schemas.microsoft.com/office/powerpoint/2010/main" val="18899220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8F1A95-661B-0F49-4C57-018CCC32048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C293CF8-18E5-7301-7B5E-30867C587D9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B3297F7-E3C9-CA9A-1C57-0E7AFC5ABE7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5EFFE3C-12C4-CB5A-344F-E9B3F30B34EF}"/>
              </a:ext>
            </a:extLst>
          </p:cNvPr>
          <p:cNvSpPr>
            <a:spLocks noGrp="1"/>
          </p:cNvSpPr>
          <p:nvPr>
            <p:ph type="dt" sz="half" idx="10"/>
          </p:nvPr>
        </p:nvSpPr>
        <p:spPr/>
        <p:txBody>
          <a:bodyPr/>
          <a:lstStyle/>
          <a:p>
            <a:fld id="{8DC45B8C-9CCE-4CC1-95A9-FF86BEC7B933}" type="datetimeFigureOut">
              <a:rPr lang="en-IN" smtClean="0"/>
              <a:t>10-09-2025</a:t>
            </a:fld>
            <a:endParaRPr lang="en-IN"/>
          </a:p>
        </p:txBody>
      </p:sp>
      <p:sp>
        <p:nvSpPr>
          <p:cNvPr id="6" name="Footer Placeholder 5">
            <a:extLst>
              <a:ext uri="{FF2B5EF4-FFF2-40B4-BE49-F238E27FC236}">
                <a16:creationId xmlns:a16="http://schemas.microsoft.com/office/drawing/2014/main" id="{360EB7C4-ED5C-CA8C-EBB2-AF65D46200D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3C47ADA-2760-6556-FD17-D1BE00DC9A60}"/>
              </a:ext>
            </a:extLst>
          </p:cNvPr>
          <p:cNvSpPr>
            <a:spLocks noGrp="1"/>
          </p:cNvSpPr>
          <p:nvPr>
            <p:ph type="sldNum" sz="quarter" idx="12"/>
          </p:nvPr>
        </p:nvSpPr>
        <p:spPr/>
        <p:txBody>
          <a:bodyPr/>
          <a:lstStyle/>
          <a:p>
            <a:fld id="{6E31E017-1C30-438B-AEBB-451E68741A84}" type="slidenum">
              <a:rPr lang="en-IN" smtClean="0"/>
              <a:t>‹#›</a:t>
            </a:fld>
            <a:endParaRPr lang="en-IN"/>
          </a:p>
        </p:txBody>
      </p:sp>
    </p:spTree>
    <p:extLst>
      <p:ext uri="{BB962C8B-B14F-4D97-AF65-F5344CB8AC3E}">
        <p14:creationId xmlns:p14="http://schemas.microsoft.com/office/powerpoint/2010/main" val="20938646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808C5F-83C0-2C36-5A46-92B40119937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F947357-4E46-0E40-728C-0347E719558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5B3BD1E-969F-90A9-26FF-B0834857FDF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F373FB7-17C4-52EC-6773-3E1DC54112D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F887CA3-63A9-037E-5D77-DD326B8E700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09D1833-4F5C-453B-3380-377796CE5412}"/>
              </a:ext>
            </a:extLst>
          </p:cNvPr>
          <p:cNvSpPr>
            <a:spLocks noGrp="1"/>
          </p:cNvSpPr>
          <p:nvPr>
            <p:ph type="dt" sz="half" idx="10"/>
          </p:nvPr>
        </p:nvSpPr>
        <p:spPr/>
        <p:txBody>
          <a:bodyPr/>
          <a:lstStyle/>
          <a:p>
            <a:fld id="{8DC45B8C-9CCE-4CC1-95A9-FF86BEC7B933}" type="datetimeFigureOut">
              <a:rPr lang="en-IN" smtClean="0"/>
              <a:t>10-09-2025</a:t>
            </a:fld>
            <a:endParaRPr lang="en-IN"/>
          </a:p>
        </p:txBody>
      </p:sp>
      <p:sp>
        <p:nvSpPr>
          <p:cNvPr id="8" name="Footer Placeholder 7">
            <a:extLst>
              <a:ext uri="{FF2B5EF4-FFF2-40B4-BE49-F238E27FC236}">
                <a16:creationId xmlns:a16="http://schemas.microsoft.com/office/drawing/2014/main" id="{56C6F61F-53FC-568A-612B-C7BBC60EE3D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8AD8470-1B45-2883-BE1F-02B841C4424F}"/>
              </a:ext>
            </a:extLst>
          </p:cNvPr>
          <p:cNvSpPr>
            <a:spLocks noGrp="1"/>
          </p:cNvSpPr>
          <p:nvPr>
            <p:ph type="sldNum" sz="quarter" idx="12"/>
          </p:nvPr>
        </p:nvSpPr>
        <p:spPr/>
        <p:txBody>
          <a:bodyPr/>
          <a:lstStyle/>
          <a:p>
            <a:fld id="{6E31E017-1C30-438B-AEBB-451E68741A84}" type="slidenum">
              <a:rPr lang="en-IN" smtClean="0"/>
              <a:t>‹#›</a:t>
            </a:fld>
            <a:endParaRPr lang="en-IN"/>
          </a:p>
        </p:txBody>
      </p:sp>
    </p:spTree>
    <p:extLst>
      <p:ext uri="{BB962C8B-B14F-4D97-AF65-F5344CB8AC3E}">
        <p14:creationId xmlns:p14="http://schemas.microsoft.com/office/powerpoint/2010/main" val="38466964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5EA8C-A72C-59B7-E308-68AE2147474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E8816FA-72E0-22C3-ECF0-E7D2ADC82D97}"/>
              </a:ext>
            </a:extLst>
          </p:cNvPr>
          <p:cNvSpPr>
            <a:spLocks noGrp="1"/>
          </p:cNvSpPr>
          <p:nvPr>
            <p:ph type="dt" sz="half" idx="10"/>
          </p:nvPr>
        </p:nvSpPr>
        <p:spPr/>
        <p:txBody>
          <a:bodyPr/>
          <a:lstStyle/>
          <a:p>
            <a:fld id="{8DC45B8C-9CCE-4CC1-95A9-FF86BEC7B933}" type="datetimeFigureOut">
              <a:rPr lang="en-IN" smtClean="0"/>
              <a:t>10-09-2025</a:t>
            </a:fld>
            <a:endParaRPr lang="en-IN"/>
          </a:p>
        </p:txBody>
      </p:sp>
      <p:sp>
        <p:nvSpPr>
          <p:cNvPr id="4" name="Footer Placeholder 3">
            <a:extLst>
              <a:ext uri="{FF2B5EF4-FFF2-40B4-BE49-F238E27FC236}">
                <a16:creationId xmlns:a16="http://schemas.microsoft.com/office/drawing/2014/main" id="{C8F62945-BAAC-CAB1-4549-AAF38F749A6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E52E3529-B5EC-BA78-9265-FC28E052DD97}"/>
              </a:ext>
            </a:extLst>
          </p:cNvPr>
          <p:cNvSpPr>
            <a:spLocks noGrp="1"/>
          </p:cNvSpPr>
          <p:nvPr>
            <p:ph type="sldNum" sz="quarter" idx="12"/>
          </p:nvPr>
        </p:nvSpPr>
        <p:spPr/>
        <p:txBody>
          <a:bodyPr/>
          <a:lstStyle/>
          <a:p>
            <a:fld id="{6E31E017-1C30-438B-AEBB-451E68741A84}" type="slidenum">
              <a:rPr lang="en-IN" smtClean="0"/>
              <a:t>‹#›</a:t>
            </a:fld>
            <a:endParaRPr lang="en-IN"/>
          </a:p>
        </p:txBody>
      </p:sp>
    </p:spTree>
    <p:extLst>
      <p:ext uri="{BB962C8B-B14F-4D97-AF65-F5344CB8AC3E}">
        <p14:creationId xmlns:p14="http://schemas.microsoft.com/office/powerpoint/2010/main" val="10429112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81D80A5-B8ED-4827-6991-3BBF281F95CD}"/>
              </a:ext>
            </a:extLst>
          </p:cNvPr>
          <p:cNvSpPr>
            <a:spLocks noGrp="1"/>
          </p:cNvSpPr>
          <p:nvPr>
            <p:ph type="dt" sz="half" idx="10"/>
          </p:nvPr>
        </p:nvSpPr>
        <p:spPr/>
        <p:txBody>
          <a:bodyPr/>
          <a:lstStyle/>
          <a:p>
            <a:fld id="{8DC45B8C-9CCE-4CC1-95A9-FF86BEC7B933}" type="datetimeFigureOut">
              <a:rPr lang="en-IN" smtClean="0"/>
              <a:t>10-09-2025</a:t>
            </a:fld>
            <a:endParaRPr lang="en-IN"/>
          </a:p>
        </p:txBody>
      </p:sp>
      <p:sp>
        <p:nvSpPr>
          <p:cNvPr id="3" name="Footer Placeholder 2">
            <a:extLst>
              <a:ext uri="{FF2B5EF4-FFF2-40B4-BE49-F238E27FC236}">
                <a16:creationId xmlns:a16="http://schemas.microsoft.com/office/drawing/2014/main" id="{A49087FF-5D16-FAE8-B97D-EFF13B45701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5D0B706-F9F6-3AAE-27A4-CD5D39606F0F}"/>
              </a:ext>
            </a:extLst>
          </p:cNvPr>
          <p:cNvSpPr>
            <a:spLocks noGrp="1"/>
          </p:cNvSpPr>
          <p:nvPr>
            <p:ph type="sldNum" sz="quarter" idx="12"/>
          </p:nvPr>
        </p:nvSpPr>
        <p:spPr/>
        <p:txBody>
          <a:bodyPr/>
          <a:lstStyle/>
          <a:p>
            <a:fld id="{6E31E017-1C30-438B-AEBB-451E68741A84}" type="slidenum">
              <a:rPr lang="en-IN" smtClean="0"/>
              <a:t>‹#›</a:t>
            </a:fld>
            <a:endParaRPr lang="en-IN"/>
          </a:p>
        </p:txBody>
      </p:sp>
    </p:spTree>
    <p:extLst>
      <p:ext uri="{BB962C8B-B14F-4D97-AF65-F5344CB8AC3E}">
        <p14:creationId xmlns:p14="http://schemas.microsoft.com/office/powerpoint/2010/main" val="537127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2E9D5-AABA-35D3-45B3-C129B69821C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D83374B-0B5D-C289-A366-336B2138622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EEEED34-92D3-79B2-AA40-37415293F41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0FAC3C-5DCE-AC28-B90C-FF3BABC3D5A8}"/>
              </a:ext>
            </a:extLst>
          </p:cNvPr>
          <p:cNvSpPr>
            <a:spLocks noGrp="1"/>
          </p:cNvSpPr>
          <p:nvPr>
            <p:ph type="dt" sz="half" idx="10"/>
          </p:nvPr>
        </p:nvSpPr>
        <p:spPr/>
        <p:txBody>
          <a:bodyPr/>
          <a:lstStyle/>
          <a:p>
            <a:fld id="{8DC45B8C-9CCE-4CC1-95A9-FF86BEC7B933}" type="datetimeFigureOut">
              <a:rPr lang="en-IN" smtClean="0"/>
              <a:t>10-09-2025</a:t>
            </a:fld>
            <a:endParaRPr lang="en-IN"/>
          </a:p>
        </p:txBody>
      </p:sp>
      <p:sp>
        <p:nvSpPr>
          <p:cNvPr id="6" name="Footer Placeholder 5">
            <a:extLst>
              <a:ext uri="{FF2B5EF4-FFF2-40B4-BE49-F238E27FC236}">
                <a16:creationId xmlns:a16="http://schemas.microsoft.com/office/drawing/2014/main" id="{03F16D78-9A67-AD92-46BD-895F8AD8412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1190A67-9CEC-51CC-E776-60FF3C786FE7}"/>
              </a:ext>
            </a:extLst>
          </p:cNvPr>
          <p:cNvSpPr>
            <a:spLocks noGrp="1"/>
          </p:cNvSpPr>
          <p:nvPr>
            <p:ph type="sldNum" sz="quarter" idx="12"/>
          </p:nvPr>
        </p:nvSpPr>
        <p:spPr/>
        <p:txBody>
          <a:bodyPr/>
          <a:lstStyle/>
          <a:p>
            <a:fld id="{6E31E017-1C30-438B-AEBB-451E68741A84}" type="slidenum">
              <a:rPr lang="en-IN" smtClean="0"/>
              <a:t>‹#›</a:t>
            </a:fld>
            <a:endParaRPr lang="en-IN"/>
          </a:p>
        </p:txBody>
      </p:sp>
    </p:spTree>
    <p:extLst>
      <p:ext uri="{BB962C8B-B14F-4D97-AF65-F5344CB8AC3E}">
        <p14:creationId xmlns:p14="http://schemas.microsoft.com/office/powerpoint/2010/main" val="34946573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AA48FF-5AB3-AB15-7B1E-D22D922C286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C3AC3C1-9E73-21C5-DEAF-6D9A74B41DF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6BD1CBE-3297-E458-0013-89946C1A0A9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600F8D4-2E39-C556-58CC-D2E3F3C2392A}"/>
              </a:ext>
            </a:extLst>
          </p:cNvPr>
          <p:cNvSpPr>
            <a:spLocks noGrp="1"/>
          </p:cNvSpPr>
          <p:nvPr>
            <p:ph type="dt" sz="half" idx="10"/>
          </p:nvPr>
        </p:nvSpPr>
        <p:spPr/>
        <p:txBody>
          <a:bodyPr/>
          <a:lstStyle/>
          <a:p>
            <a:fld id="{8DC45B8C-9CCE-4CC1-95A9-FF86BEC7B933}" type="datetimeFigureOut">
              <a:rPr lang="en-IN" smtClean="0"/>
              <a:t>10-09-2025</a:t>
            </a:fld>
            <a:endParaRPr lang="en-IN"/>
          </a:p>
        </p:txBody>
      </p:sp>
      <p:sp>
        <p:nvSpPr>
          <p:cNvPr id="6" name="Footer Placeholder 5">
            <a:extLst>
              <a:ext uri="{FF2B5EF4-FFF2-40B4-BE49-F238E27FC236}">
                <a16:creationId xmlns:a16="http://schemas.microsoft.com/office/drawing/2014/main" id="{379A801E-ABC4-4356-2AA5-777598B56B1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921EBB0-99F9-2659-969B-F26C474536F5}"/>
              </a:ext>
            </a:extLst>
          </p:cNvPr>
          <p:cNvSpPr>
            <a:spLocks noGrp="1"/>
          </p:cNvSpPr>
          <p:nvPr>
            <p:ph type="sldNum" sz="quarter" idx="12"/>
          </p:nvPr>
        </p:nvSpPr>
        <p:spPr/>
        <p:txBody>
          <a:bodyPr/>
          <a:lstStyle/>
          <a:p>
            <a:fld id="{6E31E017-1C30-438B-AEBB-451E68741A84}" type="slidenum">
              <a:rPr lang="en-IN" smtClean="0"/>
              <a:t>‹#›</a:t>
            </a:fld>
            <a:endParaRPr lang="en-IN"/>
          </a:p>
        </p:txBody>
      </p:sp>
    </p:spTree>
    <p:extLst>
      <p:ext uri="{BB962C8B-B14F-4D97-AF65-F5344CB8AC3E}">
        <p14:creationId xmlns:p14="http://schemas.microsoft.com/office/powerpoint/2010/main" val="3510240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D4266F5-2856-8C8B-C564-1F67602CAAA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FFA265D-A744-4BFB-C17C-3B1052885E9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0510595-1246-ED38-7EE7-5A180D56C53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DC45B8C-9CCE-4CC1-95A9-FF86BEC7B933}" type="datetimeFigureOut">
              <a:rPr lang="en-IN" smtClean="0"/>
              <a:t>10-09-2025</a:t>
            </a:fld>
            <a:endParaRPr lang="en-IN"/>
          </a:p>
        </p:txBody>
      </p:sp>
      <p:sp>
        <p:nvSpPr>
          <p:cNvPr id="5" name="Footer Placeholder 4">
            <a:extLst>
              <a:ext uri="{FF2B5EF4-FFF2-40B4-BE49-F238E27FC236}">
                <a16:creationId xmlns:a16="http://schemas.microsoft.com/office/drawing/2014/main" id="{22C33208-92FB-EE81-8D85-E84814094A7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DF831889-B2F5-2BE5-F3F5-63BB76EB345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E31E017-1C30-438B-AEBB-451E68741A84}" type="slidenum">
              <a:rPr lang="en-IN" smtClean="0"/>
              <a:t>‹#›</a:t>
            </a:fld>
            <a:endParaRPr lang="en-IN"/>
          </a:p>
        </p:txBody>
      </p:sp>
    </p:spTree>
    <p:extLst>
      <p:ext uri="{BB962C8B-B14F-4D97-AF65-F5344CB8AC3E}">
        <p14:creationId xmlns:p14="http://schemas.microsoft.com/office/powerpoint/2010/main" val="37980943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1.xml"/><Relationship Id="rId1" Type="http://schemas.openxmlformats.org/officeDocument/2006/relationships/slideLayout" Target="../slideLayouts/slideLayout6.xml"/><Relationship Id="rId4" Type="http://schemas.openxmlformats.org/officeDocument/2006/relationships/hyperlink" Target="https://water.lsbu.ac.uk/water/density_anomalies.html"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hyperlink" Target="https://en.wikipedia.org/wiki/Clausius%E2%80%93Clapeyron_relation" TargetMode="External"/><Relationship Id="rId5" Type="http://schemas.openxmlformats.org/officeDocument/2006/relationships/hyperlink" Target="https://youtube.com/watch?v=_bcfxty39Cw&amp;si=o3S4lnh3szZAgqg9" TargetMode="External"/><Relationship Id="rId4" Type="http://schemas.openxmlformats.org/officeDocument/2006/relationships/image" Target="../media/image4.jp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hyperlink" Target="https://water.lsbu.ac.uk/water/density_anomalies.html"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hyperlink" Target="https://doi.org/10.1007/s42452-018-0139-z"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905C88-CA70-D633-1CB1-5177CDDD1E03}"/>
              </a:ext>
            </a:extLst>
          </p:cNvPr>
          <p:cNvSpPr>
            <a:spLocks noGrp="1"/>
          </p:cNvSpPr>
          <p:nvPr>
            <p:ph type="title"/>
          </p:nvPr>
        </p:nvSpPr>
        <p:spPr>
          <a:xfrm>
            <a:off x="380999" y="131690"/>
            <a:ext cx="11474825" cy="976293"/>
          </a:xfrm>
        </p:spPr>
        <p:txBody>
          <a:bodyPr>
            <a:normAutofit/>
          </a:bodyPr>
          <a:lstStyle/>
          <a:p>
            <a:r>
              <a:rPr lang="en-US" sz="4000" b="1" u="sng" dirty="0">
                <a:solidFill>
                  <a:srgbClr val="1E1E1E"/>
                </a:solidFill>
                <a:latin typeface="Calibri"/>
              </a:rPr>
              <a:t>Introduction – Anomalous Expansion of Water</a:t>
            </a:r>
            <a:endParaRPr lang="en-IN" sz="4000" b="1" u="sng" dirty="0"/>
          </a:p>
        </p:txBody>
      </p:sp>
      <p:pic>
        <p:nvPicPr>
          <p:cNvPr id="4" name="Picture 3">
            <a:extLst>
              <a:ext uri="{FF2B5EF4-FFF2-40B4-BE49-F238E27FC236}">
                <a16:creationId xmlns:a16="http://schemas.microsoft.com/office/drawing/2014/main" id="{56C52561-5451-5B15-5F71-A58F14EB9E3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1697" y="2710562"/>
            <a:ext cx="4231340" cy="3342759"/>
          </a:xfrm>
          <a:prstGeom prst="rect">
            <a:avLst/>
          </a:prstGeom>
        </p:spPr>
      </p:pic>
      <p:sp>
        <p:nvSpPr>
          <p:cNvPr id="5" name="TextBox 4">
            <a:extLst>
              <a:ext uri="{FF2B5EF4-FFF2-40B4-BE49-F238E27FC236}">
                <a16:creationId xmlns:a16="http://schemas.microsoft.com/office/drawing/2014/main" id="{5BE84BC1-26AB-2573-47B5-A4DD7ED19470}"/>
              </a:ext>
            </a:extLst>
          </p:cNvPr>
          <p:cNvSpPr txBox="1"/>
          <p:nvPr/>
        </p:nvSpPr>
        <p:spPr>
          <a:xfrm>
            <a:off x="380999" y="946613"/>
            <a:ext cx="11344835" cy="1631216"/>
          </a:xfrm>
          <a:prstGeom prst="rect">
            <a:avLst/>
          </a:prstGeom>
          <a:noFill/>
        </p:spPr>
        <p:txBody>
          <a:bodyPr wrap="square" rtlCol="0">
            <a:spAutoFit/>
          </a:bodyPr>
          <a:lstStyle/>
          <a:p>
            <a:pPr algn="just"/>
            <a:r>
              <a:rPr lang="en-IN" sz="2000" dirty="0">
                <a:solidFill>
                  <a:srgbClr val="1E1E1E"/>
                </a:solidFill>
                <a:latin typeface="Calibri"/>
              </a:rPr>
              <a:t>Water's anomalous expansion upon freezing is a fascinating phenomenon that has sparked interest in various fields. This document presents a novel heat engine concept that leverages the anomalous expansion of water upon freezing. This innovative approach has the potential to convert low-quality dissipated heat energy into useful work, challenging the fundamental limits set by Carnot's theorem. It implies, a possibility to improve the quality of energy spontaneously when combined with a suitable Heat Pump.</a:t>
            </a:r>
          </a:p>
        </p:txBody>
      </p:sp>
      <p:sp>
        <p:nvSpPr>
          <p:cNvPr id="10" name="TextBox 9">
            <a:extLst>
              <a:ext uri="{FF2B5EF4-FFF2-40B4-BE49-F238E27FC236}">
                <a16:creationId xmlns:a16="http://schemas.microsoft.com/office/drawing/2014/main" id="{45E0D8DB-ADA9-6768-D0A6-E8F96C493389}"/>
              </a:ext>
            </a:extLst>
          </p:cNvPr>
          <p:cNvSpPr txBox="1"/>
          <p:nvPr/>
        </p:nvSpPr>
        <p:spPr>
          <a:xfrm>
            <a:off x="4666131" y="2886096"/>
            <a:ext cx="6938679" cy="1938992"/>
          </a:xfrm>
          <a:prstGeom prst="rect">
            <a:avLst/>
          </a:prstGeom>
          <a:noFill/>
        </p:spPr>
        <p:txBody>
          <a:bodyPr wrap="square" rtlCol="0">
            <a:spAutoFit/>
          </a:bodyPr>
          <a:lstStyle/>
          <a:p>
            <a:pPr algn="just"/>
            <a:r>
              <a:rPr lang="en-IN" sz="2000" dirty="0">
                <a:solidFill>
                  <a:srgbClr val="1E1E1E"/>
                </a:solidFill>
                <a:latin typeface="Calibri"/>
              </a:rPr>
              <a:t>At standard conditions (0°C and 1 </a:t>
            </a:r>
            <a:r>
              <a:rPr lang="en-IN" sz="2000" dirty="0" err="1">
                <a:solidFill>
                  <a:srgbClr val="1E1E1E"/>
                </a:solidFill>
                <a:latin typeface="Calibri"/>
              </a:rPr>
              <a:t>atm</a:t>
            </a:r>
            <a:r>
              <a:rPr lang="en-IN" sz="2000" dirty="0">
                <a:solidFill>
                  <a:srgbClr val="1E1E1E"/>
                </a:solidFill>
                <a:latin typeface="Calibri"/>
              </a:rPr>
              <a:t>), water expands by approximately 9% when transitioning from liquid to solid state. Moreover, when water is spatially constrained, upon freezing, it exhibits a remarkable pressure increase up to 220 MPa before it becomes another form of ice. Notably, increased pressure further lowers the melting point, thereby amplifying the expansion</a:t>
            </a:r>
          </a:p>
        </p:txBody>
      </p:sp>
      <p:sp>
        <p:nvSpPr>
          <p:cNvPr id="11" name="TextBox 10">
            <a:extLst>
              <a:ext uri="{FF2B5EF4-FFF2-40B4-BE49-F238E27FC236}">
                <a16:creationId xmlns:a16="http://schemas.microsoft.com/office/drawing/2014/main" id="{BC2EBE29-C372-6D98-720F-AC7FC8DDD6CC}"/>
              </a:ext>
            </a:extLst>
          </p:cNvPr>
          <p:cNvSpPr txBox="1"/>
          <p:nvPr/>
        </p:nvSpPr>
        <p:spPr>
          <a:xfrm>
            <a:off x="125508" y="6186054"/>
            <a:ext cx="11479302" cy="400110"/>
          </a:xfrm>
          <a:prstGeom prst="rect">
            <a:avLst/>
          </a:prstGeom>
          <a:noFill/>
        </p:spPr>
        <p:txBody>
          <a:bodyPr wrap="square" rtlCol="0">
            <a:spAutoFit/>
          </a:bodyPr>
          <a:lstStyle/>
          <a:p>
            <a:pPr algn="just"/>
            <a:r>
              <a:rPr lang="en-IN" sz="2000" i="1" dirty="0">
                <a:solidFill>
                  <a:srgbClr val="1E1E1E"/>
                </a:solidFill>
                <a:latin typeface="Calibri"/>
              </a:rPr>
              <a:t>At a pressure of 200 MPa, water freezes at about 253 Kelvin and undergoes a remarkable 16.8% expansion. </a:t>
            </a:r>
          </a:p>
        </p:txBody>
      </p:sp>
      <p:sp>
        <p:nvSpPr>
          <p:cNvPr id="12" name="TextBox 11">
            <a:extLst>
              <a:ext uri="{FF2B5EF4-FFF2-40B4-BE49-F238E27FC236}">
                <a16:creationId xmlns:a16="http://schemas.microsoft.com/office/drawing/2014/main" id="{6720F0C8-856E-15C1-7BC3-C05A0260B26F}"/>
              </a:ext>
            </a:extLst>
          </p:cNvPr>
          <p:cNvSpPr txBox="1"/>
          <p:nvPr/>
        </p:nvSpPr>
        <p:spPr>
          <a:xfrm>
            <a:off x="4563041" y="5183824"/>
            <a:ext cx="7292783" cy="707886"/>
          </a:xfrm>
          <a:prstGeom prst="rect">
            <a:avLst/>
          </a:prstGeom>
          <a:noFill/>
        </p:spPr>
        <p:txBody>
          <a:bodyPr wrap="square" rtlCol="0">
            <a:spAutoFit/>
          </a:bodyPr>
          <a:lstStyle/>
          <a:p>
            <a:r>
              <a:rPr lang="en-IN" sz="2000" i="1" dirty="0">
                <a:solidFill>
                  <a:srgbClr val="1E1E1E"/>
                </a:solidFill>
                <a:latin typeface="Calibri"/>
              </a:rPr>
              <a:t>Density Anomalies of Water.</a:t>
            </a:r>
          </a:p>
          <a:p>
            <a:r>
              <a:rPr lang="en-IN" sz="2000" i="1" dirty="0">
                <a:solidFill>
                  <a:srgbClr val="1E1E1E"/>
                </a:solidFill>
                <a:latin typeface="Calibri"/>
              </a:rPr>
              <a:t>Source:    </a:t>
            </a:r>
            <a:r>
              <a:rPr lang="en-US" sz="2000" i="1" u="sng" dirty="0">
                <a:solidFill>
                  <a:srgbClr val="1E1E1E"/>
                </a:solidFill>
                <a:latin typeface="Calibri"/>
                <a:hlinkClick r:id="rId4"/>
              </a:rPr>
              <a:t>https://water.lsbu.ac.uk/water/density_anomalies.html</a:t>
            </a:r>
            <a:r>
              <a:rPr lang="en-US" sz="2000" dirty="0">
                <a:solidFill>
                  <a:srgbClr val="1E1E1E"/>
                </a:solidFill>
                <a:latin typeface="Calibri"/>
              </a:rPr>
              <a:t>  </a:t>
            </a:r>
          </a:p>
        </p:txBody>
      </p:sp>
    </p:spTree>
    <p:extLst>
      <p:ext uri="{BB962C8B-B14F-4D97-AF65-F5344CB8AC3E}">
        <p14:creationId xmlns:p14="http://schemas.microsoft.com/office/powerpoint/2010/main" val="39386130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829F2C-50F6-8B31-254B-F2E8985BF0FF}"/>
            </a:ext>
          </a:extLst>
        </p:cNvPr>
        <p:cNvGrpSpPr/>
        <p:nvPr/>
      </p:nvGrpSpPr>
      <p:grpSpPr>
        <a:xfrm>
          <a:off x="0" y="0"/>
          <a:ext cx="0" cy="0"/>
          <a:chOff x="0" y="0"/>
          <a:chExt cx="0" cy="0"/>
        </a:xfrm>
      </p:grpSpPr>
      <p:sp>
        <p:nvSpPr>
          <p:cNvPr id="54" name="TextBox 53">
            <a:extLst>
              <a:ext uri="{FF2B5EF4-FFF2-40B4-BE49-F238E27FC236}">
                <a16:creationId xmlns:a16="http://schemas.microsoft.com/office/drawing/2014/main" id="{D493C49F-29C3-EF8C-18A0-DCBF159ABD86}"/>
              </a:ext>
            </a:extLst>
          </p:cNvPr>
          <p:cNvSpPr txBox="1"/>
          <p:nvPr/>
        </p:nvSpPr>
        <p:spPr>
          <a:xfrm>
            <a:off x="320639" y="1013687"/>
            <a:ext cx="5389891" cy="923330"/>
          </a:xfrm>
          <a:prstGeom prst="rect">
            <a:avLst/>
          </a:prstGeom>
          <a:noFill/>
          <a:ln>
            <a:solidFill>
              <a:srgbClr val="002060"/>
            </a:solidFill>
          </a:ln>
        </p:spPr>
        <p:txBody>
          <a:bodyPr wrap="square">
            <a:spAutoFit/>
          </a:bodyPr>
          <a:lstStyle/>
          <a:p>
            <a:pPr algn="just"/>
            <a:r>
              <a:rPr lang="en-IN" dirty="0">
                <a:solidFill>
                  <a:srgbClr val="1E1E1E"/>
                </a:solidFill>
                <a:latin typeface="Calibri"/>
              </a:rPr>
              <a:t>Compared to the earlier setup where source supplies 365 kJ for a net of 25.7 kJ; the thought experiment results in a net of 14.76 kJ for 30 kJ supplied.</a:t>
            </a:r>
          </a:p>
        </p:txBody>
      </p:sp>
      <p:sp>
        <p:nvSpPr>
          <p:cNvPr id="3" name="Rectangle 2">
            <a:extLst>
              <a:ext uri="{FF2B5EF4-FFF2-40B4-BE49-F238E27FC236}">
                <a16:creationId xmlns:a16="http://schemas.microsoft.com/office/drawing/2014/main" id="{EC9643F6-1B6C-3CC4-C4D5-FF6A85AD0FD1}"/>
              </a:ext>
            </a:extLst>
          </p:cNvPr>
          <p:cNvSpPr/>
          <p:nvPr/>
        </p:nvSpPr>
        <p:spPr>
          <a:xfrm>
            <a:off x="3565648" y="5002274"/>
            <a:ext cx="1079242" cy="393098"/>
          </a:xfrm>
          <a:prstGeom prst="rect">
            <a:avLst/>
          </a:prstGeom>
          <a:solidFill>
            <a:srgbClr val="002060">
              <a:alpha val="64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Oval 3">
            <a:extLst>
              <a:ext uri="{FF2B5EF4-FFF2-40B4-BE49-F238E27FC236}">
                <a16:creationId xmlns:a16="http://schemas.microsoft.com/office/drawing/2014/main" id="{A5D1E36A-4BCB-8A90-EDB0-F9252C70F33F}"/>
              </a:ext>
            </a:extLst>
          </p:cNvPr>
          <p:cNvSpPr/>
          <p:nvPr/>
        </p:nvSpPr>
        <p:spPr>
          <a:xfrm>
            <a:off x="3145803" y="3574692"/>
            <a:ext cx="1727715" cy="962994"/>
          </a:xfrm>
          <a:prstGeom prst="ellipse">
            <a:avLst/>
          </a:prstGeom>
          <a:gradFill flip="none" rotWithShape="1">
            <a:gsLst>
              <a:gs pos="0">
                <a:srgbClr val="00B050">
                  <a:tint val="66000"/>
                  <a:satMod val="160000"/>
                </a:srgbClr>
              </a:gs>
              <a:gs pos="50000">
                <a:srgbClr val="00B050">
                  <a:tint val="44500"/>
                  <a:satMod val="160000"/>
                </a:srgbClr>
              </a:gs>
              <a:gs pos="100000">
                <a:srgbClr val="00B050">
                  <a:tint val="23500"/>
                  <a:satMod val="160000"/>
                </a:srgbClr>
              </a:gs>
            </a:gsLst>
            <a:lin ang="270000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a:extLst>
              <a:ext uri="{FF2B5EF4-FFF2-40B4-BE49-F238E27FC236}">
                <a16:creationId xmlns:a16="http://schemas.microsoft.com/office/drawing/2014/main" id="{036FF6D1-9E2D-ABFE-514F-A97A6018E6A4}"/>
              </a:ext>
            </a:extLst>
          </p:cNvPr>
          <p:cNvSpPr/>
          <p:nvPr/>
        </p:nvSpPr>
        <p:spPr>
          <a:xfrm>
            <a:off x="2663195" y="2712930"/>
            <a:ext cx="1625275" cy="373565"/>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TextBox 13">
            <a:extLst>
              <a:ext uri="{FF2B5EF4-FFF2-40B4-BE49-F238E27FC236}">
                <a16:creationId xmlns:a16="http://schemas.microsoft.com/office/drawing/2014/main" id="{F4DB8D0C-F1FD-9E34-B7D5-21A4ABF2E574}"/>
              </a:ext>
            </a:extLst>
          </p:cNvPr>
          <p:cNvSpPr txBox="1"/>
          <p:nvPr/>
        </p:nvSpPr>
        <p:spPr>
          <a:xfrm>
            <a:off x="2696166" y="2740443"/>
            <a:ext cx="1512375" cy="307777"/>
          </a:xfrm>
          <a:prstGeom prst="rect">
            <a:avLst/>
          </a:prstGeom>
          <a:noFill/>
        </p:spPr>
        <p:txBody>
          <a:bodyPr wrap="square" rtlCol="0">
            <a:spAutoFit/>
          </a:bodyPr>
          <a:lstStyle/>
          <a:p>
            <a:r>
              <a:rPr lang="en-US" sz="1400" dirty="0">
                <a:solidFill>
                  <a:srgbClr val="1E1E1E"/>
                </a:solidFill>
                <a:latin typeface="Calibri"/>
              </a:rPr>
              <a:t>Source at 254 K </a:t>
            </a:r>
            <a:endParaRPr lang="en-IN" dirty="0"/>
          </a:p>
        </p:txBody>
      </p:sp>
      <p:sp>
        <p:nvSpPr>
          <p:cNvPr id="16" name="TextBox 15">
            <a:extLst>
              <a:ext uri="{FF2B5EF4-FFF2-40B4-BE49-F238E27FC236}">
                <a16:creationId xmlns:a16="http://schemas.microsoft.com/office/drawing/2014/main" id="{FF9DF2FF-5746-6D40-C85B-8D66387A181A}"/>
              </a:ext>
            </a:extLst>
          </p:cNvPr>
          <p:cNvSpPr txBox="1"/>
          <p:nvPr/>
        </p:nvSpPr>
        <p:spPr>
          <a:xfrm>
            <a:off x="3487812" y="5024836"/>
            <a:ext cx="1342796" cy="307777"/>
          </a:xfrm>
          <a:prstGeom prst="rect">
            <a:avLst/>
          </a:prstGeom>
          <a:noFill/>
          <a:ln>
            <a:noFill/>
          </a:ln>
        </p:spPr>
        <p:txBody>
          <a:bodyPr wrap="square" rtlCol="0">
            <a:spAutoFit/>
          </a:bodyPr>
          <a:lstStyle/>
          <a:p>
            <a:r>
              <a:rPr lang="en-US" sz="1400" dirty="0">
                <a:solidFill>
                  <a:srgbClr val="1E1E1E"/>
                </a:solidFill>
                <a:latin typeface="Calibri"/>
              </a:rPr>
              <a:t>Sink at 252 K </a:t>
            </a:r>
            <a:endParaRPr lang="en-IN" dirty="0"/>
          </a:p>
        </p:txBody>
      </p:sp>
      <p:sp>
        <p:nvSpPr>
          <p:cNvPr id="17" name="TextBox 16">
            <a:extLst>
              <a:ext uri="{FF2B5EF4-FFF2-40B4-BE49-F238E27FC236}">
                <a16:creationId xmlns:a16="http://schemas.microsoft.com/office/drawing/2014/main" id="{9B6D9DF3-4D63-A19E-A4FD-F493DEEC8728}"/>
              </a:ext>
            </a:extLst>
          </p:cNvPr>
          <p:cNvSpPr txBox="1"/>
          <p:nvPr/>
        </p:nvSpPr>
        <p:spPr>
          <a:xfrm>
            <a:off x="3229979" y="3681543"/>
            <a:ext cx="1595434" cy="738664"/>
          </a:xfrm>
          <a:prstGeom prst="rect">
            <a:avLst/>
          </a:prstGeom>
          <a:noFill/>
        </p:spPr>
        <p:txBody>
          <a:bodyPr wrap="square" rtlCol="0">
            <a:spAutoFit/>
          </a:bodyPr>
          <a:lstStyle/>
          <a:p>
            <a:r>
              <a:rPr lang="en-US" sz="1400" dirty="0">
                <a:solidFill>
                  <a:srgbClr val="1E1E1E"/>
                </a:solidFill>
                <a:latin typeface="Calibri"/>
              </a:rPr>
              <a:t> Local Non-Linear Freezing and</a:t>
            </a:r>
          </a:p>
          <a:p>
            <a:r>
              <a:rPr lang="en-US" sz="1400" dirty="0">
                <a:solidFill>
                  <a:srgbClr val="1E1E1E"/>
                </a:solidFill>
                <a:latin typeface="Calibri"/>
              </a:rPr>
              <a:t>Melting at 253 K </a:t>
            </a:r>
            <a:endParaRPr lang="en-IN" dirty="0"/>
          </a:p>
        </p:txBody>
      </p:sp>
      <p:cxnSp>
        <p:nvCxnSpPr>
          <p:cNvPr id="21" name="Straight Arrow Connector 20">
            <a:extLst>
              <a:ext uri="{FF2B5EF4-FFF2-40B4-BE49-F238E27FC236}">
                <a16:creationId xmlns:a16="http://schemas.microsoft.com/office/drawing/2014/main" id="{A7D4F557-40B3-F258-A903-2EA075E48766}"/>
              </a:ext>
            </a:extLst>
          </p:cNvPr>
          <p:cNvCxnSpPr>
            <a:cxnSpLocks/>
          </p:cNvCxnSpPr>
          <p:nvPr/>
        </p:nvCxnSpPr>
        <p:spPr>
          <a:xfrm flipH="1">
            <a:off x="4121968" y="3028457"/>
            <a:ext cx="12486" cy="653086"/>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23" name="Straight Arrow Connector 22">
            <a:extLst>
              <a:ext uri="{FF2B5EF4-FFF2-40B4-BE49-F238E27FC236}">
                <a16:creationId xmlns:a16="http://schemas.microsoft.com/office/drawing/2014/main" id="{4A2F0247-39EF-2E52-0AA4-DEB4AB32E588}"/>
              </a:ext>
            </a:extLst>
          </p:cNvPr>
          <p:cNvCxnSpPr>
            <a:cxnSpLocks/>
          </p:cNvCxnSpPr>
          <p:nvPr/>
        </p:nvCxnSpPr>
        <p:spPr>
          <a:xfrm>
            <a:off x="3948780" y="4555505"/>
            <a:ext cx="0" cy="445720"/>
          </a:xfrm>
          <a:prstGeom prst="straightConnector1">
            <a:avLst/>
          </a:prstGeom>
          <a:ln w="38100">
            <a:solidFill>
              <a:schemeClr val="accent1">
                <a:lumMod val="75000"/>
              </a:schemeClr>
            </a:solidFill>
            <a:tailEnd type="triangle"/>
          </a:ln>
        </p:spPr>
        <p:style>
          <a:lnRef idx="1">
            <a:schemeClr val="dk1"/>
          </a:lnRef>
          <a:fillRef idx="0">
            <a:schemeClr val="dk1"/>
          </a:fillRef>
          <a:effectRef idx="0">
            <a:schemeClr val="dk1"/>
          </a:effectRef>
          <a:fontRef idx="minor">
            <a:schemeClr val="tx1"/>
          </a:fontRef>
        </p:style>
      </p:cxnSp>
      <p:sp>
        <p:nvSpPr>
          <p:cNvPr id="24" name="TextBox 23">
            <a:extLst>
              <a:ext uri="{FF2B5EF4-FFF2-40B4-BE49-F238E27FC236}">
                <a16:creationId xmlns:a16="http://schemas.microsoft.com/office/drawing/2014/main" id="{F3AF5FA9-814F-3A2C-9562-0E75DA5586A8}"/>
              </a:ext>
            </a:extLst>
          </p:cNvPr>
          <p:cNvSpPr txBox="1"/>
          <p:nvPr/>
        </p:nvSpPr>
        <p:spPr>
          <a:xfrm>
            <a:off x="3466463" y="3140910"/>
            <a:ext cx="995680" cy="307777"/>
          </a:xfrm>
          <a:prstGeom prst="rect">
            <a:avLst/>
          </a:prstGeom>
          <a:noFill/>
        </p:spPr>
        <p:txBody>
          <a:bodyPr wrap="square" rtlCol="0">
            <a:spAutoFit/>
          </a:bodyPr>
          <a:lstStyle/>
          <a:p>
            <a:r>
              <a:rPr lang="en-US" sz="1400" b="1" dirty="0">
                <a:solidFill>
                  <a:srgbClr val="1E1E1E"/>
                </a:solidFill>
                <a:latin typeface="Calibri"/>
              </a:rPr>
              <a:t>30 </a:t>
            </a:r>
            <a:r>
              <a:rPr lang="en-US" sz="1400" dirty="0">
                <a:solidFill>
                  <a:srgbClr val="1E1E1E"/>
                </a:solidFill>
                <a:latin typeface="Calibri"/>
              </a:rPr>
              <a:t> kJ</a:t>
            </a:r>
            <a:endParaRPr lang="en-IN" dirty="0"/>
          </a:p>
        </p:txBody>
      </p:sp>
      <p:sp>
        <p:nvSpPr>
          <p:cNvPr id="25" name="TextBox 24">
            <a:extLst>
              <a:ext uri="{FF2B5EF4-FFF2-40B4-BE49-F238E27FC236}">
                <a16:creationId xmlns:a16="http://schemas.microsoft.com/office/drawing/2014/main" id="{BD6260E6-5A7E-5CE3-97EF-50F38759E3AC}"/>
              </a:ext>
            </a:extLst>
          </p:cNvPr>
          <p:cNvSpPr txBox="1"/>
          <p:nvPr/>
        </p:nvSpPr>
        <p:spPr>
          <a:xfrm>
            <a:off x="3990165" y="4617486"/>
            <a:ext cx="1035290" cy="369332"/>
          </a:xfrm>
          <a:prstGeom prst="rect">
            <a:avLst/>
          </a:prstGeom>
          <a:noFill/>
        </p:spPr>
        <p:txBody>
          <a:bodyPr wrap="square" rtlCol="0">
            <a:spAutoFit/>
          </a:bodyPr>
          <a:lstStyle/>
          <a:p>
            <a:r>
              <a:rPr lang="en-US" dirty="0">
                <a:solidFill>
                  <a:srgbClr val="1E1E1E"/>
                </a:solidFill>
                <a:latin typeface="Calibri"/>
              </a:rPr>
              <a:t>q</a:t>
            </a:r>
            <a:r>
              <a:rPr lang="en-US" baseline="-25000" dirty="0">
                <a:solidFill>
                  <a:srgbClr val="1E1E1E"/>
                </a:solidFill>
                <a:latin typeface="Calibri"/>
              </a:rPr>
              <a:t>3</a:t>
            </a:r>
            <a:r>
              <a:rPr lang="en-US" sz="1400" dirty="0">
                <a:solidFill>
                  <a:srgbClr val="1E1E1E"/>
                </a:solidFill>
                <a:latin typeface="Calibri"/>
              </a:rPr>
              <a:t> = </a:t>
            </a:r>
            <a:r>
              <a:rPr lang="en-US" sz="1400" b="1" dirty="0">
                <a:solidFill>
                  <a:srgbClr val="1E1E1E"/>
                </a:solidFill>
                <a:latin typeface="Calibri"/>
              </a:rPr>
              <a:t>15</a:t>
            </a:r>
            <a:r>
              <a:rPr lang="en-US" sz="1400" dirty="0">
                <a:solidFill>
                  <a:srgbClr val="1E1E1E"/>
                </a:solidFill>
                <a:latin typeface="Calibri"/>
              </a:rPr>
              <a:t> kJ</a:t>
            </a:r>
            <a:endParaRPr lang="en-IN" dirty="0"/>
          </a:p>
        </p:txBody>
      </p:sp>
      <p:cxnSp>
        <p:nvCxnSpPr>
          <p:cNvPr id="26" name="Straight Arrow Connector 25">
            <a:extLst>
              <a:ext uri="{FF2B5EF4-FFF2-40B4-BE49-F238E27FC236}">
                <a16:creationId xmlns:a16="http://schemas.microsoft.com/office/drawing/2014/main" id="{F9C234DA-8DD5-91E2-8FA2-C8198064B31C}"/>
              </a:ext>
            </a:extLst>
          </p:cNvPr>
          <p:cNvCxnSpPr>
            <a:cxnSpLocks/>
          </p:cNvCxnSpPr>
          <p:nvPr/>
        </p:nvCxnSpPr>
        <p:spPr>
          <a:xfrm>
            <a:off x="4130260" y="3149265"/>
            <a:ext cx="0" cy="28448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17F58C1E-2BD5-D5EA-9475-4A6602C46F03}"/>
              </a:ext>
            </a:extLst>
          </p:cNvPr>
          <p:cNvCxnSpPr>
            <a:cxnSpLocks/>
          </p:cNvCxnSpPr>
          <p:nvPr/>
        </p:nvCxnSpPr>
        <p:spPr>
          <a:xfrm>
            <a:off x="3866814" y="5405594"/>
            <a:ext cx="0" cy="236519"/>
          </a:xfrm>
          <a:prstGeom prst="straightConnector1">
            <a:avLst/>
          </a:prstGeom>
          <a:ln w="38100">
            <a:solidFill>
              <a:schemeClr val="accent5">
                <a:lumMod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28" name="Straight Arrow Connector 27">
            <a:extLst>
              <a:ext uri="{FF2B5EF4-FFF2-40B4-BE49-F238E27FC236}">
                <a16:creationId xmlns:a16="http://schemas.microsoft.com/office/drawing/2014/main" id="{79FB9C6B-BDD4-D8BA-EE2E-B59A976FABAB}"/>
              </a:ext>
            </a:extLst>
          </p:cNvPr>
          <p:cNvCxnSpPr>
            <a:cxnSpLocks/>
          </p:cNvCxnSpPr>
          <p:nvPr/>
        </p:nvCxnSpPr>
        <p:spPr>
          <a:xfrm flipH="1">
            <a:off x="1371476" y="5632969"/>
            <a:ext cx="2501957" cy="0"/>
          </a:xfrm>
          <a:prstGeom prst="straightConnector1">
            <a:avLst/>
          </a:prstGeom>
          <a:ln w="38100">
            <a:solidFill>
              <a:schemeClr val="accent1">
                <a:lumMod val="75000"/>
              </a:schemeClr>
            </a:solidFill>
            <a:tailEnd type="triangle"/>
          </a:ln>
        </p:spPr>
        <p:style>
          <a:lnRef idx="1">
            <a:schemeClr val="dk1"/>
          </a:lnRef>
          <a:fillRef idx="0">
            <a:schemeClr val="dk1"/>
          </a:fillRef>
          <a:effectRef idx="0">
            <a:schemeClr val="dk1"/>
          </a:effectRef>
          <a:fontRef idx="minor">
            <a:schemeClr val="tx1"/>
          </a:fontRef>
        </p:style>
      </p:cxnSp>
      <p:sp>
        <p:nvSpPr>
          <p:cNvPr id="30" name="Oval 29">
            <a:extLst>
              <a:ext uri="{FF2B5EF4-FFF2-40B4-BE49-F238E27FC236}">
                <a16:creationId xmlns:a16="http://schemas.microsoft.com/office/drawing/2014/main" id="{ACC0C2E0-2199-5A82-EB41-9E2763AECFBA}"/>
              </a:ext>
            </a:extLst>
          </p:cNvPr>
          <p:cNvSpPr/>
          <p:nvPr/>
        </p:nvSpPr>
        <p:spPr>
          <a:xfrm>
            <a:off x="982174" y="3641105"/>
            <a:ext cx="1104017" cy="868680"/>
          </a:xfrm>
          <a:prstGeom prst="ellipse">
            <a:avLst/>
          </a:prstGeom>
          <a:solidFill>
            <a:srgbClr val="FF00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cxnSp>
        <p:nvCxnSpPr>
          <p:cNvPr id="31" name="Straight Arrow Connector 30">
            <a:extLst>
              <a:ext uri="{FF2B5EF4-FFF2-40B4-BE49-F238E27FC236}">
                <a16:creationId xmlns:a16="http://schemas.microsoft.com/office/drawing/2014/main" id="{21DBC756-F06B-E230-BDA8-374307C7DCB5}"/>
              </a:ext>
            </a:extLst>
          </p:cNvPr>
          <p:cNvCxnSpPr>
            <a:cxnSpLocks/>
          </p:cNvCxnSpPr>
          <p:nvPr/>
        </p:nvCxnSpPr>
        <p:spPr>
          <a:xfrm flipV="1">
            <a:off x="1412025" y="2456076"/>
            <a:ext cx="10553" cy="1303901"/>
          </a:xfrm>
          <a:prstGeom prst="straightConnector1">
            <a:avLst/>
          </a:prstGeom>
          <a:ln w="38100">
            <a:solidFill>
              <a:srgbClr val="FF00FF"/>
            </a:solidFill>
            <a:tailEnd type="triangle"/>
          </a:ln>
        </p:spPr>
        <p:style>
          <a:lnRef idx="1">
            <a:schemeClr val="dk1"/>
          </a:lnRef>
          <a:fillRef idx="0">
            <a:schemeClr val="dk1"/>
          </a:fillRef>
          <a:effectRef idx="0">
            <a:schemeClr val="dk1"/>
          </a:effectRef>
          <a:fontRef idx="minor">
            <a:schemeClr val="tx1"/>
          </a:fontRef>
        </p:style>
      </p:cxnSp>
      <p:cxnSp>
        <p:nvCxnSpPr>
          <p:cNvPr id="32" name="Straight Arrow Connector 31">
            <a:extLst>
              <a:ext uri="{FF2B5EF4-FFF2-40B4-BE49-F238E27FC236}">
                <a16:creationId xmlns:a16="http://schemas.microsoft.com/office/drawing/2014/main" id="{3EF5A24B-F077-9EB3-86C2-105E71280A06}"/>
              </a:ext>
            </a:extLst>
          </p:cNvPr>
          <p:cNvCxnSpPr>
            <a:cxnSpLocks/>
          </p:cNvCxnSpPr>
          <p:nvPr/>
        </p:nvCxnSpPr>
        <p:spPr>
          <a:xfrm flipV="1">
            <a:off x="1432011" y="2454804"/>
            <a:ext cx="1511300" cy="10795"/>
          </a:xfrm>
          <a:prstGeom prst="straightConnector1">
            <a:avLst/>
          </a:prstGeom>
          <a:ln w="38100">
            <a:solidFill>
              <a:srgbClr val="FF00FF"/>
            </a:solidFill>
            <a:tailEnd type="triangle"/>
          </a:ln>
        </p:spPr>
        <p:style>
          <a:lnRef idx="1">
            <a:schemeClr val="dk1"/>
          </a:lnRef>
          <a:fillRef idx="0">
            <a:schemeClr val="dk1"/>
          </a:fillRef>
          <a:effectRef idx="0">
            <a:schemeClr val="dk1"/>
          </a:effectRef>
          <a:fontRef idx="minor">
            <a:schemeClr val="tx1"/>
          </a:fontRef>
        </p:style>
      </p:cxnSp>
      <p:cxnSp>
        <p:nvCxnSpPr>
          <p:cNvPr id="34" name="Straight Arrow Connector 33">
            <a:extLst>
              <a:ext uri="{FF2B5EF4-FFF2-40B4-BE49-F238E27FC236}">
                <a16:creationId xmlns:a16="http://schemas.microsoft.com/office/drawing/2014/main" id="{045247BD-47A5-CA35-02E3-E68A977E34A2}"/>
              </a:ext>
            </a:extLst>
          </p:cNvPr>
          <p:cNvCxnSpPr>
            <a:cxnSpLocks/>
          </p:cNvCxnSpPr>
          <p:nvPr/>
        </p:nvCxnSpPr>
        <p:spPr>
          <a:xfrm>
            <a:off x="2924766" y="2453066"/>
            <a:ext cx="0" cy="287637"/>
          </a:xfrm>
          <a:prstGeom prst="straightConnector1">
            <a:avLst/>
          </a:prstGeom>
          <a:ln w="38100">
            <a:solidFill>
              <a:srgbClr val="FF00FF"/>
            </a:solidFill>
            <a:tailEnd type="triangle"/>
          </a:ln>
        </p:spPr>
        <p:style>
          <a:lnRef idx="1">
            <a:schemeClr val="dk1"/>
          </a:lnRef>
          <a:fillRef idx="0">
            <a:schemeClr val="dk1"/>
          </a:fillRef>
          <a:effectRef idx="0">
            <a:schemeClr val="dk1"/>
          </a:effectRef>
          <a:fontRef idx="minor">
            <a:schemeClr val="tx1"/>
          </a:fontRef>
        </p:style>
      </p:cxnSp>
      <p:cxnSp>
        <p:nvCxnSpPr>
          <p:cNvPr id="35" name="Straight Arrow Connector 34">
            <a:extLst>
              <a:ext uri="{FF2B5EF4-FFF2-40B4-BE49-F238E27FC236}">
                <a16:creationId xmlns:a16="http://schemas.microsoft.com/office/drawing/2014/main" id="{1ED9409D-322B-5754-E38B-8F0A369AE981}"/>
              </a:ext>
            </a:extLst>
          </p:cNvPr>
          <p:cNvCxnSpPr>
            <a:cxnSpLocks/>
          </p:cNvCxnSpPr>
          <p:nvPr/>
        </p:nvCxnSpPr>
        <p:spPr>
          <a:xfrm flipV="1">
            <a:off x="4292302" y="3464793"/>
            <a:ext cx="306929" cy="24946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A6D8A8E9-DF79-1515-47BA-9326533F5FE3}"/>
              </a:ext>
            </a:extLst>
          </p:cNvPr>
          <p:cNvCxnSpPr>
            <a:cxnSpLocks/>
          </p:cNvCxnSpPr>
          <p:nvPr/>
        </p:nvCxnSpPr>
        <p:spPr>
          <a:xfrm>
            <a:off x="3289864" y="2333513"/>
            <a:ext cx="0" cy="387639"/>
          </a:xfrm>
          <a:prstGeom prst="straightConnector1">
            <a:avLst/>
          </a:prstGeom>
          <a:ln w="38100">
            <a:solidFill>
              <a:srgbClr val="C00000"/>
            </a:solidFill>
            <a:tailEnd type="triangle"/>
          </a:ln>
        </p:spPr>
        <p:style>
          <a:lnRef idx="1">
            <a:schemeClr val="dk1"/>
          </a:lnRef>
          <a:fillRef idx="0">
            <a:schemeClr val="dk1"/>
          </a:fillRef>
          <a:effectRef idx="0">
            <a:schemeClr val="dk1"/>
          </a:effectRef>
          <a:fontRef idx="minor">
            <a:schemeClr val="tx1"/>
          </a:fontRef>
        </p:style>
      </p:cxnSp>
      <p:sp>
        <p:nvSpPr>
          <p:cNvPr id="37" name="TextBox 36">
            <a:extLst>
              <a:ext uri="{FF2B5EF4-FFF2-40B4-BE49-F238E27FC236}">
                <a16:creationId xmlns:a16="http://schemas.microsoft.com/office/drawing/2014/main" id="{07294DFE-77B0-31B3-A34B-DD26BEBDF7BD}"/>
              </a:ext>
            </a:extLst>
          </p:cNvPr>
          <p:cNvSpPr txBox="1"/>
          <p:nvPr/>
        </p:nvSpPr>
        <p:spPr>
          <a:xfrm>
            <a:off x="3260488" y="2215177"/>
            <a:ext cx="1696704" cy="523220"/>
          </a:xfrm>
          <a:prstGeom prst="rect">
            <a:avLst/>
          </a:prstGeom>
          <a:noFill/>
        </p:spPr>
        <p:txBody>
          <a:bodyPr wrap="square" rtlCol="0">
            <a:spAutoFit/>
          </a:bodyPr>
          <a:lstStyle/>
          <a:p>
            <a:r>
              <a:rPr lang="en-US" sz="1400" dirty="0">
                <a:solidFill>
                  <a:srgbClr val="1E1E1E"/>
                </a:solidFill>
                <a:latin typeface="Calibri"/>
              </a:rPr>
              <a:t>From Ambience 14.76 kJ</a:t>
            </a:r>
            <a:endParaRPr lang="en-IN" dirty="0"/>
          </a:p>
        </p:txBody>
      </p:sp>
      <p:sp>
        <p:nvSpPr>
          <p:cNvPr id="38" name="TextBox 37">
            <a:extLst>
              <a:ext uri="{FF2B5EF4-FFF2-40B4-BE49-F238E27FC236}">
                <a16:creationId xmlns:a16="http://schemas.microsoft.com/office/drawing/2014/main" id="{37187CCD-5D38-95F0-FD2A-4078CAE7F948}"/>
              </a:ext>
            </a:extLst>
          </p:cNvPr>
          <p:cNvSpPr txBox="1"/>
          <p:nvPr/>
        </p:nvSpPr>
        <p:spPr>
          <a:xfrm>
            <a:off x="1627625" y="4427247"/>
            <a:ext cx="1561095" cy="523220"/>
          </a:xfrm>
          <a:prstGeom prst="rect">
            <a:avLst/>
          </a:prstGeom>
          <a:noFill/>
        </p:spPr>
        <p:txBody>
          <a:bodyPr wrap="square" rtlCol="0">
            <a:spAutoFit/>
          </a:bodyPr>
          <a:lstStyle/>
          <a:p>
            <a:r>
              <a:rPr lang="en-US" sz="1400" dirty="0">
                <a:solidFill>
                  <a:srgbClr val="1E1E1E"/>
                </a:solidFill>
                <a:latin typeface="Calibri"/>
              </a:rPr>
              <a:t>Work needed = 15 / 63 ≈ 0.24 kJ</a:t>
            </a:r>
            <a:endParaRPr lang="en-IN" dirty="0"/>
          </a:p>
        </p:txBody>
      </p:sp>
      <p:sp>
        <p:nvSpPr>
          <p:cNvPr id="41" name="TextBox 40">
            <a:extLst>
              <a:ext uri="{FF2B5EF4-FFF2-40B4-BE49-F238E27FC236}">
                <a16:creationId xmlns:a16="http://schemas.microsoft.com/office/drawing/2014/main" id="{364A72CC-989A-1E09-ECE0-B0737685EDBE}"/>
              </a:ext>
            </a:extLst>
          </p:cNvPr>
          <p:cNvSpPr txBox="1"/>
          <p:nvPr/>
        </p:nvSpPr>
        <p:spPr>
          <a:xfrm>
            <a:off x="1371476" y="2899465"/>
            <a:ext cx="1016570" cy="307777"/>
          </a:xfrm>
          <a:prstGeom prst="rect">
            <a:avLst/>
          </a:prstGeom>
          <a:noFill/>
        </p:spPr>
        <p:txBody>
          <a:bodyPr wrap="square" rtlCol="0">
            <a:spAutoFit/>
          </a:bodyPr>
          <a:lstStyle/>
          <a:p>
            <a:pPr algn="just"/>
            <a:r>
              <a:rPr lang="en-US" sz="1400" b="1" dirty="0">
                <a:solidFill>
                  <a:srgbClr val="1E1E1E"/>
                </a:solidFill>
                <a:latin typeface="Calibri"/>
              </a:rPr>
              <a:t>15.24</a:t>
            </a:r>
            <a:r>
              <a:rPr lang="en-US" sz="1400" dirty="0">
                <a:solidFill>
                  <a:srgbClr val="1E1E1E"/>
                </a:solidFill>
                <a:latin typeface="Calibri"/>
              </a:rPr>
              <a:t> kJ</a:t>
            </a:r>
            <a:endParaRPr lang="en-IN" dirty="0"/>
          </a:p>
        </p:txBody>
      </p:sp>
      <p:sp>
        <p:nvSpPr>
          <p:cNvPr id="43" name="TextBox 42">
            <a:extLst>
              <a:ext uri="{FF2B5EF4-FFF2-40B4-BE49-F238E27FC236}">
                <a16:creationId xmlns:a16="http://schemas.microsoft.com/office/drawing/2014/main" id="{6DD63044-0EDD-D6AE-A531-64DF6F1EBD79}"/>
              </a:ext>
            </a:extLst>
          </p:cNvPr>
          <p:cNvSpPr txBox="1"/>
          <p:nvPr/>
        </p:nvSpPr>
        <p:spPr>
          <a:xfrm>
            <a:off x="1405647" y="5025834"/>
            <a:ext cx="1219421" cy="369332"/>
          </a:xfrm>
          <a:prstGeom prst="rect">
            <a:avLst/>
          </a:prstGeom>
          <a:noFill/>
        </p:spPr>
        <p:txBody>
          <a:bodyPr wrap="square" rtlCol="0">
            <a:spAutoFit/>
          </a:bodyPr>
          <a:lstStyle/>
          <a:p>
            <a:r>
              <a:rPr lang="en-US" dirty="0">
                <a:solidFill>
                  <a:srgbClr val="1E1E1E"/>
                </a:solidFill>
                <a:latin typeface="Calibri"/>
              </a:rPr>
              <a:t>q</a:t>
            </a:r>
            <a:r>
              <a:rPr lang="en-US" baseline="-25000" dirty="0">
                <a:solidFill>
                  <a:srgbClr val="1E1E1E"/>
                </a:solidFill>
                <a:latin typeface="Calibri"/>
              </a:rPr>
              <a:t>3</a:t>
            </a:r>
            <a:r>
              <a:rPr lang="en-US" sz="1400" b="1" baseline="-25000" dirty="0">
                <a:solidFill>
                  <a:srgbClr val="1E1E1E"/>
                </a:solidFill>
                <a:latin typeface="Calibri"/>
              </a:rPr>
              <a:t> </a:t>
            </a:r>
            <a:r>
              <a:rPr lang="en-US" sz="1400" b="1" dirty="0">
                <a:solidFill>
                  <a:srgbClr val="1E1E1E"/>
                </a:solidFill>
                <a:latin typeface="Calibri"/>
              </a:rPr>
              <a:t>= 15</a:t>
            </a:r>
            <a:r>
              <a:rPr lang="en-US" sz="1800" dirty="0">
                <a:solidFill>
                  <a:srgbClr val="1E1E1E"/>
                </a:solidFill>
                <a:latin typeface="Calibri"/>
              </a:rPr>
              <a:t> </a:t>
            </a:r>
            <a:r>
              <a:rPr lang="en-US" sz="1400" dirty="0">
                <a:solidFill>
                  <a:srgbClr val="1E1E1E"/>
                </a:solidFill>
                <a:latin typeface="Calibri"/>
              </a:rPr>
              <a:t>kJ </a:t>
            </a:r>
            <a:endParaRPr lang="en-IN" sz="1400" dirty="0"/>
          </a:p>
        </p:txBody>
      </p:sp>
      <p:sp>
        <p:nvSpPr>
          <p:cNvPr id="45" name="TextBox 44">
            <a:extLst>
              <a:ext uri="{FF2B5EF4-FFF2-40B4-BE49-F238E27FC236}">
                <a16:creationId xmlns:a16="http://schemas.microsoft.com/office/drawing/2014/main" id="{8BE06585-C72F-6AC0-F469-51676A33E66C}"/>
              </a:ext>
            </a:extLst>
          </p:cNvPr>
          <p:cNvSpPr txBox="1"/>
          <p:nvPr/>
        </p:nvSpPr>
        <p:spPr>
          <a:xfrm>
            <a:off x="1377918" y="3348303"/>
            <a:ext cx="1739373" cy="307777"/>
          </a:xfrm>
          <a:prstGeom prst="rect">
            <a:avLst/>
          </a:prstGeom>
          <a:noFill/>
        </p:spPr>
        <p:txBody>
          <a:bodyPr wrap="square">
            <a:spAutoFit/>
          </a:bodyPr>
          <a:lstStyle/>
          <a:p>
            <a:r>
              <a:rPr lang="en-US" sz="1400" dirty="0">
                <a:solidFill>
                  <a:srgbClr val="1E1E1E"/>
                </a:solidFill>
                <a:latin typeface="Calibri"/>
              </a:rPr>
              <a:t>CoP = 255 / 4 ≈ </a:t>
            </a:r>
            <a:r>
              <a:rPr lang="en-US" sz="1400" b="1" dirty="0">
                <a:solidFill>
                  <a:srgbClr val="1E1E1E"/>
                </a:solidFill>
                <a:latin typeface="Calibri"/>
              </a:rPr>
              <a:t>63 </a:t>
            </a:r>
            <a:r>
              <a:rPr lang="en-US" sz="1400" dirty="0">
                <a:solidFill>
                  <a:srgbClr val="1E1E1E"/>
                </a:solidFill>
                <a:latin typeface="Calibri"/>
              </a:rPr>
              <a:t> </a:t>
            </a:r>
            <a:endParaRPr lang="en-IN" sz="1400" dirty="0"/>
          </a:p>
        </p:txBody>
      </p:sp>
      <p:sp>
        <p:nvSpPr>
          <p:cNvPr id="47" name="TextBox 46">
            <a:extLst>
              <a:ext uri="{FF2B5EF4-FFF2-40B4-BE49-F238E27FC236}">
                <a16:creationId xmlns:a16="http://schemas.microsoft.com/office/drawing/2014/main" id="{AFAE6576-7405-10F2-5FA0-5A143C0DD33F}"/>
              </a:ext>
            </a:extLst>
          </p:cNvPr>
          <p:cNvSpPr txBox="1"/>
          <p:nvPr/>
        </p:nvSpPr>
        <p:spPr>
          <a:xfrm>
            <a:off x="4216428" y="3196447"/>
            <a:ext cx="864439" cy="338554"/>
          </a:xfrm>
          <a:prstGeom prst="rect">
            <a:avLst/>
          </a:prstGeom>
          <a:noFill/>
        </p:spPr>
        <p:txBody>
          <a:bodyPr wrap="square" rtlCol="0">
            <a:spAutoFit/>
          </a:bodyPr>
          <a:lstStyle/>
          <a:p>
            <a:r>
              <a:rPr lang="en-US" sz="1600" dirty="0">
                <a:solidFill>
                  <a:srgbClr val="1E1E1E"/>
                </a:solidFill>
                <a:latin typeface="Calibri"/>
              </a:rPr>
              <a:t>14.76 kJ</a:t>
            </a:r>
            <a:endParaRPr lang="en-IN" sz="1600" dirty="0"/>
          </a:p>
        </p:txBody>
      </p:sp>
      <p:sp>
        <p:nvSpPr>
          <p:cNvPr id="49" name="TextBox 48">
            <a:extLst>
              <a:ext uri="{FF2B5EF4-FFF2-40B4-BE49-F238E27FC236}">
                <a16:creationId xmlns:a16="http://schemas.microsoft.com/office/drawing/2014/main" id="{9476AA69-5196-9045-D5CC-F3C00B45B406}"/>
              </a:ext>
            </a:extLst>
          </p:cNvPr>
          <p:cNvSpPr txBox="1"/>
          <p:nvPr/>
        </p:nvSpPr>
        <p:spPr>
          <a:xfrm>
            <a:off x="1018070" y="3857566"/>
            <a:ext cx="1115990" cy="523220"/>
          </a:xfrm>
          <a:prstGeom prst="rect">
            <a:avLst/>
          </a:prstGeom>
          <a:noFill/>
        </p:spPr>
        <p:txBody>
          <a:bodyPr wrap="square" rtlCol="0">
            <a:spAutoFit/>
          </a:bodyPr>
          <a:lstStyle/>
          <a:p>
            <a:r>
              <a:rPr lang="en-US" sz="1400" dirty="0">
                <a:solidFill>
                  <a:srgbClr val="1E1E1E"/>
                </a:solidFill>
                <a:latin typeface="Calibri"/>
              </a:rPr>
              <a:t>HP   251 K to 255 K</a:t>
            </a:r>
            <a:endParaRPr lang="en-IN" dirty="0"/>
          </a:p>
        </p:txBody>
      </p:sp>
      <p:cxnSp>
        <p:nvCxnSpPr>
          <p:cNvPr id="50" name="Straight Arrow Connector 49">
            <a:extLst>
              <a:ext uri="{FF2B5EF4-FFF2-40B4-BE49-F238E27FC236}">
                <a16:creationId xmlns:a16="http://schemas.microsoft.com/office/drawing/2014/main" id="{C319B322-5A48-1BD3-3A81-E5411E392D92}"/>
              </a:ext>
            </a:extLst>
          </p:cNvPr>
          <p:cNvCxnSpPr>
            <a:cxnSpLocks/>
          </p:cNvCxnSpPr>
          <p:nvPr/>
        </p:nvCxnSpPr>
        <p:spPr>
          <a:xfrm flipH="1">
            <a:off x="2086191" y="4078410"/>
            <a:ext cx="1041702"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id="{C4FFD2D2-5B37-BAE8-106D-E42233593D3F}"/>
              </a:ext>
            </a:extLst>
          </p:cNvPr>
          <p:cNvSpPr txBox="1"/>
          <p:nvPr/>
        </p:nvSpPr>
        <p:spPr>
          <a:xfrm>
            <a:off x="2311824" y="3774304"/>
            <a:ext cx="864439" cy="338554"/>
          </a:xfrm>
          <a:prstGeom prst="rect">
            <a:avLst/>
          </a:prstGeom>
          <a:noFill/>
        </p:spPr>
        <p:txBody>
          <a:bodyPr wrap="square" rtlCol="0">
            <a:spAutoFit/>
          </a:bodyPr>
          <a:lstStyle/>
          <a:p>
            <a:r>
              <a:rPr lang="en-US" sz="1600" dirty="0">
                <a:solidFill>
                  <a:srgbClr val="1E1E1E"/>
                </a:solidFill>
                <a:latin typeface="Calibri"/>
              </a:rPr>
              <a:t>0.24 kJ</a:t>
            </a:r>
            <a:endParaRPr lang="en-IN" sz="1600" dirty="0"/>
          </a:p>
        </p:txBody>
      </p:sp>
      <p:cxnSp>
        <p:nvCxnSpPr>
          <p:cNvPr id="52" name="Straight Arrow Connector 51">
            <a:extLst>
              <a:ext uri="{FF2B5EF4-FFF2-40B4-BE49-F238E27FC236}">
                <a16:creationId xmlns:a16="http://schemas.microsoft.com/office/drawing/2014/main" id="{F24B0CD1-8250-EB38-EC2C-AAF4BD27941E}"/>
              </a:ext>
            </a:extLst>
          </p:cNvPr>
          <p:cNvCxnSpPr>
            <a:cxnSpLocks/>
          </p:cNvCxnSpPr>
          <p:nvPr/>
        </p:nvCxnSpPr>
        <p:spPr>
          <a:xfrm flipV="1">
            <a:off x="1403512" y="4473727"/>
            <a:ext cx="0" cy="1164540"/>
          </a:xfrm>
          <a:prstGeom prst="straightConnector1">
            <a:avLst/>
          </a:prstGeom>
          <a:ln w="38100">
            <a:solidFill>
              <a:schemeClr val="accent1">
                <a:lumMod val="75000"/>
              </a:schemeClr>
            </a:solidFill>
            <a:tailEnd type="triangle"/>
          </a:ln>
        </p:spPr>
        <p:style>
          <a:lnRef idx="1">
            <a:schemeClr val="dk1"/>
          </a:lnRef>
          <a:fillRef idx="0">
            <a:schemeClr val="dk1"/>
          </a:fillRef>
          <a:effectRef idx="0">
            <a:schemeClr val="dk1"/>
          </a:effectRef>
          <a:fontRef idx="minor">
            <a:schemeClr val="tx1"/>
          </a:fontRef>
        </p:style>
      </p:cxnSp>
      <p:cxnSp>
        <p:nvCxnSpPr>
          <p:cNvPr id="53" name="Straight Arrow Connector 52">
            <a:extLst>
              <a:ext uri="{FF2B5EF4-FFF2-40B4-BE49-F238E27FC236}">
                <a16:creationId xmlns:a16="http://schemas.microsoft.com/office/drawing/2014/main" id="{29745924-FE73-A923-F20C-75C3BD1A09BA}"/>
              </a:ext>
            </a:extLst>
          </p:cNvPr>
          <p:cNvCxnSpPr>
            <a:cxnSpLocks/>
          </p:cNvCxnSpPr>
          <p:nvPr/>
        </p:nvCxnSpPr>
        <p:spPr>
          <a:xfrm flipH="1" flipV="1">
            <a:off x="1409403" y="2829714"/>
            <a:ext cx="14625" cy="473427"/>
          </a:xfrm>
          <a:prstGeom prst="straightConnector1">
            <a:avLst/>
          </a:prstGeom>
          <a:ln w="34925">
            <a:solidFill>
              <a:srgbClr val="002060"/>
            </a:solidFill>
            <a:tailEnd type="triangle"/>
          </a:ln>
        </p:spPr>
        <p:style>
          <a:lnRef idx="1">
            <a:schemeClr val="dk1"/>
          </a:lnRef>
          <a:fillRef idx="0">
            <a:schemeClr val="dk1"/>
          </a:fillRef>
          <a:effectRef idx="0">
            <a:schemeClr val="dk1"/>
          </a:effectRef>
          <a:fontRef idx="minor">
            <a:schemeClr val="tx1"/>
          </a:fontRef>
        </p:style>
      </p:cxnSp>
      <p:cxnSp>
        <p:nvCxnSpPr>
          <p:cNvPr id="55" name="Straight Arrow Connector 54">
            <a:extLst>
              <a:ext uri="{FF2B5EF4-FFF2-40B4-BE49-F238E27FC236}">
                <a16:creationId xmlns:a16="http://schemas.microsoft.com/office/drawing/2014/main" id="{CCA60B13-B0E2-4899-D8AF-880C782CF4D4}"/>
              </a:ext>
            </a:extLst>
          </p:cNvPr>
          <p:cNvCxnSpPr>
            <a:cxnSpLocks/>
          </p:cNvCxnSpPr>
          <p:nvPr/>
        </p:nvCxnSpPr>
        <p:spPr>
          <a:xfrm flipV="1">
            <a:off x="1402300" y="5012609"/>
            <a:ext cx="0" cy="32928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6" name="Rectangle 55">
            <a:extLst>
              <a:ext uri="{FF2B5EF4-FFF2-40B4-BE49-F238E27FC236}">
                <a16:creationId xmlns:a16="http://schemas.microsoft.com/office/drawing/2014/main" id="{DC061891-3DCD-85D0-E661-8285F347F529}"/>
              </a:ext>
            </a:extLst>
          </p:cNvPr>
          <p:cNvSpPr/>
          <p:nvPr/>
        </p:nvSpPr>
        <p:spPr>
          <a:xfrm>
            <a:off x="941707" y="2162106"/>
            <a:ext cx="4147756" cy="3587298"/>
          </a:xfrm>
          <a:prstGeom prst="rect">
            <a:avLst/>
          </a:prstGeom>
          <a:noFill/>
          <a:ln w="222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7" name="TextBox 56">
            <a:extLst>
              <a:ext uri="{FF2B5EF4-FFF2-40B4-BE49-F238E27FC236}">
                <a16:creationId xmlns:a16="http://schemas.microsoft.com/office/drawing/2014/main" id="{1D43FE29-39AF-1CDD-1A3F-A9FEFBB23A29}"/>
              </a:ext>
            </a:extLst>
          </p:cNvPr>
          <p:cNvSpPr txBox="1"/>
          <p:nvPr/>
        </p:nvSpPr>
        <p:spPr>
          <a:xfrm>
            <a:off x="3015584" y="84683"/>
            <a:ext cx="6041270" cy="721736"/>
          </a:xfrm>
          <a:prstGeom prst="rect">
            <a:avLst/>
          </a:prstGeom>
          <a:noFill/>
        </p:spPr>
        <p:txBody>
          <a:bodyPr wrap="square">
            <a:spAutoFit/>
          </a:bodyPr>
          <a:lstStyle/>
          <a:p>
            <a:pPr algn="just">
              <a:lnSpc>
                <a:spcPct val="107000"/>
              </a:lnSpc>
              <a:spcAft>
                <a:spcPts val="800"/>
              </a:spcAft>
            </a:pPr>
            <a:r>
              <a:rPr lang="en-IN" sz="4000" u="sng" kern="100" dirty="0">
                <a:solidFill>
                  <a:srgbClr val="1E1E1E"/>
                </a:solidFill>
                <a:effectLst/>
                <a:latin typeface="Calibri" panose="020F0502020204030204" pitchFamily="34" charset="0"/>
                <a:ea typeface="Calibri" panose="020F0502020204030204" pitchFamily="34" charset="0"/>
                <a:cs typeface="Times New Roman" panose="02020603050405020304" pitchFamily="18" charset="0"/>
              </a:rPr>
              <a:t>Power Density and  the Life</a:t>
            </a:r>
            <a:endParaRPr lang="en-IN" sz="40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8" name="TextBox 57">
            <a:extLst>
              <a:ext uri="{FF2B5EF4-FFF2-40B4-BE49-F238E27FC236}">
                <a16:creationId xmlns:a16="http://schemas.microsoft.com/office/drawing/2014/main" id="{DC553457-2028-6E26-5B5E-1AA9D024D6A3}"/>
              </a:ext>
            </a:extLst>
          </p:cNvPr>
          <p:cNvSpPr txBox="1"/>
          <p:nvPr/>
        </p:nvSpPr>
        <p:spPr>
          <a:xfrm>
            <a:off x="240187" y="5900213"/>
            <a:ext cx="5811232" cy="646331"/>
          </a:xfrm>
          <a:prstGeom prst="rect">
            <a:avLst/>
          </a:prstGeom>
          <a:noFill/>
          <a:ln>
            <a:solidFill>
              <a:srgbClr val="002060"/>
            </a:solidFill>
          </a:ln>
        </p:spPr>
        <p:txBody>
          <a:bodyPr wrap="square">
            <a:spAutoFit/>
          </a:bodyPr>
          <a:lstStyle/>
          <a:p>
            <a:pPr algn="just"/>
            <a:r>
              <a:rPr lang="en-IN" dirty="0">
                <a:solidFill>
                  <a:srgbClr val="1E1E1E"/>
                </a:solidFill>
                <a:latin typeface="Calibri"/>
              </a:rPr>
              <a:t> The Power Density Improvement is (14.76/30) / (25.7/365) = 14.76 X 365 / (30 X 25.7 ) = 5387.4 / 771 </a:t>
            </a:r>
            <a:r>
              <a:rPr lang="en-US" dirty="0">
                <a:solidFill>
                  <a:srgbClr val="1E1E1E"/>
                </a:solidFill>
                <a:latin typeface="Calibri"/>
              </a:rPr>
              <a:t>≈</a:t>
            </a:r>
            <a:r>
              <a:rPr lang="en-IN" dirty="0">
                <a:solidFill>
                  <a:srgbClr val="1E1E1E"/>
                </a:solidFill>
                <a:latin typeface="Calibri"/>
              </a:rPr>
              <a:t> </a:t>
            </a:r>
            <a:r>
              <a:rPr lang="en-IN" dirty="0">
                <a:solidFill>
                  <a:srgbClr val="1E1E1E"/>
                </a:solidFill>
                <a:highlight>
                  <a:srgbClr val="FFFF00"/>
                </a:highlight>
                <a:latin typeface="Calibri"/>
              </a:rPr>
              <a:t>7 times</a:t>
            </a:r>
            <a:r>
              <a:rPr lang="en-IN" dirty="0">
                <a:solidFill>
                  <a:srgbClr val="1E1E1E"/>
                </a:solidFill>
                <a:latin typeface="Calibri"/>
              </a:rPr>
              <a:t>;</a:t>
            </a:r>
          </a:p>
        </p:txBody>
      </p:sp>
      <p:sp>
        <p:nvSpPr>
          <p:cNvPr id="62" name="TextBox 61">
            <a:extLst>
              <a:ext uri="{FF2B5EF4-FFF2-40B4-BE49-F238E27FC236}">
                <a16:creationId xmlns:a16="http://schemas.microsoft.com/office/drawing/2014/main" id="{49546A93-F5CE-50B6-09C1-65F9F575B838}"/>
              </a:ext>
            </a:extLst>
          </p:cNvPr>
          <p:cNvSpPr txBox="1"/>
          <p:nvPr/>
        </p:nvSpPr>
        <p:spPr>
          <a:xfrm>
            <a:off x="6509537" y="4831286"/>
            <a:ext cx="5442276" cy="1754326"/>
          </a:xfrm>
          <a:prstGeom prst="rect">
            <a:avLst/>
          </a:prstGeom>
          <a:noFill/>
        </p:spPr>
        <p:txBody>
          <a:bodyPr wrap="square">
            <a:spAutoFit/>
          </a:bodyPr>
          <a:lstStyle/>
          <a:p>
            <a:pPr algn="just"/>
            <a:r>
              <a:rPr lang="en-IN" dirty="0">
                <a:solidFill>
                  <a:srgbClr val="1E1E1E"/>
                </a:solidFill>
                <a:latin typeface="Calibri" panose="020F0502020204030204" pitchFamily="34" charset="0"/>
                <a:ea typeface="Calibri" panose="020F0502020204030204" pitchFamily="34" charset="0"/>
                <a:cs typeface="Times New Roman" panose="02020603050405020304" pitchFamily="18" charset="0"/>
              </a:rPr>
              <a:t>T</a:t>
            </a:r>
            <a:r>
              <a:rPr lang="en-IN" sz="1800" dirty="0">
                <a:solidFill>
                  <a:srgbClr val="1E1E1E"/>
                </a:solidFill>
                <a:effectLst/>
                <a:latin typeface="Calibri" panose="020F0502020204030204" pitchFamily="34" charset="0"/>
                <a:ea typeface="Calibri" panose="020F0502020204030204" pitchFamily="34" charset="0"/>
                <a:cs typeface="Times New Roman" panose="02020603050405020304" pitchFamily="18" charset="0"/>
              </a:rPr>
              <a:t>o minimize the number of moving parts and to enhance the life of the equipment we can use solid-state electronics to convert pressure pulses to ‘</a:t>
            </a:r>
            <a:r>
              <a:rPr lang="en-IN" sz="1800" b="1" dirty="0">
                <a:solidFill>
                  <a:srgbClr val="1E1E1E"/>
                </a:solidFill>
                <a:effectLst/>
                <a:latin typeface="Calibri" panose="020F0502020204030204" pitchFamily="34" charset="0"/>
                <a:ea typeface="Calibri" panose="020F0502020204030204" pitchFamily="34" charset="0"/>
                <a:cs typeface="Times New Roman" panose="02020603050405020304" pitchFamily="18" charset="0"/>
              </a:rPr>
              <a:t>charge</a:t>
            </a:r>
            <a:r>
              <a:rPr lang="en-IN" sz="1800" dirty="0">
                <a:solidFill>
                  <a:srgbClr val="1E1E1E"/>
                </a:solidFill>
                <a:effectLst/>
                <a:latin typeface="Calibri" panose="020F0502020204030204" pitchFamily="34" charset="0"/>
                <a:ea typeface="Calibri" panose="020F0502020204030204" pitchFamily="34" charset="0"/>
                <a:cs typeface="Times New Roman" panose="02020603050405020304" pitchFamily="18" charset="0"/>
              </a:rPr>
              <a:t>’ by Piezoelectric effect</a:t>
            </a:r>
            <a:r>
              <a:rPr lang="en-IN" dirty="0">
                <a:solidFill>
                  <a:srgbClr val="1E1E1E"/>
                </a:solidFill>
                <a:latin typeface="Calibri" panose="020F0502020204030204" pitchFamily="34" charset="0"/>
                <a:ea typeface="Calibri" panose="020F0502020204030204" pitchFamily="34" charset="0"/>
                <a:cs typeface="Times New Roman" panose="02020603050405020304" pitchFamily="18" charset="0"/>
              </a:rPr>
              <a:t> for the engine design</a:t>
            </a:r>
            <a:r>
              <a:rPr lang="en-IN" sz="1800" dirty="0">
                <a:solidFill>
                  <a:srgbClr val="1E1E1E"/>
                </a:solidFill>
                <a:effectLst/>
                <a:latin typeface="Calibri" panose="020F0502020204030204" pitchFamily="34" charset="0"/>
                <a:ea typeface="Calibri" panose="020F0502020204030204" pitchFamily="34" charset="0"/>
                <a:cs typeface="Times New Roman" panose="02020603050405020304" pitchFamily="18" charset="0"/>
              </a:rPr>
              <a:t> and the Peltier’s phenomenon of magneto caloric effect in designing the </a:t>
            </a:r>
            <a:r>
              <a:rPr lang="en-IN" dirty="0">
                <a:solidFill>
                  <a:srgbClr val="1E1E1E"/>
                </a:solidFill>
                <a:latin typeface="Calibri" panose="020F0502020204030204" pitchFamily="34" charset="0"/>
                <a:ea typeface="Calibri" panose="020F0502020204030204" pitchFamily="34" charset="0"/>
                <a:cs typeface="Times New Roman" panose="02020603050405020304" pitchFamily="18" charset="0"/>
              </a:rPr>
              <a:t>H</a:t>
            </a:r>
            <a:r>
              <a:rPr lang="en-IN" sz="1800" dirty="0">
                <a:solidFill>
                  <a:srgbClr val="1E1E1E"/>
                </a:solidFill>
                <a:effectLst/>
                <a:latin typeface="Calibri" panose="020F0502020204030204" pitchFamily="34" charset="0"/>
                <a:ea typeface="Calibri" panose="020F0502020204030204" pitchFamily="34" charset="0"/>
                <a:cs typeface="Times New Roman" panose="02020603050405020304" pitchFamily="18" charset="0"/>
              </a:rPr>
              <a:t>eat </a:t>
            </a:r>
            <a:r>
              <a:rPr lang="en-IN" dirty="0">
                <a:solidFill>
                  <a:srgbClr val="1E1E1E"/>
                </a:solidFill>
                <a:latin typeface="Calibri" panose="020F0502020204030204" pitchFamily="34" charset="0"/>
                <a:ea typeface="Calibri" panose="020F0502020204030204" pitchFamily="34" charset="0"/>
                <a:cs typeface="Times New Roman" panose="02020603050405020304" pitchFamily="18" charset="0"/>
              </a:rPr>
              <a:t>P</a:t>
            </a:r>
            <a:r>
              <a:rPr lang="en-IN" sz="1800" dirty="0">
                <a:solidFill>
                  <a:srgbClr val="1E1E1E"/>
                </a:solidFill>
                <a:effectLst/>
                <a:latin typeface="Calibri" panose="020F0502020204030204" pitchFamily="34" charset="0"/>
                <a:ea typeface="Calibri" panose="020F0502020204030204" pitchFamily="34" charset="0"/>
                <a:cs typeface="Times New Roman" panose="02020603050405020304" pitchFamily="18" charset="0"/>
              </a:rPr>
              <a:t>ump.  </a:t>
            </a:r>
            <a:endParaRPr lang="en-IN" dirty="0"/>
          </a:p>
        </p:txBody>
      </p:sp>
      <p:sp>
        <p:nvSpPr>
          <p:cNvPr id="63" name="Rectangle 62">
            <a:extLst>
              <a:ext uri="{FF2B5EF4-FFF2-40B4-BE49-F238E27FC236}">
                <a16:creationId xmlns:a16="http://schemas.microsoft.com/office/drawing/2014/main" id="{DF72DC1A-5609-2518-E30C-714CEA8AA992}"/>
              </a:ext>
            </a:extLst>
          </p:cNvPr>
          <p:cNvSpPr/>
          <p:nvPr/>
        </p:nvSpPr>
        <p:spPr>
          <a:xfrm>
            <a:off x="10199528" y="3944435"/>
            <a:ext cx="1079242" cy="393098"/>
          </a:xfrm>
          <a:prstGeom prst="rect">
            <a:avLst/>
          </a:prstGeom>
          <a:solidFill>
            <a:srgbClr val="002060">
              <a:alpha val="64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4" name="Oval 63">
            <a:extLst>
              <a:ext uri="{FF2B5EF4-FFF2-40B4-BE49-F238E27FC236}">
                <a16:creationId xmlns:a16="http://schemas.microsoft.com/office/drawing/2014/main" id="{48710CA4-4404-41C9-1D65-2EE4C637B1AE}"/>
              </a:ext>
            </a:extLst>
          </p:cNvPr>
          <p:cNvSpPr/>
          <p:nvPr/>
        </p:nvSpPr>
        <p:spPr>
          <a:xfrm>
            <a:off x="9779683" y="2516853"/>
            <a:ext cx="1727715" cy="962994"/>
          </a:xfrm>
          <a:prstGeom prst="ellipse">
            <a:avLst/>
          </a:prstGeom>
          <a:gradFill flip="none" rotWithShape="1">
            <a:gsLst>
              <a:gs pos="0">
                <a:srgbClr val="00B050">
                  <a:tint val="66000"/>
                  <a:satMod val="160000"/>
                </a:srgbClr>
              </a:gs>
              <a:gs pos="50000">
                <a:srgbClr val="00B050">
                  <a:tint val="44500"/>
                  <a:satMod val="160000"/>
                </a:srgbClr>
              </a:gs>
              <a:gs pos="100000">
                <a:srgbClr val="00B050">
                  <a:tint val="23500"/>
                  <a:satMod val="160000"/>
                </a:srgbClr>
              </a:gs>
            </a:gsLst>
            <a:lin ang="270000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5" name="Rectangle 64">
            <a:extLst>
              <a:ext uri="{FF2B5EF4-FFF2-40B4-BE49-F238E27FC236}">
                <a16:creationId xmlns:a16="http://schemas.microsoft.com/office/drawing/2014/main" id="{0A8CB14C-D014-7661-3B34-ADD9A5D7F796}"/>
              </a:ext>
            </a:extLst>
          </p:cNvPr>
          <p:cNvSpPr/>
          <p:nvPr/>
        </p:nvSpPr>
        <p:spPr>
          <a:xfrm>
            <a:off x="9297075" y="1655091"/>
            <a:ext cx="1625275" cy="373565"/>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6" name="TextBox 65">
            <a:extLst>
              <a:ext uri="{FF2B5EF4-FFF2-40B4-BE49-F238E27FC236}">
                <a16:creationId xmlns:a16="http://schemas.microsoft.com/office/drawing/2014/main" id="{481ED4D9-1BA8-D761-4060-B4225CED7EEE}"/>
              </a:ext>
            </a:extLst>
          </p:cNvPr>
          <p:cNvSpPr txBox="1"/>
          <p:nvPr/>
        </p:nvSpPr>
        <p:spPr>
          <a:xfrm>
            <a:off x="9330046" y="1682604"/>
            <a:ext cx="1512375" cy="307777"/>
          </a:xfrm>
          <a:prstGeom prst="rect">
            <a:avLst/>
          </a:prstGeom>
          <a:noFill/>
        </p:spPr>
        <p:txBody>
          <a:bodyPr wrap="square" rtlCol="0">
            <a:spAutoFit/>
          </a:bodyPr>
          <a:lstStyle/>
          <a:p>
            <a:r>
              <a:rPr lang="en-US" sz="1400" dirty="0">
                <a:solidFill>
                  <a:srgbClr val="1E1E1E"/>
                </a:solidFill>
                <a:latin typeface="Calibri"/>
              </a:rPr>
              <a:t>Source at 254 K </a:t>
            </a:r>
            <a:endParaRPr lang="en-IN" dirty="0"/>
          </a:p>
        </p:txBody>
      </p:sp>
      <p:sp>
        <p:nvSpPr>
          <p:cNvPr id="68" name="TextBox 67">
            <a:extLst>
              <a:ext uri="{FF2B5EF4-FFF2-40B4-BE49-F238E27FC236}">
                <a16:creationId xmlns:a16="http://schemas.microsoft.com/office/drawing/2014/main" id="{5B29E4CC-5639-D022-7799-0B38BBC99528}"/>
              </a:ext>
            </a:extLst>
          </p:cNvPr>
          <p:cNvSpPr txBox="1"/>
          <p:nvPr/>
        </p:nvSpPr>
        <p:spPr>
          <a:xfrm>
            <a:off x="10121692" y="3966997"/>
            <a:ext cx="1342796" cy="307777"/>
          </a:xfrm>
          <a:prstGeom prst="rect">
            <a:avLst/>
          </a:prstGeom>
          <a:noFill/>
          <a:ln>
            <a:noFill/>
          </a:ln>
        </p:spPr>
        <p:txBody>
          <a:bodyPr wrap="square" rtlCol="0">
            <a:spAutoFit/>
          </a:bodyPr>
          <a:lstStyle/>
          <a:p>
            <a:r>
              <a:rPr lang="en-US" sz="1400" dirty="0">
                <a:solidFill>
                  <a:srgbClr val="1E1E1E"/>
                </a:solidFill>
                <a:latin typeface="Calibri"/>
              </a:rPr>
              <a:t>Sink at 252 K </a:t>
            </a:r>
            <a:endParaRPr lang="en-IN" dirty="0"/>
          </a:p>
        </p:txBody>
      </p:sp>
      <p:sp>
        <p:nvSpPr>
          <p:cNvPr id="69" name="TextBox 68">
            <a:extLst>
              <a:ext uri="{FF2B5EF4-FFF2-40B4-BE49-F238E27FC236}">
                <a16:creationId xmlns:a16="http://schemas.microsoft.com/office/drawing/2014/main" id="{F71F7195-09A6-79B4-8241-687AFB343926}"/>
              </a:ext>
            </a:extLst>
          </p:cNvPr>
          <p:cNvSpPr txBox="1"/>
          <p:nvPr/>
        </p:nvSpPr>
        <p:spPr>
          <a:xfrm>
            <a:off x="9995373" y="2641726"/>
            <a:ext cx="1595434" cy="738664"/>
          </a:xfrm>
          <a:prstGeom prst="rect">
            <a:avLst/>
          </a:prstGeom>
          <a:noFill/>
        </p:spPr>
        <p:txBody>
          <a:bodyPr wrap="square" rtlCol="0">
            <a:spAutoFit/>
          </a:bodyPr>
          <a:lstStyle/>
          <a:p>
            <a:r>
              <a:rPr lang="en-US" sz="1400" dirty="0">
                <a:solidFill>
                  <a:srgbClr val="1E1E1E"/>
                </a:solidFill>
                <a:latin typeface="Calibri"/>
              </a:rPr>
              <a:t>Piezo-electric</a:t>
            </a:r>
          </a:p>
          <a:p>
            <a:r>
              <a:rPr lang="en-US" sz="1400" dirty="0">
                <a:solidFill>
                  <a:srgbClr val="1E1E1E"/>
                </a:solidFill>
                <a:latin typeface="Calibri"/>
              </a:rPr>
              <a:t>Engine , </a:t>
            </a:r>
            <a:r>
              <a:rPr lang="en-IN" sz="1400" dirty="0">
                <a:solidFill>
                  <a:srgbClr val="1E1E1E"/>
                </a:solidFill>
                <a:latin typeface="Calibri"/>
              </a:rPr>
              <a:t>≈ </a:t>
            </a:r>
            <a:r>
              <a:rPr lang="en-US" sz="1400" dirty="0">
                <a:solidFill>
                  <a:srgbClr val="1E1E1E"/>
                </a:solidFill>
                <a:latin typeface="Calibri"/>
              </a:rPr>
              <a:t>80% efficient.</a:t>
            </a:r>
          </a:p>
        </p:txBody>
      </p:sp>
      <p:cxnSp>
        <p:nvCxnSpPr>
          <p:cNvPr id="70" name="Straight Arrow Connector 69">
            <a:extLst>
              <a:ext uri="{FF2B5EF4-FFF2-40B4-BE49-F238E27FC236}">
                <a16:creationId xmlns:a16="http://schemas.microsoft.com/office/drawing/2014/main" id="{EA850764-C3DC-92F0-FE37-06F499FF4F0B}"/>
              </a:ext>
            </a:extLst>
          </p:cNvPr>
          <p:cNvCxnSpPr>
            <a:cxnSpLocks/>
          </p:cNvCxnSpPr>
          <p:nvPr/>
        </p:nvCxnSpPr>
        <p:spPr>
          <a:xfrm flipH="1">
            <a:off x="10755848" y="1970618"/>
            <a:ext cx="12486" cy="653086"/>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71" name="Straight Arrow Connector 70">
            <a:extLst>
              <a:ext uri="{FF2B5EF4-FFF2-40B4-BE49-F238E27FC236}">
                <a16:creationId xmlns:a16="http://schemas.microsoft.com/office/drawing/2014/main" id="{F9AE8681-1923-7443-0B73-EA1BEA4D011E}"/>
              </a:ext>
            </a:extLst>
          </p:cNvPr>
          <p:cNvCxnSpPr>
            <a:cxnSpLocks/>
          </p:cNvCxnSpPr>
          <p:nvPr/>
        </p:nvCxnSpPr>
        <p:spPr>
          <a:xfrm>
            <a:off x="10582660" y="3497666"/>
            <a:ext cx="0" cy="445720"/>
          </a:xfrm>
          <a:prstGeom prst="straightConnector1">
            <a:avLst/>
          </a:prstGeom>
          <a:ln w="38100">
            <a:solidFill>
              <a:schemeClr val="accent1">
                <a:lumMod val="75000"/>
              </a:schemeClr>
            </a:solidFill>
            <a:tailEnd type="triangle"/>
          </a:ln>
        </p:spPr>
        <p:style>
          <a:lnRef idx="1">
            <a:schemeClr val="dk1"/>
          </a:lnRef>
          <a:fillRef idx="0">
            <a:schemeClr val="dk1"/>
          </a:fillRef>
          <a:effectRef idx="0">
            <a:schemeClr val="dk1"/>
          </a:effectRef>
          <a:fontRef idx="minor">
            <a:schemeClr val="tx1"/>
          </a:fontRef>
        </p:style>
      </p:cxnSp>
      <p:sp>
        <p:nvSpPr>
          <p:cNvPr id="72" name="TextBox 71">
            <a:extLst>
              <a:ext uri="{FF2B5EF4-FFF2-40B4-BE49-F238E27FC236}">
                <a16:creationId xmlns:a16="http://schemas.microsoft.com/office/drawing/2014/main" id="{B88AF74C-37AA-3FFE-D66C-FD4EE8B8488D}"/>
              </a:ext>
            </a:extLst>
          </p:cNvPr>
          <p:cNvSpPr txBox="1"/>
          <p:nvPr/>
        </p:nvSpPr>
        <p:spPr>
          <a:xfrm>
            <a:off x="10100343" y="2083071"/>
            <a:ext cx="995680" cy="307777"/>
          </a:xfrm>
          <a:prstGeom prst="rect">
            <a:avLst/>
          </a:prstGeom>
          <a:noFill/>
        </p:spPr>
        <p:txBody>
          <a:bodyPr wrap="square" rtlCol="0">
            <a:spAutoFit/>
          </a:bodyPr>
          <a:lstStyle/>
          <a:p>
            <a:r>
              <a:rPr lang="en-US" sz="1400" b="1" dirty="0">
                <a:solidFill>
                  <a:srgbClr val="1E1E1E"/>
                </a:solidFill>
                <a:latin typeface="Calibri"/>
              </a:rPr>
              <a:t>30 </a:t>
            </a:r>
            <a:r>
              <a:rPr lang="en-US" sz="1400" dirty="0">
                <a:solidFill>
                  <a:srgbClr val="1E1E1E"/>
                </a:solidFill>
                <a:latin typeface="Calibri"/>
              </a:rPr>
              <a:t> kJ</a:t>
            </a:r>
            <a:endParaRPr lang="en-IN" dirty="0"/>
          </a:p>
        </p:txBody>
      </p:sp>
      <p:sp>
        <p:nvSpPr>
          <p:cNvPr id="73" name="TextBox 72">
            <a:extLst>
              <a:ext uri="{FF2B5EF4-FFF2-40B4-BE49-F238E27FC236}">
                <a16:creationId xmlns:a16="http://schemas.microsoft.com/office/drawing/2014/main" id="{062DB1FC-C01D-8502-6B03-252D0D34A42A}"/>
              </a:ext>
            </a:extLst>
          </p:cNvPr>
          <p:cNvSpPr txBox="1"/>
          <p:nvPr/>
        </p:nvSpPr>
        <p:spPr>
          <a:xfrm>
            <a:off x="10624044" y="3559647"/>
            <a:ext cx="1414785" cy="369332"/>
          </a:xfrm>
          <a:prstGeom prst="rect">
            <a:avLst/>
          </a:prstGeom>
          <a:noFill/>
        </p:spPr>
        <p:txBody>
          <a:bodyPr wrap="square" rtlCol="0">
            <a:spAutoFit/>
          </a:bodyPr>
          <a:lstStyle/>
          <a:p>
            <a:r>
              <a:rPr lang="en-US" dirty="0">
                <a:solidFill>
                  <a:srgbClr val="1E1E1E"/>
                </a:solidFill>
                <a:latin typeface="Calibri"/>
              </a:rPr>
              <a:t>q</a:t>
            </a:r>
            <a:r>
              <a:rPr lang="en-US" baseline="-25000" dirty="0">
                <a:solidFill>
                  <a:srgbClr val="1E1E1E"/>
                </a:solidFill>
                <a:latin typeface="Calibri"/>
              </a:rPr>
              <a:t>3</a:t>
            </a:r>
            <a:r>
              <a:rPr lang="en-US" sz="1400" dirty="0">
                <a:solidFill>
                  <a:srgbClr val="1E1E1E"/>
                </a:solidFill>
                <a:latin typeface="Calibri"/>
              </a:rPr>
              <a:t> ≈ </a:t>
            </a:r>
            <a:r>
              <a:rPr lang="en-US" sz="1400" b="1" dirty="0">
                <a:solidFill>
                  <a:srgbClr val="1E1E1E"/>
                </a:solidFill>
                <a:latin typeface="Calibri"/>
              </a:rPr>
              <a:t>18.1</a:t>
            </a:r>
            <a:r>
              <a:rPr lang="en-US" sz="1400" dirty="0">
                <a:solidFill>
                  <a:srgbClr val="1E1E1E"/>
                </a:solidFill>
                <a:latin typeface="Calibri"/>
              </a:rPr>
              <a:t> kJ</a:t>
            </a:r>
            <a:endParaRPr lang="en-IN" dirty="0"/>
          </a:p>
        </p:txBody>
      </p:sp>
      <p:cxnSp>
        <p:nvCxnSpPr>
          <p:cNvPr id="75" name="Straight Arrow Connector 74">
            <a:extLst>
              <a:ext uri="{FF2B5EF4-FFF2-40B4-BE49-F238E27FC236}">
                <a16:creationId xmlns:a16="http://schemas.microsoft.com/office/drawing/2014/main" id="{21B61F55-C5D6-BC07-B226-100648B00334}"/>
              </a:ext>
            </a:extLst>
          </p:cNvPr>
          <p:cNvCxnSpPr>
            <a:cxnSpLocks/>
          </p:cNvCxnSpPr>
          <p:nvPr/>
        </p:nvCxnSpPr>
        <p:spPr>
          <a:xfrm>
            <a:off x="10764140" y="2091426"/>
            <a:ext cx="0" cy="28448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E2C5D6CD-3FA7-D6A1-286B-E37CB6BCB47D}"/>
              </a:ext>
            </a:extLst>
          </p:cNvPr>
          <p:cNvCxnSpPr>
            <a:cxnSpLocks/>
          </p:cNvCxnSpPr>
          <p:nvPr/>
        </p:nvCxnSpPr>
        <p:spPr>
          <a:xfrm>
            <a:off x="10500694" y="4347755"/>
            <a:ext cx="0" cy="236519"/>
          </a:xfrm>
          <a:prstGeom prst="straightConnector1">
            <a:avLst/>
          </a:prstGeom>
          <a:ln w="38100">
            <a:solidFill>
              <a:schemeClr val="accent5">
                <a:lumMod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77" name="Straight Arrow Connector 76">
            <a:extLst>
              <a:ext uri="{FF2B5EF4-FFF2-40B4-BE49-F238E27FC236}">
                <a16:creationId xmlns:a16="http://schemas.microsoft.com/office/drawing/2014/main" id="{32715652-B4BE-A394-3026-C8CA4194B7CC}"/>
              </a:ext>
            </a:extLst>
          </p:cNvPr>
          <p:cNvCxnSpPr>
            <a:cxnSpLocks/>
          </p:cNvCxnSpPr>
          <p:nvPr/>
        </p:nvCxnSpPr>
        <p:spPr>
          <a:xfrm flipH="1">
            <a:off x="8005356" y="4575130"/>
            <a:ext cx="2501957" cy="0"/>
          </a:xfrm>
          <a:prstGeom prst="straightConnector1">
            <a:avLst/>
          </a:prstGeom>
          <a:ln w="38100">
            <a:solidFill>
              <a:schemeClr val="accent1">
                <a:lumMod val="75000"/>
              </a:schemeClr>
            </a:solidFill>
            <a:tailEnd type="triangle"/>
          </a:ln>
        </p:spPr>
        <p:style>
          <a:lnRef idx="1">
            <a:schemeClr val="dk1"/>
          </a:lnRef>
          <a:fillRef idx="0">
            <a:schemeClr val="dk1"/>
          </a:fillRef>
          <a:effectRef idx="0">
            <a:schemeClr val="dk1"/>
          </a:effectRef>
          <a:fontRef idx="minor">
            <a:schemeClr val="tx1"/>
          </a:fontRef>
        </p:style>
      </p:cxnSp>
      <p:sp>
        <p:nvSpPr>
          <p:cNvPr id="78" name="Oval 77">
            <a:extLst>
              <a:ext uri="{FF2B5EF4-FFF2-40B4-BE49-F238E27FC236}">
                <a16:creationId xmlns:a16="http://schemas.microsoft.com/office/drawing/2014/main" id="{45F5E316-3E19-998E-4BB0-DF2EC87BACB6}"/>
              </a:ext>
            </a:extLst>
          </p:cNvPr>
          <p:cNvSpPr/>
          <p:nvPr/>
        </p:nvSpPr>
        <p:spPr>
          <a:xfrm>
            <a:off x="6597092" y="2583265"/>
            <a:ext cx="2122979" cy="896581"/>
          </a:xfrm>
          <a:prstGeom prst="ellipse">
            <a:avLst/>
          </a:prstGeom>
          <a:solidFill>
            <a:srgbClr val="FF00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cxnSp>
        <p:nvCxnSpPr>
          <p:cNvPr id="79" name="Straight Arrow Connector 78">
            <a:extLst>
              <a:ext uri="{FF2B5EF4-FFF2-40B4-BE49-F238E27FC236}">
                <a16:creationId xmlns:a16="http://schemas.microsoft.com/office/drawing/2014/main" id="{C3E1515C-0679-984D-C418-5FE48D8E6C2C}"/>
              </a:ext>
            </a:extLst>
          </p:cNvPr>
          <p:cNvCxnSpPr>
            <a:cxnSpLocks/>
          </p:cNvCxnSpPr>
          <p:nvPr/>
        </p:nvCxnSpPr>
        <p:spPr>
          <a:xfrm flipV="1">
            <a:off x="8045905" y="1398237"/>
            <a:ext cx="10553" cy="1303901"/>
          </a:xfrm>
          <a:prstGeom prst="straightConnector1">
            <a:avLst/>
          </a:prstGeom>
          <a:ln w="38100">
            <a:solidFill>
              <a:srgbClr val="FF00FF"/>
            </a:solidFill>
            <a:tailEnd type="triangle"/>
          </a:ln>
        </p:spPr>
        <p:style>
          <a:lnRef idx="1">
            <a:schemeClr val="dk1"/>
          </a:lnRef>
          <a:fillRef idx="0">
            <a:schemeClr val="dk1"/>
          </a:fillRef>
          <a:effectRef idx="0">
            <a:schemeClr val="dk1"/>
          </a:effectRef>
          <a:fontRef idx="minor">
            <a:schemeClr val="tx1"/>
          </a:fontRef>
        </p:style>
      </p:cxnSp>
      <p:cxnSp>
        <p:nvCxnSpPr>
          <p:cNvPr id="80" name="Straight Arrow Connector 79">
            <a:extLst>
              <a:ext uri="{FF2B5EF4-FFF2-40B4-BE49-F238E27FC236}">
                <a16:creationId xmlns:a16="http://schemas.microsoft.com/office/drawing/2014/main" id="{C8832983-124D-5C84-CBC2-E905431C7FCF}"/>
              </a:ext>
            </a:extLst>
          </p:cNvPr>
          <p:cNvCxnSpPr>
            <a:cxnSpLocks/>
          </p:cNvCxnSpPr>
          <p:nvPr/>
        </p:nvCxnSpPr>
        <p:spPr>
          <a:xfrm flipV="1">
            <a:off x="8065891" y="1396965"/>
            <a:ext cx="1511300" cy="10795"/>
          </a:xfrm>
          <a:prstGeom prst="straightConnector1">
            <a:avLst/>
          </a:prstGeom>
          <a:ln w="38100">
            <a:solidFill>
              <a:srgbClr val="FF00FF"/>
            </a:solidFill>
            <a:tailEnd type="triangle"/>
          </a:ln>
        </p:spPr>
        <p:style>
          <a:lnRef idx="1">
            <a:schemeClr val="dk1"/>
          </a:lnRef>
          <a:fillRef idx="0">
            <a:schemeClr val="dk1"/>
          </a:fillRef>
          <a:effectRef idx="0">
            <a:schemeClr val="dk1"/>
          </a:effectRef>
          <a:fontRef idx="minor">
            <a:schemeClr val="tx1"/>
          </a:fontRef>
        </p:style>
      </p:cxnSp>
      <p:cxnSp>
        <p:nvCxnSpPr>
          <p:cNvPr id="81" name="Straight Arrow Connector 80">
            <a:extLst>
              <a:ext uri="{FF2B5EF4-FFF2-40B4-BE49-F238E27FC236}">
                <a16:creationId xmlns:a16="http://schemas.microsoft.com/office/drawing/2014/main" id="{C6573E72-072E-83EA-34B2-B877A9D1DF36}"/>
              </a:ext>
            </a:extLst>
          </p:cNvPr>
          <p:cNvCxnSpPr>
            <a:cxnSpLocks/>
          </p:cNvCxnSpPr>
          <p:nvPr/>
        </p:nvCxnSpPr>
        <p:spPr>
          <a:xfrm>
            <a:off x="9558646" y="1395227"/>
            <a:ext cx="0" cy="287637"/>
          </a:xfrm>
          <a:prstGeom prst="straightConnector1">
            <a:avLst/>
          </a:prstGeom>
          <a:ln w="38100">
            <a:solidFill>
              <a:srgbClr val="FF00FF"/>
            </a:solidFill>
            <a:tailEnd type="triangle"/>
          </a:ln>
        </p:spPr>
        <p:style>
          <a:lnRef idx="1">
            <a:schemeClr val="dk1"/>
          </a:lnRef>
          <a:fillRef idx="0">
            <a:schemeClr val="dk1"/>
          </a:fillRef>
          <a:effectRef idx="0">
            <a:schemeClr val="dk1"/>
          </a:effectRef>
          <a:fontRef idx="minor">
            <a:schemeClr val="tx1"/>
          </a:fontRef>
        </p:style>
      </p:cxnSp>
      <p:cxnSp>
        <p:nvCxnSpPr>
          <p:cNvPr id="82" name="Straight Arrow Connector 81">
            <a:extLst>
              <a:ext uri="{FF2B5EF4-FFF2-40B4-BE49-F238E27FC236}">
                <a16:creationId xmlns:a16="http://schemas.microsoft.com/office/drawing/2014/main" id="{39FAC67A-99E2-40AC-01BA-C4054CA95272}"/>
              </a:ext>
            </a:extLst>
          </p:cNvPr>
          <p:cNvCxnSpPr>
            <a:cxnSpLocks/>
          </p:cNvCxnSpPr>
          <p:nvPr/>
        </p:nvCxnSpPr>
        <p:spPr>
          <a:xfrm flipV="1">
            <a:off x="10926182" y="2406954"/>
            <a:ext cx="306929" cy="24946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a:extLst>
              <a:ext uri="{FF2B5EF4-FFF2-40B4-BE49-F238E27FC236}">
                <a16:creationId xmlns:a16="http://schemas.microsoft.com/office/drawing/2014/main" id="{DAEF3D0D-F762-30EA-5DC8-AC56F8DD3CDB}"/>
              </a:ext>
            </a:extLst>
          </p:cNvPr>
          <p:cNvCxnSpPr>
            <a:cxnSpLocks/>
          </p:cNvCxnSpPr>
          <p:nvPr/>
        </p:nvCxnSpPr>
        <p:spPr>
          <a:xfrm>
            <a:off x="9923744" y="1275674"/>
            <a:ext cx="0" cy="387639"/>
          </a:xfrm>
          <a:prstGeom prst="straightConnector1">
            <a:avLst/>
          </a:prstGeom>
          <a:ln w="38100">
            <a:solidFill>
              <a:srgbClr val="C00000"/>
            </a:solidFill>
            <a:tailEnd type="triangle"/>
          </a:ln>
        </p:spPr>
        <p:style>
          <a:lnRef idx="1">
            <a:schemeClr val="dk1"/>
          </a:lnRef>
          <a:fillRef idx="0">
            <a:schemeClr val="dk1"/>
          </a:fillRef>
          <a:effectRef idx="0">
            <a:schemeClr val="dk1"/>
          </a:effectRef>
          <a:fontRef idx="minor">
            <a:schemeClr val="tx1"/>
          </a:fontRef>
        </p:style>
      </p:cxnSp>
      <p:sp>
        <p:nvSpPr>
          <p:cNvPr id="84" name="TextBox 83">
            <a:extLst>
              <a:ext uri="{FF2B5EF4-FFF2-40B4-BE49-F238E27FC236}">
                <a16:creationId xmlns:a16="http://schemas.microsoft.com/office/drawing/2014/main" id="{FA7DA711-6149-9810-3BC3-62F6C2B792FC}"/>
              </a:ext>
            </a:extLst>
          </p:cNvPr>
          <p:cNvSpPr txBox="1"/>
          <p:nvPr/>
        </p:nvSpPr>
        <p:spPr>
          <a:xfrm>
            <a:off x="9894368" y="1157338"/>
            <a:ext cx="1696704" cy="523220"/>
          </a:xfrm>
          <a:prstGeom prst="rect">
            <a:avLst/>
          </a:prstGeom>
          <a:noFill/>
        </p:spPr>
        <p:txBody>
          <a:bodyPr wrap="square" rtlCol="0">
            <a:spAutoFit/>
          </a:bodyPr>
          <a:lstStyle/>
          <a:p>
            <a:r>
              <a:rPr lang="en-US" sz="1400" dirty="0">
                <a:solidFill>
                  <a:srgbClr val="1E1E1E"/>
                </a:solidFill>
                <a:latin typeface="Calibri"/>
              </a:rPr>
              <a:t>From Ambience 11.5 kJ</a:t>
            </a:r>
            <a:endParaRPr lang="en-IN" dirty="0"/>
          </a:p>
        </p:txBody>
      </p:sp>
      <p:sp>
        <p:nvSpPr>
          <p:cNvPr id="85" name="TextBox 84">
            <a:extLst>
              <a:ext uri="{FF2B5EF4-FFF2-40B4-BE49-F238E27FC236}">
                <a16:creationId xmlns:a16="http://schemas.microsoft.com/office/drawing/2014/main" id="{8C605E61-9B57-456F-C99C-89DF29E6E0EF}"/>
              </a:ext>
            </a:extLst>
          </p:cNvPr>
          <p:cNvSpPr txBox="1"/>
          <p:nvPr/>
        </p:nvSpPr>
        <p:spPr>
          <a:xfrm>
            <a:off x="8085916" y="3423272"/>
            <a:ext cx="1936811" cy="523220"/>
          </a:xfrm>
          <a:prstGeom prst="rect">
            <a:avLst/>
          </a:prstGeom>
          <a:noFill/>
        </p:spPr>
        <p:txBody>
          <a:bodyPr wrap="square" rtlCol="0">
            <a:spAutoFit/>
          </a:bodyPr>
          <a:lstStyle/>
          <a:p>
            <a:r>
              <a:rPr lang="en-US" sz="1400" dirty="0">
                <a:solidFill>
                  <a:srgbClr val="1E1E1E"/>
                </a:solidFill>
                <a:latin typeface="Calibri"/>
              </a:rPr>
              <a:t>Work needed = 18.1 / (63 x 0.8) ≈ 0.4 kJ</a:t>
            </a:r>
            <a:endParaRPr lang="en-IN" dirty="0"/>
          </a:p>
        </p:txBody>
      </p:sp>
      <p:sp>
        <p:nvSpPr>
          <p:cNvPr id="86" name="TextBox 85">
            <a:extLst>
              <a:ext uri="{FF2B5EF4-FFF2-40B4-BE49-F238E27FC236}">
                <a16:creationId xmlns:a16="http://schemas.microsoft.com/office/drawing/2014/main" id="{53E181D8-830B-7578-53B6-51D9CD7A5177}"/>
              </a:ext>
            </a:extLst>
          </p:cNvPr>
          <p:cNvSpPr txBox="1"/>
          <p:nvPr/>
        </p:nvSpPr>
        <p:spPr>
          <a:xfrm>
            <a:off x="8005356" y="1841626"/>
            <a:ext cx="1016570" cy="307777"/>
          </a:xfrm>
          <a:prstGeom prst="rect">
            <a:avLst/>
          </a:prstGeom>
          <a:noFill/>
        </p:spPr>
        <p:txBody>
          <a:bodyPr wrap="square" rtlCol="0">
            <a:spAutoFit/>
          </a:bodyPr>
          <a:lstStyle/>
          <a:p>
            <a:pPr algn="just"/>
            <a:r>
              <a:rPr lang="en-US" sz="1400" b="1" dirty="0">
                <a:solidFill>
                  <a:srgbClr val="1E1E1E"/>
                </a:solidFill>
                <a:latin typeface="Calibri"/>
              </a:rPr>
              <a:t>18.5</a:t>
            </a:r>
            <a:r>
              <a:rPr lang="en-US" sz="1400" dirty="0">
                <a:solidFill>
                  <a:srgbClr val="1E1E1E"/>
                </a:solidFill>
                <a:latin typeface="Calibri"/>
              </a:rPr>
              <a:t> kJ</a:t>
            </a:r>
            <a:endParaRPr lang="en-IN" dirty="0"/>
          </a:p>
        </p:txBody>
      </p:sp>
      <p:sp>
        <p:nvSpPr>
          <p:cNvPr id="87" name="TextBox 86">
            <a:extLst>
              <a:ext uri="{FF2B5EF4-FFF2-40B4-BE49-F238E27FC236}">
                <a16:creationId xmlns:a16="http://schemas.microsoft.com/office/drawing/2014/main" id="{A73CA3A7-502C-5DCB-D6A2-21110408D747}"/>
              </a:ext>
            </a:extLst>
          </p:cNvPr>
          <p:cNvSpPr txBox="1"/>
          <p:nvPr/>
        </p:nvSpPr>
        <p:spPr>
          <a:xfrm>
            <a:off x="8039527" y="3967995"/>
            <a:ext cx="1219421" cy="369332"/>
          </a:xfrm>
          <a:prstGeom prst="rect">
            <a:avLst/>
          </a:prstGeom>
          <a:noFill/>
        </p:spPr>
        <p:txBody>
          <a:bodyPr wrap="square" rtlCol="0">
            <a:spAutoFit/>
          </a:bodyPr>
          <a:lstStyle/>
          <a:p>
            <a:r>
              <a:rPr lang="en-US" dirty="0">
                <a:solidFill>
                  <a:srgbClr val="1E1E1E"/>
                </a:solidFill>
                <a:latin typeface="Calibri"/>
              </a:rPr>
              <a:t>q</a:t>
            </a:r>
            <a:r>
              <a:rPr lang="en-US" baseline="-25000" dirty="0">
                <a:solidFill>
                  <a:srgbClr val="1E1E1E"/>
                </a:solidFill>
                <a:latin typeface="Calibri"/>
              </a:rPr>
              <a:t>3</a:t>
            </a:r>
            <a:r>
              <a:rPr lang="en-US" sz="1400" b="1" baseline="-25000" dirty="0">
                <a:solidFill>
                  <a:srgbClr val="1E1E1E"/>
                </a:solidFill>
                <a:latin typeface="Calibri"/>
              </a:rPr>
              <a:t> </a:t>
            </a:r>
            <a:r>
              <a:rPr lang="en-US" sz="1400" dirty="0">
                <a:solidFill>
                  <a:srgbClr val="1E1E1E"/>
                </a:solidFill>
                <a:latin typeface="Calibri"/>
              </a:rPr>
              <a:t>≈</a:t>
            </a:r>
            <a:r>
              <a:rPr lang="en-US" sz="1400" b="1" dirty="0">
                <a:solidFill>
                  <a:srgbClr val="1E1E1E"/>
                </a:solidFill>
                <a:latin typeface="Calibri"/>
              </a:rPr>
              <a:t> 18.1</a:t>
            </a:r>
            <a:r>
              <a:rPr lang="en-US" sz="1800" dirty="0">
                <a:solidFill>
                  <a:srgbClr val="1E1E1E"/>
                </a:solidFill>
                <a:latin typeface="Calibri"/>
              </a:rPr>
              <a:t> </a:t>
            </a:r>
            <a:r>
              <a:rPr lang="en-US" sz="1400" dirty="0">
                <a:solidFill>
                  <a:srgbClr val="1E1E1E"/>
                </a:solidFill>
                <a:latin typeface="Calibri"/>
              </a:rPr>
              <a:t>kJ </a:t>
            </a:r>
            <a:endParaRPr lang="en-IN" sz="1400" dirty="0"/>
          </a:p>
        </p:txBody>
      </p:sp>
      <p:sp>
        <p:nvSpPr>
          <p:cNvPr id="88" name="TextBox 87">
            <a:extLst>
              <a:ext uri="{FF2B5EF4-FFF2-40B4-BE49-F238E27FC236}">
                <a16:creationId xmlns:a16="http://schemas.microsoft.com/office/drawing/2014/main" id="{123BFBD6-1984-21C7-AB9F-9F703568EE5F}"/>
              </a:ext>
            </a:extLst>
          </p:cNvPr>
          <p:cNvSpPr txBox="1"/>
          <p:nvPr/>
        </p:nvSpPr>
        <p:spPr>
          <a:xfrm>
            <a:off x="8011798" y="2290464"/>
            <a:ext cx="1739373" cy="307777"/>
          </a:xfrm>
          <a:prstGeom prst="rect">
            <a:avLst/>
          </a:prstGeom>
          <a:noFill/>
        </p:spPr>
        <p:txBody>
          <a:bodyPr wrap="square">
            <a:spAutoFit/>
          </a:bodyPr>
          <a:lstStyle/>
          <a:p>
            <a:r>
              <a:rPr lang="en-US" sz="1400" dirty="0">
                <a:solidFill>
                  <a:srgbClr val="1E1E1E"/>
                </a:solidFill>
                <a:latin typeface="Calibri"/>
              </a:rPr>
              <a:t>CoP = 255 / 4 ≈ </a:t>
            </a:r>
            <a:r>
              <a:rPr lang="en-US" sz="1400" b="1" dirty="0">
                <a:solidFill>
                  <a:srgbClr val="1E1E1E"/>
                </a:solidFill>
                <a:latin typeface="Calibri"/>
              </a:rPr>
              <a:t>63 </a:t>
            </a:r>
            <a:r>
              <a:rPr lang="en-US" sz="1400" dirty="0">
                <a:solidFill>
                  <a:srgbClr val="1E1E1E"/>
                </a:solidFill>
                <a:latin typeface="Calibri"/>
              </a:rPr>
              <a:t> </a:t>
            </a:r>
            <a:endParaRPr lang="en-IN" sz="1400" dirty="0"/>
          </a:p>
        </p:txBody>
      </p:sp>
      <p:sp>
        <p:nvSpPr>
          <p:cNvPr id="89" name="TextBox 88">
            <a:extLst>
              <a:ext uri="{FF2B5EF4-FFF2-40B4-BE49-F238E27FC236}">
                <a16:creationId xmlns:a16="http://schemas.microsoft.com/office/drawing/2014/main" id="{34579739-2979-1117-D4F8-622FDADC6AC2}"/>
              </a:ext>
            </a:extLst>
          </p:cNvPr>
          <p:cNvSpPr txBox="1"/>
          <p:nvPr/>
        </p:nvSpPr>
        <p:spPr>
          <a:xfrm>
            <a:off x="10850308" y="2138608"/>
            <a:ext cx="1039763" cy="338554"/>
          </a:xfrm>
          <a:prstGeom prst="rect">
            <a:avLst/>
          </a:prstGeom>
          <a:noFill/>
        </p:spPr>
        <p:txBody>
          <a:bodyPr wrap="square" rtlCol="0">
            <a:spAutoFit/>
          </a:bodyPr>
          <a:lstStyle/>
          <a:p>
            <a:r>
              <a:rPr lang="en-IN" sz="1600" dirty="0">
                <a:solidFill>
                  <a:srgbClr val="1E1E1E"/>
                </a:solidFill>
                <a:latin typeface="Calibri"/>
              </a:rPr>
              <a:t>≈ </a:t>
            </a:r>
            <a:r>
              <a:rPr lang="en-US" sz="1600" dirty="0">
                <a:solidFill>
                  <a:srgbClr val="1E1E1E"/>
                </a:solidFill>
                <a:latin typeface="Calibri"/>
              </a:rPr>
              <a:t>11.5 kJ</a:t>
            </a:r>
            <a:endParaRPr lang="en-IN" sz="1600" dirty="0"/>
          </a:p>
        </p:txBody>
      </p:sp>
      <p:sp>
        <p:nvSpPr>
          <p:cNvPr id="90" name="TextBox 89">
            <a:extLst>
              <a:ext uri="{FF2B5EF4-FFF2-40B4-BE49-F238E27FC236}">
                <a16:creationId xmlns:a16="http://schemas.microsoft.com/office/drawing/2014/main" id="{80BDAE79-4FB6-2A01-6DFF-10D60286805B}"/>
              </a:ext>
            </a:extLst>
          </p:cNvPr>
          <p:cNvSpPr txBox="1"/>
          <p:nvPr/>
        </p:nvSpPr>
        <p:spPr>
          <a:xfrm>
            <a:off x="6858265" y="2656847"/>
            <a:ext cx="1705307" cy="738664"/>
          </a:xfrm>
          <a:prstGeom prst="rect">
            <a:avLst/>
          </a:prstGeom>
          <a:noFill/>
        </p:spPr>
        <p:txBody>
          <a:bodyPr wrap="square" rtlCol="0">
            <a:spAutoFit/>
          </a:bodyPr>
          <a:lstStyle/>
          <a:p>
            <a:r>
              <a:rPr lang="en-US" sz="1400" dirty="0">
                <a:solidFill>
                  <a:srgbClr val="1E1E1E"/>
                </a:solidFill>
                <a:latin typeface="Calibri"/>
              </a:rPr>
              <a:t>Peltier Heat Pump, CoP is </a:t>
            </a:r>
            <a:r>
              <a:rPr lang="en-IN" sz="1400" dirty="0">
                <a:solidFill>
                  <a:srgbClr val="1E1E1E"/>
                </a:solidFill>
                <a:latin typeface="Calibri"/>
              </a:rPr>
              <a:t>≈ </a:t>
            </a:r>
            <a:r>
              <a:rPr lang="en-US" sz="1400" dirty="0">
                <a:solidFill>
                  <a:srgbClr val="1E1E1E"/>
                </a:solidFill>
                <a:latin typeface="Calibri"/>
              </a:rPr>
              <a:t>80% of the Ideal </a:t>
            </a:r>
            <a:endParaRPr lang="en-IN" dirty="0"/>
          </a:p>
        </p:txBody>
      </p:sp>
      <p:cxnSp>
        <p:nvCxnSpPr>
          <p:cNvPr id="91" name="Straight Arrow Connector 90">
            <a:extLst>
              <a:ext uri="{FF2B5EF4-FFF2-40B4-BE49-F238E27FC236}">
                <a16:creationId xmlns:a16="http://schemas.microsoft.com/office/drawing/2014/main" id="{843308C1-D58E-1F4B-C1F3-53A0EF90661C}"/>
              </a:ext>
            </a:extLst>
          </p:cNvPr>
          <p:cNvCxnSpPr>
            <a:cxnSpLocks/>
          </p:cNvCxnSpPr>
          <p:nvPr/>
        </p:nvCxnSpPr>
        <p:spPr>
          <a:xfrm flipH="1">
            <a:off x="8720071" y="3020571"/>
            <a:ext cx="1041702"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2" name="TextBox 91">
            <a:extLst>
              <a:ext uri="{FF2B5EF4-FFF2-40B4-BE49-F238E27FC236}">
                <a16:creationId xmlns:a16="http://schemas.microsoft.com/office/drawing/2014/main" id="{3CD05F89-22F8-1D4B-C1B0-54A61DB1D605}"/>
              </a:ext>
            </a:extLst>
          </p:cNvPr>
          <p:cNvSpPr txBox="1"/>
          <p:nvPr/>
        </p:nvSpPr>
        <p:spPr>
          <a:xfrm>
            <a:off x="8837859" y="2707039"/>
            <a:ext cx="1049669" cy="338554"/>
          </a:xfrm>
          <a:prstGeom prst="rect">
            <a:avLst/>
          </a:prstGeom>
          <a:noFill/>
        </p:spPr>
        <p:txBody>
          <a:bodyPr wrap="square" rtlCol="0">
            <a:spAutoFit/>
          </a:bodyPr>
          <a:lstStyle/>
          <a:p>
            <a:r>
              <a:rPr lang="en-IN" sz="1600" dirty="0">
                <a:solidFill>
                  <a:srgbClr val="1E1E1E"/>
                </a:solidFill>
                <a:latin typeface="Calibri"/>
              </a:rPr>
              <a:t>≈ </a:t>
            </a:r>
            <a:r>
              <a:rPr lang="en-US" sz="1600" dirty="0">
                <a:solidFill>
                  <a:srgbClr val="1E1E1E"/>
                </a:solidFill>
                <a:latin typeface="Calibri"/>
              </a:rPr>
              <a:t>0.4 kJ</a:t>
            </a:r>
            <a:endParaRPr lang="en-IN" sz="1600" dirty="0"/>
          </a:p>
        </p:txBody>
      </p:sp>
      <p:cxnSp>
        <p:nvCxnSpPr>
          <p:cNvPr id="93" name="Straight Arrow Connector 92">
            <a:extLst>
              <a:ext uri="{FF2B5EF4-FFF2-40B4-BE49-F238E27FC236}">
                <a16:creationId xmlns:a16="http://schemas.microsoft.com/office/drawing/2014/main" id="{C5D9EC61-2EA2-1C1A-F0B8-72519EDF2F8C}"/>
              </a:ext>
            </a:extLst>
          </p:cNvPr>
          <p:cNvCxnSpPr>
            <a:cxnSpLocks/>
          </p:cNvCxnSpPr>
          <p:nvPr/>
        </p:nvCxnSpPr>
        <p:spPr>
          <a:xfrm flipV="1">
            <a:off x="8037392" y="3415888"/>
            <a:ext cx="0" cy="1164540"/>
          </a:xfrm>
          <a:prstGeom prst="straightConnector1">
            <a:avLst/>
          </a:prstGeom>
          <a:ln w="38100">
            <a:solidFill>
              <a:schemeClr val="accent1">
                <a:lumMod val="75000"/>
              </a:schemeClr>
            </a:solidFill>
            <a:tailEnd type="triangle"/>
          </a:ln>
        </p:spPr>
        <p:style>
          <a:lnRef idx="1">
            <a:schemeClr val="dk1"/>
          </a:lnRef>
          <a:fillRef idx="0">
            <a:schemeClr val="dk1"/>
          </a:fillRef>
          <a:effectRef idx="0">
            <a:schemeClr val="dk1"/>
          </a:effectRef>
          <a:fontRef idx="minor">
            <a:schemeClr val="tx1"/>
          </a:fontRef>
        </p:style>
      </p:cxnSp>
      <p:cxnSp>
        <p:nvCxnSpPr>
          <p:cNvPr id="94" name="Straight Arrow Connector 93">
            <a:extLst>
              <a:ext uri="{FF2B5EF4-FFF2-40B4-BE49-F238E27FC236}">
                <a16:creationId xmlns:a16="http://schemas.microsoft.com/office/drawing/2014/main" id="{05F734CB-2B7B-7CAB-1C4A-688F5826A4A6}"/>
              </a:ext>
            </a:extLst>
          </p:cNvPr>
          <p:cNvCxnSpPr>
            <a:cxnSpLocks/>
          </p:cNvCxnSpPr>
          <p:nvPr/>
        </p:nvCxnSpPr>
        <p:spPr>
          <a:xfrm flipH="1" flipV="1">
            <a:off x="8043283" y="1771875"/>
            <a:ext cx="14625" cy="473427"/>
          </a:xfrm>
          <a:prstGeom prst="straightConnector1">
            <a:avLst/>
          </a:prstGeom>
          <a:ln w="34925">
            <a:solidFill>
              <a:srgbClr val="002060"/>
            </a:solidFill>
            <a:tailEnd type="triangle"/>
          </a:ln>
        </p:spPr>
        <p:style>
          <a:lnRef idx="1">
            <a:schemeClr val="dk1"/>
          </a:lnRef>
          <a:fillRef idx="0">
            <a:schemeClr val="dk1"/>
          </a:fillRef>
          <a:effectRef idx="0">
            <a:schemeClr val="dk1"/>
          </a:effectRef>
          <a:fontRef idx="minor">
            <a:schemeClr val="tx1"/>
          </a:fontRef>
        </p:style>
      </p:cxnSp>
      <p:cxnSp>
        <p:nvCxnSpPr>
          <p:cNvPr id="95" name="Straight Arrow Connector 94">
            <a:extLst>
              <a:ext uri="{FF2B5EF4-FFF2-40B4-BE49-F238E27FC236}">
                <a16:creationId xmlns:a16="http://schemas.microsoft.com/office/drawing/2014/main" id="{ED416C14-7500-2CB2-D848-1CBC8AC010D2}"/>
              </a:ext>
            </a:extLst>
          </p:cNvPr>
          <p:cNvCxnSpPr>
            <a:cxnSpLocks/>
          </p:cNvCxnSpPr>
          <p:nvPr/>
        </p:nvCxnSpPr>
        <p:spPr>
          <a:xfrm flipV="1">
            <a:off x="8036180" y="3954770"/>
            <a:ext cx="0" cy="32928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6" name="Rectangle 95">
            <a:extLst>
              <a:ext uri="{FF2B5EF4-FFF2-40B4-BE49-F238E27FC236}">
                <a16:creationId xmlns:a16="http://schemas.microsoft.com/office/drawing/2014/main" id="{CF00C0A4-B2D9-4201-3FA7-A5215A38CD2D}"/>
              </a:ext>
            </a:extLst>
          </p:cNvPr>
          <p:cNvSpPr/>
          <p:nvPr/>
        </p:nvSpPr>
        <p:spPr>
          <a:xfrm>
            <a:off x="6504578" y="1104267"/>
            <a:ext cx="5463304" cy="3587298"/>
          </a:xfrm>
          <a:prstGeom prst="rect">
            <a:avLst/>
          </a:prstGeom>
          <a:noFill/>
          <a:ln w="222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3023055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FEBDDA-BEDF-0126-A9F4-B52482A8118C}"/>
            </a:ext>
          </a:extLst>
        </p:cNvPr>
        <p:cNvGrpSpPr/>
        <p:nvPr/>
      </p:nvGrpSpPr>
      <p:grpSpPr>
        <a:xfrm>
          <a:off x="0" y="0"/>
          <a:ext cx="0" cy="0"/>
          <a:chOff x="0" y="0"/>
          <a:chExt cx="0" cy="0"/>
        </a:xfrm>
      </p:grpSpPr>
      <p:sp>
        <p:nvSpPr>
          <p:cNvPr id="130" name="Rectangle 129">
            <a:extLst>
              <a:ext uri="{FF2B5EF4-FFF2-40B4-BE49-F238E27FC236}">
                <a16:creationId xmlns:a16="http://schemas.microsoft.com/office/drawing/2014/main" id="{457F7B97-8153-8BA9-5429-72E607EED687}"/>
              </a:ext>
            </a:extLst>
          </p:cNvPr>
          <p:cNvSpPr/>
          <p:nvPr/>
        </p:nvSpPr>
        <p:spPr>
          <a:xfrm>
            <a:off x="5716916" y="4685570"/>
            <a:ext cx="1621268" cy="435151"/>
          </a:xfrm>
          <a:prstGeom prst="rect">
            <a:avLst/>
          </a:prstGeom>
          <a:solidFill>
            <a:srgbClr val="00B0F0">
              <a:alpha val="74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1" name="TextBox 130">
            <a:extLst>
              <a:ext uri="{FF2B5EF4-FFF2-40B4-BE49-F238E27FC236}">
                <a16:creationId xmlns:a16="http://schemas.microsoft.com/office/drawing/2014/main" id="{388B577C-1873-5E63-45C3-76A7DA2EE287}"/>
              </a:ext>
            </a:extLst>
          </p:cNvPr>
          <p:cNvSpPr txBox="1"/>
          <p:nvPr/>
        </p:nvSpPr>
        <p:spPr>
          <a:xfrm>
            <a:off x="5769390" y="4640349"/>
            <a:ext cx="1829993" cy="523220"/>
          </a:xfrm>
          <a:prstGeom prst="rect">
            <a:avLst/>
          </a:prstGeom>
          <a:noFill/>
        </p:spPr>
        <p:txBody>
          <a:bodyPr wrap="square" rtlCol="0">
            <a:spAutoFit/>
          </a:bodyPr>
          <a:lstStyle/>
          <a:p>
            <a:r>
              <a:rPr lang="en-US" sz="1400" dirty="0">
                <a:solidFill>
                  <a:srgbClr val="1E1E1E"/>
                </a:solidFill>
                <a:latin typeface="Calibri"/>
              </a:rPr>
              <a:t>Sink at 252 K Receives  334 kJ  </a:t>
            </a:r>
            <a:endParaRPr lang="en-IN" sz="1400" dirty="0"/>
          </a:p>
        </p:txBody>
      </p:sp>
      <p:cxnSp>
        <p:nvCxnSpPr>
          <p:cNvPr id="132" name="Straight Connector 131">
            <a:extLst>
              <a:ext uri="{FF2B5EF4-FFF2-40B4-BE49-F238E27FC236}">
                <a16:creationId xmlns:a16="http://schemas.microsoft.com/office/drawing/2014/main" id="{B443DB53-6483-7E2A-0022-C88730CF682D}"/>
              </a:ext>
            </a:extLst>
          </p:cNvPr>
          <p:cNvCxnSpPr/>
          <p:nvPr/>
        </p:nvCxnSpPr>
        <p:spPr>
          <a:xfrm>
            <a:off x="6078014" y="3182912"/>
            <a:ext cx="0" cy="1494846"/>
          </a:xfrm>
          <a:prstGeom prst="line">
            <a:avLst/>
          </a:prstGeom>
          <a:ln w="381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D77AF5B4-937D-DCB7-ECB8-454E425D921C}"/>
              </a:ext>
            </a:extLst>
          </p:cNvPr>
          <p:cNvCxnSpPr/>
          <p:nvPr/>
        </p:nvCxnSpPr>
        <p:spPr>
          <a:xfrm>
            <a:off x="6964570" y="3162975"/>
            <a:ext cx="0" cy="1494846"/>
          </a:xfrm>
          <a:prstGeom prst="line">
            <a:avLst/>
          </a:prstGeom>
          <a:ln w="381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ED3115F0-745C-AA6D-BFE6-3B0629B18B4E}"/>
              </a:ext>
            </a:extLst>
          </p:cNvPr>
          <p:cNvCxnSpPr>
            <a:cxnSpLocks/>
          </p:cNvCxnSpPr>
          <p:nvPr/>
        </p:nvCxnSpPr>
        <p:spPr>
          <a:xfrm>
            <a:off x="6087289" y="4658857"/>
            <a:ext cx="894551" cy="0"/>
          </a:xfrm>
          <a:prstGeom prst="line">
            <a:avLst/>
          </a:prstGeom>
          <a:ln w="381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CF62081E-2BCE-BDB3-CBE6-5B072733FC32}"/>
              </a:ext>
            </a:extLst>
          </p:cNvPr>
          <p:cNvCxnSpPr>
            <a:cxnSpLocks/>
          </p:cNvCxnSpPr>
          <p:nvPr/>
        </p:nvCxnSpPr>
        <p:spPr>
          <a:xfrm>
            <a:off x="6948668" y="3165623"/>
            <a:ext cx="221309" cy="0"/>
          </a:xfrm>
          <a:prstGeom prst="line">
            <a:avLst/>
          </a:prstGeom>
          <a:ln w="381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2507DD1E-8A08-0A5E-E957-E557E271B3C3}"/>
              </a:ext>
            </a:extLst>
          </p:cNvPr>
          <p:cNvCxnSpPr>
            <a:cxnSpLocks/>
          </p:cNvCxnSpPr>
          <p:nvPr/>
        </p:nvCxnSpPr>
        <p:spPr>
          <a:xfrm>
            <a:off x="5871296" y="3172270"/>
            <a:ext cx="221309" cy="0"/>
          </a:xfrm>
          <a:prstGeom prst="line">
            <a:avLst/>
          </a:prstGeom>
          <a:ln w="381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139" name="Rectangle 138">
            <a:extLst>
              <a:ext uri="{FF2B5EF4-FFF2-40B4-BE49-F238E27FC236}">
                <a16:creationId xmlns:a16="http://schemas.microsoft.com/office/drawing/2014/main" id="{1966BCDD-51C0-CCB8-9E09-C085678A22CB}"/>
              </a:ext>
            </a:extLst>
          </p:cNvPr>
          <p:cNvSpPr/>
          <p:nvPr/>
        </p:nvSpPr>
        <p:spPr>
          <a:xfrm>
            <a:off x="6093916" y="3636795"/>
            <a:ext cx="852113" cy="1016343"/>
          </a:xfrm>
          <a:prstGeom prst="rect">
            <a:avLst/>
          </a:prstGeom>
          <a:pattFill prst="smGrid">
            <a:fgClr>
              <a:schemeClr val="accent1"/>
            </a:fgClr>
            <a:bgClr>
              <a:schemeClr val="bg1"/>
            </a:bgClr>
          </a:patt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0" name="Rectangle 139">
            <a:extLst>
              <a:ext uri="{FF2B5EF4-FFF2-40B4-BE49-F238E27FC236}">
                <a16:creationId xmlns:a16="http://schemas.microsoft.com/office/drawing/2014/main" id="{880E279E-A22F-8138-9C95-EFC9364ED02B}"/>
              </a:ext>
            </a:extLst>
          </p:cNvPr>
          <p:cNvSpPr/>
          <p:nvPr/>
        </p:nvSpPr>
        <p:spPr>
          <a:xfrm>
            <a:off x="9173702" y="4680856"/>
            <a:ext cx="1562115" cy="435151"/>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1" name="TextBox 140">
            <a:extLst>
              <a:ext uri="{FF2B5EF4-FFF2-40B4-BE49-F238E27FC236}">
                <a16:creationId xmlns:a16="http://schemas.microsoft.com/office/drawing/2014/main" id="{F8EB46DE-F9F6-5416-5195-BB79D6CE70D2}"/>
              </a:ext>
            </a:extLst>
          </p:cNvPr>
          <p:cNvSpPr txBox="1"/>
          <p:nvPr/>
        </p:nvSpPr>
        <p:spPr>
          <a:xfrm>
            <a:off x="9201819" y="4634715"/>
            <a:ext cx="1696704" cy="523220"/>
          </a:xfrm>
          <a:prstGeom prst="rect">
            <a:avLst/>
          </a:prstGeom>
          <a:noFill/>
        </p:spPr>
        <p:txBody>
          <a:bodyPr wrap="square" rtlCol="0">
            <a:spAutoFit/>
          </a:bodyPr>
          <a:lstStyle/>
          <a:p>
            <a:r>
              <a:rPr lang="en-US" sz="1400" dirty="0">
                <a:solidFill>
                  <a:srgbClr val="1E1E1E"/>
                </a:solidFill>
                <a:latin typeface="Calibri"/>
              </a:rPr>
              <a:t>Source at 254 K Supplies 365 kJ  </a:t>
            </a:r>
            <a:endParaRPr lang="en-IN" dirty="0"/>
          </a:p>
        </p:txBody>
      </p:sp>
      <p:cxnSp>
        <p:nvCxnSpPr>
          <p:cNvPr id="142" name="Straight Connector 141">
            <a:extLst>
              <a:ext uri="{FF2B5EF4-FFF2-40B4-BE49-F238E27FC236}">
                <a16:creationId xmlns:a16="http://schemas.microsoft.com/office/drawing/2014/main" id="{D70D7ED0-FB07-B293-50A0-5980A0A5637D}"/>
              </a:ext>
            </a:extLst>
          </p:cNvPr>
          <p:cNvCxnSpPr/>
          <p:nvPr/>
        </p:nvCxnSpPr>
        <p:spPr>
          <a:xfrm>
            <a:off x="9527219" y="3166367"/>
            <a:ext cx="0" cy="1494846"/>
          </a:xfrm>
          <a:prstGeom prst="line">
            <a:avLst/>
          </a:prstGeom>
          <a:ln w="381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878F2DA8-F08F-252A-9D23-0FB3E9FC61B7}"/>
              </a:ext>
            </a:extLst>
          </p:cNvPr>
          <p:cNvCxnSpPr/>
          <p:nvPr/>
        </p:nvCxnSpPr>
        <p:spPr>
          <a:xfrm>
            <a:off x="10413775" y="3167694"/>
            <a:ext cx="0" cy="1494846"/>
          </a:xfrm>
          <a:prstGeom prst="line">
            <a:avLst/>
          </a:prstGeom>
          <a:ln w="381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12B71CD3-D86A-D36E-AD9C-7E431B11205B}"/>
              </a:ext>
            </a:extLst>
          </p:cNvPr>
          <p:cNvCxnSpPr>
            <a:cxnSpLocks/>
          </p:cNvCxnSpPr>
          <p:nvPr/>
        </p:nvCxnSpPr>
        <p:spPr>
          <a:xfrm>
            <a:off x="9522397" y="4653138"/>
            <a:ext cx="902010" cy="0"/>
          </a:xfrm>
          <a:prstGeom prst="line">
            <a:avLst/>
          </a:prstGeom>
          <a:ln w="381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E53F9429-523E-F8A8-2CDB-48019BBA4465}"/>
              </a:ext>
            </a:extLst>
          </p:cNvPr>
          <p:cNvCxnSpPr>
            <a:cxnSpLocks/>
          </p:cNvCxnSpPr>
          <p:nvPr/>
        </p:nvCxnSpPr>
        <p:spPr>
          <a:xfrm>
            <a:off x="9543121" y="3584238"/>
            <a:ext cx="868019" cy="0"/>
          </a:xfrm>
          <a:prstGeom prst="line">
            <a:avLst/>
          </a:prstGeom>
          <a:ln w="381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id="{8F37FC97-8C1B-18F8-6709-55B663F2442E}"/>
              </a:ext>
            </a:extLst>
          </p:cNvPr>
          <p:cNvCxnSpPr>
            <a:cxnSpLocks/>
          </p:cNvCxnSpPr>
          <p:nvPr/>
        </p:nvCxnSpPr>
        <p:spPr>
          <a:xfrm>
            <a:off x="10397873" y="3170342"/>
            <a:ext cx="221309" cy="0"/>
          </a:xfrm>
          <a:prstGeom prst="line">
            <a:avLst/>
          </a:prstGeom>
          <a:ln w="381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9F915540-DBBA-1ABF-9F87-E4142326F956}"/>
              </a:ext>
            </a:extLst>
          </p:cNvPr>
          <p:cNvCxnSpPr>
            <a:cxnSpLocks/>
          </p:cNvCxnSpPr>
          <p:nvPr/>
        </p:nvCxnSpPr>
        <p:spPr>
          <a:xfrm>
            <a:off x="9315185" y="3171673"/>
            <a:ext cx="221309" cy="0"/>
          </a:xfrm>
          <a:prstGeom prst="line">
            <a:avLst/>
          </a:prstGeom>
          <a:ln w="381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149" name="Rectangle 148">
            <a:extLst>
              <a:ext uri="{FF2B5EF4-FFF2-40B4-BE49-F238E27FC236}">
                <a16:creationId xmlns:a16="http://schemas.microsoft.com/office/drawing/2014/main" id="{DA3103DA-028F-4356-CD30-CFF9DF3E233F}"/>
              </a:ext>
            </a:extLst>
          </p:cNvPr>
          <p:cNvSpPr/>
          <p:nvPr/>
        </p:nvSpPr>
        <p:spPr>
          <a:xfrm>
            <a:off x="9548436" y="3828931"/>
            <a:ext cx="852113" cy="811033"/>
          </a:xfrm>
          <a:prstGeom prst="rect">
            <a:avLst/>
          </a:prstGeom>
          <a:pattFill prst="sphere">
            <a:fgClr>
              <a:schemeClr val="accent1"/>
            </a:fgClr>
            <a:bgClr>
              <a:schemeClr val="bg1"/>
            </a:bgClr>
          </a:patt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2">
            <a:extLst>
              <a:ext uri="{FF2B5EF4-FFF2-40B4-BE49-F238E27FC236}">
                <a16:creationId xmlns:a16="http://schemas.microsoft.com/office/drawing/2014/main" id="{08E0466F-2BFC-9696-70B7-91C44709BE55}"/>
              </a:ext>
            </a:extLst>
          </p:cNvPr>
          <p:cNvSpPr txBox="1"/>
          <p:nvPr/>
        </p:nvSpPr>
        <p:spPr>
          <a:xfrm>
            <a:off x="8963500" y="2650839"/>
            <a:ext cx="2248910" cy="338554"/>
          </a:xfrm>
          <a:prstGeom prst="rect">
            <a:avLst/>
          </a:prstGeom>
          <a:noFill/>
        </p:spPr>
        <p:txBody>
          <a:bodyPr wrap="square" rtlCol="0">
            <a:spAutoFit/>
          </a:bodyPr>
          <a:lstStyle/>
          <a:p>
            <a:r>
              <a:rPr lang="en-US" sz="1600" b="1" dirty="0">
                <a:solidFill>
                  <a:srgbClr val="1E1E1E"/>
                </a:solidFill>
                <a:latin typeface="Calibri"/>
              </a:rPr>
              <a:t>Returns by Melting </a:t>
            </a:r>
            <a:endParaRPr lang="en-IN" sz="1600" b="1" dirty="0">
              <a:solidFill>
                <a:schemeClr val="accent1">
                  <a:lumMod val="50000"/>
                </a:schemeClr>
              </a:solidFill>
            </a:endParaRPr>
          </a:p>
        </p:txBody>
      </p:sp>
      <p:cxnSp>
        <p:nvCxnSpPr>
          <p:cNvPr id="23" name="Straight Arrow Connector 22">
            <a:extLst>
              <a:ext uri="{FF2B5EF4-FFF2-40B4-BE49-F238E27FC236}">
                <a16:creationId xmlns:a16="http://schemas.microsoft.com/office/drawing/2014/main" id="{783DB45D-35B2-1448-D706-6D6EE482F696}"/>
              </a:ext>
            </a:extLst>
          </p:cNvPr>
          <p:cNvCxnSpPr>
            <a:cxnSpLocks/>
          </p:cNvCxnSpPr>
          <p:nvPr/>
        </p:nvCxnSpPr>
        <p:spPr>
          <a:xfrm>
            <a:off x="9244506" y="3592789"/>
            <a:ext cx="0" cy="258573"/>
          </a:xfrm>
          <a:prstGeom prst="straightConnector1">
            <a:avLst/>
          </a:prstGeom>
          <a:ln w="38100">
            <a:solidFill>
              <a:schemeClr val="accent2">
                <a:lumMod val="75000"/>
              </a:schemeClr>
            </a:solidFill>
            <a:tailEnd type="triangle"/>
          </a:ln>
        </p:spPr>
        <p:style>
          <a:lnRef idx="1">
            <a:schemeClr val="dk1"/>
          </a:lnRef>
          <a:fillRef idx="0">
            <a:schemeClr val="dk1"/>
          </a:fillRef>
          <a:effectRef idx="0">
            <a:schemeClr val="dk1"/>
          </a:effectRef>
          <a:fontRef idx="minor">
            <a:schemeClr val="tx1"/>
          </a:fontRef>
        </p:style>
      </p:cxnSp>
      <p:cxnSp>
        <p:nvCxnSpPr>
          <p:cNvPr id="27" name="Straight Arrow Connector 26">
            <a:extLst>
              <a:ext uri="{FF2B5EF4-FFF2-40B4-BE49-F238E27FC236}">
                <a16:creationId xmlns:a16="http://schemas.microsoft.com/office/drawing/2014/main" id="{4DF4C010-6DF4-54C1-77C1-FCE1D4F62842}"/>
              </a:ext>
            </a:extLst>
          </p:cNvPr>
          <p:cNvCxnSpPr>
            <a:cxnSpLocks/>
          </p:cNvCxnSpPr>
          <p:nvPr/>
        </p:nvCxnSpPr>
        <p:spPr>
          <a:xfrm flipV="1">
            <a:off x="7240125" y="3590933"/>
            <a:ext cx="2418" cy="245279"/>
          </a:xfrm>
          <a:prstGeom prst="straightConnector1">
            <a:avLst/>
          </a:prstGeom>
          <a:ln w="38100">
            <a:solidFill>
              <a:srgbClr val="002060"/>
            </a:solidFill>
            <a:tailEnd type="triangle"/>
          </a:ln>
        </p:spPr>
        <p:style>
          <a:lnRef idx="1">
            <a:schemeClr val="dk1"/>
          </a:lnRef>
          <a:fillRef idx="0">
            <a:schemeClr val="dk1"/>
          </a:fillRef>
          <a:effectRef idx="0">
            <a:schemeClr val="dk1"/>
          </a:effectRef>
          <a:fontRef idx="minor">
            <a:schemeClr val="tx1"/>
          </a:fontRef>
        </p:style>
      </p:cxnSp>
      <p:sp>
        <p:nvSpPr>
          <p:cNvPr id="31" name="TextBox 30">
            <a:extLst>
              <a:ext uri="{FF2B5EF4-FFF2-40B4-BE49-F238E27FC236}">
                <a16:creationId xmlns:a16="http://schemas.microsoft.com/office/drawing/2014/main" id="{F60F825D-DBDF-6129-7D0B-342886B93B95}"/>
              </a:ext>
            </a:extLst>
          </p:cNvPr>
          <p:cNvSpPr txBox="1"/>
          <p:nvPr/>
        </p:nvSpPr>
        <p:spPr>
          <a:xfrm>
            <a:off x="5488845" y="2611725"/>
            <a:ext cx="2238724" cy="338554"/>
          </a:xfrm>
          <a:prstGeom prst="rect">
            <a:avLst/>
          </a:prstGeom>
          <a:noFill/>
        </p:spPr>
        <p:txBody>
          <a:bodyPr wrap="square" rtlCol="0">
            <a:spAutoFit/>
          </a:bodyPr>
          <a:lstStyle/>
          <a:p>
            <a:r>
              <a:rPr lang="en-US" sz="1600" b="1" dirty="0">
                <a:solidFill>
                  <a:srgbClr val="1E1E1E"/>
                </a:solidFill>
                <a:latin typeface="Calibri"/>
              </a:rPr>
              <a:t>Expands by Freezing</a:t>
            </a:r>
            <a:endParaRPr lang="en-IN" sz="1600" b="1" dirty="0">
              <a:solidFill>
                <a:srgbClr val="002060"/>
              </a:solidFill>
            </a:endParaRPr>
          </a:p>
        </p:txBody>
      </p:sp>
      <p:sp>
        <p:nvSpPr>
          <p:cNvPr id="32" name="TextBox 31">
            <a:extLst>
              <a:ext uri="{FF2B5EF4-FFF2-40B4-BE49-F238E27FC236}">
                <a16:creationId xmlns:a16="http://schemas.microsoft.com/office/drawing/2014/main" id="{219DB8BF-1AF9-6FEF-44AE-8430B5B67A34}"/>
              </a:ext>
            </a:extLst>
          </p:cNvPr>
          <p:cNvSpPr txBox="1"/>
          <p:nvPr/>
        </p:nvSpPr>
        <p:spPr>
          <a:xfrm>
            <a:off x="7338184" y="3570901"/>
            <a:ext cx="882330" cy="400110"/>
          </a:xfrm>
          <a:prstGeom prst="rect">
            <a:avLst/>
          </a:prstGeom>
          <a:noFill/>
        </p:spPr>
        <p:txBody>
          <a:bodyPr wrap="square" rtlCol="0">
            <a:spAutoFit/>
          </a:bodyPr>
          <a:lstStyle/>
          <a:p>
            <a:r>
              <a:rPr lang="en-US" sz="1400" b="1" dirty="0">
                <a:solidFill>
                  <a:srgbClr val="1E1E1E"/>
                </a:solidFill>
                <a:latin typeface="Calibri"/>
              </a:rPr>
              <a:t>16.8 %</a:t>
            </a:r>
            <a:endParaRPr lang="en-IN" sz="2000" b="1" dirty="0">
              <a:solidFill>
                <a:srgbClr val="002060"/>
              </a:solidFill>
            </a:endParaRPr>
          </a:p>
        </p:txBody>
      </p:sp>
      <p:sp>
        <p:nvSpPr>
          <p:cNvPr id="33" name="TextBox 32">
            <a:extLst>
              <a:ext uri="{FF2B5EF4-FFF2-40B4-BE49-F238E27FC236}">
                <a16:creationId xmlns:a16="http://schemas.microsoft.com/office/drawing/2014/main" id="{11F2CD5D-52AC-5897-7F81-0347BF4260DD}"/>
              </a:ext>
            </a:extLst>
          </p:cNvPr>
          <p:cNvSpPr txBox="1"/>
          <p:nvPr/>
        </p:nvSpPr>
        <p:spPr>
          <a:xfrm>
            <a:off x="8423823" y="3572232"/>
            <a:ext cx="769252" cy="307777"/>
          </a:xfrm>
          <a:prstGeom prst="rect">
            <a:avLst/>
          </a:prstGeom>
          <a:noFill/>
        </p:spPr>
        <p:txBody>
          <a:bodyPr wrap="square" rtlCol="0">
            <a:spAutoFit/>
          </a:bodyPr>
          <a:lstStyle/>
          <a:p>
            <a:r>
              <a:rPr lang="en-US" sz="1400" b="1" dirty="0">
                <a:solidFill>
                  <a:srgbClr val="1E1E1E"/>
                </a:solidFill>
                <a:latin typeface="Calibri"/>
              </a:rPr>
              <a:t>155 cc</a:t>
            </a:r>
            <a:endParaRPr lang="en-IN" sz="2000" b="1" dirty="0">
              <a:solidFill>
                <a:schemeClr val="accent2">
                  <a:lumMod val="75000"/>
                </a:schemeClr>
              </a:solidFill>
            </a:endParaRPr>
          </a:p>
        </p:txBody>
      </p:sp>
      <p:sp>
        <p:nvSpPr>
          <p:cNvPr id="16" name="TextBox 15">
            <a:extLst>
              <a:ext uri="{FF2B5EF4-FFF2-40B4-BE49-F238E27FC236}">
                <a16:creationId xmlns:a16="http://schemas.microsoft.com/office/drawing/2014/main" id="{17A7BC86-4441-7E60-5347-656DD96E938C}"/>
              </a:ext>
            </a:extLst>
          </p:cNvPr>
          <p:cNvSpPr txBox="1"/>
          <p:nvPr/>
        </p:nvSpPr>
        <p:spPr>
          <a:xfrm>
            <a:off x="3127008" y="3151753"/>
            <a:ext cx="1374984" cy="307777"/>
          </a:xfrm>
          <a:prstGeom prst="rect">
            <a:avLst/>
          </a:prstGeom>
          <a:noFill/>
        </p:spPr>
        <p:txBody>
          <a:bodyPr wrap="square" rtlCol="0">
            <a:spAutoFit/>
          </a:bodyPr>
          <a:lstStyle/>
          <a:p>
            <a:r>
              <a:rPr lang="en-US" sz="1400" dirty="0">
                <a:solidFill>
                  <a:srgbClr val="1E1E1E"/>
                </a:solidFill>
                <a:latin typeface="Calibri"/>
              </a:rPr>
              <a:t>200 MPa</a:t>
            </a:r>
            <a:endParaRPr lang="en-IN" sz="1400" dirty="0">
              <a:solidFill>
                <a:srgbClr val="FF0000"/>
              </a:solidFill>
            </a:endParaRPr>
          </a:p>
        </p:txBody>
      </p:sp>
      <p:cxnSp>
        <p:nvCxnSpPr>
          <p:cNvPr id="24" name="Straight Arrow Connector 23">
            <a:extLst>
              <a:ext uri="{FF2B5EF4-FFF2-40B4-BE49-F238E27FC236}">
                <a16:creationId xmlns:a16="http://schemas.microsoft.com/office/drawing/2014/main" id="{5A8392C8-E9AE-C0C0-DD87-BCA2CC6C6352}"/>
              </a:ext>
            </a:extLst>
          </p:cNvPr>
          <p:cNvCxnSpPr>
            <a:cxnSpLocks/>
          </p:cNvCxnSpPr>
          <p:nvPr/>
        </p:nvCxnSpPr>
        <p:spPr>
          <a:xfrm>
            <a:off x="10001307" y="3360872"/>
            <a:ext cx="0" cy="228225"/>
          </a:xfrm>
          <a:prstGeom prst="straightConnector1">
            <a:avLst/>
          </a:prstGeom>
          <a:ln w="38100">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37" name="Straight Arrow Connector 36">
            <a:extLst>
              <a:ext uri="{FF2B5EF4-FFF2-40B4-BE49-F238E27FC236}">
                <a16:creationId xmlns:a16="http://schemas.microsoft.com/office/drawing/2014/main" id="{7CE263D7-F04F-32A3-BAE2-2F28F6A79063}"/>
              </a:ext>
            </a:extLst>
          </p:cNvPr>
          <p:cNvCxnSpPr>
            <a:cxnSpLocks/>
          </p:cNvCxnSpPr>
          <p:nvPr/>
        </p:nvCxnSpPr>
        <p:spPr>
          <a:xfrm>
            <a:off x="9757467" y="3353426"/>
            <a:ext cx="0" cy="228225"/>
          </a:xfrm>
          <a:prstGeom prst="straightConnector1">
            <a:avLst/>
          </a:prstGeom>
          <a:ln w="38100">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38" name="Straight Arrow Connector 37">
            <a:extLst>
              <a:ext uri="{FF2B5EF4-FFF2-40B4-BE49-F238E27FC236}">
                <a16:creationId xmlns:a16="http://schemas.microsoft.com/office/drawing/2014/main" id="{9583AD78-AC19-1C4D-8491-750B3B2B5B86}"/>
              </a:ext>
            </a:extLst>
          </p:cNvPr>
          <p:cNvCxnSpPr>
            <a:cxnSpLocks/>
          </p:cNvCxnSpPr>
          <p:nvPr/>
        </p:nvCxnSpPr>
        <p:spPr>
          <a:xfrm>
            <a:off x="10275627" y="3363586"/>
            <a:ext cx="0" cy="228225"/>
          </a:xfrm>
          <a:prstGeom prst="straightConnector1">
            <a:avLst/>
          </a:prstGeom>
          <a:ln w="38100">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45" name="Straight Arrow Connector 44">
            <a:extLst>
              <a:ext uri="{FF2B5EF4-FFF2-40B4-BE49-F238E27FC236}">
                <a16:creationId xmlns:a16="http://schemas.microsoft.com/office/drawing/2014/main" id="{D02C73E5-9132-1E4A-679F-FB4D85F1A14F}"/>
              </a:ext>
            </a:extLst>
          </p:cNvPr>
          <p:cNvCxnSpPr>
            <a:cxnSpLocks/>
          </p:cNvCxnSpPr>
          <p:nvPr/>
        </p:nvCxnSpPr>
        <p:spPr>
          <a:xfrm>
            <a:off x="6514302" y="3150714"/>
            <a:ext cx="0" cy="228225"/>
          </a:xfrm>
          <a:prstGeom prst="straightConnector1">
            <a:avLst/>
          </a:prstGeom>
          <a:ln w="38100">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47" name="Straight Arrow Connector 46">
            <a:extLst>
              <a:ext uri="{FF2B5EF4-FFF2-40B4-BE49-F238E27FC236}">
                <a16:creationId xmlns:a16="http://schemas.microsoft.com/office/drawing/2014/main" id="{A50C4BDB-D184-1887-C02D-C481CB265271}"/>
              </a:ext>
            </a:extLst>
          </p:cNvPr>
          <p:cNvCxnSpPr>
            <a:cxnSpLocks/>
          </p:cNvCxnSpPr>
          <p:nvPr/>
        </p:nvCxnSpPr>
        <p:spPr>
          <a:xfrm>
            <a:off x="6270462" y="3143268"/>
            <a:ext cx="0" cy="228225"/>
          </a:xfrm>
          <a:prstGeom prst="straightConnector1">
            <a:avLst/>
          </a:prstGeom>
          <a:ln w="38100">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50" name="Straight Arrow Connector 49">
            <a:extLst>
              <a:ext uri="{FF2B5EF4-FFF2-40B4-BE49-F238E27FC236}">
                <a16:creationId xmlns:a16="http://schemas.microsoft.com/office/drawing/2014/main" id="{3635886A-A273-E08E-4B73-9AD87FAA0797}"/>
              </a:ext>
            </a:extLst>
          </p:cNvPr>
          <p:cNvCxnSpPr>
            <a:cxnSpLocks/>
          </p:cNvCxnSpPr>
          <p:nvPr/>
        </p:nvCxnSpPr>
        <p:spPr>
          <a:xfrm>
            <a:off x="6788622" y="3153428"/>
            <a:ext cx="0" cy="228225"/>
          </a:xfrm>
          <a:prstGeom prst="straightConnector1">
            <a:avLst/>
          </a:prstGeom>
          <a:ln w="38100">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30" name="Straight Connector 29">
            <a:extLst>
              <a:ext uri="{FF2B5EF4-FFF2-40B4-BE49-F238E27FC236}">
                <a16:creationId xmlns:a16="http://schemas.microsoft.com/office/drawing/2014/main" id="{38B47D37-6558-0612-1690-41E77E0DE9C1}"/>
              </a:ext>
            </a:extLst>
          </p:cNvPr>
          <p:cNvCxnSpPr/>
          <p:nvPr/>
        </p:nvCxnSpPr>
        <p:spPr>
          <a:xfrm>
            <a:off x="3103892" y="3178284"/>
            <a:ext cx="0" cy="1494846"/>
          </a:xfrm>
          <a:prstGeom prst="line">
            <a:avLst/>
          </a:prstGeom>
          <a:ln w="381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A091CC2D-CD24-C06A-4C2A-719A30FABA56}"/>
              </a:ext>
            </a:extLst>
          </p:cNvPr>
          <p:cNvCxnSpPr/>
          <p:nvPr/>
        </p:nvCxnSpPr>
        <p:spPr>
          <a:xfrm>
            <a:off x="3995764" y="3179611"/>
            <a:ext cx="0" cy="1494846"/>
          </a:xfrm>
          <a:prstGeom prst="line">
            <a:avLst/>
          </a:prstGeom>
          <a:ln w="381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D7CEE014-A92B-2033-665A-C8B00250D143}"/>
              </a:ext>
            </a:extLst>
          </p:cNvPr>
          <p:cNvCxnSpPr>
            <a:cxnSpLocks/>
          </p:cNvCxnSpPr>
          <p:nvPr/>
        </p:nvCxnSpPr>
        <p:spPr>
          <a:xfrm>
            <a:off x="3080039" y="4673130"/>
            <a:ext cx="938254" cy="0"/>
          </a:xfrm>
          <a:prstGeom prst="line">
            <a:avLst/>
          </a:prstGeom>
          <a:ln w="381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50B222E4-7A5A-61AE-6424-0568762E7538}"/>
              </a:ext>
            </a:extLst>
          </p:cNvPr>
          <p:cNvCxnSpPr>
            <a:cxnSpLocks/>
          </p:cNvCxnSpPr>
          <p:nvPr/>
        </p:nvCxnSpPr>
        <p:spPr>
          <a:xfrm>
            <a:off x="3979862" y="3182259"/>
            <a:ext cx="221309" cy="0"/>
          </a:xfrm>
          <a:prstGeom prst="line">
            <a:avLst/>
          </a:prstGeom>
          <a:ln w="381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EA150C0F-99B3-14B6-7562-8434EC782253}"/>
              </a:ext>
            </a:extLst>
          </p:cNvPr>
          <p:cNvCxnSpPr>
            <a:cxnSpLocks/>
          </p:cNvCxnSpPr>
          <p:nvPr/>
        </p:nvCxnSpPr>
        <p:spPr>
          <a:xfrm>
            <a:off x="2891858" y="3183590"/>
            <a:ext cx="221309" cy="0"/>
          </a:xfrm>
          <a:prstGeom prst="line">
            <a:avLst/>
          </a:prstGeom>
          <a:ln w="381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56" name="Rectangle 55">
            <a:extLst>
              <a:ext uri="{FF2B5EF4-FFF2-40B4-BE49-F238E27FC236}">
                <a16:creationId xmlns:a16="http://schemas.microsoft.com/office/drawing/2014/main" id="{4A1A0410-8A02-1482-FDEA-5C634E6AD4CC}"/>
              </a:ext>
            </a:extLst>
          </p:cNvPr>
          <p:cNvSpPr/>
          <p:nvPr/>
        </p:nvSpPr>
        <p:spPr>
          <a:xfrm>
            <a:off x="3131724" y="3847920"/>
            <a:ext cx="852113" cy="811033"/>
          </a:xfrm>
          <a:prstGeom prst="rect">
            <a:avLst/>
          </a:prstGeom>
          <a:pattFill prst="sphere">
            <a:fgClr>
              <a:schemeClr val="accent1"/>
            </a:fgClr>
            <a:bgClr>
              <a:schemeClr val="bg1"/>
            </a:bgClr>
          </a:patt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7" name="TextBox 56">
            <a:extLst>
              <a:ext uri="{FF2B5EF4-FFF2-40B4-BE49-F238E27FC236}">
                <a16:creationId xmlns:a16="http://schemas.microsoft.com/office/drawing/2014/main" id="{E81C0FED-F7A9-2749-6B31-318FB4D7786C}"/>
              </a:ext>
            </a:extLst>
          </p:cNvPr>
          <p:cNvSpPr txBox="1"/>
          <p:nvPr/>
        </p:nvSpPr>
        <p:spPr>
          <a:xfrm>
            <a:off x="2729507" y="2629692"/>
            <a:ext cx="1901591" cy="338554"/>
          </a:xfrm>
          <a:prstGeom prst="rect">
            <a:avLst/>
          </a:prstGeom>
          <a:noFill/>
        </p:spPr>
        <p:txBody>
          <a:bodyPr wrap="square" rtlCol="0">
            <a:spAutoFit/>
          </a:bodyPr>
          <a:lstStyle/>
          <a:p>
            <a:r>
              <a:rPr lang="en-US" sz="1600" b="1" dirty="0">
                <a:solidFill>
                  <a:srgbClr val="1E1E1E"/>
                </a:solidFill>
                <a:latin typeface="Calibri"/>
              </a:rPr>
              <a:t>Initial Condition </a:t>
            </a:r>
            <a:endParaRPr lang="en-IN" sz="1600" b="1" dirty="0">
              <a:solidFill>
                <a:srgbClr val="002060"/>
              </a:solidFill>
            </a:endParaRPr>
          </a:p>
        </p:txBody>
      </p:sp>
      <p:cxnSp>
        <p:nvCxnSpPr>
          <p:cNvPr id="63" name="Straight Arrow Connector 62">
            <a:extLst>
              <a:ext uri="{FF2B5EF4-FFF2-40B4-BE49-F238E27FC236}">
                <a16:creationId xmlns:a16="http://schemas.microsoft.com/office/drawing/2014/main" id="{432C94A8-AC58-7E80-9421-AF6B6251D739}"/>
              </a:ext>
            </a:extLst>
          </p:cNvPr>
          <p:cNvCxnSpPr>
            <a:cxnSpLocks/>
          </p:cNvCxnSpPr>
          <p:nvPr/>
        </p:nvCxnSpPr>
        <p:spPr>
          <a:xfrm>
            <a:off x="3577980" y="3378105"/>
            <a:ext cx="0" cy="228225"/>
          </a:xfrm>
          <a:prstGeom prst="straightConnector1">
            <a:avLst/>
          </a:prstGeom>
          <a:ln w="38100">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64" name="Straight Arrow Connector 63">
            <a:extLst>
              <a:ext uri="{FF2B5EF4-FFF2-40B4-BE49-F238E27FC236}">
                <a16:creationId xmlns:a16="http://schemas.microsoft.com/office/drawing/2014/main" id="{C613267F-4C03-7512-1FDD-C97FCAE3F571}"/>
              </a:ext>
            </a:extLst>
          </p:cNvPr>
          <p:cNvCxnSpPr>
            <a:cxnSpLocks/>
          </p:cNvCxnSpPr>
          <p:nvPr/>
        </p:nvCxnSpPr>
        <p:spPr>
          <a:xfrm>
            <a:off x="3334140" y="3370659"/>
            <a:ext cx="0" cy="228225"/>
          </a:xfrm>
          <a:prstGeom prst="straightConnector1">
            <a:avLst/>
          </a:prstGeom>
          <a:ln w="38100">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65" name="Straight Arrow Connector 64">
            <a:extLst>
              <a:ext uri="{FF2B5EF4-FFF2-40B4-BE49-F238E27FC236}">
                <a16:creationId xmlns:a16="http://schemas.microsoft.com/office/drawing/2014/main" id="{D0C45DEE-E1EC-BC2C-2A91-D15A993BB6DC}"/>
              </a:ext>
            </a:extLst>
          </p:cNvPr>
          <p:cNvCxnSpPr>
            <a:cxnSpLocks/>
          </p:cNvCxnSpPr>
          <p:nvPr/>
        </p:nvCxnSpPr>
        <p:spPr>
          <a:xfrm>
            <a:off x="3852300" y="3380819"/>
            <a:ext cx="0" cy="228225"/>
          </a:xfrm>
          <a:prstGeom prst="straightConnector1">
            <a:avLst/>
          </a:prstGeom>
          <a:ln w="38100">
            <a:solidFill>
              <a:srgbClr val="FF0000"/>
            </a:solidFill>
            <a:tailEnd type="triangle"/>
          </a:ln>
        </p:spPr>
        <p:style>
          <a:lnRef idx="1">
            <a:schemeClr val="dk1"/>
          </a:lnRef>
          <a:fillRef idx="0">
            <a:schemeClr val="dk1"/>
          </a:fillRef>
          <a:effectRef idx="0">
            <a:schemeClr val="dk1"/>
          </a:effectRef>
          <a:fontRef idx="minor">
            <a:schemeClr val="tx1"/>
          </a:fontRef>
        </p:style>
      </p:cxnSp>
      <p:sp>
        <p:nvSpPr>
          <p:cNvPr id="68" name="Rectangle 67">
            <a:extLst>
              <a:ext uri="{FF2B5EF4-FFF2-40B4-BE49-F238E27FC236}">
                <a16:creationId xmlns:a16="http://schemas.microsoft.com/office/drawing/2014/main" id="{96910EB0-DB0E-290C-2B7E-D61DE9081A1B}"/>
              </a:ext>
            </a:extLst>
          </p:cNvPr>
          <p:cNvSpPr/>
          <p:nvPr/>
        </p:nvSpPr>
        <p:spPr>
          <a:xfrm>
            <a:off x="3105428" y="3574862"/>
            <a:ext cx="886608" cy="267686"/>
          </a:xfrm>
          <a:prstGeom prst="rect">
            <a:avLst/>
          </a:prstGeom>
          <a:solidFill>
            <a:schemeClr val="accent3">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rgbClr val="1E1E1E"/>
                </a:solidFill>
                <a:latin typeface="Calibri"/>
              </a:rPr>
              <a:t>Piston</a:t>
            </a:r>
          </a:p>
        </p:txBody>
      </p:sp>
      <p:sp>
        <p:nvSpPr>
          <p:cNvPr id="69" name="Rectangle 68">
            <a:extLst>
              <a:ext uri="{FF2B5EF4-FFF2-40B4-BE49-F238E27FC236}">
                <a16:creationId xmlns:a16="http://schemas.microsoft.com/office/drawing/2014/main" id="{23EB04D3-AFC5-5861-9272-3AEF483488F1}"/>
              </a:ext>
            </a:extLst>
          </p:cNvPr>
          <p:cNvSpPr/>
          <p:nvPr/>
        </p:nvSpPr>
        <p:spPr>
          <a:xfrm>
            <a:off x="6085181" y="3357858"/>
            <a:ext cx="886608" cy="267686"/>
          </a:xfrm>
          <a:prstGeom prst="rect">
            <a:avLst/>
          </a:prstGeom>
          <a:solidFill>
            <a:schemeClr val="accent3">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rgbClr val="1E1E1E"/>
                </a:solidFill>
                <a:latin typeface="Calibri"/>
              </a:rPr>
              <a:t>Piston</a:t>
            </a:r>
          </a:p>
        </p:txBody>
      </p:sp>
      <p:sp>
        <p:nvSpPr>
          <p:cNvPr id="76" name="TextBox 75">
            <a:extLst>
              <a:ext uri="{FF2B5EF4-FFF2-40B4-BE49-F238E27FC236}">
                <a16:creationId xmlns:a16="http://schemas.microsoft.com/office/drawing/2014/main" id="{85A3B572-7D63-CB1D-80EF-292824DC0AD1}"/>
              </a:ext>
            </a:extLst>
          </p:cNvPr>
          <p:cNvSpPr txBox="1"/>
          <p:nvPr/>
        </p:nvSpPr>
        <p:spPr>
          <a:xfrm>
            <a:off x="2655423" y="4728384"/>
            <a:ext cx="2058366" cy="312295"/>
          </a:xfrm>
          <a:prstGeom prst="rect">
            <a:avLst/>
          </a:prstGeom>
          <a:noFill/>
        </p:spPr>
        <p:txBody>
          <a:bodyPr wrap="square" rtlCol="0">
            <a:spAutoFit/>
          </a:bodyPr>
          <a:lstStyle/>
          <a:p>
            <a:r>
              <a:rPr lang="en-US" sz="1400" dirty="0">
                <a:solidFill>
                  <a:srgbClr val="1E1E1E"/>
                </a:solidFill>
                <a:latin typeface="Calibri"/>
              </a:rPr>
              <a:t>Water at 253 K, 922 cc </a:t>
            </a:r>
            <a:r>
              <a:rPr lang="en-US" sz="1200" dirty="0">
                <a:solidFill>
                  <a:srgbClr val="1E1E1E"/>
                </a:solidFill>
                <a:latin typeface="Calibri"/>
              </a:rPr>
              <a:t>  </a:t>
            </a:r>
            <a:r>
              <a:rPr lang="en-US" sz="1400" dirty="0">
                <a:solidFill>
                  <a:srgbClr val="1E1E1E"/>
                </a:solidFill>
                <a:latin typeface="Calibri"/>
              </a:rPr>
              <a:t> </a:t>
            </a:r>
            <a:endParaRPr lang="en-IN" dirty="0"/>
          </a:p>
        </p:txBody>
      </p:sp>
      <p:sp>
        <p:nvSpPr>
          <p:cNvPr id="77" name="Rectangle 76">
            <a:extLst>
              <a:ext uri="{FF2B5EF4-FFF2-40B4-BE49-F238E27FC236}">
                <a16:creationId xmlns:a16="http://schemas.microsoft.com/office/drawing/2014/main" id="{4D73521B-D6E8-400A-8151-19CCA73DAAB1}"/>
              </a:ext>
            </a:extLst>
          </p:cNvPr>
          <p:cNvSpPr/>
          <p:nvPr/>
        </p:nvSpPr>
        <p:spPr>
          <a:xfrm>
            <a:off x="9532483" y="3576962"/>
            <a:ext cx="886608" cy="267686"/>
          </a:xfrm>
          <a:prstGeom prst="rect">
            <a:avLst/>
          </a:prstGeom>
          <a:solidFill>
            <a:schemeClr val="accent3">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rgbClr val="1E1E1E"/>
                </a:solidFill>
                <a:latin typeface="Calibri"/>
              </a:rPr>
              <a:t>Piston</a:t>
            </a:r>
          </a:p>
        </p:txBody>
      </p:sp>
      <p:cxnSp>
        <p:nvCxnSpPr>
          <p:cNvPr id="78" name="Straight Connector 77">
            <a:extLst>
              <a:ext uri="{FF2B5EF4-FFF2-40B4-BE49-F238E27FC236}">
                <a16:creationId xmlns:a16="http://schemas.microsoft.com/office/drawing/2014/main" id="{A3F2FE23-DA59-5FB1-2E1E-9D65218EF22A}"/>
              </a:ext>
            </a:extLst>
          </p:cNvPr>
          <p:cNvCxnSpPr>
            <a:cxnSpLocks/>
          </p:cNvCxnSpPr>
          <p:nvPr/>
        </p:nvCxnSpPr>
        <p:spPr>
          <a:xfrm>
            <a:off x="4079478" y="3846119"/>
            <a:ext cx="3250752" cy="8685"/>
          </a:xfrm>
          <a:prstGeom prst="line">
            <a:avLst/>
          </a:prstGeom>
        </p:spPr>
        <p:style>
          <a:lnRef idx="1">
            <a:schemeClr val="accent1"/>
          </a:lnRef>
          <a:fillRef idx="0">
            <a:schemeClr val="accent1"/>
          </a:fillRef>
          <a:effectRef idx="0">
            <a:schemeClr val="accent1"/>
          </a:effectRef>
          <a:fontRef idx="minor">
            <a:schemeClr val="tx1"/>
          </a:fontRef>
        </p:style>
      </p:cxnSp>
      <p:sp>
        <p:nvSpPr>
          <p:cNvPr id="86" name="TextBox 85">
            <a:extLst>
              <a:ext uri="{FF2B5EF4-FFF2-40B4-BE49-F238E27FC236}">
                <a16:creationId xmlns:a16="http://schemas.microsoft.com/office/drawing/2014/main" id="{54694695-F353-75BA-EBEE-B0258A3273BE}"/>
              </a:ext>
            </a:extLst>
          </p:cNvPr>
          <p:cNvSpPr txBox="1"/>
          <p:nvPr/>
        </p:nvSpPr>
        <p:spPr>
          <a:xfrm>
            <a:off x="6078453" y="2921439"/>
            <a:ext cx="1374984" cy="307777"/>
          </a:xfrm>
          <a:prstGeom prst="rect">
            <a:avLst/>
          </a:prstGeom>
          <a:noFill/>
        </p:spPr>
        <p:txBody>
          <a:bodyPr wrap="square" rtlCol="0">
            <a:spAutoFit/>
          </a:bodyPr>
          <a:lstStyle/>
          <a:p>
            <a:r>
              <a:rPr lang="en-US" sz="1400" dirty="0">
                <a:solidFill>
                  <a:srgbClr val="1E1E1E"/>
                </a:solidFill>
                <a:latin typeface="Calibri"/>
              </a:rPr>
              <a:t>200 MPa</a:t>
            </a:r>
            <a:endParaRPr lang="en-IN" sz="1400" dirty="0">
              <a:solidFill>
                <a:srgbClr val="FF0000"/>
              </a:solidFill>
            </a:endParaRPr>
          </a:p>
        </p:txBody>
      </p:sp>
      <p:cxnSp>
        <p:nvCxnSpPr>
          <p:cNvPr id="90" name="Straight Connector 89">
            <a:extLst>
              <a:ext uri="{FF2B5EF4-FFF2-40B4-BE49-F238E27FC236}">
                <a16:creationId xmlns:a16="http://schemas.microsoft.com/office/drawing/2014/main" id="{810680B2-BBD1-557A-3D23-E045CDC64CEA}"/>
              </a:ext>
            </a:extLst>
          </p:cNvPr>
          <p:cNvCxnSpPr>
            <a:cxnSpLocks/>
          </p:cNvCxnSpPr>
          <p:nvPr/>
        </p:nvCxnSpPr>
        <p:spPr>
          <a:xfrm>
            <a:off x="9131338" y="3588742"/>
            <a:ext cx="350158" cy="0"/>
          </a:xfrm>
          <a:prstGeom prst="line">
            <a:avLst/>
          </a:prstGeom>
        </p:spPr>
        <p:style>
          <a:lnRef idx="1">
            <a:schemeClr val="accent1"/>
          </a:lnRef>
          <a:fillRef idx="0">
            <a:schemeClr val="accent1"/>
          </a:fillRef>
          <a:effectRef idx="0">
            <a:schemeClr val="accent1"/>
          </a:effectRef>
          <a:fontRef idx="minor">
            <a:schemeClr val="tx1"/>
          </a:fontRef>
        </p:style>
      </p:cxnSp>
      <p:sp>
        <p:nvSpPr>
          <p:cNvPr id="95" name="TextBox 94">
            <a:extLst>
              <a:ext uri="{FF2B5EF4-FFF2-40B4-BE49-F238E27FC236}">
                <a16:creationId xmlns:a16="http://schemas.microsoft.com/office/drawing/2014/main" id="{DE0B9123-0CB7-8511-EE04-122B79097798}"/>
              </a:ext>
            </a:extLst>
          </p:cNvPr>
          <p:cNvSpPr txBox="1"/>
          <p:nvPr/>
        </p:nvSpPr>
        <p:spPr>
          <a:xfrm>
            <a:off x="9550654" y="3136786"/>
            <a:ext cx="1374984" cy="307777"/>
          </a:xfrm>
          <a:prstGeom prst="rect">
            <a:avLst/>
          </a:prstGeom>
          <a:noFill/>
        </p:spPr>
        <p:txBody>
          <a:bodyPr wrap="square" rtlCol="0">
            <a:spAutoFit/>
          </a:bodyPr>
          <a:lstStyle/>
          <a:p>
            <a:r>
              <a:rPr lang="en-US" sz="1400" dirty="0">
                <a:solidFill>
                  <a:srgbClr val="1E1E1E"/>
                </a:solidFill>
                <a:latin typeface="Calibri"/>
              </a:rPr>
              <a:t>200 MPa</a:t>
            </a:r>
            <a:endParaRPr lang="en-IN" sz="1400" dirty="0">
              <a:solidFill>
                <a:srgbClr val="FF0000"/>
              </a:solidFill>
            </a:endParaRPr>
          </a:p>
        </p:txBody>
      </p:sp>
      <p:sp>
        <p:nvSpPr>
          <p:cNvPr id="109" name="TextBox 108">
            <a:extLst>
              <a:ext uri="{FF2B5EF4-FFF2-40B4-BE49-F238E27FC236}">
                <a16:creationId xmlns:a16="http://schemas.microsoft.com/office/drawing/2014/main" id="{E1B3F710-231E-ACC5-0FB7-D521C243CC86}"/>
              </a:ext>
            </a:extLst>
          </p:cNvPr>
          <p:cNvSpPr txBox="1"/>
          <p:nvPr/>
        </p:nvSpPr>
        <p:spPr>
          <a:xfrm>
            <a:off x="8079101" y="3409859"/>
            <a:ext cx="416457" cy="584775"/>
          </a:xfrm>
          <a:prstGeom prst="rect">
            <a:avLst/>
          </a:prstGeom>
          <a:noFill/>
        </p:spPr>
        <p:txBody>
          <a:bodyPr wrap="square" rtlCol="0">
            <a:spAutoFit/>
          </a:bodyPr>
          <a:lstStyle/>
          <a:p>
            <a:r>
              <a:rPr lang="en-IN" sz="3200" dirty="0">
                <a:solidFill>
                  <a:srgbClr val="1E1E1E"/>
                </a:solidFill>
                <a:latin typeface="Calibri"/>
              </a:rPr>
              <a:t>≈</a:t>
            </a:r>
          </a:p>
        </p:txBody>
      </p:sp>
      <p:sp>
        <p:nvSpPr>
          <p:cNvPr id="110" name="TextBox 109">
            <a:extLst>
              <a:ext uri="{FF2B5EF4-FFF2-40B4-BE49-F238E27FC236}">
                <a16:creationId xmlns:a16="http://schemas.microsoft.com/office/drawing/2014/main" id="{EA292E24-3DB2-D128-1EF2-90A12F1B6613}"/>
              </a:ext>
            </a:extLst>
          </p:cNvPr>
          <p:cNvSpPr txBox="1"/>
          <p:nvPr/>
        </p:nvSpPr>
        <p:spPr>
          <a:xfrm>
            <a:off x="4600021" y="4062184"/>
            <a:ext cx="1604420" cy="523220"/>
          </a:xfrm>
          <a:prstGeom prst="rect">
            <a:avLst/>
          </a:prstGeom>
          <a:noFill/>
        </p:spPr>
        <p:txBody>
          <a:bodyPr wrap="square" rtlCol="0">
            <a:spAutoFit/>
          </a:bodyPr>
          <a:lstStyle/>
          <a:p>
            <a:r>
              <a:rPr lang="en-US" sz="1400" dirty="0">
                <a:solidFill>
                  <a:srgbClr val="1E1E1E"/>
                </a:solidFill>
                <a:latin typeface="Calibri"/>
              </a:rPr>
              <a:t>Solidifies to 1077 cc Ice at 253 K </a:t>
            </a:r>
            <a:endParaRPr lang="en-IN" dirty="0"/>
          </a:p>
        </p:txBody>
      </p:sp>
      <p:sp>
        <p:nvSpPr>
          <p:cNvPr id="111" name="TextBox 110">
            <a:extLst>
              <a:ext uri="{FF2B5EF4-FFF2-40B4-BE49-F238E27FC236}">
                <a16:creationId xmlns:a16="http://schemas.microsoft.com/office/drawing/2014/main" id="{8878AFC4-35FB-8429-D752-3DC9ECBDACF8}"/>
              </a:ext>
            </a:extLst>
          </p:cNvPr>
          <p:cNvSpPr txBox="1"/>
          <p:nvPr/>
        </p:nvSpPr>
        <p:spPr>
          <a:xfrm>
            <a:off x="7819057" y="4030630"/>
            <a:ext cx="1810328" cy="523220"/>
          </a:xfrm>
          <a:prstGeom prst="rect">
            <a:avLst/>
          </a:prstGeom>
          <a:noFill/>
        </p:spPr>
        <p:txBody>
          <a:bodyPr wrap="square" rtlCol="0">
            <a:spAutoFit/>
          </a:bodyPr>
          <a:lstStyle/>
          <a:p>
            <a:r>
              <a:rPr lang="en-US" sz="1400" dirty="0">
                <a:solidFill>
                  <a:srgbClr val="1E1E1E"/>
                </a:solidFill>
                <a:latin typeface="Calibri"/>
              </a:rPr>
              <a:t>Liquifies to 922 cc Water at 253 K </a:t>
            </a:r>
            <a:endParaRPr lang="en-IN" dirty="0"/>
          </a:p>
        </p:txBody>
      </p:sp>
      <p:cxnSp>
        <p:nvCxnSpPr>
          <p:cNvPr id="113" name="Straight Connector 112">
            <a:extLst>
              <a:ext uri="{FF2B5EF4-FFF2-40B4-BE49-F238E27FC236}">
                <a16:creationId xmlns:a16="http://schemas.microsoft.com/office/drawing/2014/main" id="{25D2743B-F6F6-B1F3-E7BE-EE4D08E5FB6B}"/>
              </a:ext>
            </a:extLst>
          </p:cNvPr>
          <p:cNvCxnSpPr/>
          <p:nvPr/>
        </p:nvCxnSpPr>
        <p:spPr>
          <a:xfrm>
            <a:off x="910658" y="3187564"/>
            <a:ext cx="0" cy="1494846"/>
          </a:xfrm>
          <a:prstGeom prst="line">
            <a:avLst/>
          </a:prstGeom>
          <a:ln w="381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F150B21D-F5F3-DCF6-D00D-AAF15A8999FC}"/>
              </a:ext>
            </a:extLst>
          </p:cNvPr>
          <p:cNvCxnSpPr/>
          <p:nvPr/>
        </p:nvCxnSpPr>
        <p:spPr>
          <a:xfrm>
            <a:off x="1802530" y="3188891"/>
            <a:ext cx="0" cy="1494846"/>
          </a:xfrm>
          <a:prstGeom prst="line">
            <a:avLst/>
          </a:prstGeom>
          <a:ln w="381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EA95BD1D-6BDF-291A-29F2-FA9726FA9AF4}"/>
              </a:ext>
            </a:extLst>
          </p:cNvPr>
          <p:cNvCxnSpPr>
            <a:cxnSpLocks/>
          </p:cNvCxnSpPr>
          <p:nvPr/>
        </p:nvCxnSpPr>
        <p:spPr>
          <a:xfrm>
            <a:off x="886805" y="4682410"/>
            <a:ext cx="938254" cy="0"/>
          </a:xfrm>
          <a:prstGeom prst="line">
            <a:avLst/>
          </a:prstGeom>
          <a:ln w="381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69B52685-42B7-CED7-5AF0-8CA44C24B821}"/>
              </a:ext>
            </a:extLst>
          </p:cNvPr>
          <p:cNvCxnSpPr>
            <a:cxnSpLocks/>
          </p:cNvCxnSpPr>
          <p:nvPr/>
        </p:nvCxnSpPr>
        <p:spPr>
          <a:xfrm>
            <a:off x="1786628" y="3191539"/>
            <a:ext cx="221309" cy="0"/>
          </a:xfrm>
          <a:prstGeom prst="line">
            <a:avLst/>
          </a:prstGeom>
          <a:ln w="381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66B1F63C-6AFF-01E8-2046-EB77DF396A28}"/>
              </a:ext>
            </a:extLst>
          </p:cNvPr>
          <p:cNvCxnSpPr>
            <a:cxnSpLocks/>
          </p:cNvCxnSpPr>
          <p:nvPr/>
        </p:nvCxnSpPr>
        <p:spPr>
          <a:xfrm>
            <a:off x="698624" y="3192870"/>
            <a:ext cx="221309" cy="0"/>
          </a:xfrm>
          <a:prstGeom prst="line">
            <a:avLst/>
          </a:prstGeom>
          <a:ln w="381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119" name="Rectangle 118">
            <a:extLst>
              <a:ext uri="{FF2B5EF4-FFF2-40B4-BE49-F238E27FC236}">
                <a16:creationId xmlns:a16="http://schemas.microsoft.com/office/drawing/2014/main" id="{805194D3-185E-D350-6F19-6B3B78BCE92B}"/>
              </a:ext>
            </a:extLst>
          </p:cNvPr>
          <p:cNvSpPr/>
          <p:nvPr/>
        </p:nvSpPr>
        <p:spPr>
          <a:xfrm>
            <a:off x="929525" y="3759904"/>
            <a:ext cx="852113" cy="908330"/>
          </a:xfrm>
          <a:prstGeom prst="rect">
            <a:avLst/>
          </a:prstGeom>
          <a:pattFill prst="sphere">
            <a:fgClr>
              <a:schemeClr val="accent1"/>
            </a:fgClr>
            <a:bgClr>
              <a:schemeClr val="bg1"/>
            </a:bgClr>
          </a:patt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0" name="TextBox 119">
            <a:extLst>
              <a:ext uri="{FF2B5EF4-FFF2-40B4-BE49-F238E27FC236}">
                <a16:creationId xmlns:a16="http://schemas.microsoft.com/office/drawing/2014/main" id="{8331DEA2-D82A-101D-496D-EBAA1529DBDB}"/>
              </a:ext>
            </a:extLst>
          </p:cNvPr>
          <p:cNvSpPr txBox="1"/>
          <p:nvPr/>
        </p:nvSpPr>
        <p:spPr>
          <a:xfrm>
            <a:off x="830622" y="2652415"/>
            <a:ext cx="1166694" cy="338554"/>
          </a:xfrm>
          <a:prstGeom prst="rect">
            <a:avLst/>
          </a:prstGeom>
          <a:noFill/>
        </p:spPr>
        <p:txBody>
          <a:bodyPr wrap="square" rtlCol="0">
            <a:spAutoFit/>
          </a:bodyPr>
          <a:lstStyle/>
          <a:p>
            <a:r>
              <a:rPr lang="en-US" sz="1600" b="1" dirty="0">
                <a:solidFill>
                  <a:srgbClr val="1E1E1E"/>
                </a:solidFill>
                <a:latin typeface="Calibri"/>
              </a:rPr>
              <a:t>Start with</a:t>
            </a:r>
            <a:endParaRPr lang="en-IN" sz="1600" b="1" dirty="0">
              <a:solidFill>
                <a:srgbClr val="002060"/>
              </a:solidFill>
            </a:endParaRPr>
          </a:p>
        </p:txBody>
      </p:sp>
      <p:sp>
        <p:nvSpPr>
          <p:cNvPr id="150" name="TextBox 149">
            <a:extLst>
              <a:ext uri="{FF2B5EF4-FFF2-40B4-BE49-F238E27FC236}">
                <a16:creationId xmlns:a16="http://schemas.microsoft.com/office/drawing/2014/main" id="{D77029A9-74D3-6DEA-34C3-92B949609AFA}"/>
              </a:ext>
            </a:extLst>
          </p:cNvPr>
          <p:cNvSpPr txBox="1"/>
          <p:nvPr/>
        </p:nvSpPr>
        <p:spPr>
          <a:xfrm>
            <a:off x="671027" y="4725116"/>
            <a:ext cx="1702601" cy="307777"/>
          </a:xfrm>
          <a:prstGeom prst="rect">
            <a:avLst/>
          </a:prstGeom>
          <a:noFill/>
        </p:spPr>
        <p:txBody>
          <a:bodyPr wrap="square" rtlCol="0">
            <a:spAutoFit/>
          </a:bodyPr>
          <a:lstStyle/>
          <a:p>
            <a:r>
              <a:rPr lang="en-US" sz="1400" dirty="0">
                <a:solidFill>
                  <a:srgbClr val="1E1E1E"/>
                </a:solidFill>
                <a:latin typeface="Calibri"/>
              </a:rPr>
              <a:t>1000 cc Water   </a:t>
            </a:r>
            <a:r>
              <a:rPr lang="en-US" sz="1200" dirty="0">
                <a:solidFill>
                  <a:srgbClr val="1E1E1E"/>
                </a:solidFill>
                <a:latin typeface="Calibri"/>
              </a:rPr>
              <a:t>  </a:t>
            </a:r>
            <a:r>
              <a:rPr lang="en-US" sz="1400" dirty="0">
                <a:solidFill>
                  <a:srgbClr val="1E1E1E"/>
                </a:solidFill>
                <a:latin typeface="Calibri"/>
              </a:rPr>
              <a:t> </a:t>
            </a:r>
            <a:endParaRPr lang="en-IN" dirty="0"/>
          </a:p>
        </p:txBody>
      </p:sp>
      <p:cxnSp>
        <p:nvCxnSpPr>
          <p:cNvPr id="166" name="Straight Arrow Connector 165">
            <a:extLst>
              <a:ext uri="{FF2B5EF4-FFF2-40B4-BE49-F238E27FC236}">
                <a16:creationId xmlns:a16="http://schemas.microsoft.com/office/drawing/2014/main" id="{C830017E-397C-7139-7967-94F59703CC3B}"/>
              </a:ext>
            </a:extLst>
          </p:cNvPr>
          <p:cNvCxnSpPr>
            <a:cxnSpLocks/>
          </p:cNvCxnSpPr>
          <p:nvPr/>
        </p:nvCxnSpPr>
        <p:spPr>
          <a:xfrm>
            <a:off x="1863252" y="3743663"/>
            <a:ext cx="1139260" cy="106971"/>
          </a:xfrm>
          <a:prstGeom prst="straightConnector1">
            <a:avLst/>
          </a:prstGeom>
          <a:ln w="38100">
            <a:solidFill>
              <a:srgbClr val="002060"/>
            </a:solidFill>
            <a:tailEnd type="triangle"/>
          </a:ln>
        </p:spPr>
        <p:style>
          <a:lnRef idx="1">
            <a:schemeClr val="dk1"/>
          </a:lnRef>
          <a:fillRef idx="0">
            <a:schemeClr val="dk1"/>
          </a:fillRef>
          <a:effectRef idx="0">
            <a:schemeClr val="dk1"/>
          </a:effectRef>
          <a:fontRef idx="minor">
            <a:schemeClr val="tx1"/>
          </a:fontRef>
        </p:style>
      </p:cxnSp>
      <p:cxnSp>
        <p:nvCxnSpPr>
          <p:cNvPr id="169" name="Straight Arrow Connector 168">
            <a:extLst>
              <a:ext uri="{FF2B5EF4-FFF2-40B4-BE49-F238E27FC236}">
                <a16:creationId xmlns:a16="http://schemas.microsoft.com/office/drawing/2014/main" id="{D6FC2E9C-C699-97EB-8546-B8A71DD7C143}"/>
              </a:ext>
            </a:extLst>
          </p:cNvPr>
          <p:cNvCxnSpPr>
            <a:cxnSpLocks/>
          </p:cNvCxnSpPr>
          <p:nvPr/>
        </p:nvCxnSpPr>
        <p:spPr>
          <a:xfrm flipV="1">
            <a:off x="4107159" y="3647604"/>
            <a:ext cx="1891116" cy="186443"/>
          </a:xfrm>
          <a:prstGeom prst="straightConnector1">
            <a:avLst/>
          </a:prstGeom>
          <a:ln w="38100">
            <a:solidFill>
              <a:srgbClr val="002060"/>
            </a:solidFill>
            <a:tailEnd type="triangle"/>
          </a:ln>
        </p:spPr>
        <p:style>
          <a:lnRef idx="1">
            <a:schemeClr val="dk1"/>
          </a:lnRef>
          <a:fillRef idx="0">
            <a:schemeClr val="dk1"/>
          </a:fillRef>
          <a:effectRef idx="0">
            <a:schemeClr val="dk1"/>
          </a:effectRef>
          <a:fontRef idx="minor">
            <a:schemeClr val="tx1"/>
          </a:fontRef>
        </p:style>
      </p:cxnSp>
      <p:sp>
        <p:nvSpPr>
          <p:cNvPr id="171" name="Oval 170">
            <a:extLst>
              <a:ext uri="{FF2B5EF4-FFF2-40B4-BE49-F238E27FC236}">
                <a16:creationId xmlns:a16="http://schemas.microsoft.com/office/drawing/2014/main" id="{949837FE-6884-2DA9-BB69-39253C8E2A88}"/>
              </a:ext>
            </a:extLst>
          </p:cNvPr>
          <p:cNvSpPr/>
          <p:nvPr/>
        </p:nvSpPr>
        <p:spPr>
          <a:xfrm rot="552601">
            <a:off x="7422160" y="4772505"/>
            <a:ext cx="1677007" cy="258136"/>
          </a:xfrm>
          <a:prstGeom prst="ellipse">
            <a:avLst/>
          </a:prstGeom>
          <a:noFill/>
          <a:ln w="28575">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72" name="Straight Arrow Connector 171">
            <a:extLst>
              <a:ext uri="{FF2B5EF4-FFF2-40B4-BE49-F238E27FC236}">
                <a16:creationId xmlns:a16="http://schemas.microsoft.com/office/drawing/2014/main" id="{7EA5DDC7-4EC4-3AB6-6239-1C4B97111E53}"/>
              </a:ext>
            </a:extLst>
          </p:cNvPr>
          <p:cNvCxnSpPr>
            <a:cxnSpLocks/>
          </p:cNvCxnSpPr>
          <p:nvPr/>
        </p:nvCxnSpPr>
        <p:spPr>
          <a:xfrm flipH="1" flipV="1">
            <a:off x="7711670" y="4907459"/>
            <a:ext cx="247589" cy="65929"/>
          </a:xfrm>
          <a:prstGeom prst="straightConnector1">
            <a:avLst/>
          </a:prstGeom>
          <a:ln w="38100">
            <a:solidFill>
              <a:srgbClr val="002060"/>
            </a:solidFill>
            <a:tailEnd type="triangle"/>
          </a:ln>
        </p:spPr>
        <p:style>
          <a:lnRef idx="1">
            <a:schemeClr val="dk1"/>
          </a:lnRef>
          <a:fillRef idx="0">
            <a:schemeClr val="dk1"/>
          </a:fillRef>
          <a:effectRef idx="0">
            <a:schemeClr val="dk1"/>
          </a:effectRef>
          <a:fontRef idx="minor">
            <a:schemeClr val="tx1"/>
          </a:fontRef>
        </p:style>
      </p:cxnSp>
      <p:cxnSp>
        <p:nvCxnSpPr>
          <p:cNvPr id="175" name="Straight Arrow Connector 174">
            <a:extLst>
              <a:ext uri="{FF2B5EF4-FFF2-40B4-BE49-F238E27FC236}">
                <a16:creationId xmlns:a16="http://schemas.microsoft.com/office/drawing/2014/main" id="{EFCD7FCE-633A-9272-1ED9-56EA1C63AE83}"/>
              </a:ext>
            </a:extLst>
          </p:cNvPr>
          <p:cNvCxnSpPr>
            <a:cxnSpLocks/>
          </p:cNvCxnSpPr>
          <p:nvPr/>
        </p:nvCxnSpPr>
        <p:spPr>
          <a:xfrm>
            <a:off x="8571435" y="4829018"/>
            <a:ext cx="257300" cy="61462"/>
          </a:xfrm>
          <a:prstGeom prst="straightConnector1">
            <a:avLst/>
          </a:prstGeom>
          <a:ln w="38100">
            <a:solidFill>
              <a:schemeClr val="accent2">
                <a:lumMod val="75000"/>
              </a:schemeClr>
            </a:solidFill>
            <a:tailEnd type="triangle"/>
          </a:ln>
        </p:spPr>
        <p:style>
          <a:lnRef idx="1">
            <a:schemeClr val="dk1"/>
          </a:lnRef>
          <a:fillRef idx="0">
            <a:schemeClr val="dk1"/>
          </a:fillRef>
          <a:effectRef idx="0">
            <a:schemeClr val="dk1"/>
          </a:effectRef>
          <a:fontRef idx="minor">
            <a:schemeClr val="tx1"/>
          </a:fontRef>
        </p:style>
      </p:cxnSp>
      <p:cxnSp>
        <p:nvCxnSpPr>
          <p:cNvPr id="181" name="Straight Arrow Connector 180">
            <a:extLst>
              <a:ext uri="{FF2B5EF4-FFF2-40B4-BE49-F238E27FC236}">
                <a16:creationId xmlns:a16="http://schemas.microsoft.com/office/drawing/2014/main" id="{C30B3ABC-1CEB-2564-525A-65627DE5BC2A}"/>
              </a:ext>
            </a:extLst>
          </p:cNvPr>
          <p:cNvCxnSpPr>
            <a:cxnSpLocks/>
          </p:cNvCxnSpPr>
          <p:nvPr/>
        </p:nvCxnSpPr>
        <p:spPr>
          <a:xfrm>
            <a:off x="6525258" y="4214069"/>
            <a:ext cx="672232" cy="445544"/>
          </a:xfrm>
          <a:prstGeom prst="straightConnector1">
            <a:avLst/>
          </a:prstGeom>
          <a:ln w="38100">
            <a:solidFill>
              <a:srgbClr val="002060"/>
            </a:solidFill>
            <a:tailEnd type="triangle"/>
          </a:ln>
        </p:spPr>
        <p:style>
          <a:lnRef idx="1">
            <a:schemeClr val="dk1"/>
          </a:lnRef>
          <a:fillRef idx="0">
            <a:schemeClr val="dk1"/>
          </a:fillRef>
          <a:effectRef idx="0">
            <a:schemeClr val="dk1"/>
          </a:effectRef>
          <a:fontRef idx="minor">
            <a:schemeClr val="tx1"/>
          </a:fontRef>
        </p:style>
      </p:cxnSp>
      <p:cxnSp>
        <p:nvCxnSpPr>
          <p:cNvPr id="184" name="Straight Arrow Connector 183">
            <a:extLst>
              <a:ext uri="{FF2B5EF4-FFF2-40B4-BE49-F238E27FC236}">
                <a16:creationId xmlns:a16="http://schemas.microsoft.com/office/drawing/2014/main" id="{CC4FE791-FBF4-28C6-95A0-945D37A241AF}"/>
              </a:ext>
            </a:extLst>
          </p:cNvPr>
          <p:cNvCxnSpPr>
            <a:cxnSpLocks/>
          </p:cNvCxnSpPr>
          <p:nvPr/>
        </p:nvCxnSpPr>
        <p:spPr>
          <a:xfrm flipV="1">
            <a:off x="9315185" y="4253436"/>
            <a:ext cx="639574" cy="399702"/>
          </a:xfrm>
          <a:prstGeom prst="straightConnector1">
            <a:avLst/>
          </a:prstGeom>
          <a:ln w="38100">
            <a:solidFill>
              <a:schemeClr val="accent2">
                <a:lumMod val="75000"/>
              </a:schemeClr>
            </a:solidFill>
            <a:headEnd type="none"/>
            <a:tailEnd type="stealth" w="lg" len="lg"/>
          </a:ln>
        </p:spPr>
        <p:style>
          <a:lnRef idx="1">
            <a:schemeClr val="dk1"/>
          </a:lnRef>
          <a:fillRef idx="0">
            <a:schemeClr val="dk1"/>
          </a:fillRef>
          <a:effectRef idx="0">
            <a:schemeClr val="dk1"/>
          </a:effectRef>
          <a:fontRef idx="minor">
            <a:schemeClr val="tx1"/>
          </a:fontRef>
        </p:style>
      </p:cxnSp>
      <p:sp>
        <p:nvSpPr>
          <p:cNvPr id="189" name="TextBox 188">
            <a:extLst>
              <a:ext uri="{FF2B5EF4-FFF2-40B4-BE49-F238E27FC236}">
                <a16:creationId xmlns:a16="http://schemas.microsoft.com/office/drawing/2014/main" id="{078BB32A-C42A-845F-6586-B2AE99C7820B}"/>
              </a:ext>
            </a:extLst>
          </p:cNvPr>
          <p:cNvSpPr txBox="1"/>
          <p:nvPr/>
        </p:nvSpPr>
        <p:spPr>
          <a:xfrm>
            <a:off x="7400858" y="2950589"/>
            <a:ext cx="1660930" cy="584775"/>
          </a:xfrm>
          <a:prstGeom prst="rect">
            <a:avLst/>
          </a:prstGeom>
          <a:noFill/>
        </p:spPr>
        <p:txBody>
          <a:bodyPr wrap="square" rtlCol="0">
            <a:spAutoFit/>
          </a:bodyPr>
          <a:lstStyle/>
          <a:p>
            <a:r>
              <a:rPr lang="en-IN" sz="1600" dirty="0">
                <a:solidFill>
                  <a:srgbClr val="1E1E1E"/>
                </a:solidFill>
                <a:latin typeface="Calibri"/>
              </a:rPr>
              <a:t>Work = 200 MPa X 155 cc = 31 kJ  </a:t>
            </a:r>
          </a:p>
        </p:txBody>
      </p:sp>
      <p:sp>
        <p:nvSpPr>
          <p:cNvPr id="125" name="Rectangle 124">
            <a:extLst>
              <a:ext uri="{FF2B5EF4-FFF2-40B4-BE49-F238E27FC236}">
                <a16:creationId xmlns:a16="http://schemas.microsoft.com/office/drawing/2014/main" id="{151C9DEA-9007-05B0-A5FF-2C5F903CB4C3}"/>
              </a:ext>
            </a:extLst>
          </p:cNvPr>
          <p:cNvSpPr/>
          <p:nvPr/>
        </p:nvSpPr>
        <p:spPr>
          <a:xfrm>
            <a:off x="906667" y="3495319"/>
            <a:ext cx="886608" cy="267686"/>
          </a:xfrm>
          <a:prstGeom prst="rect">
            <a:avLst/>
          </a:prstGeom>
          <a:solidFill>
            <a:schemeClr val="accent3">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rgbClr val="1E1E1E"/>
                </a:solidFill>
                <a:latin typeface="Calibri"/>
              </a:rPr>
              <a:t>Piston</a:t>
            </a:r>
          </a:p>
        </p:txBody>
      </p:sp>
      <p:sp>
        <p:nvSpPr>
          <p:cNvPr id="2" name="TextBox 1">
            <a:extLst>
              <a:ext uri="{FF2B5EF4-FFF2-40B4-BE49-F238E27FC236}">
                <a16:creationId xmlns:a16="http://schemas.microsoft.com/office/drawing/2014/main" id="{32440756-0C89-60FD-B4EC-C73C070019AE}"/>
              </a:ext>
            </a:extLst>
          </p:cNvPr>
          <p:cNvSpPr txBox="1"/>
          <p:nvPr/>
        </p:nvSpPr>
        <p:spPr>
          <a:xfrm>
            <a:off x="456014" y="1281855"/>
            <a:ext cx="10651257" cy="1015663"/>
          </a:xfrm>
          <a:prstGeom prst="rect">
            <a:avLst/>
          </a:prstGeom>
          <a:noFill/>
        </p:spPr>
        <p:txBody>
          <a:bodyPr wrap="square" rtlCol="0">
            <a:spAutoFit/>
          </a:bodyPr>
          <a:lstStyle/>
          <a:p>
            <a:pPr algn="just"/>
            <a:r>
              <a:rPr lang="en-IN" sz="2000" dirty="0">
                <a:solidFill>
                  <a:srgbClr val="1E1E1E"/>
                </a:solidFill>
                <a:latin typeface="Calibri"/>
              </a:rPr>
              <a:t>Consider 1 kg of water at STP (approximately 1000 cc). When subjected to 200 MPa, its volume reduces to approximately 922 cc. Cooling this water to 253 K under 200 MPa pressure defines the initial condition.</a:t>
            </a:r>
          </a:p>
        </p:txBody>
      </p:sp>
      <p:sp>
        <p:nvSpPr>
          <p:cNvPr id="4" name="Title 1">
            <a:extLst>
              <a:ext uri="{FF2B5EF4-FFF2-40B4-BE49-F238E27FC236}">
                <a16:creationId xmlns:a16="http://schemas.microsoft.com/office/drawing/2014/main" id="{FC47CB00-D971-306B-616F-3CDD157CB824}"/>
              </a:ext>
            </a:extLst>
          </p:cNvPr>
          <p:cNvSpPr txBox="1">
            <a:spLocks/>
          </p:cNvSpPr>
          <p:nvPr/>
        </p:nvSpPr>
        <p:spPr>
          <a:xfrm>
            <a:off x="92399" y="212571"/>
            <a:ext cx="12000412" cy="976293"/>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4000" b="1" u="sng" dirty="0">
                <a:solidFill>
                  <a:srgbClr val="1E1E1E"/>
                </a:solidFill>
                <a:latin typeface="Calibri"/>
              </a:rPr>
              <a:t>Arrangement and Working of the Proposed Heat Engine</a:t>
            </a:r>
            <a:endParaRPr lang="en-IN" sz="4000" u="sng" dirty="0"/>
          </a:p>
        </p:txBody>
      </p:sp>
      <p:sp>
        <p:nvSpPr>
          <p:cNvPr id="5" name="TextBox 4">
            <a:extLst>
              <a:ext uri="{FF2B5EF4-FFF2-40B4-BE49-F238E27FC236}">
                <a16:creationId xmlns:a16="http://schemas.microsoft.com/office/drawing/2014/main" id="{9CB9A74E-37AB-5D9D-FC54-7DE5744E284D}"/>
              </a:ext>
            </a:extLst>
          </p:cNvPr>
          <p:cNvSpPr txBox="1"/>
          <p:nvPr/>
        </p:nvSpPr>
        <p:spPr>
          <a:xfrm>
            <a:off x="456014" y="5294593"/>
            <a:ext cx="10893304" cy="1015663"/>
          </a:xfrm>
          <a:prstGeom prst="rect">
            <a:avLst/>
          </a:prstGeom>
          <a:noFill/>
        </p:spPr>
        <p:txBody>
          <a:bodyPr wrap="square" rtlCol="0">
            <a:spAutoFit/>
          </a:bodyPr>
          <a:lstStyle/>
          <a:p>
            <a:pPr algn="just"/>
            <a:r>
              <a:rPr lang="en-IN" sz="2000" dirty="0">
                <a:solidFill>
                  <a:srgbClr val="1E1E1E"/>
                </a:solidFill>
                <a:latin typeface="Calibri"/>
              </a:rPr>
              <a:t>The cycle begins with the freezing process when the water container contacts the sink at 252 K (T₂), 1 Kelvin below the freezing point. The latent heat fusion of 1 kg of water is 334 kJ - gets released as heat to the sink (q₂ = 334 kJ/kg).</a:t>
            </a:r>
          </a:p>
        </p:txBody>
      </p:sp>
      <p:sp>
        <p:nvSpPr>
          <p:cNvPr id="3" name="TextBox 2">
            <a:extLst>
              <a:ext uri="{FF2B5EF4-FFF2-40B4-BE49-F238E27FC236}">
                <a16:creationId xmlns:a16="http://schemas.microsoft.com/office/drawing/2014/main" id="{02298253-0919-D472-CEC7-2439F6E0BAB8}"/>
              </a:ext>
            </a:extLst>
          </p:cNvPr>
          <p:cNvSpPr txBox="1"/>
          <p:nvPr/>
        </p:nvSpPr>
        <p:spPr>
          <a:xfrm>
            <a:off x="6952768" y="4198159"/>
            <a:ext cx="550525" cy="400110"/>
          </a:xfrm>
          <a:prstGeom prst="rect">
            <a:avLst/>
          </a:prstGeom>
          <a:noFill/>
        </p:spPr>
        <p:txBody>
          <a:bodyPr wrap="square" rtlCol="0">
            <a:spAutoFit/>
          </a:bodyPr>
          <a:lstStyle/>
          <a:p>
            <a:r>
              <a:rPr lang="en-IN" sz="2000" b="1" dirty="0">
                <a:solidFill>
                  <a:srgbClr val="1E1E1E"/>
                </a:solidFill>
                <a:latin typeface="Calibri"/>
              </a:rPr>
              <a:t>q₂</a:t>
            </a:r>
            <a:endParaRPr lang="en-IN" sz="2000" b="1" dirty="0">
              <a:solidFill>
                <a:srgbClr val="002060"/>
              </a:solidFill>
            </a:endParaRPr>
          </a:p>
        </p:txBody>
      </p:sp>
    </p:spTree>
    <p:extLst>
      <p:ext uri="{BB962C8B-B14F-4D97-AF65-F5344CB8AC3E}">
        <p14:creationId xmlns:p14="http://schemas.microsoft.com/office/powerpoint/2010/main" val="15753946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95E2FE-4E64-1F0B-8CA8-2E2405B208A2}"/>
            </a:ext>
          </a:extLst>
        </p:cNvPr>
        <p:cNvGrpSpPr/>
        <p:nvPr/>
      </p:nvGrpSpPr>
      <p:grpSpPr>
        <a:xfrm>
          <a:off x="0" y="0"/>
          <a:ext cx="0" cy="0"/>
          <a:chOff x="0" y="0"/>
          <a:chExt cx="0" cy="0"/>
        </a:xfrm>
      </p:grpSpPr>
      <p:sp>
        <p:nvSpPr>
          <p:cNvPr id="130" name="Rectangle 129">
            <a:extLst>
              <a:ext uri="{FF2B5EF4-FFF2-40B4-BE49-F238E27FC236}">
                <a16:creationId xmlns:a16="http://schemas.microsoft.com/office/drawing/2014/main" id="{C24FEAFB-F0BA-533F-2CC3-37F2E07ECE1D}"/>
              </a:ext>
            </a:extLst>
          </p:cNvPr>
          <p:cNvSpPr/>
          <p:nvPr/>
        </p:nvSpPr>
        <p:spPr>
          <a:xfrm>
            <a:off x="6236870" y="4174579"/>
            <a:ext cx="1621268" cy="435151"/>
          </a:xfrm>
          <a:prstGeom prst="rect">
            <a:avLst/>
          </a:prstGeom>
          <a:solidFill>
            <a:srgbClr val="00B0F0">
              <a:alpha val="74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1" name="TextBox 130">
            <a:extLst>
              <a:ext uri="{FF2B5EF4-FFF2-40B4-BE49-F238E27FC236}">
                <a16:creationId xmlns:a16="http://schemas.microsoft.com/office/drawing/2014/main" id="{2605A4E6-5BA3-FFCA-4920-3BEB890FF025}"/>
              </a:ext>
            </a:extLst>
          </p:cNvPr>
          <p:cNvSpPr txBox="1"/>
          <p:nvPr/>
        </p:nvSpPr>
        <p:spPr>
          <a:xfrm>
            <a:off x="6289344" y="4129358"/>
            <a:ext cx="1829993" cy="523220"/>
          </a:xfrm>
          <a:prstGeom prst="rect">
            <a:avLst/>
          </a:prstGeom>
          <a:noFill/>
        </p:spPr>
        <p:txBody>
          <a:bodyPr wrap="square" rtlCol="0">
            <a:spAutoFit/>
          </a:bodyPr>
          <a:lstStyle/>
          <a:p>
            <a:r>
              <a:rPr lang="en-US" sz="1400" dirty="0">
                <a:solidFill>
                  <a:srgbClr val="1E1E1E"/>
                </a:solidFill>
                <a:latin typeface="Calibri"/>
              </a:rPr>
              <a:t>Sink at 252 K Receives  334 kJ  </a:t>
            </a:r>
            <a:endParaRPr lang="en-IN" sz="1400" dirty="0"/>
          </a:p>
        </p:txBody>
      </p:sp>
      <p:cxnSp>
        <p:nvCxnSpPr>
          <p:cNvPr id="132" name="Straight Connector 131">
            <a:extLst>
              <a:ext uri="{FF2B5EF4-FFF2-40B4-BE49-F238E27FC236}">
                <a16:creationId xmlns:a16="http://schemas.microsoft.com/office/drawing/2014/main" id="{5F8AC894-5945-9BC7-4610-C812C4E57722}"/>
              </a:ext>
            </a:extLst>
          </p:cNvPr>
          <p:cNvCxnSpPr/>
          <p:nvPr/>
        </p:nvCxnSpPr>
        <p:spPr>
          <a:xfrm>
            <a:off x="6597968" y="2671921"/>
            <a:ext cx="0" cy="1494846"/>
          </a:xfrm>
          <a:prstGeom prst="line">
            <a:avLst/>
          </a:prstGeom>
          <a:ln w="381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FC15DE46-9169-0880-AF80-61D39EFEB1AC}"/>
              </a:ext>
            </a:extLst>
          </p:cNvPr>
          <p:cNvCxnSpPr/>
          <p:nvPr/>
        </p:nvCxnSpPr>
        <p:spPr>
          <a:xfrm>
            <a:off x="7484524" y="2651984"/>
            <a:ext cx="0" cy="1494846"/>
          </a:xfrm>
          <a:prstGeom prst="line">
            <a:avLst/>
          </a:prstGeom>
          <a:ln w="381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D61F1E6E-B9EB-F648-5F13-DC82694553B8}"/>
              </a:ext>
            </a:extLst>
          </p:cNvPr>
          <p:cNvCxnSpPr>
            <a:cxnSpLocks/>
          </p:cNvCxnSpPr>
          <p:nvPr/>
        </p:nvCxnSpPr>
        <p:spPr>
          <a:xfrm>
            <a:off x="6607243" y="4147866"/>
            <a:ext cx="894551" cy="0"/>
          </a:xfrm>
          <a:prstGeom prst="line">
            <a:avLst/>
          </a:prstGeom>
          <a:ln w="381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D51B180E-CF76-EF14-C8E2-EAFA0E0D32DE}"/>
              </a:ext>
            </a:extLst>
          </p:cNvPr>
          <p:cNvCxnSpPr>
            <a:cxnSpLocks/>
          </p:cNvCxnSpPr>
          <p:nvPr/>
        </p:nvCxnSpPr>
        <p:spPr>
          <a:xfrm>
            <a:off x="7468622" y="2654632"/>
            <a:ext cx="221309" cy="0"/>
          </a:xfrm>
          <a:prstGeom prst="line">
            <a:avLst/>
          </a:prstGeom>
          <a:ln w="381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B6779083-76B0-65D8-A320-D1170CF4D791}"/>
              </a:ext>
            </a:extLst>
          </p:cNvPr>
          <p:cNvCxnSpPr>
            <a:cxnSpLocks/>
          </p:cNvCxnSpPr>
          <p:nvPr/>
        </p:nvCxnSpPr>
        <p:spPr>
          <a:xfrm>
            <a:off x="6391250" y="2661279"/>
            <a:ext cx="221309" cy="0"/>
          </a:xfrm>
          <a:prstGeom prst="line">
            <a:avLst/>
          </a:prstGeom>
          <a:ln w="381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139" name="Rectangle 138">
            <a:extLst>
              <a:ext uri="{FF2B5EF4-FFF2-40B4-BE49-F238E27FC236}">
                <a16:creationId xmlns:a16="http://schemas.microsoft.com/office/drawing/2014/main" id="{2CE25C5E-D5AD-2422-FD00-25A7B515B48C}"/>
              </a:ext>
            </a:extLst>
          </p:cNvPr>
          <p:cNvSpPr/>
          <p:nvPr/>
        </p:nvSpPr>
        <p:spPr>
          <a:xfrm>
            <a:off x="6613870" y="3125804"/>
            <a:ext cx="852113" cy="1016343"/>
          </a:xfrm>
          <a:prstGeom prst="rect">
            <a:avLst/>
          </a:prstGeom>
          <a:pattFill prst="smGrid">
            <a:fgClr>
              <a:schemeClr val="accent1"/>
            </a:fgClr>
            <a:bgClr>
              <a:schemeClr val="bg1"/>
            </a:bgClr>
          </a:patt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0" name="Rectangle 139">
            <a:extLst>
              <a:ext uri="{FF2B5EF4-FFF2-40B4-BE49-F238E27FC236}">
                <a16:creationId xmlns:a16="http://schemas.microsoft.com/office/drawing/2014/main" id="{E54AE709-0DAC-00FB-2624-EA17C2EF6A64}"/>
              </a:ext>
            </a:extLst>
          </p:cNvPr>
          <p:cNvSpPr/>
          <p:nvPr/>
        </p:nvSpPr>
        <p:spPr>
          <a:xfrm>
            <a:off x="9693656" y="4169865"/>
            <a:ext cx="1562115" cy="435151"/>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1" name="TextBox 140">
            <a:extLst>
              <a:ext uri="{FF2B5EF4-FFF2-40B4-BE49-F238E27FC236}">
                <a16:creationId xmlns:a16="http://schemas.microsoft.com/office/drawing/2014/main" id="{A9212230-63C7-A068-993A-298336385BCA}"/>
              </a:ext>
            </a:extLst>
          </p:cNvPr>
          <p:cNvSpPr txBox="1"/>
          <p:nvPr/>
        </p:nvSpPr>
        <p:spPr>
          <a:xfrm>
            <a:off x="9721773" y="4123724"/>
            <a:ext cx="1696704" cy="523220"/>
          </a:xfrm>
          <a:prstGeom prst="rect">
            <a:avLst/>
          </a:prstGeom>
          <a:noFill/>
        </p:spPr>
        <p:txBody>
          <a:bodyPr wrap="square" rtlCol="0">
            <a:spAutoFit/>
          </a:bodyPr>
          <a:lstStyle/>
          <a:p>
            <a:r>
              <a:rPr lang="en-US" sz="1400" dirty="0">
                <a:solidFill>
                  <a:srgbClr val="1E1E1E"/>
                </a:solidFill>
                <a:latin typeface="Calibri"/>
              </a:rPr>
              <a:t>Source at 254 K Supplies 365 kJ  </a:t>
            </a:r>
            <a:endParaRPr lang="en-IN" dirty="0"/>
          </a:p>
        </p:txBody>
      </p:sp>
      <p:cxnSp>
        <p:nvCxnSpPr>
          <p:cNvPr id="142" name="Straight Connector 141">
            <a:extLst>
              <a:ext uri="{FF2B5EF4-FFF2-40B4-BE49-F238E27FC236}">
                <a16:creationId xmlns:a16="http://schemas.microsoft.com/office/drawing/2014/main" id="{CE087F6B-0599-7FF7-8FD1-78FDDF328B6F}"/>
              </a:ext>
            </a:extLst>
          </p:cNvPr>
          <p:cNvCxnSpPr/>
          <p:nvPr/>
        </p:nvCxnSpPr>
        <p:spPr>
          <a:xfrm>
            <a:off x="10047173" y="2655376"/>
            <a:ext cx="0" cy="1494846"/>
          </a:xfrm>
          <a:prstGeom prst="line">
            <a:avLst/>
          </a:prstGeom>
          <a:ln w="381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1950D5F1-F4ED-7F45-CEBB-496845E53363}"/>
              </a:ext>
            </a:extLst>
          </p:cNvPr>
          <p:cNvCxnSpPr/>
          <p:nvPr/>
        </p:nvCxnSpPr>
        <p:spPr>
          <a:xfrm>
            <a:off x="10933729" y="2656703"/>
            <a:ext cx="0" cy="1494846"/>
          </a:xfrm>
          <a:prstGeom prst="line">
            <a:avLst/>
          </a:prstGeom>
          <a:ln w="381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4DC4A8BA-B423-530E-92D8-8D9FA27D0583}"/>
              </a:ext>
            </a:extLst>
          </p:cNvPr>
          <p:cNvCxnSpPr>
            <a:cxnSpLocks/>
          </p:cNvCxnSpPr>
          <p:nvPr/>
        </p:nvCxnSpPr>
        <p:spPr>
          <a:xfrm>
            <a:off x="10042351" y="4142147"/>
            <a:ext cx="902010" cy="0"/>
          </a:xfrm>
          <a:prstGeom prst="line">
            <a:avLst/>
          </a:prstGeom>
          <a:ln w="381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33DEEA34-B9D9-6987-5CF1-BB98DFE541CF}"/>
              </a:ext>
            </a:extLst>
          </p:cNvPr>
          <p:cNvCxnSpPr>
            <a:cxnSpLocks/>
          </p:cNvCxnSpPr>
          <p:nvPr/>
        </p:nvCxnSpPr>
        <p:spPr>
          <a:xfrm>
            <a:off x="10063075" y="3073247"/>
            <a:ext cx="868019" cy="0"/>
          </a:xfrm>
          <a:prstGeom prst="line">
            <a:avLst/>
          </a:prstGeom>
          <a:ln w="381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id="{E7A16086-D0FC-B52B-41D6-F91CE764ACB8}"/>
              </a:ext>
            </a:extLst>
          </p:cNvPr>
          <p:cNvCxnSpPr>
            <a:cxnSpLocks/>
          </p:cNvCxnSpPr>
          <p:nvPr/>
        </p:nvCxnSpPr>
        <p:spPr>
          <a:xfrm>
            <a:off x="10917827" y="2659351"/>
            <a:ext cx="221309" cy="0"/>
          </a:xfrm>
          <a:prstGeom prst="line">
            <a:avLst/>
          </a:prstGeom>
          <a:ln w="381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79D58239-C61E-86FD-A072-DD2184A832C5}"/>
              </a:ext>
            </a:extLst>
          </p:cNvPr>
          <p:cNvCxnSpPr>
            <a:cxnSpLocks/>
          </p:cNvCxnSpPr>
          <p:nvPr/>
        </p:nvCxnSpPr>
        <p:spPr>
          <a:xfrm>
            <a:off x="9835139" y="2660682"/>
            <a:ext cx="221309" cy="0"/>
          </a:xfrm>
          <a:prstGeom prst="line">
            <a:avLst/>
          </a:prstGeom>
          <a:ln w="381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149" name="Rectangle 148">
            <a:extLst>
              <a:ext uri="{FF2B5EF4-FFF2-40B4-BE49-F238E27FC236}">
                <a16:creationId xmlns:a16="http://schemas.microsoft.com/office/drawing/2014/main" id="{FF8426C4-9484-E5AA-3E71-1FA16776591E}"/>
              </a:ext>
            </a:extLst>
          </p:cNvPr>
          <p:cNvSpPr/>
          <p:nvPr/>
        </p:nvSpPr>
        <p:spPr>
          <a:xfrm>
            <a:off x="10068390" y="3317940"/>
            <a:ext cx="852113" cy="811033"/>
          </a:xfrm>
          <a:prstGeom prst="rect">
            <a:avLst/>
          </a:prstGeom>
          <a:pattFill prst="sphere">
            <a:fgClr>
              <a:schemeClr val="accent1"/>
            </a:fgClr>
            <a:bgClr>
              <a:schemeClr val="bg1"/>
            </a:bgClr>
          </a:patt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2">
            <a:extLst>
              <a:ext uri="{FF2B5EF4-FFF2-40B4-BE49-F238E27FC236}">
                <a16:creationId xmlns:a16="http://schemas.microsoft.com/office/drawing/2014/main" id="{F69BBFEF-4B06-993B-392E-79A5C1E4CCC8}"/>
              </a:ext>
            </a:extLst>
          </p:cNvPr>
          <p:cNvSpPr txBox="1"/>
          <p:nvPr/>
        </p:nvSpPr>
        <p:spPr>
          <a:xfrm>
            <a:off x="9483454" y="2139848"/>
            <a:ext cx="2248910" cy="338554"/>
          </a:xfrm>
          <a:prstGeom prst="rect">
            <a:avLst/>
          </a:prstGeom>
          <a:noFill/>
        </p:spPr>
        <p:txBody>
          <a:bodyPr wrap="square" rtlCol="0">
            <a:spAutoFit/>
          </a:bodyPr>
          <a:lstStyle/>
          <a:p>
            <a:r>
              <a:rPr lang="en-US" sz="1600" b="1" dirty="0">
                <a:solidFill>
                  <a:srgbClr val="1E1E1E"/>
                </a:solidFill>
                <a:latin typeface="Calibri"/>
              </a:rPr>
              <a:t>Returns by Melting </a:t>
            </a:r>
            <a:endParaRPr lang="en-IN" sz="1600" b="1" dirty="0">
              <a:solidFill>
                <a:schemeClr val="accent1">
                  <a:lumMod val="50000"/>
                </a:schemeClr>
              </a:solidFill>
            </a:endParaRPr>
          </a:p>
        </p:txBody>
      </p:sp>
      <p:cxnSp>
        <p:nvCxnSpPr>
          <p:cNvPr id="23" name="Straight Arrow Connector 22">
            <a:extLst>
              <a:ext uri="{FF2B5EF4-FFF2-40B4-BE49-F238E27FC236}">
                <a16:creationId xmlns:a16="http://schemas.microsoft.com/office/drawing/2014/main" id="{9BAC72D2-6C17-5521-F600-FD6D6F6E484F}"/>
              </a:ext>
            </a:extLst>
          </p:cNvPr>
          <p:cNvCxnSpPr>
            <a:cxnSpLocks/>
          </p:cNvCxnSpPr>
          <p:nvPr/>
        </p:nvCxnSpPr>
        <p:spPr>
          <a:xfrm>
            <a:off x="9764460" y="3081798"/>
            <a:ext cx="0" cy="258573"/>
          </a:xfrm>
          <a:prstGeom prst="straightConnector1">
            <a:avLst/>
          </a:prstGeom>
          <a:ln w="38100">
            <a:solidFill>
              <a:schemeClr val="accent2">
                <a:lumMod val="75000"/>
              </a:schemeClr>
            </a:solidFill>
            <a:tailEnd type="triangle"/>
          </a:ln>
        </p:spPr>
        <p:style>
          <a:lnRef idx="1">
            <a:schemeClr val="dk1"/>
          </a:lnRef>
          <a:fillRef idx="0">
            <a:schemeClr val="dk1"/>
          </a:fillRef>
          <a:effectRef idx="0">
            <a:schemeClr val="dk1"/>
          </a:effectRef>
          <a:fontRef idx="minor">
            <a:schemeClr val="tx1"/>
          </a:fontRef>
        </p:style>
      </p:cxnSp>
      <p:cxnSp>
        <p:nvCxnSpPr>
          <p:cNvPr id="27" name="Straight Arrow Connector 26">
            <a:extLst>
              <a:ext uri="{FF2B5EF4-FFF2-40B4-BE49-F238E27FC236}">
                <a16:creationId xmlns:a16="http://schemas.microsoft.com/office/drawing/2014/main" id="{8475EB34-0FD8-63CA-115A-38C1DAD31672}"/>
              </a:ext>
            </a:extLst>
          </p:cNvPr>
          <p:cNvCxnSpPr>
            <a:cxnSpLocks/>
          </p:cNvCxnSpPr>
          <p:nvPr/>
        </p:nvCxnSpPr>
        <p:spPr>
          <a:xfrm flipV="1">
            <a:off x="7760079" y="3079942"/>
            <a:ext cx="2418" cy="245279"/>
          </a:xfrm>
          <a:prstGeom prst="straightConnector1">
            <a:avLst/>
          </a:prstGeom>
          <a:ln w="38100">
            <a:solidFill>
              <a:srgbClr val="002060"/>
            </a:solidFill>
            <a:tailEnd type="triangle"/>
          </a:ln>
        </p:spPr>
        <p:style>
          <a:lnRef idx="1">
            <a:schemeClr val="dk1"/>
          </a:lnRef>
          <a:fillRef idx="0">
            <a:schemeClr val="dk1"/>
          </a:fillRef>
          <a:effectRef idx="0">
            <a:schemeClr val="dk1"/>
          </a:effectRef>
          <a:fontRef idx="minor">
            <a:schemeClr val="tx1"/>
          </a:fontRef>
        </p:style>
      </p:cxnSp>
      <p:sp>
        <p:nvSpPr>
          <p:cNvPr id="31" name="TextBox 30">
            <a:extLst>
              <a:ext uri="{FF2B5EF4-FFF2-40B4-BE49-F238E27FC236}">
                <a16:creationId xmlns:a16="http://schemas.microsoft.com/office/drawing/2014/main" id="{CAE55E35-2505-97BC-1648-9E7B93DE861A}"/>
              </a:ext>
            </a:extLst>
          </p:cNvPr>
          <p:cNvSpPr txBox="1"/>
          <p:nvPr/>
        </p:nvSpPr>
        <p:spPr>
          <a:xfrm>
            <a:off x="6008799" y="2100734"/>
            <a:ext cx="2238724" cy="338554"/>
          </a:xfrm>
          <a:prstGeom prst="rect">
            <a:avLst/>
          </a:prstGeom>
          <a:noFill/>
        </p:spPr>
        <p:txBody>
          <a:bodyPr wrap="square" rtlCol="0">
            <a:spAutoFit/>
          </a:bodyPr>
          <a:lstStyle/>
          <a:p>
            <a:r>
              <a:rPr lang="en-US" sz="1600" b="1" dirty="0">
                <a:solidFill>
                  <a:srgbClr val="1E1E1E"/>
                </a:solidFill>
                <a:latin typeface="Calibri"/>
              </a:rPr>
              <a:t>Expands by Freezing</a:t>
            </a:r>
            <a:endParaRPr lang="en-IN" sz="1600" b="1" dirty="0">
              <a:solidFill>
                <a:srgbClr val="002060"/>
              </a:solidFill>
            </a:endParaRPr>
          </a:p>
        </p:txBody>
      </p:sp>
      <p:sp>
        <p:nvSpPr>
          <p:cNvPr id="32" name="TextBox 31">
            <a:extLst>
              <a:ext uri="{FF2B5EF4-FFF2-40B4-BE49-F238E27FC236}">
                <a16:creationId xmlns:a16="http://schemas.microsoft.com/office/drawing/2014/main" id="{EFB74644-137A-C3B1-FDB7-26888387FF75}"/>
              </a:ext>
            </a:extLst>
          </p:cNvPr>
          <p:cNvSpPr txBox="1"/>
          <p:nvPr/>
        </p:nvSpPr>
        <p:spPr>
          <a:xfrm>
            <a:off x="7858138" y="3059910"/>
            <a:ext cx="882330" cy="400110"/>
          </a:xfrm>
          <a:prstGeom prst="rect">
            <a:avLst/>
          </a:prstGeom>
          <a:noFill/>
        </p:spPr>
        <p:txBody>
          <a:bodyPr wrap="square" rtlCol="0">
            <a:spAutoFit/>
          </a:bodyPr>
          <a:lstStyle/>
          <a:p>
            <a:r>
              <a:rPr lang="en-US" sz="1400" b="1" dirty="0">
                <a:solidFill>
                  <a:srgbClr val="1E1E1E"/>
                </a:solidFill>
                <a:latin typeface="Calibri"/>
              </a:rPr>
              <a:t>16.8 %</a:t>
            </a:r>
            <a:endParaRPr lang="en-IN" sz="2000" b="1" dirty="0">
              <a:solidFill>
                <a:srgbClr val="002060"/>
              </a:solidFill>
            </a:endParaRPr>
          </a:p>
        </p:txBody>
      </p:sp>
      <p:sp>
        <p:nvSpPr>
          <p:cNvPr id="33" name="TextBox 32">
            <a:extLst>
              <a:ext uri="{FF2B5EF4-FFF2-40B4-BE49-F238E27FC236}">
                <a16:creationId xmlns:a16="http://schemas.microsoft.com/office/drawing/2014/main" id="{E4624248-54DA-7CB9-1C03-4E7A143EEA2C}"/>
              </a:ext>
            </a:extLst>
          </p:cNvPr>
          <p:cNvSpPr txBox="1"/>
          <p:nvPr/>
        </p:nvSpPr>
        <p:spPr>
          <a:xfrm>
            <a:off x="8943777" y="3061241"/>
            <a:ext cx="769252" cy="307777"/>
          </a:xfrm>
          <a:prstGeom prst="rect">
            <a:avLst/>
          </a:prstGeom>
          <a:noFill/>
        </p:spPr>
        <p:txBody>
          <a:bodyPr wrap="square" rtlCol="0">
            <a:spAutoFit/>
          </a:bodyPr>
          <a:lstStyle/>
          <a:p>
            <a:r>
              <a:rPr lang="en-US" sz="1400" b="1" dirty="0">
                <a:solidFill>
                  <a:srgbClr val="1E1E1E"/>
                </a:solidFill>
                <a:latin typeface="Calibri"/>
              </a:rPr>
              <a:t>155 cc</a:t>
            </a:r>
            <a:endParaRPr lang="en-IN" sz="2000" b="1" dirty="0">
              <a:solidFill>
                <a:schemeClr val="accent2">
                  <a:lumMod val="75000"/>
                </a:schemeClr>
              </a:solidFill>
            </a:endParaRPr>
          </a:p>
        </p:txBody>
      </p:sp>
      <p:cxnSp>
        <p:nvCxnSpPr>
          <p:cNvPr id="24" name="Straight Arrow Connector 23">
            <a:extLst>
              <a:ext uri="{FF2B5EF4-FFF2-40B4-BE49-F238E27FC236}">
                <a16:creationId xmlns:a16="http://schemas.microsoft.com/office/drawing/2014/main" id="{E7AEFA94-DB0B-868A-A5EB-05C53A70194F}"/>
              </a:ext>
            </a:extLst>
          </p:cNvPr>
          <p:cNvCxnSpPr>
            <a:cxnSpLocks/>
          </p:cNvCxnSpPr>
          <p:nvPr/>
        </p:nvCxnSpPr>
        <p:spPr>
          <a:xfrm>
            <a:off x="10521261" y="2849881"/>
            <a:ext cx="0" cy="228225"/>
          </a:xfrm>
          <a:prstGeom prst="straightConnector1">
            <a:avLst/>
          </a:prstGeom>
          <a:ln w="38100">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37" name="Straight Arrow Connector 36">
            <a:extLst>
              <a:ext uri="{FF2B5EF4-FFF2-40B4-BE49-F238E27FC236}">
                <a16:creationId xmlns:a16="http://schemas.microsoft.com/office/drawing/2014/main" id="{6014D314-8903-25DE-BA6F-685221A572A8}"/>
              </a:ext>
            </a:extLst>
          </p:cNvPr>
          <p:cNvCxnSpPr>
            <a:cxnSpLocks/>
          </p:cNvCxnSpPr>
          <p:nvPr/>
        </p:nvCxnSpPr>
        <p:spPr>
          <a:xfrm>
            <a:off x="10277421" y="2842435"/>
            <a:ext cx="0" cy="228225"/>
          </a:xfrm>
          <a:prstGeom prst="straightConnector1">
            <a:avLst/>
          </a:prstGeom>
          <a:ln w="38100">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38" name="Straight Arrow Connector 37">
            <a:extLst>
              <a:ext uri="{FF2B5EF4-FFF2-40B4-BE49-F238E27FC236}">
                <a16:creationId xmlns:a16="http://schemas.microsoft.com/office/drawing/2014/main" id="{3409261D-5243-278C-ADD6-71163C1B1E22}"/>
              </a:ext>
            </a:extLst>
          </p:cNvPr>
          <p:cNvCxnSpPr>
            <a:cxnSpLocks/>
          </p:cNvCxnSpPr>
          <p:nvPr/>
        </p:nvCxnSpPr>
        <p:spPr>
          <a:xfrm>
            <a:off x="10795581" y="2852595"/>
            <a:ext cx="0" cy="228225"/>
          </a:xfrm>
          <a:prstGeom prst="straightConnector1">
            <a:avLst/>
          </a:prstGeom>
          <a:ln w="38100">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45" name="Straight Arrow Connector 44">
            <a:extLst>
              <a:ext uri="{FF2B5EF4-FFF2-40B4-BE49-F238E27FC236}">
                <a16:creationId xmlns:a16="http://schemas.microsoft.com/office/drawing/2014/main" id="{52F813FF-3EB1-D715-026F-3D506FBDB6AD}"/>
              </a:ext>
            </a:extLst>
          </p:cNvPr>
          <p:cNvCxnSpPr>
            <a:cxnSpLocks/>
          </p:cNvCxnSpPr>
          <p:nvPr/>
        </p:nvCxnSpPr>
        <p:spPr>
          <a:xfrm>
            <a:off x="7034256" y="2639723"/>
            <a:ext cx="0" cy="228225"/>
          </a:xfrm>
          <a:prstGeom prst="straightConnector1">
            <a:avLst/>
          </a:prstGeom>
          <a:ln w="38100">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47" name="Straight Arrow Connector 46">
            <a:extLst>
              <a:ext uri="{FF2B5EF4-FFF2-40B4-BE49-F238E27FC236}">
                <a16:creationId xmlns:a16="http://schemas.microsoft.com/office/drawing/2014/main" id="{58E4D814-0C52-131C-17C9-6B17D2F2A6CC}"/>
              </a:ext>
            </a:extLst>
          </p:cNvPr>
          <p:cNvCxnSpPr>
            <a:cxnSpLocks/>
          </p:cNvCxnSpPr>
          <p:nvPr/>
        </p:nvCxnSpPr>
        <p:spPr>
          <a:xfrm>
            <a:off x="6790416" y="2632277"/>
            <a:ext cx="0" cy="228225"/>
          </a:xfrm>
          <a:prstGeom prst="straightConnector1">
            <a:avLst/>
          </a:prstGeom>
          <a:ln w="38100">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50" name="Straight Arrow Connector 49">
            <a:extLst>
              <a:ext uri="{FF2B5EF4-FFF2-40B4-BE49-F238E27FC236}">
                <a16:creationId xmlns:a16="http://schemas.microsoft.com/office/drawing/2014/main" id="{4AEEFE12-DAA4-10CE-CB68-41FBD195FA8F}"/>
              </a:ext>
            </a:extLst>
          </p:cNvPr>
          <p:cNvCxnSpPr>
            <a:cxnSpLocks/>
          </p:cNvCxnSpPr>
          <p:nvPr/>
        </p:nvCxnSpPr>
        <p:spPr>
          <a:xfrm>
            <a:off x="7308576" y="2642437"/>
            <a:ext cx="0" cy="228225"/>
          </a:xfrm>
          <a:prstGeom prst="straightConnector1">
            <a:avLst/>
          </a:prstGeom>
          <a:ln w="38100">
            <a:solidFill>
              <a:srgbClr val="FF0000"/>
            </a:solidFill>
            <a:tailEnd type="triangle"/>
          </a:ln>
        </p:spPr>
        <p:style>
          <a:lnRef idx="1">
            <a:schemeClr val="dk1"/>
          </a:lnRef>
          <a:fillRef idx="0">
            <a:schemeClr val="dk1"/>
          </a:fillRef>
          <a:effectRef idx="0">
            <a:schemeClr val="dk1"/>
          </a:effectRef>
          <a:fontRef idx="minor">
            <a:schemeClr val="tx1"/>
          </a:fontRef>
        </p:style>
      </p:cxnSp>
      <p:sp>
        <p:nvSpPr>
          <p:cNvPr id="69" name="Rectangle 68">
            <a:extLst>
              <a:ext uri="{FF2B5EF4-FFF2-40B4-BE49-F238E27FC236}">
                <a16:creationId xmlns:a16="http://schemas.microsoft.com/office/drawing/2014/main" id="{E1D782E9-B5EB-4B93-345D-909047C6968A}"/>
              </a:ext>
            </a:extLst>
          </p:cNvPr>
          <p:cNvSpPr/>
          <p:nvPr/>
        </p:nvSpPr>
        <p:spPr>
          <a:xfrm>
            <a:off x="6605135" y="2846867"/>
            <a:ext cx="886608" cy="267686"/>
          </a:xfrm>
          <a:prstGeom prst="rect">
            <a:avLst/>
          </a:prstGeom>
          <a:solidFill>
            <a:schemeClr val="accent3">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rgbClr val="1E1E1E"/>
                </a:solidFill>
                <a:latin typeface="Calibri"/>
              </a:rPr>
              <a:t>Piston</a:t>
            </a:r>
          </a:p>
        </p:txBody>
      </p:sp>
      <p:sp>
        <p:nvSpPr>
          <p:cNvPr id="77" name="Rectangle 76">
            <a:extLst>
              <a:ext uri="{FF2B5EF4-FFF2-40B4-BE49-F238E27FC236}">
                <a16:creationId xmlns:a16="http://schemas.microsoft.com/office/drawing/2014/main" id="{62E15C98-75AB-10A5-0677-33A4FBD4130A}"/>
              </a:ext>
            </a:extLst>
          </p:cNvPr>
          <p:cNvSpPr/>
          <p:nvPr/>
        </p:nvSpPr>
        <p:spPr>
          <a:xfrm>
            <a:off x="10052437" y="3065971"/>
            <a:ext cx="886608" cy="267686"/>
          </a:xfrm>
          <a:prstGeom prst="rect">
            <a:avLst/>
          </a:prstGeom>
          <a:solidFill>
            <a:schemeClr val="accent3">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rgbClr val="1E1E1E"/>
                </a:solidFill>
                <a:latin typeface="Calibri"/>
              </a:rPr>
              <a:t>Piston</a:t>
            </a:r>
          </a:p>
        </p:txBody>
      </p:sp>
      <p:cxnSp>
        <p:nvCxnSpPr>
          <p:cNvPr id="78" name="Straight Connector 77">
            <a:extLst>
              <a:ext uri="{FF2B5EF4-FFF2-40B4-BE49-F238E27FC236}">
                <a16:creationId xmlns:a16="http://schemas.microsoft.com/office/drawing/2014/main" id="{9F1773BB-8242-734B-F414-78AE0E375CCF}"/>
              </a:ext>
            </a:extLst>
          </p:cNvPr>
          <p:cNvCxnSpPr>
            <a:cxnSpLocks/>
          </p:cNvCxnSpPr>
          <p:nvPr/>
        </p:nvCxnSpPr>
        <p:spPr>
          <a:xfrm>
            <a:off x="6245764" y="3333657"/>
            <a:ext cx="1604420" cy="10156"/>
          </a:xfrm>
          <a:prstGeom prst="line">
            <a:avLst/>
          </a:prstGeom>
        </p:spPr>
        <p:style>
          <a:lnRef idx="1">
            <a:schemeClr val="accent1"/>
          </a:lnRef>
          <a:fillRef idx="0">
            <a:schemeClr val="accent1"/>
          </a:fillRef>
          <a:effectRef idx="0">
            <a:schemeClr val="accent1"/>
          </a:effectRef>
          <a:fontRef idx="minor">
            <a:schemeClr val="tx1"/>
          </a:fontRef>
        </p:style>
      </p:cxnSp>
      <p:sp>
        <p:nvSpPr>
          <p:cNvPr id="86" name="TextBox 85">
            <a:extLst>
              <a:ext uri="{FF2B5EF4-FFF2-40B4-BE49-F238E27FC236}">
                <a16:creationId xmlns:a16="http://schemas.microsoft.com/office/drawing/2014/main" id="{EEE76412-699E-DA30-B7F3-039453B9E3C5}"/>
              </a:ext>
            </a:extLst>
          </p:cNvPr>
          <p:cNvSpPr txBox="1"/>
          <p:nvPr/>
        </p:nvSpPr>
        <p:spPr>
          <a:xfrm>
            <a:off x="6598407" y="2410448"/>
            <a:ext cx="1374984" cy="307777"/>
          </a:xfrm>
          <a:prstGeom prst="rect">
            <a:avLst/>
          </a:prstGeom>
          <a:noFill/>
        </p:spPr>
        <p:txBody>
          <a:bodyPr wrap="square" rtlCol="0">
            <a:spAutoFit/>
          </a:bodyPr>
          <a:lstStyle/>
          <a:p>
            <a:r>
              <a:rPr lang="en-US" sz="1400" dirty="0">
                <a:solidFill>
                  <a:srgbClr val="1E1E1E"/>
                </a:solidFill>
                <a:latin typeface="Calibri"/>
              </a:rPr>
              <a:t>200 MPa</a:t>
            </a:r>
            <a:endParaRPr lang="en-IN" sz="1400" dirty="0">
              <a:solidFill>
                <a:srgbClr val="FF0000"/>
              </a:solidFill>
            </a:endParaRPr>
          </a:p>
        </p:txBody>
      </p:sp>
      <p:cxnSp>
        <p:nvCxnSpPr>
          <p:cNvPr id="90" name="Straight Connector 89">
            <a:extLst>
              <a:ext uri="{FF2B5EF4-FFF2-40B4-BE49-F238E27FC236}">
                <a16:creationId xmlns:a16="http://schemas.microsoft.com/office/drawing/2014/main" id="{1D30042B-7DAB-CA37-AD6D-BBA5DB42208B}"/>
              </a:ext>
            </a:extLst>
          </p:cNvPr>
          <p:cNvCxnSpPr>
            <a:cxnSpLocks/>
          </p:cNvCxnSpPr>
          <p:nvPr/>
        </p:nvCxnSpPr>
        <p:spPr>
          <a:xfrm>
            <a:off x="9651292" y="3077751"/>
            <a:ext cx="350158" cy="0"/>
          </a:xfrm>
          <a:prstGeom prst="line">
            <a:avLst/>
          </a:prstGeom>
        </p:spPr>
        <p:style>
          <a:lnRef idx="1">
            <a:schemeClr val="accent1"/>
          </a:lnRef>
          <a:fillRef idx="0">
            <a:schemeClr val="accent1"/>
          </a:fillRef>
          <a:effectRef idx="0">
            <a:schemeClr val="accent1"/>
          </a:effectRef>
          <a:fontRef idx="minor">
            <a:schemeClr val="tx1"/>
          </a:fontRef>
        </p:style>
      </p:cxnSp>
      <p:sp>
        <p:nvSpPr>
          <p:cNvPr id="95" name="TextBox 94">
            <a:extLst>
              <a:ext uri="{FF2B5EF4-FFF2-40B4-BE49-F238E27FC236}">
                <a16:creationId xmlns:a16="http://schemas.microsoft.com/office/drawing/2014/main" id="{9C5AF22D-8500-A398-032B-2EA70E755A31}"/>
              </a:ext>
            </a:extLst>
          </p:cNvPr>
          <p:cNvSpPr txBox="1"/>
          <p:nvPr/>
        </p:nvSpPr>
        <p:spPr>
          <a:xfrm>
            <a:off x="10070608" y="2625795"/>
            <a:ext cx="1374984" cy="307777"/>
          </a:xfrm>
          <a:prstGeom prst="rect">
            <a:avLst/>
          </a:prstGeom>
          <a:noFill/>
        </p:spPr>
        <p:txBody>
          <a:bodyPr wrap="square" rtlCol="0">
            <a:spAutoFit/>
          </a:bodyPr>
          <a:lstStyle/>
          <a:p>
            <a:r>
              <a:rPr lang="en-US" sz="1400" dirty="0">
                <a:solidFill>
                  <a:srgbClr val="1E1E1E"/>
                </a:solidFill>
                <a:latin typeface="Calibri"/>
              </a:rPr>
              <a:t>200 MPa</a:t>
            </a:r>
            <a:endParaRPr lang="en-IN" sz="1400" dirty="0">
              <a:solidFill>
                <a:srgbClr val="FF0000"/>
              </a:solidFill>
            </a:endParaRPr>
          </a:p>
        </p:txBody>
      </p:sp>
      <p:sp>
        <p:nvSpPr>
          <p:cNvPr id="109" name="TextBox 108">
            <a:extLst>
              <a:ext uri="{FF2B5EF4-FFF2-40B4-BE49-F238E27FC236}">
                <a16:creationId xmlns:a16="http://schemas.microsoft.com/office/drawing/2014/main" id="{B0C2AAE6-F8F6-9330-0533-92FE4DB56A55}"/>
              </a:ext>
            </a:extLst>
          </p:cNvPr>
          <p:cNvSpPr txBox="1"/>
          <p:nvPr/>
        </p:nvSpPr>
        <p:spPr>
          <a:xfrm>
            <a:off x="8599055" y="2898868"/>
            <a:ext cx="416457" cy="584775"/>
          </a:xfrm>
          <a:prstGeom prst="rect">
            <a:avLst/>
          </a:prstGeom>
          <a:noFill/>
        </p:spPr>
        <p:txBody>
          <a:bodyPr wrap="square" rtlCol="0">
            <a:spAutoFit/>
          </a:bodyPr>
          <a:lstStyle/>
          <a:p>
            <a:r>
              <a:rPr lang="en-IN" sz="3200" dirty="0">
                <a:solidFill>
                  <a:srgbClr val="1E1E1E"/>
                </a:solidFill>
                <a:latin typeface="Calibri"/>
              </a:rPr>
              <a:t>≈</a:t>
            </a:r>
          </a:p>
        </p:txBody>
      </p:sp>
      <p:sp>
        <p:nvSpPr>
          <p:cNvPr id="110" name="TextBox 109">
            <a:extLst>
              <a:ext uri="{FF2B5EF4-FFF2-40B4-BE49-F238E27FC236}">
                <a16:creationId xmlns:a16="http://schemas.microsoft.com/office/drawing/2014/main" id="{C4D0273E-B70D-AE4C-EDA6-F196623CDC7D}"/>
              </a:ext>
            </a:extLst>
          </p:cNvPr>
          <p:cNvSpPr txBox="1"/>
          <p:nvPr/>
        </p:nvSpPr>
        <p:spPr>
          <a:xfrm>
            <a:off x="5495815" y="3264643"/>
            <a:ext cx="1260976" cy="738664"/>
          </a:xfrm>
          <a:prstGeom prst="rect">
            <a:avLst/>
          </a:prstGeom>
          <a:noFill/>
        </p:spPr>
        <p:txBody>
          <a:bodyPr wrap="square" rtlCol="0">
            <a:spAutoFit/>
          </a:bodyPr>
          <a:lstStyle/>
          <a:p>
            <a:r>
              <a:rPr lang="en-US" sz="1400" dirty="0">
                <a:solidFill>
                  <a:srgbClr val="1E1E1E"/>
                </a:solidFill>
                <a:latin typeface="Calibri"/>
              </a:rPr>
              <a:t>Solidifies to 1077 cc Ice at 253 K </a:t>
            </a:r>
            <a:endParaRPr lang="en-IN" dirty="0"/>
          </a:p>
        </p:txBody>
      </p:sp>
      <p:sp>
        <p:nvSpPr>
          <p:cNvPr id="111" name="TextBox 110">
            <a:extLst>
              <a:ext uri="{FF2B5EF4-FFF2-40B4-BE49-F238E27FC236}">
                <a16:creationId xmlns:a16="http://schemas.microsoft.com/office/drawing/2014/main" id="{09AA9593-4180-6527-472D-24BD4E556439}"/>
              </a:ext>
            </a:extLst>
          </p:cNvPr>
          <p:cNvSpPr txBox="1"/>
          <p:nvPr/>
        </p:nvSpPr>
        <p:spPr>
          <a:xfrm>
            <a:off x="8418113" y="3376294"/>
            <a:ext cx="1810328" cy="523220"/>
          </a:xfrm>
          <a:prstGeom prst="rect">
            <a:avLst/>
          </a:prstGeom>
          <a:noFill/>
        </p:spPr>
        <p:txBody>
          <a:bodyPr wrap="square" rtlCol="0">
            <a:spAutoFit/>
          </a:bodyPr>
          <a:lstStyle/>
          <a:p>
            <a:r>
              <a:rPr lang="en-US" sz="1400" dirty="0">
                <a:solidFill>
                  <a:srgbClr val="1E1E1E"/>
                </a:solidFill>
                <a:latin typeface="Calibri"/>
              </a:rPr>
              <a:t>Liquifies to 922 cc Water at 253 K </a:t>
            </a:r>
            <a:endParaRPr lang="en-IN" dirty="0"/>
          </a:p>
        </p:txBody>
      </p:sp>
      <p:sp>
        <p:nvSpPr>
          <p:cNvPr id="171" name="Oval 170">
            <a:extLst>
              <a:ext uri="{FF2B5EF4-FFF2-40B4-BE49-F238E27FC236}">
                <a16:creationId xmlns:a16="http://schemas.microsoft.com/office/drawing/2014/main" id="{3E53BA2F-F571-20DE-A133-4877047BEC8D}"/>
              </a:ext>
            </a:extLst>
          </p:cNvPr>
          <p:cNvSpPr/>
          <p:nvPr/>
        </p:nvSpPr>
        <p:spPr>
          <a:xfrm rot="552601">
            <a:off x="7942114" y="4261514"/>
            <a:ext cx="1677007" cy="258136"/>
          </a:xfrm>
          <a:prstGeom prst="ellipse">
            <a:avLst/>
          </a:prstGeom>
          <a:noFill/>
          <a:ln w="28575">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72" name="Straight Arrow Connector 171">
            <a:extLst>
              <a:ext uri="{FF2B5EF4-FFF2-40B4-BE49-F238E27FC236}">
                <a16:creationId xmlns:a16="http://schemas.microsoft.com/office/drawing/2014/main" id="{44AD38C3-AA53-A433-D9C6-998DC605E3CB}"/>
              </a:ext>
            </a:extLst>
          </p:cNvPr>
          <p:cNvCxnSpPr>
            <a:cxnSpLocks/>
          </p:cNvCxnSpPr>
          <p:nvPr/>
        </p:nvCxnSpPr>
        <p:spPr>
          <a:xfrm flipH="1" flipV="1">
            <a:off x="8231624" y="4396468"/>
            <a:ext cx="247589" cy="65929"/>
          </a:xfrm>
          <a:prstGeom prst="straightConnector1">
            <a:avLst/>
          </a:prstGeom>
          <a:ln w="38100">
            <a:solidFill>
              <a:srgbClr val="002060"/>
            </a:solidFill>
            <a:tailEnd type="triangle"/>
          </a:ln>
        </p:spPr>
        <p:style>
          <a:lnRef idx="1">
            <a:schemeClr val="dk1"/>
          </a:lnRef>
          <a:fillRef idx="0">
            <a:schemeClr val="dk1"/>
          </a:fillRef>
          <a:effectRef idx="0">
            <a:schemeClr val="dk1"/>
          </a:effectRef>
          <a:fontRef idx="minor">
            <a:schemeClr val="tx1"/>
          </a:fontRef>
        </p:style>
      </p:cxnSp>
      <p:cxnSp>
        <p:nvCxnSpPr>
          <p:cNvPr id="175" name="Straight Arrow Connector 174">
            <a:extLst>
              <a:ext uri="{FF2B5EF4-FFF2-40B4-BE49-F238E27FC236}">
                <a16:creationId xmlns:a16="http://schemas.microsoft.com/office/drawing/2014/main" id="{570629A7-ED27-CC56-6B39-752F738EAE9B}"/>
              </a:ext>
            </a:extLst>
          </p:cNvPr>
          <p:cNvCxnSpPr>
            <a:cxnSpLocks/>
          </p:cNvCxnSpPr>
          <p:nvPr/>
        </p:nvCxnSpPr>
        <p:spPr>
          <a:xfrm>
            <a:off x="9091389" y="4318027"/>
            <a:ext cx="257300" cy="61462"/>
          </a:xfrm>
          <a:prstGeom prst="straightConnector1">
            <a:avLst/>
          </a:prstGeom>
          <a:ln w="38100">
            <a:solidFill>
              <a:schemeClr val="accent2">
                <a:lumMod val="75000"/>
              </a:schemeClr>
            </a:solidFill>
            <a:tailEnd type="triangle"/>
          </a:ln>
        </p:spPr>
        <p:style>
          <a:lnRef idx="1">
            <a:schemeClr val="dk1"/>
          </a:lnRef>
          <a:fillRef idx="0">
            <a:schemeClr val="dk1"/>
          </a:fillRef>
          <a:effectRef idx="0">
            <a:schemeClr val="dk1"/>
          </a:effectRef>
          <a:fontRef idx="minor">
            <a:schemeClr val="tx1"/>
          </a:fontRef>
        </p:style>
      </p:cxnSp>
      <p:cxnSp>
        <p:nvCxnSpPr>
          <p:cNvPr id="181" name="Straight Arrow Connector 180">
            <a:extLst>
              <a:ext uri="{FF2B5EF4-FFF2-40B4-BE49-F238E27FC236}">
                <a16:creationId xmlns:a16="http://schemas.microsoft.com/office/drawing/2014/main" id="{C48CC37B-C49E-ED2B-1D90-F3E8D0B92F65}"/>
              </a:ext>
            </a:extLst>
          </p:cNvPr>
          <p:cNvCxnSpPr>
            <a:cxnSpLocks/>
          </p:cNvCxnSpPr>
          <p:nvPr/>
        </p:nvCxnSpPr>
        <p:spPr>
          <a:xfrm>
            <a:off x="7045212" y="3703078"/>
            <a:ext cx="672232" cy="445544"/>
          </a:xfrm>
          <a:prstGeom prst="straightConnector1">
            <a:avLst/>
          </a:prstGeom>
          <a:ln w="38100">
            <a:solidFill>
              <a:srgbClr val="002060"/>
            </a:solidFill>
            <a:tailEnd type="triangle"/>
          </a:ln>
        </p:spPr>
        <p:style>
          <a:lnRef idx="1">
            <a:schemeClr val="dk1"/>
          </a:lnRef>
          <a:fillRef idx="0">
            <a:schemeClr val="dk1"/>
          </a:fillRef>
          <a:effectRef idx="0">
            <a:schemeClr val="dk1"/>
          </a:effectRef>
          <a:fontRef idx="minor">
            <a:schemeClr val="tx1"/>
          </a:fontRef>
        </p:style>
      </p:cxnSp>
      <p:cxnSp>
        <p:nvCxnSpPr>
          <p:cNvPr id="184" name="Straight Arrow Connector 183">
            <a:extLst>
              <a:ext uri="{FF2B5EF4-FFF2-40B4-BE49-F238E27FC236}">
                <a16:creationId xmlns:a16="http://schemas.microsoft.com/office/drawing/2014/main" id="{143EA173-2E83-9461-827B-491D13E018A2}"/>
              </a:ext>
            </a:extLst>
          </p:cNvPr>
          <p:cNvCxnSpPr>
            <a:cxnSpLocks/>
          </p:cNvCxnSpPr>
          <p:nvPr/>
        </p:nvCxnSpPr>
        <p:spPr>
          <a:xfrm flipV="1">
            <a:off x="9835139" y="3742445"/>
            <a:ext cx="639574" cy="399702"/>
          </a:xfrm>
          <a:prstGeom prst="straightConnector1">
            <a:avLst/>
          </a:prstGeom>
          <a:ln w="38100">
            <a:solidFill>
              <a:schemeClr val="accent2">
                <a:lumMod val="75000"/>
              </a:schemeClr>
            </a:solidFill>
            <a:headEnd type="none"/>
            <a:tailEnd type="stealth" w="lg" len="lg"/>
          </a:ln>
        </p:spPr>
        <p:style>
          <a:lnRef idx="1">
            <a:schemeClr val="dk1"/>
          </a:lnRef>
          <a:fillRef idx="0">
            <a:schemeClr val="dk1"/>
          </a:fillRef>
          <a:effectRef idx="0">
            <a:schemeClr val="dk1"/>
          </a:effectRef>
          <a:fontRef idx="minor">
            <a:schemeClr val="tx1"/>
          </a:fontRef>
        </p:style>
      </p:cxnSp>
      <p:sp>
        <p:nvSpPr>
          <p:cNvPr id="189" name="TextBox 188">
            <a:extLst>
              <a:ext uri="{FF2B5EF4-FFF2-40B4-BE49-F238E27FC236}">
                <a16:creationId xmlns:a16="http://schemas.microsoft.com/office/drawing/2014/main" id="{9855031B-09BF-65A7-D8BD-EF152F122536}"/>
              </a:ext>
            </a:extLst>
          </p:cNvPr>
          <p:cNvSpPr txBox="1"/>
          <p:nvPr/>
        </p:nvSpPr>
        <p:spPr>
          <a:xfrm>
            <a:off x="7938993" y="2002585"/>
            <a:ext cx="1660930" cy="861774"/>
          </a:xfrm>
          <a:prstGeom prst="rect">
            <a:avLst/>
          </a:prstGeom>
          <a:noFill/>
        </p:spPr>
        <p:txBody>
          <a:bodyPr wrap="square" rtlCol="0">
            <a:spAutoFit/>
          </a:bodyPr>
          <a:lstStyle/>
          <a:p>
            <a:r>
              <a:rPr lang="en-IN" sz="1600" dirty="0">
                <a:solidFill>
                  <a:srgbClr val="1E1E1E"/>
                </a:solidFill>
                <a:latin typeface="Calibri"/>
              </a:rPr>
              <a:t>Work = 200 MPa X 155 cc = 31 kJ   ( </a:t>
            </a:r>
            <a:r>
              <a:rPr lang="en-IN" sz="1600" dirty="0"/>
              <a:t>1 cc = 1e-6 m³</a:t>
            </a:r>
            <a:r>
              <a:rPr lang="en-IN" sz="1600" dirty="0">
                <a:solidFill>
                  <a:srgbClr val="1E1E1E"/>
                </a:solidFill>
                <a:latin typeface="Calibri"/>
              </a:rPr>
              <a:t> )</a:t>
            </a:r>
          </a:p>
        </p:txBody>
      </p:sp>
      <p:sp>
        <p:nvSpPr>
          <p:cNvPr id="2" name="TextBox 1">
            <a:extLst>
              <a:ext uri="{FF2B5EF4-FFF2-40B4-BE49-F238E27FC236}">
                <a16:creationId xmlns:a16="http://schemas.microsoft.com/office/drawing/2014/main" id="{611E2511-105B-C45B-6E49-FD43F952C50E}"/>
              </a:ext>
            </a:extLst>
          </p:cNvPr>
          <p:cNvSpPr txBox="1"/>
          <p:nvPr/>
        </p:nvSpPr>
        <p:spPr>
          <a:xfrm>
            <a:off x="456014" y="1102560"/>
            <a:ext cx="10651257" cy="1015663"/>
          </a:xfrm>
          <a:prstGeom prst="rect">
            <a:avLst/>
          </a:prstGeom>
          <a:noFill/>
        </p:spPr>
        <p:txBody>
          <a:bodyPr wrap="square" rtlCol="0">
            <a:spAutoFit/>
          </a:bodyPr>
          <a:lstStyle/>
          <a:p>
            <a:pPr algn="just"/>
            <a:r>
              <a:rPr lang="en-IN" sz="2000" dirty="0">
                <a:solidFill>
                  <a:srgbClr val="1E1E1E"/>
                </a:solidFill>
                <a:latin typeface="Calibri"/>
              </a:rPr>
              <a:t>As the fluid freezes, it expands by approximately 16.8%, resulting in a volume increase to 1077 cc. The expanded ice delivers mechanical work, w₁ = 200 MPa × (1077 cc - 922 cc) = 200 MPa x 155 cc = 31,000 Nm = 31 kJ.</a:t>
            </a:r>
          </a:p>
        </p:txBody>
      </p:sp>
      <p:sp>
        <p:nvSpPr>
          <p:cNvPr id="4" name="Title 1">
            <a:extLst>
              <a:ext uri="{FF2B5EF4-FFF2-40B4-BE49-F238E27FC236}">
                <a16:creationId xmlns:a16="http://schemas.microsoft.com/office/drawing/2014/main" id="{CC9DC6B7-7392-1836-A8B1-89BB6B4EF7FD}"/>
              </a:ext>
            </a:extLst>
          </p:cNvPr>
          <p:cNvSpPr txBox="1">
            <a:spLocks/>
          </p:cNvSpPr>
          <p:nvPr/>
        </p:nvSpPr>
        <p:spPr>
          <a:xfrm>
            <a:off x="299164" y="150770"/>
            <a:ext cx="10175549" cy="976293"/>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4000" b="1" u="sng" dirty="0">
                <a:solidFill>
                  <a:srgbClr val="1E1E1E"/>
                </a:solidFill>
                <a:latin typeface="Calibri"/>
              </a:rPr>
              <a:t>A Novel Heat Engine’s Efficiency Comparison</a:t>
            </a:r>
            <a:endParaRPr lang="en-IN" sz="4000" u="sng" dirty="0"/>
          </a:p>
        </p:txBody>
      </p:sp>
      <p:sp>
        <p:nvSpPr>
          <p:cNvPr id="5" name="TextBox 4">
            <a:extLst>
              <a:ext uri="{FF2B5EF4-FFF2-40B4-BE49-F238E27FC236}">
                <a16:creationId xmlns:a16="http://schemas.microsoft.com/office/drawing/2014/main" id="{8A5381AE-3657-6380-47D9-11B88BD14732}"/>
              </a:ext>
            </a:extLst>
          </p:cNvPr>
          <p:cNvSpPr txBox="1"/>
          <p:nvPr/>
        </p:nvSpPr>
        <p:spPr>
          <a:xfrm>
            <a:off x="574317" y="2387696"/>
            <a:ext cx="4214775" cy="2246769"/>
          </a:xfrm>
          <a:prstGeom prst="rect">
            <a:avLst/>
          </a:prstGeom>
          <a:noFill/>
        </p:spPr>
        <p:txBody>
          <a:bodyPr wrap="square" rtlCol="0">
            <a:spAutoFit/>
          </a:bodyPr>
          <a:lstStyle/>
          <a:p>
            <a:pPr algn="just"/>
            <a:r>
              <a:rPr lang="en-IN" sz="2000" dirty="0">
                <a:solidFill>
                  <a:srgbClr val="1E1E1E"/>
                </a:solidFill>
                <a:latin typeface="Calibri"/>
              </a:rPr>
              <a:t>The total change in internal energy (ΔU) during the freezing process is ΔU = w₁ + q₂ = 31 kJ + 334 kJ = 365 kJ. The cycle completes when the frozen water absorbs energy (q₁ = ΔU = 365 kJ) from the hot body (Source) at 254 K (T₁) for melting.</a:t>
            </a:r>
            <a:r>
              <a:rPr lang="en-IN" sz="2000" b="1" dirty="0">
                <a:solidFill>
                  <a:srgbClr val="1E1E1E"/>
                </a:solidFill>
                <a:latin typeface="Calibri"/>
              </a:rPr>
              <a:t>       </a:t>
            </a:r>
            <a:endParaRPr lang="en-IN" sz="2000" dirty="0"/>
          </a:p>
        </p:txBody>
      </p:sp>
      <p:sp>
        <p:nvSpPr>
          <p:cNvPr id="3" name="TextBox 2">
            <a:extLst>
              <a:ext uri="{FF2B5EF4-FFF2-40B4-BE49-F238E27FC236}">
                <a16:creationId xmlns:a16="http://schemas.microsoft.com/office/drawing/2014/main" id="{D116A75E-D5F0-6F69-B03F-F95BAB2689F7}"/>
              </a:ext>
            </a:extLst>
          </p:cNvPr>
          <p:cNvSpPr txBox="1"/>
          <p:nvPr/>
        </p:nvSpPr>
        <p:spPr>
          <a:xfrm>
            <a:off x="299164" y="4887413"/>
            <a:ext cx="11180174" cy="1015663"/>
          </a:xfrm>
          <a:prstGeom prst="rect">
            <a:avLst/>
          </a:prstGeom>
          <a:noFill/>
        </p:spPr>
        <p:txBody>
          <a:bodyPr wrap="square" rtlCol="0">
            <a:spAutoFit/>
          </a:bodyPr>
          <a:lstStyle/>
          <a:p>
            <a:pPr algn="just"/>
            <a:r>
              <a:rPr lang="en-IN" sz="2000" dirty="0">
                <a:solidFill>
                  <a:srgbClr val="1E1E1E"/>
                </a:solidFill>
                <a:latin typeface="Calibri"/>
              </a:rPr>
              <a:t>The Carnot cycle efficiency (E₁) is calculated as E₁ = 1 - (252/254) ≈ 0.8%, given the source temperature (T₁) of 254 K and sink temperature (T₂) of 252 K. In contrast, the proposed heat engine's efficiency (E₂) is E₂ = w₁/q₁ = 31 kJ / 365 kJ ≈ 8.5%. Notably, E₂ surpasses E₁, appearing to defy *Carnot's theorem.</a:t>
            </a:r>
            <a:endParaRPr lang="en-IN" dirty="0"/>
          </a:p>
        </p:txBody>
      </p:sp>
      <p:sp>
        <p:nvSpPr>
          <p:cNvPr id="6" name="TextBox 5">
            <a:extLst>
              <a:ext uri="{FF2B5EF4-FFF2-40B4-BE49-F238E27FC236}">
                <a16:creationId xmlns:a16="http://schemas.microsoft.com/office/drawing/2014/main" id="{2AFF9BF9-CC4B-E4DF-1927-4EBD26B35EC7}"/>
              </a:ext>
            </a:extLst>
          </p:cNvPr>
          <p:cNvSpPr txBox="1"/>
          <p:nvPr/>
        </p:nvSpPr>
        <p:spPr>
          <a:xfrm>
            <a:off x="7501063" y="3660230"/>
            <a:ext cx="550525" cy="400110"/>
          </a:xfrm>
          <a:prstGeom prst="rect">
            <a:avLst/>
          </a:prstGeom>
          <a:noFill/>
        </p:spPr>
        <p:txBody>
          <a:bodyPr wrap="square" rtlCol="0">
            <a:spAutoFit/>
          </a:bodyPr>
          <a:lstStyle/>
          <a:p>
            <a:r>
              <a:rPr lang="en-IN" sz="2000" b="1" dirty="0">
                <a:solidFill>
                  <a:srgbClr val="1E1E1E"/>
                </a:solidFill>
                <a:latin typeface="Calibri"/>
              </a:rPr>
              <a:t>q₂</a:t>
            </a:r>
            <a:endParaRPr lang="en-IN" sz="2000" b="1" dirty="0">
              <a:solidFill>
                <a:srgbClr val="002060"/>
              </a:solidFill>
            </a:endParaRPr>
          </a:p>
        </p:txBody>
      </p:sp>
      <p:sp>
        <p:nvSpPr>
          <p:cNvPr id="7" name="TextBox 6">
            <a:extLst>
              <a:ext uri="{FF2B5EF4-FFF2-40B4-BE49-F238E27FC236}">
                <a16:creationId xmlns:a16="http://schemas.microsoft.com/office/drawing/2014/main" id="{B8A94DE9-3AAA-46D3-B83B-17F5532FA521}"/>
              </a:ext>
            </a:extLst>
          </p:cNvPr>
          <p:cNvSpPr txBox="1"/>
          <p:nvPr/>
        </p:nvSpPr>
        <p:spPr>
          <a:xfrm>
            <a:off x="9518123" y="3758840"/>
            <a:ext cx="550525" cy="400110"/>
          </a:xfrm>
          <a:prstGeom prst="rect">
            <a:avLst/>
          </a:prstGeom>
          <a:noFill/>
        </p:spPr>
        <p:txBody>
          <a:bodyPr wrap="square" rtlCol="0">
            <a:spAutoFit/>
          </a:bodyPr>
          <a:lstStyle/>
          <a:p>
            <a:r>
              <a:rPr lang="en-IN" sz="2000" b="1" dirty="0">
                <a:solidFill>
                  <a:srgbClr val="1E1E1E"/>
                </a:solidFill>
                <a:latin typeface="Calibri"/>
              </a:rPr>
              <a:t>q</a:t>
            </a:r>
            <a:r>
              <a:rPr lang="en-IN" sz="1400" b="1" dirty="0">
                <a:solidFill>
                  <a:srgbClr val="1E1E1E"/>
                </a:solidFill>
                <a:latin typeface="Calibri"/>
              </a:rPr>
              <a:t>1</a:t>
            </a:r>
            <a:endParaRPr lang="en-IN" sz="2000" b="1" dirty="0">
              <a:solidFill>
                <a:srgbClr val="FF0000"/>
              </a:solidFill>
            </a:endParaRPr>
          </a:p>
        </p:txBody>
      </p:sp>
      <p:sp>
        <p:nvSpPr>
          <p:cNvPr id="9" name="TextBox 8">
            <a:extLst>
              <a:ext uri="{FF2B5EF4-FFF2-40B4-BE49-F238E27FC236}">
                <a16:creationId xmlns:a16="http://schemas.microsoft.com/office/drawing/2014/main" id="{0178AFAA-9C91-D2EA-0BB7-9EA75BF568D9}"/>
              </a:ext>
            </a:extLst>
          </p:cNvPr>
          <p:cNvSpPr txBox="1"/>
          <p:nvPr/>
        </p:nvSpPr>
        <p:spPr>
          <a:xfrm>
            <a:off x="193343" y="6035515"/>
            <a:ext cx="11225133" cy="646331"/>
          </a:xfrm>
          <a:prstGeom prst="rect">
            <a:avLst/>
          </a:prstGeom>
          <a:noFill/>
        </p:spPr>
        <p:txBody>
          <a:bodyPr wrap="square">
            <a:spAutoFit/>
          </a:bodyPr>
          <a:lstStyle/>
          <a:p>
            <a:pPr algn="just"/>
            <a:r>
              <a:rPr lang="en-IN" sz="1800" u="sng" dirty="0">
                <a:solidFill>
                  <a:srgbClr val="1E1E1E"/>
                </a:solidFill>
                <a:latin typeface="Calibri"/>
              </a:rPr>
              <a:t>Carnot's theorem</a:t>
            </a:r>
            <a:r>
              <a:rPr lang="en-IN" u="sng" dirty="0">
                <a:solidFill>
                  <a:srgbClr val="1E1E1E"/>
                </a:solidFill>
                <a:latin typeface="Calibri"/>
              </a:rPr>
              <a:t>:</a:t>
            </a:r>
            <a:r>
              <a:rPr lang="en-IN" dirty="0">
                <a:solidFill>
                  <a:srgbClr val="1E1E1E"/>
                </a:solidFill>
                <a:latin typeface="Calibri"/>
              </a:rPr>
              <a:t> N</a:t>
            </a:r>
            <a:r>
              <a:rPr lang="en-IN" sz="1800" dirty="0">
                <a:solidFill>
                  <a:srgbClr val="1E1E1E"/>
                </a:solidFill>
                <a:latin typeface="Calibri"/>
              </a:rPr>
              <a:t>o heat engine can exceed the efficiency of a Carnot engine operating within the same temperature limits.</a:t>
            </a:r>
          </a:p>
        </p:txBody>
      </p:sp>
    </p:spTree>
    <p:extLst>
      <p:ext uri="{BB962C8B-B14F-4D97-AF65-F5344CB8AC3E}">
        <p14:creationId xmlns:p14="http://schemas.microsoft.com/office/powerpoint/2010/main" val="12167387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D619D4-E458-7C67-72FF-F21BA05A1645}"/>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5EC8D88A-E5B4-ECAB-9871-4AE8A20A85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V="1">
            <a:off x="5213065" y="3561143"/>
            <a:ext cx="1719357" cy="335983"/>
          </a:xfrm>
          <a:prstGeom prst="rect">
            <a:avLst/>
          </a:prstGeom>
        </p:spPr>
      </p:pic>
      <p:cxnSp>
        <p:nvCxnSpPr>
          <p:cNvPr id="2" name="Straight Connector 1">
            <a:extLst>
              <a:ext uri="{FF2B5EF4-FFF2-40B4-BE49-F238E27FC236}">
                <a16:creationId xmlns:a16="http://schemas.microsoft.com/office/drawing/2014/main" id="{BEC85CB7-832B-1BE9-6B33-A251849BCD40}"/>
              </a:ext>
            </a:extLst>
          </p:cNvPr>
          <p:cNvCxnSpPr>
            <a:cxnSpLocks/>
          </p:cNvCxnSpPr>
          <p:nvPr/>
        </p:nvCxnSpPr>
        <p:spPr>
          <a:xfrm>
            <a:off x="759074" y="2726104"/>
            <a:ext cx="0" cy="3047844"/>
          </a:xfrm>
          <a:prstGeom prst="line">
            <a:avLst/>
          </a:prstGeom>
          <a:ln w="317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E78BD308-0FBB-7A5E-3121-E89135A22A50}"/>
              </a:ext>
            </a:extLst>
          </p:cNvPr>
          <p:cNvCxnSpPr>
            <a:cxnSpLocks/>
          </p:cNvCxnSpPr>
          <p:nvPr/>
        </p:nvCxnSpPr>
        <p:spPr>
          <a:xfrm flipH="1">
            <a:off x="228923" y="5342469"/>
            <a:ext cx="3609131" cy="0"/>
          </a:xfrm>
          <a:prstGeom prst="line">
            <a:avLst/>
          </a:prstGeom>
          <a:ln w="317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52DEB9D9-A4ED-853B-0EE2-2BF74897DAAA}"/>
              </a:ext>
            </a:extLst>
          </p:cNvPr>
          <p:cNvCxnSpPr>
            <a:cxnSpLocks/>
          </p:cNvCxnSpPr>
          <p:nvPr/>
        </p:nvCxnSpPr>
        <p:spPr>
          <a:xfrm>
            <a:off x="2050700" y="5635583"/>
            <a:ext cx="681006" cy="0"/>
          </a:xfrm>
          <a:prstGeom prst="straightConnector1">
            <a:avLst/>
          </a:prstGeom>
          <a:ln w="38100">
            <a:solidFill>
              <a:srgbClr val="002060"/>
            </a:solidFill>
            <a:tailEnd type="triangle"/>
          </a:ln>
        </p:spPr>
        <p:style>
          <a:lnRef idx="1">
            <a:schemeClr val="dk1"/>
          </a:lnRef>
          <a:fillRef idx="0">
            <a:schemeClr val="dk1"/>
          </a:fillRef>
          <a:effectRef idx="0">
            <a:schemeClr val="dk1"/>
          </a:effectRef>
          <a:fontRef idx="minor">
            <a:schemeClr val="tx1"/>
          </a:fontRef>
        </p:style>
      </p:cxnSp>
      <p:sp>
        <p:nvSpPr>
          <p:cNvPr id="8" name="TextBox 7">
            <a:extLst>
              <a:ext uri="{FF2B5EF4-FFF2-40B4-BE49-F238E27FC236}">
                <a16:creationId xmlns:a16="http://schemas.microsoft.com/office/drawing/2014/main" id="{B89F77D2-B3FF-993B-2CB5-CECEB1DEC946}"/>
              </a:ext>
            </a:extLst>
          </p:cNvPr>
          <p:cNvSpPr txBox="1"/>
          <p:nvPr/>
        </p:nvSpPr>
        <p:spPr>
          <a:xfrm>
            <a:off x="269542" y="2199267"/>
            <a:ext cx="3887998" cy="369332"/>
          </a:xfrm>
          <a:prstGeom prst="rect">
            <a:avLst/>
          </a:prstGeom>
          <a:noFill/>
        </p:spPr>
        <p:txBody>
          <a:bodyPr wrap="square" rtlCol="0">
            <a:spAutoFit/>
          </a:bodyPr>
          <a:lstStyle/>
          <a:p>
            <a:r>
              <a:rPr lang="en-US" b="1" dirty="0">
                <a:solidFill>
                  <a:srgbClr val="1E1E1E"/>
                </a:solidFill>
                <a:latin typeface="Calibri"/>
              </a:rPr>
              <a:t>Cooling :: Freezes : Expands : Melts  </a:t>
            </a:r>
            <a:endParaRPr lang="en-IN" b="1" dirty="0"/>
          </a:p>
        </p:txBody>
      </p:sp>
      <p:sp>
        <p:nvSpPr>
          <p:cNvPr id="9" name="TextBox 8">
            <a:extLst>
              <a:ext uri="{FF2B5EF4-FFF2-40B4-BE49-F238E27FC236}">
                <a16:creationId xmlns:a16="http://schemas.microsoft.com/office/drawing/2014/main" id="{8AC30F89-7987-74E9-EC5E-B9069E5CABAE}"/>
              </a:ext>
            </a:extLst>
          </p:cNvPr>
          <p:cNvSpPr txBox="1"/>
          <p:nvPr/>
        </p:nvSpPr>
        <p:spPr>
          <a:xfrm>
            <a:off x="179830" y="4466564"/>
            <a:ext cx="364731" cy="400110"/>
          </a:xfrm>
          <a:prstGeom prst="rect">
            <a:avLst/>
          </a:prstGeom>
          <a:noFill/>
        </p:spPr>
        <p:txBody>
          <a:bodyPr wrap="square" rtlCol="0">
            <a:spAutoFit/>
          </a:bodyPr>
          <a:lstStyle/>
          <a:p>
            <a:r>
              <a:rPr lang="en-US" sz="2000" dirty="0">
                <a:solidFill>
                  <a:srgbClr val="1E1E1E"/>
                </a:solidFill>
                <a:latin typeface="Calibri"/>
              </a:rPr>
              <a:t>P</a:t>
            </a:r>
            <a:endParaRPr lang="en-IN" sz="2000" dirty="0"/>
          </a:p>
        </p:txBody>
      </p:sp>
      <p:sp>
        <p:nvSpPr>
          <p:cNvPr id="10" name="TextBox 9">
            <a:extLst>
              <a:ext uri="{FF2B5EF4-FFF2-40B4-BE49-F238E27FC236}">
                <a16:creationId xmlns:a16="http://schemas.microsoft.com/office/drawing/2014/main" id="{B62F9B03-9A7D-5AD8-5983-7717E6997EB5}"/>
              </a:ext>
            </a:extLst>
          </p:cNvPr>
          <p:cNvSpPr txBox="1"/>
          <p:nvPr/>
        </p:nvSpPr>
        <p:spPr>
          <a:xfrm flipH="1">
            <a:off x="1634640" y="5438758"/>
            <a:ext cx="625386" cy="400110"/>
          </a:xfrm>
          <a:prstGeom prst="rect">
            <a:avLst/>
          </a:prstGeom>
          <a:noFill/>
        </p:spPr>
        <p:txBody>
          <a:bodyPr wrap="square" rtlCol="0">
            <a:spAutoFit/>
          </a:bodyPr>
          <a:lstStyle/>
          <a:p>
            <a:r>
              <a:rPr lang="en-US" sz="2000" dirty="0">
                <a:solidFill>
                  <a:srgbClr val="1E1E1E"/>
                </a:solidFill>
                <a:latin typeface="Calibri"/>
              </a:rPr>
              <a:t>V</a:t>
            </a:r>
            <a:endParaRPr lang="en-IN" sz="2000" dirty="0"/>
          </a:p>
        </p:txBody>
      </p:sp>
      <p:cxnSp>
        <p:nvCxnSpPr>
          <p:cNvPr id="13" name="Straight Arrow Connector 12">
            <a:extLst>
              <a:ext uri="{FF2B5EF4-FFF2-40B4-BE49-F238E27FC236}">
                <a16:creationId xmlns:a16="http://schemas.microsoft.com/office/drawing/2014/main" id="{DA2761A5-17DF-04DB-6DCD-E8694FAEE6AE}"/>
              </a:ext>
            </a:extLst>
          </p:cNvPr>
          <p:cNvCxnSpPr>
            <a:cxnSpLocks/>
          </p:cNvCxnSpPr>
          <p:nvPr/>
        </p:nvCxnSpPr>
        <p:spPr>
          <a:xfrm flipH="1" flipV="1">
            <a:off x="542770" y="4410872"/>
            <a:ext cx="1791" cy="521976"/>
          </a:xfrm>
          <a:prstGeom prst="straightConnector1">
            <a:avLst/>
          </a:prstGeom>
          <a:ln w="38100">
            <a:solidFill>
              <a:srgbClr val="002060"/>
            </a:solidFill>
            <a:tailEnd type="triangle"/>
          </a:ln>
        </p:spPr>
        <p:style>
          <a:lnRef idx="1">
            <a:schemeClr val="dk1"/>
          </a:lnRef>
          <a:fillRef idx="0">
            <a:schemeClr val="dk1"/>
          </a:fillRef>
          <a:effectRef idx="0">
            <a:schemeClr val="dk1"/>
          </a:effectRef>
          <a:fontRef idx="minor">
            <a:schemeClr val="tx1"/>
          </a:fontRef>
        </p:style>
      </p:cxnSp>
      <p:sp>
        <p:nvSpPr>
          <p:cNvPr id="21" name="TextBox 20">
            <a:extLst>
              <a:ext uri="{FF2B5EF4-FFF2-40B4-BE49-F238E27FC236}">
                <a16:creationId xmlns:a16="http://schemas.microsoft.com/office/drawing/2014/main" id="{D7703334-8443-4CB1-4513-D558CD6A1E9E}"/>
              </a:ext>
            </a:extLst>
          </p:cNvPr>
          <p:cNvSpPr txBox="1"/>
          <p:nvPr/>
        </p:nvSpPr>
        <p:spPr>
          <a:xfrm>
            <a:off x="150180" y="3529181"/>
            <a:ext cx="990090" cy="646331"/>
          </a:xfrm>
          <a:prstGeom prst="rect">
            <a:avLst/>
          </a:prstGeom>
          <a:noFill/>
        </p:spPr>
        <p:txBody>
          <a:bodyPr wrap="square" rtlCol="0">
            <a:spAutoFit/>
          </a:bodyPr>
          <a:lstStyle/>
          <a:p>
            <a:r>
              <a:rPr lang="en-US" dirty="0">
                <a:solidFill>
                  <a:srgbClr val="1E1E1E"/>
                </a:solidFill>
                <a:latin typeface="Calibri"/>
              </a:rPr>
              <a:t>200 MPa</a:t>
            </a:r>
            <a:endParaRPr lang="en-IN" dirty="0"/>
          </a:p>
        </p:txBody>
      </p:sp>
      <p:cxnSp>
        <p:nvCxnSpPr>
          <p:cNvPr id="30" name="Straight Connector 29">
            <a:extLst>
              <a:ext uri="{FF2B5EF4-FFF2-40B4-BE49-F238E27FC236}">
                <a16:creationId xmlns:a16="http://schemas.microsoft.com/office/drawing/2014/main" id="{82C7B520-2826-5639-9BD6-C4D264B3FCCE}"/>
              </a:ext>
            </a:extLst>
          </p:cNvPr>
          <p:cNvCxnSpPr>
            <a:cxnSpLocks/>
          </p:cNvCxnSpPr>
          <p:nvPr/>
        </p:nvCxnSpPr>
        <p:spPr>
          <a:xfrm flipH="1">
            <a:off x="1427835" y="3406346"/>
            <a:ext cx="3014" cy="1402437"/>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4A365DB-1CBE-26C5-3468-4CE560F8FA2A}"/>
              </a:ext>
            </a:extLst>
          </p:cNvPr>
          <p:cNvCxnSpPr>
            <a:cxnSpLocks/>
          </p:cNvCxnSpPr>
          <p:nvPr/>
        </p:nvCxnSpPr>
        <p:spPr>
          <a:xfrm>
            <a:off x="3503652" y="3513668"/>
            <a:ext cx="0" cy="1295115"/>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D73AB67B-47CD-7451-50F2-25B37A16A227}"/>
              </a:ext>
            </a:extLst>
          </p:cNvPr>
          <p:cNvCxnSpPr>
            <a:cxnSpLocks/>
          </p:cNvCxnSpPr>
          <p:nvPr/>
        </p:nvCxnSpPr>
        <p:spPr>
          <a:xfrm flipH="1">
            <a:off x="1430849" y="4612242"/>
            <a:ext cx="2072803" cy="0"/>
          </a:xfrm>
          <a:prstGeom prst="straightConnector1">
            <a:avLst/>
          </a:prstGeom>
          <a:ln w="31750">
            <a:solidFill>
              <a:srgbClr val="002060"/>
            </a:solidFill>
            <a:headEnd type="stealth"/>
            <a:tailEnd type="stealth" w="med" len="med"/>
          </a:ln>
        </p:spPr>
        <p:style>
          <a:lnRef idx="1">
            <a:schemeClr val="dk1"/>
          </a:lnRef>
          <a:fillRef idx="0">
            <a:schemeClr val="dk1"/>
          </a:fillRef>
          <a:effectRef idx="0">
            <a:schemeClr val="dk1"/>
          </a:effectRef>
          <a:fontRef idx="minor">
            <a:schemeClr val="tx1"/>
          </a:fontRef>
        </p:style>
      </p:cxnSp>
      <p:cxnSp>
        <p:nvCxnSpPr>
          <p:cNvPr id="42" name="Straight Arrow Connector 41">
            <a:extLst>
              <a:ext uri="{FF2B5EF4-FFF2-40B4-BE49-F238E27FC236}">
                <a16:creationId xmlns:a16="http://schemas.microsoft.com/office/drawing/2014/main" id="{8FE25420-7DC7-D429-97CB-4F4D5D249410}"/>
              </a:ext>
            </a:extLst>
          </p:cNvPr>
          <p:cNvCxnSpPr>
            <a:cxnSpLocks/>
          </p:cNvCxnSpPr>
          <p:nvPr/>
        </p:nvCxnSpPr>
        <p:spPr>
          <a:xfrm>
            <a:off x="2213541" y="4011020"/>
            <a:ext cx="392796" cy="0"/>
          </a:xfrm>
          <a:prstGeom prst="straightConnector1">
            <a:avLst/>
          </a:prstGeom>
          <a:ln w="31750">
            <a:solidFill>
              <a:srgbClr val="002060"/>
            </a:solidFill>
            <a:tailEnd type="triangle"/>
          </a:ln>
        </p:spPr>
        <p:style>
          <a:lnRef idx="1">
            <a:schemeClr val="dk1"/>
          </a:lnRef>
          <a:fillRef idx="0">
            <a:schemeClr val="dk1"/>
          </a:fillRef>
          <a:effectRef idx="0">
            <a:schemeClr val="dk1"/>
          </a:effectRef>
          <a:fontRef idx="minor">
            <a:schemeClr val="tx1"/>
          </a:fontRef>
        </p:style>
      </p:cxnSp>
      <p:cxnSp>
        <p:nvCxnSpPr>
          <p:cNvPr id="44" name="Straight Arrow Connector 43">
            <a:extLst>
              <a:ext uri="{FF2B5EF4-FFF2-40B4-BE49-F238E27FC236}">
                <a16:creationId xmlns:a16="http://schemas.microsoft.com/office/drawing/2014/main" id="{B3C26DB0-8167-13DF-C720-5CA0786ED23B}"/>
              </a:ext>
            </a:extLst>
          </p:cNvPr>
          <p:cNvCxnSpPr>
            <a:cxnSpLocks/>
          </p:cNvCxnSpPr>
          <p:nvPr/>
        </p:nvCxnSpPr>
        <p:spPr>
          <a:xfrm flipV="1">
            <a:off x="5812237" y="3667183"/>
            <a:ext cx="165302" cy="149281"/>
          </a:xfrm>
          <a:prstGeom prst="straightConnector1">
            <a:avLst/>
          </a:prstGeom>
          <a:ln w="31750">
            <a:solidFill>
              <a:srgbClr val="FF0000"/>
            </a:solidFill>
            <a:tailEnd type="triangle"/>
          </a:ln>
        </p:spPr>
        <p:style>
          <a:lnRef idx="1">
            <a:schemeClr val="dk1"/>
          </a:lnRef>
          <a:fillRef idx="0">
            <a:schemeClr val="dk1"/>
          </a:fillRef>
          <a:effectRef idx="0">
            <a:schemeClr val="dk1"/>
          </a:effectRef>
          <a:fontRef idx="minor">
            <a:schemeClr val="tx1"/>
          </a:fontRef>
        </p:style>
      </p:cxnSp>
      <p:sp>
        <p:nvSpPr>
          <p:cNvPr id="47" name="TextBox 46">
            <a:extLst>
              <a:ext uri="{FF2B5EF4-FFF2-40B4-BE49-F238E27FC236}">
                <a16:creationId xmlns:a16="http://schemas.microsoft.com/office/drawing/2014/main" id="{28987DA6-ADF1-62AC-F91A-52784792F143}"/>
              </a:ext>
            </a:extLst>
          </p:cNvPr>
          <p:cNvSpPr txBox="1"/>
          <p:nvPr/>
        </p:nvSpPr>
        <p:spPr>
          <a:xfrm>
            <a:off x="1689224" y="4231144"/>
            <a:ext cx="1704134" cy="369332"/>
          </a:xfrm>
          <a:prstGeom prst="rect">
            <a:avLst/>
          </a:prstGeom>
          <a:noFill/>
        </p:spPr>
        <p:txBody>
          <a:bodyPr wrap="square" rtlCol="0">
            <a:spAutoFit/>
          </a:bodyPr>
          <a:lstStyle/>
          <a:p>
            <a:r>
              <a:rPr lang="en-US" dirty="0">
                <a:solidFill>
                  <a:srgbClr val="1E1E1E"/>
                </a:solidFill>
                <a:latin typeface="Calibri"/>
              </a:rPr>
              <a:t> </a:t>
            </a:r>
            <a:r>
              <a:rPr lang="el-GR" dirty="0">
                <a:solidFill>
                  <a:srgbClr val="1E1E1E"/>
                </a:solidFill>
                <a:latin typeface="Calibri"/>
              </a:rPr>
              <a:t>Δ</a:t>
            </a:r>
            <a:r>
              <a:rPr lang="en-IN" dirty="0">
                <a:solidFill>
                  <a:srgbClr val="1E1E1E"/>
                </a:solidFill>
                <a:latin typeface="Calibri"/>
              </a:rPr>
              <a:t>V = </a:t>
            </a:r>
            <a:r>
              <a:rPr lang="en-US" dirty="0">
                <a:solidFill>
                  <a:srgbClr val="1E1E1E"/>
                </a:solidFill>
                <a:latin typeface="Calibri"/>
              </a:rPr>
              <a:t>16.8 % </a:t>
            </a:r>
            <a:endParaRPr lang="en-IN" dirty="0"/>
          </a:p>
        </p:txBody>
      </p:sp>
      <p:cxnSp>
        <p:nvCxnSpPr>
          <p:cNvPr id="49" name="Straight Connector 48">
            <a:extLst>
              <a:ext uri="{FF2B5EF4-FFF2-40B4-BE49-F238E27FC236}">
                <a16:creationId xmlns:a16="http://schemas.microsoft.com/office/drawing/2014/main" id="{AA709588-7EF5-37F1-98F3-242DC0EB6815}"/>
              </a:ext>
            </a:extLst>
          </p:cNvPr>
          <p:cNvCxnSpPr>
            <a:cxnSpLocks/>
          </p:cNvCxnSpPr>
          <p:nvPr/>
        </p:nvCxnSpPr>
        <p:spPr>
          <a:xfrm>
            <a:off x="4815874" y="3068162"/>
            <a:ext cx="0" cy="2705786"/>
          </a:xfrm>
          <a:prstGeom prst="line">
            <a:avLst/>
          </a:prstGeom>
          <a:ln w="317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633D389A-C932-ABA7-E021-11E1EE03ACE7}"/>
              </a:ext>
            </a:extLst>
          </p:cNvPr>
          <p:cNvCxnSpPr>
            <a:cxnSpLocks/>
          </p:cNvCxnSpPr>
          <p:nvPr/>
        </p:nvCxnSpPr>
        <p:spPr>
          <a:xfrm flipH="1">
            <a:off x="4344257" y="5342367"/>
            <a:ext cx="3091980" cy="0"/>
          </a:xfrm>
          <a:prstGeom prst="line">
            <a:avLst/>
          </a:prstGeom>
          <a:ln w="317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157DC141-6E4A-57C4-A00A-513C28C4746E}"/>
              </a:ext>
            </a:extLst>
          </p:cNvPr>
          <p:cNvCxnSpPr>
            <a:cxnSpLocks/>
          </p:cNvCxnSpPr>
          <p:nvPr/>
        </p:nvCxnSpPr>
        <p:spPr>
          <a:xfrm>
            <a:off x="5874729" y="5642283"/>
            <a:ext cx="681006" cy="0"/>
          </a:xfrm>
          <a:prstGeom prst="straightConnector1">
            <a:avLst/>
          </a:prstGeom>
          <a:ln w="38100">
            <a:solidFill>
              <a:srgbClr val="002060"/>
            </a:solidFill>
            <a:tailEnd type="triangle"/>
          </a:ln>
        </p:spPr>
        <p:style>
          <a:lnRef idx="1">
            <a:schemeClr val="dk1"/>
          </a:lnRef>
          <a:fillRef idx="0">
            <a:schemeClr val="dk1"/>
          </a:fillRef>
          <a:effectRef idx="0">
            <a:schemeClr val="dk1"/>
          </a:effectRef>
          <a:fontRef idx="minor">
            <a:schemeClr val="tx1"/>
          </a:fontRef>
        </p:style>
      </p:cxnSp>
      <p:sp>
        <p:nvSpPr>
          <p:cNvPr id="53" name="TextBox 52">
            <a:extLst>
              <a:ext uri="{FF2B5EF4-FFF2-40B4-BE49-F238E27FC236}">
                <a16:creationId xmlns:a16="http://schemas.microsoft.com/office/drawing/2014/main" id="{B001CA49-8572-D93F-D54A-6F6A1506AF00}"/>
              </a:ext>
            </a:extLst>
          </p:cNvPr>
          <p:cNvSpPr txBox="1"/>
          <p:nvPr/>
        </p:nvSpPr>
        <p:spPr>
          <a:xfrm>
            <a:off x="4190115" y="4486921"/>
            <a:ext cx="364731" cy="400110"/>
          </a:xfrm>
          <a:prstGeom prst="rect">
            <a:avLst/>
          </a:prstGeom>
          <a:noFill/>
        </p:spPr>
        <p:txBody>
          <a:bodyPr wrap="square" rtlCol="0">
            <a:spAutoFit/>
          </a:bodyPr>
          <a:lstStyle/>
          <a:p>
            <a:r>
              <a:rPr lang="en-US" sz="2000" dirty="0">
                <a:solidFill>
                  <a:srgbClr val="1E1E1E"/>
                </a:solidFill>
                <a:latin typeface="Calibri"/>
              </a:rPr>
              <a:t>T</a:t>
            </a:r>
            <a:endParaRPr lang="en-IN" sz="2000" dirty="0"/>
          </a:p>
        </p:txBody>
      </p:sp>
      <p:sp>
        <p:nvSpPr>
          <p:cNvPr id="54" name="TextBox 53">
            <a:extLst>
              <a:ext uri="{FF2B5EF4-FFF2-40B4-BE49-F238E27FC236}">
                <a16:creationId xmlns:a16="http://schemas.microsoft.com/office/drawing/2014/main" id="{E55EEACE-AA47-318A-B195-352FA0C22F53}"/>
              </a:ext>
            </a:extLst>
          </p:cNvPr>
          <p:cNvSpPr txBox="1"/>
          <p:nvPr/>
        </p:nvSpPr>
        <p:spPr>
          <a:xfrm flipH="1">
            <a:off x="5499544" y="5431899"/>
            <a:ext cx="625386" cy="400110"/>
          </a:xfrm>
          <a:prstGeom prst="rect">
            <a:avLst/>
          </a:prstGeom>
          <a:noFill/>
        </p:spPr>
        <p:txBody>
          <a:bodyPr wrap="square" rtlCol="0">
            <a:spAutoFit/>
          </a:bodyPr>
          <a:lstStyle/>
          <a:p>
            <a:r>
              <a:rPr lang="en-US" sz="2000" dirty="0">
                <a:solidFill>
                  <a:srgbClr val="1E1E1E"/>
                </a:solidFill>
                <a:latin typeface="Calibri"/>
              </a:rPr>
              <a:t>S</a:t>
            </a:r>
            <a:endParaRPr lang="en-IN" sz="2000" dirty="0"/>
          </a:p>
        </p:txBody>
      </p:sp>
      <p:cxnSp>
        <p:nvCxnSpPr>
          <p:cNvPr id="55" name="Straight Arrow Connector 54">
            <a:extLst>
              <a:ext uri="{FF2B5EF4-FFF2-40B4-BE49-F238E27FC236}">
                <a16:creationId xmlns:a16="http://schemas.microsoft.com/office/drawing/2014/main" id="{9D76EBDB-CE9E-AEDC-B54A-1CED2DEE7018}"/>
              </a:ext>
            </a:extLst>
          </p:cNvPr>
          <p:cNvCxnSpPr>
            <a:cxnSpLocks/>
          </p:cNvCxnSpPr>
          <p:nvPr/>
        </p:nvCxnSpPr>
        <p:spPr>
          <a:xfrm flipV="1">
            <a:off x="4565841" y="4364858"/>
            <a:ext cx="0" cy="583728"/>
          </a:xfrm>
          <a:prstGeom prst="straightConnector1">
            <a:avLst/>
          </a:prstGeom>
          <a:ln w="38100">
            <a:solidFill>
              <a:srgbClr val="002060"/>
            </a:solidFill>
            <a:tailEnd type="triangle"/>
          </a:ln>
        </p:spPr>
        <p:style>
          <a:lnRef idx="1">
            <a:schemeClr val="dk1"/>
          </a:lnRef>
          <a:fillRef idx="0">
            <a:schemeClr val="dk1"/>
          </a:fillRef>
          <a:effectRef idx="0">
            <a:schemeClr val="dk1"/>
          </a:effectRef>
          <a:fontRef idx="minor">
            <a:schemeClr val="tx1"/>
          </a:fontRef>
        </p:style>
      </p:cxnSp>
      <p:sp>
        <p:nvSpPr>
          <p:cNvPr id="58" name="TextBox 57">
            <a:extLst>
              <a:ext uri="{FF2B5EF4-FFF2-40B4-BE49-F238E27FC236}">
                <a16:creationId xmlns:a16="http://schemas.microsoft.com/office/drawing/2014/main" id="{4F458645-11B8-0FEE-4325-A57A6A0F0B93}"/>
              </a:ext>
            </a:extLst>
          </p:cNvPr>
          <p:cNvSpPr txBox="1"/>
          <p:nvPr/>
        </p:nvSpPr>
        <p:spPr>
          <a:xfrm>
            <a:off x="4111375" y="3527758"/>
            <a:ext cx="760893" cy="646331"/>
          </a:xfrm>
          <a:prstGeom prst="rect">
            <a:avLst/>
          </a:prstGeom>
          <a:noFill/>
        </p:spPr>
        <p:txBody>
          <a:bodyPr wrap="square" rtlCol="0">
            <a:spAutoFit/>
          </a:bodyPr>
          <a:lstStyle/>
          <a:p>
            <a:r>
              <a:rPr lang="en-US" dirty="0">
                <a:solidFill>
                  <a:srgbClr val="1E1E1E"/>
                </a:solidFill>
                <a:latin typeface="Calibri"/>
              </a:rPr>
              <a:t>253 Kelvin</a:t>
            </a:r>
            <a:endParaRPr lang="en-IN" dirty="0"/>
          </a:p>
        </p:txBody>
      </p:sp>
      <p:sp>
        <p:nvSpPr>
          <p:cNvPr id="60" name="TextBox 59">
            <a:extLst>
              <a:ext uri="{FF2B5EF4-FFF2-40B4-BE49-F238E27FC236}">
                <a16:creationId xmlns:a16="http://schemas.microsoft.com/office/drawing/2014/main" id="{C59A3227-721C-E8E9-3A12-845928B2C0EA}"/>
              </a:ext>
            </a:extLst>
          </p:cNvPr>
          <p:cNvSpPr txBox="1"/>
          <p:nvPr/>
        </p:nvSpPr>
        <p:spPr>
          <a:xfrm>
            <a:off x="4077222" y="2202926"/>
            <a:ext cx="4095416" cy="369332"/>
          </a:xfrm>
          <a:prstGeom prst="rect">
            <a:avLst/>
          </a:prstGeom>
          <a:noFill/>
        </p:spPr>
        <p:txBody>
          <a:bodyPr wrap="square" rtlCol="0">
            <a:spAutoFit/>
          </a:bodyPr>
          <a:lstStyle/>
          <a:p>
            <a:r>
              <a:rPr lang="en-US" b="1" dirty="0">
                <a:solidFill>
                  <a:srgbClr val="1E1E1E"/>
                </a:solidFill>
                <a:latin typeface="Calibri"/>
              </a:rPr>
              <a:t>Heating :: Melts :  Contracts : Freezes </a:t>
            </a:r>
            <a:endParaRPr lang="en-IN" b="1" dirty="0">
              <a:solidFill>
                <a:srgbClr val="FF0000"/>
              </a:solidFill>
            </a:endParaRPr>
          </a:p>
        </p:txBody>
      </p:sp>
      <p:cxnSp>
        <p:nvCxnSpPr>
          <p:cNvPr id="64" name="Straight Arrow Connector 63">
            <a:extLst>
              <a:ext uri="{FF2B5EF4-FFF2-40B4-BE49-F238E27FC236}">
                <a16:creationId xmlns:a16="http://schemas.microsoft.com/office/drawing/2014/main" id="{47A1F34F-638A-A5E5-557F-A70D6303F948}"/>
              </a:ext>
            </a:extLst>
          </p:cNvPr>
          <p:cNvCxnSpPr>
            <a:cxnSpLocks/>
          </p:cNvCxnSpPr>
          <p:nvPr/>
        </p:nvCxnSpPr>
        <p:spPr>
          <a:xfrm flipH="1" flipV="1">
            <a:off x="5220226" y="4645703"/>
            <a:ext cx="1955994" cy="8947"/>
          </a:xfrm>
          <a:prstGeom prst="straightConnector1">
            <a:avLst/>
          </a:prstGeom>
          <a:ln w="31750">
            <a:solidFill>
              <a:srgbClr val="002060"/>
            </a:solidFill>
            <a:headEnd type="stealth"/>
            <a:tailEnd type="stealth" w="med" len="med"/>
          </a:ln>
        </p:spPr>
        <p:style>
          <a:lnRef idx="1">
            <a:schemeClr val="dk1"/>
          </a:lnRef>
          <a:fillRef idx="0">
            <a:schemeClr val="dk1"/>
          </a:fillRef>
          <a:effectRef idx="0">
            <a:schemeClr val="dk1"/>
          </a:effectRef>
          <a:fontRef idx="minor">
            <a:schemeClr val="tx1"/>
          </a:fontRef>
        </p:style>
      </p:cxnSp>
      <p:cxnSp>
        <p:nvCxnSpPr>
          <p:cNvPr id="65" name="Straight Arrow Connector 64">
            <a:extLst>
              <a:ext uri="{FF2B5EF4-FFF2-40B4-BE49-F238E27FC236}">
                <a16:creationId xmlns:a16="http://schemas.microsoft.com/office/drawing/2014/main" id="{E7313892-6862-F6DF-A04E-8DD7135AF299}"/>
              </a:ext>
            </a:extLst>
          </p:cNvPr>
          <p:cNvCxnSpPr>
            <a:cxnSpLocks/>
          </p:cNvCxnSpPr>
          <p:nvPr/>
        </p:nvCxnSpPr>
        <p:spPr>
          <a:xfrm>
            <a:off x="6142145" y="4012291"/>
            <a:ext cx="392796" cy="0"/>
          </a:xfrm>
          <a:prstGeom prst="straightConnector1">
            <a:avLst/>
          </a:prstGeom>
          <a:ln w="31750">
            <a:solidFill>
              <a:srgbClr val="FF0000"/>
            </a:solidFill>
            <a:tailEnd type="triangle"/>
          </a:ln>
        </p:spPr>
        <p:style>
          <a:lnRef idx="1">
            <a:schemeClr val="dk1"/>
          </a:lnRef>
          <a:fillRef idx="0">
            <a:schemeClr val="dk1"/>
          </a:fillRef>
          <a:effectRef idx="0">
            <a:schemeClr val="dk1"/>
          </a:effectRef>
          <a:fontRef idx="minor">
            <a:schemeClr val="tx1"/>
          </a:fontRef>
        </p:style>
      </p:cxnSp>
      <p:sp>
        <p:nvSpPr>
          <p:cNvPr id="67" name="TextBox 66">
            <a:extLst>
              <a:ext uri="{FF2B5EF4-FFF2-40B4-BE49-F238E27FC236}">
                <a16:creationId xmlns:a16="http://schemas.microsoft.com/office/drawing/2014/main" id="{2A321F07-C74E-FA7D-6331-F9524FBFCD99}"/>
              </a:ext>
            </a:extLst>
          </p:cNvPr>
          <p:cNvSpPr txBox="1"/>
          <p:nvPr/>
        </p:nvSpPr>
        <p:spPr>
          <a:xfrm>
            <a:off x="5216645" y="4203998"/>
            <a:ext cx="2219592" cy="369332"/>
          </a:xfrm>
          <a:prstGeom prst="rect">
            <a:avLst/>
          </a:prstGeom>
          <a:noFill/>
        </p:spPr>
        <p:txBody>
          <a:bodyPr wrap="square" rtlCol="0">
            <a:spAutoFit/>
          </a:bodyPr>
          <a:lstStyle/>
          <a:p>
            <a:r>
              <a:rPr lang="en-US" dirty="0">
                <a:solidFill>
                  <a:srgbClr val="1E1E1E"/>
                </a:solidFill>
                <a:latin typeface="Calibri"/>
              </a:rPr>
              <a:t> </a:t>
            </a:r>
            <a:r>
              <a:rPr lang="el-GR" dirty="0">
                <a:solidFill>
                  <a:srgbClr val="1E1E1E"/>
                </a:solidFill>
                <a:latin typeface="Calibri"/>
              </a:rPr>
              <a:t>Δ</a:t>
            </a:r>
            <a:r>
              <a:rPr lang="en-IN" dirty="0">
                <a:solidFill>
                  <a:srgbClr val="1E1E1E"/>
                </a:solidFill>
                <a:latin typeface="Calibri"/>
              </a:rPr>
              <a:t>S = </a:t>
            </a:r>
            <a:r>
              <a:rPr lang="en-US" dirty="0">
                <a:solidFill>
                  <a:srgbClr val="1E1E1E"/>
                </a:solidFill>
                <a:latin typeface="Calibri"/>
              </a:rPr>
              <a:t>R</a:t>
            </a:r>
            <a:r>
              <a:rPr lang="en-US" baseline="-25000" dirty="0">
                <a:solidFill>
                  <a:srgbClr val="1E1E1E"/>
                </a:solidFill>
                <a:latin typeface="Calibri"/>
              </a:rPr>
              <a:t>a</a:t>
            </a:r>
            <a:r>
              <a:rPr lang="en-US" dirty="0">
                <a:solidFill>
                  <a:srgbClr val="1E1E1E"/>
                </a:solidFill>
                <a:latin typeface="Calibri"/>
              </a:rPr>
              <a:t> ln (1.168)</a:t>
            </a:r>
            <a:endParaRPr lang="en-IN" dirty="0"/>
          </a:p>
        </p:txBody>
      </p:sp>
      <p:pic>
        <p:nvPicPr>
          <p:cNvPr id="3" name="Picture 2">
            <a:extLst>
              <a:ext uri="{FF2B5EF4-FFF2-40B4-BE49-F238E27FC236}">
                <a16:creationId xmlns:a16="http://schemas.microsoft.com/office/drawing/2014/main" id="{2F7D217F-8FCA-A7DD-501D-4A026E6AAFF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56550" y="3518842"/>
            <a:ext cx="1762878" cy="378033"/>
          </a:xfrm>
          <a:prstGeom prst="rect">
            <a:avLst/>
          </a:prstGeom>
        </p:spPr>
      </p:pic>
      <p:cxnSp>
        <p:nvCxnSpPr>
          <p:cNvPr id="57" name="Straight Connector 56">
            <a:extLst>
              <a:ext uri="{FF2B5EF4-FFF2-40B4-BE49-F238E27FC236}">
                <a16:creationId xmlns:a16="http://schemas.microsoft.com/office/drawing/2014/main" id="{9F9D8731-7FD3-286E-1416-A343CED46FC0}"/>
              </a:ext>
            </a:extLst>
          </p:cNvPr>
          <p:cNvCxnSpPr>
            <a:cxnSpLocks/>
          </p:cNvCxnSpPr>
          <p:nvPr/>
        </p:nvCxnSpPr>
        <p:spPr>
          <a:xfrm flipH="1" flipV="1">
            <a:off x="4206975" y="3841672"/>
            <a:ext cx="3229262" cy="21278"/>
          </a:xfrm>
          <a:prstGeom prst="line">
            <a:avLst/>
          </a:prstGeom>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01768A6E-DA8C-54A6-E5D5-6E7407686967}"/>
              </a:ext>
            </a:extLst>
          </p:cNvPr>
          <p:cNvSpPr txBox="1"/>
          <p:nvPr/>
        </p:nvSpPr>
        <p:spPr>
          <a:xfrm>
            <a:off x="842102" y="2624772"/>
            <a:ext cx="1461609" cy="646331"/>
          </a:xfrm>
          <a:prstGeom prst="rect">
            <a:avLst/>
          </a:prstGeom>
          <a:noFill/>
        </p:spPr>
        <p:txBody>
          <a:bodyPr wrap="square" rtlCol="0">
            <a:spAutoFit/>
          </a:bodyPr>
          <a:lstStyle/>
          <a:p>
            <a:r>
              <a:rPr lang="en-US" dirty="0">
                <a:solidFill>
                  <a:srgbClr val="1E1E1E"/>
                </a:solidFill>
                <a:latin typeface="Calibri"/>
              </a:rPr>
              <a:t>Expands by Freezing</a:t>
            </a:r>
            <a:endParaRPr lang="en-IN" dirty="0"/>
          </a:p>
        </p:txBody>
      </p:sp>
      <p:cxnSp>
        <p:nvCxnSpPr>
          <p:cNvPr id="23" name="Straight Arrow Connector 22">
            <a:extLst>
              <a:ext uri="{FF2B5EF4-FFF2-40B4-BE49-F238E27FC236}">
                <a16:creationId xmlns:a16="http://schemas.microsoft.com/office/drawing/2014/main" id="{2E5C8357-278B-4E39-E173-698942D1B0E7}"/>
              </a:ext>
            </a:extLst>
          </p:cNvPr>
          <p:cNvCxnSpPr>
            <a:cxnSpLocks/>
          </p:cNvCxnSpPr>
          <p:nvPr/>
        </p:nvCxnSpPr>
        <p:spPr>
          <a:xfrm>
            <a:off x="1784881" y="3255664"/>
            <a:ext cx="307766" cy="421254"/>
          </a:xfrm>
          <a:prstGeom prst="straightConnector1">
            <a:avLst/>
          </a:prstGeom>
          <a:ln w="31750">
            <a:solidFill>
              <a:srgbClr val="002060"/>
            </a:solidFill>
            <a:tailEnd type="triangle"/>
          </a:ln>
        </p:spPr>
        <p:style>
          <a:lnRef idx="1">
            <a:schemeClr val="dk1"/>
          </a:lnRef>
          <a:fillRef idx="0">
            <a:schemeClr val="dk1"/>
          </a:fillRef>
          <a:effectRef idx="0">
            <a:schemeClr val="dk1"/>
          </a:effectRef>
          <a:fontRef idx="minor">
            <a:schemeClr val="tx1"/>
          </a:fontRef>
        </p:style>
      </p:cxnSp>
      <p:sp>
        <p:nvSpPr>
          <p:cNvPr id="16" name="TextBox 15">
            <a:extLst>
              <a:ext uri="{FF2B5EF4-FFF2-40B4-BE49-F238E27FC236}">
                <a16:creationId xmlns:a16="http://schemas.microsoft.com/office/drawing/2014/main" id="{684F7DA6-D3DF-3545-9BC5-B4F318A6F3EC}"/>
              </a:ext>
            </a:extLst>
          </p:cNvPr>
          <p:cNvSpPr txBox="1"/>
          <p:nvPr/>
        </p:nvSpPr>
        <p:spPr>
          <a:xfrm>
            <a:off x="2194959" y="2662526"/>
            <a:ext cx="1868651" cy="646331"/>
          </a:xfrm>
          <a:prstGeom prst="rect">
            <a:avLst/>
          </a:prstGeom>
          <a:noFill/>
        </p:spPr>
        <p:txBody>
          <a:bodyPr wrap="square">
            <a:spAutoFit/>
          </a:bodyPr>
          <a:lstStyle/>
          <a:p>
            <a:r>
              <a:rPr lang="en-US" dirty="0">
                <a:solidFill>
                  <a:srgbClr val="1E1E1E"/>
                </a:solidFill>
                <a:latin typeface="Calibri"/>
              </a:rPr>
              <a:t>Melts by excess Pressure</a:t>
            </a:r>
            <a:endParaRPr lang="en-IN" dirty="0"/>
          </a:p>
        </p:txBody>
      </p:sp>
      <p:cxnSp>
        <p:nvCxnSpPr>
          <p:cNvPr id="20" name="Straight Arrow Connector 19">
            <a:extLst>
              <a:ext uri="{FF2B5EF4-FFF2-40B4-BE49-F238E27FC236}">
                <a16:creationId xmlns:a16="http://schemas.microsoft.com/office/drawing/2014/main" id="{32CE5CF9-B02E-811C-BE98-7912A5A0EFCB}"/>
              </a:ext>
            </a:extLst>
          </p:cNvPr>
          <p:cNvCxnSpPr>
            <a:cxnSpLocks/>
          </p:cNvCxnSpPr>
          <p:nvPr/>
        </p:nvCxnSpPr>
        <p:spPr>
          <a:xfrm flipV="1">
            <a:off x="2064336" y="3708393"/>
            <a:ext cx="156613" cy="124194"/>
          </a:xfrm>
          <a:prstGeom prst="straightConnector1">
            <a:avLst/>
          </a:prstGeom>
          <a:ln w="31750">
            <a:solidFill>
              <a:srgbClr val="002060"/>
            </a:solidFill>
            <a:tailEnd type="triangle"/>
          </a:ln>
        </p:spPr>
        <p:style>
          <a:lnRef idx="1">
            <a:schemeClr val="dk1"/>
          </a:lnRef>
          <a:fillRef idx="0">
            <a:schemeClr val="dk1"/>
          </a:fillRef>
          <a:effectRef idx="0">
            <a:schemeClr val="dk1"/>
          </a:effectRef>
          <a:fontRef idx="minor">
            <a:schemeClr val="tx1"/>
          </a:fontRef>
        </p:style>
      </p:cxnSp>
      <p:cxnSp>
        <p:nvCxnSpPr>
          <p:cNvPr id="22" name="Straight Arrow Connector 21">
            <a:extLst>
              <a:ext uri="{FF2B5EF4-FFF2-40B4-BE49-F238E27FC236}">
                <a16:creationId xmlns:a16="http://schemas.microsoft.com/office/drawing/2014/main" id="{50EF527D-395F-71AC-0B1F-2C1F67D5201B}"/>
              </a:ext>
            </a:extLst>
          </p:cNvPr>
          <p:cNvCxnSpPr>
            <a:cxnSpLocks/>
          </p:cNvCxnSpPr>
          <p:nvPr/>
        </p:nvCxnSpPr>
        <p:spPr>
          <a:xfrm>
            <a:off x="2680853" y="3677230"/>
            <a:ext cx="0" cy="173681"/>
          </a:xfrm>
          <a:prstGeom prst="straightConnector1">
            <a:avLst/>
          </a:prstGeom>
          <a:ln w="31750">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24" name="Straight Arrow Connector 23">
            <a:extLst>
              <a:ext uri="{FF2B5EF4-FFF2-40B4-BE49-F238E27FC236}">
                <a16:creationId xmlns:a16="http://schemas.microsoft.com/office/drawing/2014/main" id="{08EEE946-C1FC-3C0B-91D4-2549BDA3B00A}"/>
              </a:ext>
            </a:extLst>
          </p:cNvPr>
          <p:cNvCxnSpPr>
            <a:cxnSpLocks/>
          </p:cNvCxnSpPr>
          <p:nvPr/>
        </p:nvCxnSpPr>
        <p:spPr>
          <a:xfrm>
            <a:off x="6401015" y="3667183"/>
            <a:ext cx="0" cy="194486"/>
          </a:xfrm>
          <a:prstGeom prst="straightConnector1">
            <a:avLst/>
          </a:prstGeom>
          <a:ln w="31750">
            <a:solidFill>
              <a:srgbClr val="002060"/>
            </a:solidFill>
            <a:tailEnd type="triangle"/>
          </a:ln>
        </p:spPr>
        <p:style>
          <a:lnRef idx="1">
            <a:schemeClr val="dk1"/>
          </a:lnRef>
          <a:fillRef idx="0">
            <a:schemeClr val="dk1"/>
          </a:fillRef>
          <a:effectRef idx="0">
            <a:schemeClr val="dk1"/>
          </a:effectRef>
          <a:fontRef idx="minor">
            <a:schemeClr val="tx1"/>
          </a:fontRef>
        </p:style>
      </p:cxnSp>
      <p:cxnSp>
        <p:nvCxnSpPr>
          <p:cNvPr id="19" name="Straight Connector 18">
            <a:extLst>
              <a:ext uri="{FF2B5EF4-FFF2-40B4-BE49-F238E27FC236}">
                <a16:creationId xmlns:a16="http://schemas.microsoft.com/office/drawing/2014/main" id="{23C0F8D5-D620-F521-8C2E-B80F96B6F3C6}"/>
              </a:ext>
            </a:extLst>
          </p:cNvPr>
          <p:cNvCxnSpPr>
            <a:cxnSpLocks/>
          </p:cNvCxnSpPr>
          <p:nvPr/>
        </p:nvCxnSpPr>
        <p:spPr>
          <a:xfrm flipH="1">
            <a:off x="173639" y="3857014"/>
            <a:ext cx="3568448" cy="9330"/>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F8F0B823-0C4C-367D-35CA-20113A60D6F1}"/>
              </a:ext>
            </a:extLst>
          </p:cNvPr>
          <p:cNvCxnSpPr>
            <a:cxnSpLocks/>
          </p:cNvCxnSpPr>
          <p:nvPr/>
        </p:nvCxnSpPr>
        <p:spPr>
          <a:xfrm>
            <a:off x="7163630" y="3252156"/>
            <a:ext cx="0" cy="1576983"/>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669D8598-2981-C942-8FB4-5A894156C10C}"/>
              </a:ext>
            </a:extLst>
          </p:cNvPr>
          <p:cNvCxnSpPr>
            <a:cxnSpLocks/>
          </p:cNvCxnSpPr>
          <p:nvPr/>
        </p:nvCxnSpPr>
        <p:spPr>
          <a:xfrm flipH="1">
            <a:off x="2794465" y="3220457"/>
            <a:ext cx="217730" cy="517735"/>
          </a:xfrm>
          <a:prstGeom prst="straightConnector1">
            <a:avLst/>
          </a:prstGeom>
          <a:ln w="31750">
            <a:solidFill>
              <a:srgbClr val="FF0000"/>
            </a:solidFill>
            <a:tailEnd type="triangle"/>
          </a:ln>
        </p:spPr>
        <p:style>
          <a:lnRef idx="1">
            <a:schemeClr val="dk1"/>
          </a:lnRef>
          <a:fillRef idx="0">
            <a:schemeClr val="dk1"/>
          </a:fillRef>
          <a:effectRef idx="0">
            <a:schemeClr val="dk1"/>
          </a:effectRef>
          <a:fontRef idx="minor">
            <a:schemeClr val="tx1"/>
          </a:fontRef>
        </p:style>
      </p:cxnSp>
      <p:sp>
        <p:nvSpPr>
          <p:cNvPr id="87" name="TextBox 86">
            <a:extLst>
              <a:ext uri="{FF2B5EF4-FFF2-40B4-BE49-F238E27FC236}">
                <a16:creationId xmlns:a16="http://schemas.microsoft.com/office/drawing/2014/main" id="{52C2F5F0-B299-E43C-3DE5-A51D9C932D36}"/>
              </a:ext>
            </a:extLst>
          </p:cNvPr>
          <p:cNvSpPr txBox="1"/>
          <p:nvPr/>
        </p:nvSpPr>
        <p:spPr>
          <a:xfrm>
            <a:off x="1042392" y="4781622"/>
            <a:ext cx="814474" cy="369332"/>
          </a:xfrm>
          <a:prstGeom prst="rect">
            <a:avLst/>
          </a:prstGeom>
          <a:noFill/>
        </p:spPr>
        <p:txBody>
          <a:bodyPr wrap="square">
            <a:spAutoFit/>
          </a:bodyPr>
          <a:lstStyle/>
          <a:p>
            <a:r>
              <a:rPr lang="en-US" dirty="0">
                <a:solidFill>
                  <a:srgbClr val="1E1E1E"/>
                </a:solidFill>
                <a:latin typeface="Calibri"/>
              </a:rPr>
              <a:t>Liquid </a:t>
            </a:r>
            <a:endParaRPr lang="en-IN" dirty="0"/>
          </a:p>
        </p:txBody>
      </p:sp>
      <p:sp>
        <p:nvSpPr>
          <p:cNvPr id="88" name="TextBox 87">
            <a:extLst>
              <a:ext uri="{FF2B5EF4-FFF2-40B4-BE49-F238E27FC236}">
                <a16:creationId xmlns:a16="http://schemas.microsoft.com/office/drawing/2014/main" id="{1CE6952C-1637-B5A6-AFFF-CCC0D954EFD6}"/>
              </a:ext>
            </a:extLst>
          </p:cNvPr>
          <p:cNvSpPr txBox="1"/>
          <p:nvPr/>
        </p:nvSpPr>
        <p:spPr>
          <a:xfrm>
            <a:off x="3023580" y="4778750"/>
            <a:ext cx="814474" cy="369332"/>
          </a:xfrm>
          <a:prstGeom prst="rect">
            <a:avLst/>
          </a:prstGeom>
          <a:noFill/>
        </p:spPr>
        <p:txBody>
          <a:bodyPr wrap="square">
            <a:spAutoFit/>
          </a:bodyPr>
          <a:lstStyle/>
          <a:p>
            <a:r>
              <a:rPr lang="en-US" dirty="0">
                <a:solidFill>
                  <a:srgbClr val="1E1E1E"/>
                </a:solidFill>
                <a:latin typeface="Calibri"/>
              </a:rPr>
              <a:t>Solid </a:t>
            </a:r>
            <a:endParaRPr lang="en-IN" dirty="0"/>
          </a:p>
        </p:txBody>
      </p:sp>
      <p:cxnSp>
        <p:nvCxnSpPr>
          <p:cNvPr id="62" name="Straight Connector 61">
            <a:extLst>
              <a:ext uri="{FF2B5EF4-FFF2-40B4-BE49-F238E27FC236}">
                <a16:creationId xmlns:a16="http://schemas.microsoft.com/office/drawing/2014/main" id="{4A8DCB5D-58BB-6C67-A2BF-04C9E252403F}"/>
              </a:ext>
            </a:extLst>
          </p:cNvPr>
          <p:cNvCxnSpPr>
            <a:cxnSpLocks/>
          </p:cNvCxnSpPr>
          <p:nvPr/>
        </p:nvCxnSpPr>
        <p:spPr>
          <a:xfrm>
            <a:off x="5216645" y="3259975"/>
            <a:ext cx="0" cy="1569164"/>
          </a:xfrm>
          <a:prstGeom prst="line">
            <a:avLst/>
          </a:prstGeom>
        </p:spPr>
        <p:style>
          <a:lnRef idx="1">
            <a:schemeClr val="accent1"/>
          </a:lnRef>
          <a:fillRef idx="0">
            <a:schemeClr val="accent1"/>
          </a:fillRef>
          <a:effectRef idx="0">
            <a:schemeClr val="accent1"/>
          </a:effectRef>
          <a:fontRef idx="minor">
            <a:schemeClr val="tx1"/>
          </a:fontRef>
        </p:style>
      </p:cxnSp>
      <p:sp>
        <p:nvSpPr>
          <p:cNvPr id="93" name="TextBox 92">
            <a:extLst>
              <a:ext uri="{FF2B5EF4-FFF2-40B4-BE49-F238E27FC236}">
                <a16:creationId xmlns:a16="http://schemas.microsoft.com/office/drawing/2014/main" id="{D0807CC8-4606-C2B5-F2C3-8B1B2BCD5EEE}"/>
              </a:ext>
            </a:extLst>
          </p:cNvPr>
          <p:cNvSpPr txBox="1"/>
          <p:nvPr/>
        </p:nvSpPr>
        <p:spPr>
          <a:xfrm>
            <a:off x="5223473" y="3016451"/>
            <a:ext cx="2298795" cy="369332"/>
          </a:xfrm>
          <a:prstGeom prst="rect">
            <a:avLst/>
          </a:prstGeom>
          <a:noFill/>
        </p:spPr>
        <p:txBody>
          <a:bodyPr wrap="square" rtlCol="0">
            <a:spAutoFit/>
          </a:bodyPr>
          <a:lstStyle/>
          <a:p>
            <a:r>
              <a:rPr lang="en-US" dirty="0">
                <a:solidFill>
                  <a:srgbClr val="1E1E1E"/>
                </a:solidFill>
                <a:latin typeface="Calibri"/>
              </a:rPr>
              <a:t>Melts by Heating</a:t>
            </a:r>
            <a:endParaRPr lang="en-IN" dirty="0"/>
          </a:p>
        </p:txBody>
      </p:sp>
      <p:cxnSp>
        <p:nvCxnSpPr>
          <p:cNvPr id="94" name="Straight Arrow Connector 93">
            <a:extLst>
              <a:ext uri="{FF2B5EF4-FFF2-40B4-BE49-F238E27FC236}">
                <a16:creationId xmlns:a16="http://schemas.microsoft.com/office/drawing/2014/main" id="{110335FF-3625-A545-0789-EC8E87B71E54}"/>
              </a:ext>
            </a:extLst>
          </p:cNvPr>
          <p:cNvCxnSpPr>
            <a:cxnSpLocks/>
          </p:cNvCxnSpPr>
          <p:nvPr/>
        </p:nvCxnSpPr>
        <p:spPr>
          <a:xfrm>
            <a:off x="5646742" y="3371574"/>
            <a:ext cx="158974" cy="312369"/>
          </a:xfrm>
          <a:prstGeom prst="straightConnector1">
            <a:avLst/>
          </a:prstGeom>
          <a:ln w="31750">
            <a:solidFill>
              <a:srgbClr val="002060"/>
            </a:solidFill>
            <a:tailEnd type="triangle"/>
          </a:ln>
        </p:spPr>
        <p:style>
          <a:lnRef idx="1">
            <a:schemeClr val="dk1"/>
          </a:lnRef>
          <a:fillRef idx="0">
            <a:schemeClr val="dk1"/>
          </a:fillRef>
          <a:effectRef idx="0">
            <a:schemeClr val="dk1"/>
          </a:effectRef>
          <a:fontRef idx="minor">
            <a:schemeClr val="tx1"/>
          </a:fontRef>
        </p:style>
      </p:cxnSp>
      <p:cxnSp>
        <p:nvCxnSpPr>
          <p:cNvPr id="100" name="Straight Arrow Connector 99">
            <a:extLst>
              <a:ext uri="{FF2B5EF4-FFF2-40B4-BE49-F238E27FC236}">
                <a16:creationId xmlns:a16="http://schemas.microsoft.com/office/drawing/2014/main" id="{497C5FEC-0A2F-9F61-043C-CDB285665084}"/>
              </a:ext>
            </a:extLst>
          </p:cNvPr>
          <p:cNvCxnSpPr>
            <a:cxnSpLocks/>
          </p:cNvCxnSpPr>
          <p:nvPr/>
        </p:nvCxnSpPr>
        <p:spPr>
          <a:xfrm>
            <a:off x="2052379" y="5001054"/>
            <a:ext cx="681006" cy="0"/>
          </a:xfrm>
          <a:prstGeom prst="straightConnector1">
            <a:avLst/>
          </a:prstGeom>
          <a:ln w="38100">
            <a:solidFill>
              <a:srgbClr val="002060"/>
            </a:solidFill>
            <a:tailEnd type="triangle"/>
          </a:ln>
        </p:spPr>
        <p:style>
          <a:lnRef idx="1">
            <a:schemeClr val="dk1"/>
          </a:lnRef>
          <a:fillRef idx="0">
            <a:schemeClr val="dk1"/>
          </a:fillRef>
          <a:effectRef idx="0">
            <a:schemeClr val="dk1"/>
          </a:effectRef>
          <a:fontRef idx="minor">
            <a:schemeClr val="tx1"/>
          </a:fontRef>
        </p:style>
      </p:cxnSp>
      <p:sp>
        <p:nvSpPr>
          <p:cNvPr id="113" name="TextBox 112">
            <a:extLst>
              <a:ext uri="{FF2B5EF4-FFF2-40B4-BE49-F238E27FC236}">
                <a16:creationId xmlns:a16="http://schemas.microsoft.com/office/drawing/2014/main" id="{A3B3844E-F5D8-07C2-4DCE-BB7082286E3B}"/>
              </a:ext>
            </a:extLst>
          </p:cNvPr>
          <p:cNvSpPr txBox="1"/>
          <p:nvPr/>
        </p:nvSpPr>
        <p:spPr>
          <a:xfrm>
            <a:off x="6739540" y="4838162"/>
            <a:ext cx="814474" cy="369332"/>
          </a:xfrm>
          <a:prstGeom prst="rect">
            <a:avLst/>
          </a:prstGeom>
          <a:noFill/>
        </p:spPr>
        <p:txBody>
          <a:bodyPr wrap="square">
            <a:spAutoFit/>
          </a:bodyPr>
          <a:lstStyle/>
          <a:p>
            <a:r>
              <a:rPr lang="en-US" dirty="0">
                <a:solidFill>
                  <a:srgbClr val="1E1E1E"/>
                </a:solidFill>
                <a:latin typeface="Calibri"/>
              </a:rPr>
              <a:t>Liquid </a:t>
            </a:r>
            <a:endParaRPr lang="en-IN" dirty="0"/>
          </a:p>
        </p:txBody>
      </p:sp>
      <p:sp>
        <p:nvSpPr>
          <p:cNvPr id="114" name="TextBox 113">
            <a:extLst>
              <a:ext uri="{FF2B5EF4-FFF2-40B4-BE49-F238E27FC236}">
                <a16:creationId xmlns:a16="http://schemas.microsoft.com/office/drawing/2014/main" id="{D989A79B-F761-1510-151D-6F6CE7F30175}"/>
              </a:ext>
            </a:extLst>
          </p:cNvPr>
          <p:cNvSpPr txBox="1"/>
          <p:nvPr/>
        </p:nvSpPr>
        <p:spPr>
          <a:xfrm>
            <a:off x="4959616" y="4835289"/>
            <a:ext cx="814474" cy="369332"/>
          </a:xfrm>
          <a:prstGeom prst="rect">
            <a:avLst/>
          </a:prstGeom>
          <a:noFill/>
        </p:spPr>
        <p:txBody>
          <a:bodyPr wrap="square">
            <a:spAutoFit/>
          </a:bodyPr>
          <a:lstStyle/>
          <a:p>
            <a:r>
              <a:rPr lang="en-US" dirty="0">
                <a:solidFill>
                  <a:srgbClr val="1E1E1E"/>
                </a:solidFill>
                <a:latin typeface="Calibri"/>
              </a:rPr>
              <a:t>Solid </a:t>
            </a:r>
            <a:endParaRPr lang="en-IN" dirty="0"/>
          </a:p>
        </p:txBody>
      </p:sp>
      <p:cxnSp>
        <p:nvCxnSpPr>
          <p:cNvPr id="121" name="Straight Arrow Connector 120">
            <a:extLst>
              <a:ext uri="{FF2B5EF4-FFF2-40B4-BE49-F238E27FC236}">
                <a16:creationId xmlns:a16="http://schemas.microsoft.com/office/drawing/2014/main" id="{229CB8D9-B3DA-6702-AE7F-03113D59DCE9}"/>
              </a:ext>
            </a:extLst>
          </p:cNvPr>
          <p:cNvCxnSpPr>
            <a:cxnSpLocks/>
          </p:cNvCxnSpPr>
          <p:nvPr/>
        </p:nvCxnSpPr>
        <p:spPr>
          <a:xfrm>
            <a:off x="5814670" y="5034184"/>
            <a:ext cx="681006" cy="0"/>
          </a:xfrm>
          <a:prstGeom prst="straightConnector1">
            <a:avLst/>
          </a:prstGeom>
          <a:ln w="38100">
            <a:solidFill>
              <a:srgbClr val="002060"/>
            </a:solidFill>
            <a:tailEnd type="triangle"/>
          </a:ln>
        </p:spPr>
        <p:style>
          <a:lnRef idx="1">
            <a:schemeClr val="dk1"/>
          </a:lnRef>
          <a:fillRef idx="0">
            <a:schemeClr val="dk1"/>
          </a:fillRef>
          <a:effectRef idx="0">
            <a:schemeClr val="dk1"/>
          </a:effectRef>
          <a:fontRef idx="minor">
            <a:schemeClr val="tx1"/>
          </a:fontRef>
        </p:style>
      </p:cxnSp>
      <p:pic>
        <p:nvPicPr>
          <p:cNvPr id="12" name="Picture 11">
            <a:extLst>
              <a:ext uri="{FF2B5EF4-FFF2-40B4-BE49-F238E27FC236}">
                <a16:creationId xmlns:a16="http://schemas.microsoft.com/office/drawing/2014/main" id="{5AFF5EC9-28BF-4BE7-BF89-2A28B2F2BFB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17617" y="2204699"/>
            <a:ext cx="3713785" cy="3724921"/>
          </a:xfrm>
          <a:prstGeom prst="rect">
            <a:avLst/>
          </a:prstGeom>
        </p:spPr>
      </p:pic>
      <p:sp>
        <p:nvSpPr>
          <p:cNvPr id="14" name="TextBox 13">
            <a:extLst>
              <a:ext uri="{FF2B5EF4-FFF2-40B4-BE49-F238E27FC236}">
                <a16:creationId xmlns:a16="http://schemas.microsoft.com/office/drawing/2014/main" id="{00751863-40AD-77EF-6071-10A79D2014A3}"/>
              </a:ext>
            </a:extLst>
          </p:cNvPr>
          <p:cNvSpPr txBox="1"/>
          <p:nvPr/>
        </p:nvSpPr>
        <p:spPr>
          <a:xfrm>
            <a:off x="5068157" y="2584871"/>
            <a:ext cx="2113545" cy="369332"/>
          </a:xfrm>
          <a:prstGeom prst="rect">
            <a:avLst/>
          </a:prstGeom>
          <a:noFill/>
        </p:spPr>
        <p:txBody>
          <a:bodyPr wrap="square">
            <a:spAutoFit/>
          </a:bodyPr>
          <a:lstStyle/>
          <a:p>
            <a:r>
              <a:rPr lang="en-US" dirty="0">
                <a:solidFill>
                  <a:srgbClr val="1E1E1E"/>
                </a:solidFill>
                <a:latin typeface="Calibri"/>
              </a:rPr>
              <a:t>*R</a:t>
            </a:r>
            <a:r>
              <a:rPr lang="en-US" baseline="-25000" dirty="0">
                <a:solidFill>
                  <a:srgbClr val="1E1E1E"/>
                </a:solidFill>
                <a:latin typeface="Calibri"/>
              </a:rPr>
              <a:t>a</a:t>
            </a:r>
            <a:r>
              <a:rPr lang="en-US" dirty="0">
                <a:solidFill>
                  <a:srgbClr val="1E1E1E"/>
                </a:solidFill>
                <a:latin typeface="Calibri"/>
              </a:rPr>
              <a:t> is an averaged R</a:t>
            </a:r>
            <a:endParaRPr lang="en-IN" dirty="0"/>
          </a:p>
        </p:txBody>
      </p:sp>
      <p:sp>
        <p:nvSpPr>
          <p:cNvPr id="6" name="TextBox 5">
            <a:extLst>
              <a:ext uri="{FF2B5EF4-FFF2-40B4-BE49-F238E27FC236}">
                <a16:creationId xmlns:a16="http://schemas.microsoft.com/office/drawing/2014/main" id="{40BD2480-2AB3-8D82-7D20-C6D0DD1802DA}"/>
              </a:ext>
            </a:extLst>
          </p:cNvPr>
          <p:cNvSpPr txBox="1"/>
          <p:nvPr/>
        </p:nvSpPr>
        <p:spPr>
          <a:xfrm>
            <a:off x="269542" y="666053"/>
            <a:ext cx="11790830" cy="923330"/>
          </a:xfrm>
          <a:prstGeom prst="rect">
            <a:avLst/>
          </a:prstGeom>
          <a:noFill/>
        </p:spPr>
        <p:txBody>
          <a:bodyPr wrap="square" rtlCol="0">
            <a:spAutoFit/>
          </a:bodyPr>
          <a:lstStyle/>
          <a:p>
            <a:pPr algn="just"/>
            <a:r>
              <a:rPr lang="en-IN" dirty="0">
                <a:solidFill>
                  <a:srgbClr val="1E1E1E"/>
                </a:solidFill>
                <a:latin typeface="Calibri"/>
              </a:rPr>
              <a:t>Ice uniquely expands while releasing heat. Water's anomalous behaviour  during solidification when volumetrically constrained by excess pressure enables cyclic phase changes, (solidifying, expanding, melting etc. intermittently) generating work under seemingly constant pressure and temperature conditions.</a:t>
            </a:r>
          </a:p>
        </p:txBody>
      </p:sp>
      <p:sp>
        <p:nvSpPr>
          <p:cNvPr id="15" name="TextBox 14">
            <a:extLst>
              <a:ext uri="{FF2B5EF4-FFF2-40B4-BE49-F238E27FC236}">
                <a16:creationId xmlns:a16="http://schemas.microsoft.com/office/drawing/2014/main" id="{0C9B0D9A-E443-C532-ECBF-43C348940445}"/>
              </a:ext>
            </a:extLst>
          </p:cNvPr>
          <p:cNvSpPr txBox="1"/>
          <p:nvPr/>
        </p:nvSpPr>
        <p:spPr>
          <a:xfrm>
            <a:off x="267951" y="1552887"/>
            <a:ext cx="11273118" cy="646331"/>
          </a:xfrm>
          <a:prstGeom prst="rect">
            <a:avLst/>
          </a:prstGeom>
          <a:noFill/>
        </p:spPr>
        <p:txBody>
          <a:bodyPr wrap="square">
            <a:spAutoFit/>
          </a:bodyPr>
          <a:lstStyle/>
          <a:p>
            <a:r>
              <a:rPr lang="en-IN" dirty="0">
                <a:solidFill>
                  <a:srgbClr val="1E1E1E"/>
                </a:solidFill>
                <a:latin typeface="Calibri"/>
              </a:rPr>
              <a:t>One of the sources of inspiration: A YouTube video titled ‘Freezing water expands. What if you do not let it?’</a:t>
            </a:r>
            <a:br>
              <a:rPr lang="en-IN" dirty="0"/>
            </a:br>
            <a:r>
              <a:rPr lang="en-IN" u="sng" dirty="0">
                <a:solidFill>
                  <a:srgbClr val="1E1E1E"/>
                </a:solidFill>
                <a:latin typeface="Calibri"/>
                <a:hlinkClick r:id="rId5"/>
              </a:rPr>
              <a:t>https://youtube.com/watch?v=_bcfxty39Cw&amp;si=o3S4lnh3szZAgqg9</a:t>
            </a:r>
            <a:r>
              <a:rPr lang="en-IN" u="sng" dirty="0">
                <a:solidFill>
                  <a:srgbClr val="1E1E1E"/>
                </a:solidFill>
                <a:latin typeface="Calibri"/>
              </a:rPr>
              <a:t> </a:t>
            </a:r>
            <a:endParaRPr lang="en-IN" dirty="0"/>
          </a:p>
        </p:txBody>
      </p:sp>
      <p:sp>
        <p:nvSpPr>
          <p:cNvPr id="17" name="Title 1">
            <a:extLst>
              <a:ext uri="{FF2B5EF4-FFF2-40B4-BE49-F238E27FC236}">
                <a16:creationId xmlns:a16="http://schemas.microsoft.com/office/drawing/2014/main" id="{DD801207-F6AB-B8F5-8246-F628448448B5}"/>
              </a:ext>
            </a:extLst>
          </p:cNvPr>
          <p:cNvSpPr txBox="1">
            <a:spLocks/>
          </p:cNvSpPr>
          <p:nvPr/>
        </p:nvSpPr>
        <p:spPr>
          <a:xfrm>
            <a:off x="267244" y="63161"/>
            <a:ext cx="2909048" cy="600509"/>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b="1" u="sng" dirty="0">
                <a:solidFill>
                  <a:srgbClr val="1E1E1E"/>
                </a:solidFill>
                <a:latin typeface="Calibri"/>
              </a:rPr>
              <a:t>Analysis</a:t>
            </a:r>
            <a:endParaRPr lang="en-IN" sz="4000" b="1" u="sng" dirty="0"/>
          </a:p>
        </p:txBody>
      </p:sp>
      <p:sp>
        <p:nvSpPr>
          <p:cNvPr id="25" name="TextBox 24">
            <a:extLst>
              <a:ext uri="{FF2B5EF4-FFF2-40B4-BE49-F238E27FC236}">
                <a16:creationId xmlns:a16="http://schemas.microsoft.com/office/drawing/2014/main" id="{7C4DD65C-F913-6F41-BEE8-9D75C386ADD6}"/>
              </a:ext>
            </a:extLst>
          </p:cNvPr>
          <p:cNvSpPr txBox="1"/>
          <p:nvPr/>
        </p:nvSpPr>
        <p:spPr>
          <a:xfrm>
            <a:off x="82124" y="6009308"/>
            <a:ext cx="11790830" cy="704873"/>
          </a:xfrm>
          <a:prstGeom prst="rect">
            <a:avLst/>
          </a:prstGeom>
          <a:noFill/>
        </p:spPr>
        <p:txBody>
          <a:bodyPr wrap="square">
            <a:spAutoFit/>
          </a:bodyPr>
          <a:lstStyle/>
          <a:p>
            <a:pPr algn="just">
              <a:lnSpc>
                <a:spcPct val="107000"/>
              </a:lnSpc>
              <a:spcAft>
                <a:spcPts val="800"/>
              </a:spcAft>
            </a:pPr>
            <a:r>
              <a:rPr lang="en-IN" kern="100" dirty="0">
                <a:solidFill>
                  <a:srgbClr val="1E1E1E"/>
                </a:solidFill>
                <a:latin typeface="Calibri" panose="020F0502020204030204" pitchFamily="34" charset="0"/>
                <a:ea typeface="Calibri" panose="020F0502020204030204" pitchFamily="34" charset="0"/>
                <a:cs typeface="Times New Roman" panose="02020603050405020304" pitchFamily="18" charset="0"/>
              </a:rPr>
              <a:t>T</a:t>
            </a:r>
            <a:r>
              <a:rPr lang="en-IN" sz="1800" kern="100" dirty="0">
                <a:solidFill>
                  <a:srgbClr val="1E1E1E"/>
                </a:solidFill>
                <a:effectLst/>
                <a:latin typeface="Calibri" panose="020F0502020204030204" pitchFamily="34" charset="0"/>
                <a:ea typeface="Calibri" panose="020F0502020204030204" pitchFamily="34" charset="0"/>
                <a:cs typeface="Times New Roman" panose="02020603050405020304" pitchFamily="18" charset="0"/>
              </a:rPr>
              <a:t>he deduced Carnot-Clausius-Clapeyron relation </a:t>
            </a:r>
            <a:r>
              <a:rPr lang="en-IN" sz="1800" kern="100" dirty="0" err="1">
                <a:solidFill>
                  <a:srgbClr val="1E1E1E"/>
                </a:solidFill>
                <a:effectLst/>
                <a:latin typeface="Calibri" panose="020F0502020204030204" pitchFamily="34" charset="0"/>
                <a:ea typeface="Calibri" panose="020F0502020204030204" pitchFamily="34" charset="0"/>
                <a:cs typeface="Times New Roman" panose="02020603050405020304" pitchFamily="18" charset="0"/>
              </a:rPr>
              <a:t>d</a:t>
            </a:r>
            <a:r>
              <a:rPr lang="en-IN" sz="1800" i="1" kern="100" dirty="0" err="1">
                <a:solidFill>
                  <a:srgbClr val="1E1E1E"/>
                </a:solidFill>
                <a:effectLst/>
                <a:latin typeface="Calibri" panose="020F0502020204030204" pitchFamily="34" charset="0"/>
                <a:ea typeface="Calibri" panose="020F0502020204030204" pitchFamily="34" charset="0"/>
                <a:cs typeface="Times New Roman" panose="02020603050405020304" pitchFamily="18" charset="0"/>
              </a:rPr>
              <a:t>P</a:t>
            </a:r>
            <a:r>
              <a:rPr lang="en-IN" sz="1800" kern="100" dirty="0">
                <a:solidFill>
                  <a:srgbClr val="1E1E1E"/>
                </a:solidFill>
                <a:effectLst/>
                <a:latin typeface="Calibri" panose="020F0502020204030204" pitchFamily="34" charset="0"/>
                <a:ea typeface="Calibri" panose="020F0502020204030204" pitchFamily="34" charset="0"/>
                <a:cs typeface="Times New Roman" panose="02020603050405020304" pitchFamily="18" charset="0"/>
              </a:rPr>
              <a:t>/d</a:t>
            </a:r>
            <a:r>
              <a:rPr lang="en-IN" sz="1800" i="1" kern="100" dirty="0">
                <a:solidFill>
                  <a:srgbClr val="1E1E1E"/>
                </a:solidFill>
                <a:effectLst/>
                <a:latin typeface="Calibri" panose="020F0502020204030204" pitchFamily="34" charset="0"/>
                <a:ea typeface="Calibri" panose="020F0502020204030204" pitchFamily="34" charset="0"/>
                <a:cs typeface="Times New Roman" panose="02020603050405020304" pitchFamily="18" charset="0"/>
              </a:rPr>
              <a:t>T</a:t>
            </a:r>
            <a:r>
              <a:rPr lang="en-IN" sz="1800" kern="100" dirty="0">
                <a:solidFill>
                  <a:srgbClr val="1E1E1E"/>
                </a:solidFill>
                <a:effectLst/>
                <a:latin typeface="Calibri" panose="020F0502020204030204" pitchFamily="34" charset="0"/>
                <a:ea typeface="Calibri" panose="020F0502020204030204" pitchFamily="34" charset="0"/>
                <a:cs typeface="Times New Roman" panose="02020603050405020304" pitchFamily="18" charset="0"/>
              </a:rPr>
              <a:t> </a:t>
            </a:r>
            <a:r>
              <a:rPr lang="en-IN" sz="2000" kern="100" dirty="0">
                <a:solidFill>
                  <a:srgbClr val="1E1E1E"/>
                </a:solidFill>
                <a:effectLst/>
                <a:latin typeface="Calibri" panose="020F0502020204030204" pitchFamily="34" charset="0"/>
                <a:ea typeface="Calibri" panose="020F0502020204030204" pitchFamily="34" charset="0"/>
                <a:cs typeface="Calibri" panose="020F0502020204030204" pitchFamily="34" charset="0"/>
              </a:rPr>
              <a:t>= </a:t>
            </a:r>
            <a:r>
              <a:rPr lang="en-IN" sz="1800" kern="100" dirty="0" err="1">
                <a:solidFill>
                  <a:srgbClr val="1E1E1E"/>
                </a:solidFill>
                <a:effectLst/>
                <a:latin typeface="Calibri" panose="020F0502020204030204" pitchFamily="34" charset="0"/>
                <a:ea typeface="Calibri" panose="020F0502020204030204" pitchFamily="34" charset="0"/>
                <a:cs typeface="Calibri" panose="020F0502020204030204" pitchFamily="34" charset="0"/>
              </a:rPr>
              <a:t>Δ</a:t>
            </a:r>
            <a:r>
              <a:rPr lang="en-IN" sz="2000" kern="100" dirty="0" err="1">
                <a:solidFill>
                  <a:srgbClr val="1E1E1E"/>
                </a:solidFill>
                <a:effectLst/>
                <a:latin typeface="Calibri" panose="020F0502020204030204" pitchFamily="34" charset="0"/>
                <a:ea typeface="Calibri" panose="020F0502020204030204" pitchFamily="34" charset="0"/>
                <a:cs typeface="Calibri" panose="020F0502020204030204" pitchFamily="34" charset="0"/>
              </a:rPr>
              <a:t>s</a:t>
            </a:r>
            <a:r>
              <a:rPr lang="en-IN" sz="1800" kern="100" dirty="0">
                <a:solidFill>
                  <a:srgbClr val="1E1E1E"/>
                </a:solidFill>
                <a:effectLst/>
                <a:latin typeface="Calibri" panose="020F0502020204030204" pitchFamily="34" charset="0"/>
                <a:ea typeface="Calibri" panose="020F0502020204030204" pitchFamily="34" charset="0"/>
                <a:cs typeface="Calibri" panose="020F0502020204030204" pitchFamily="34" charset="0"/>
              </a:rPr>
              <a:t>/</a:t>
            </a:r>
            <a:r>
              <a:rPr lang="en-IN" sz="1800" kern="100" dirty="0" err="1">
                <a:solidFill>
                  <a:srgbClr val="1E1E1E"/>
                </a:solidFill>
                <a:effectLst/>
                <a:latin typeface="Calibri" panose="020F0502020204030204" pitchFamily="34" charset="0"/>
                <a:ea typeface="Calibri" panose="020F0502020204030204" pitchFamily="34" charset="0"/>
                <a:cs typeface="Calibri" panose="020F0502020204030204" pitchFamily="34" charset="0"/>
              </a:rPr>
              <a:t>Δ</a:t>
            </a:r>
            <a:r>
              <a:rPr lang="en-IN" sz="2000" kern="100" dirty="0" err="1">
                <a:solidFill>
                  <a:srgbClr val="1E1E1E"/>
                </a:solidFill>
                <a:effectLst/>
                <a:latin typeface="Calibri" panose="020F0502020204030204" pitchFamily="34" charset="0"/>
                <a:ea typeface="Calibri" panose="020F0502020204030204" pitchFamily="34" charset="0"/>
                <a:cs typeface="Calibri" panose="020F0502020204030204" pitchFamily="34" charset="0"/>
              </a:rPr>
              <a:t>v</a:t>
            </a:r>
            <a:r>
              <a:rPr lang="en-IN" sz="1800" kern="100" dirty="0">
                <a:solidFill>
                  <a:srgbClr val="1E1E1E"/>
                </a:solidFill>
                <a:effectLst/>
                <a:latin typeface="Calibri" panose="020F0502020204030204" pitchFamily="34" charset="0"/>
                <a:ea typeface="Calibri" panose="020F0502020204030204" pitchFamily="34" charset="0"/>
                <a:cs typeface="Calibri" panose="020F0502020204030204" pitchFamily="34" charset="0"/>
              </a:rPr>
              <a:t> explains the anomalous behaviour of water as </a:t>
            </a:r>
            <a:r>
              <a:rPr lang="en-IN" sz="1800" kern="100" dirty="0" err="1">
                <a:solidFill>
                  <a:srgbClr val="1E1E1E"/>
                </a:solidFill>
                <a:effectLst/>
                <a:latin typeface="Calibri" panose="020F0502020204030204" pitchFamily="34" charset="0"/>
                <a:ea typeface="Calibri" panose="020F0502020204030204" pitchFamily="34" charset="0"/>
                <a:cs typeface="Calibri" panose="020F0502020204030204" pitchFamily="34" charset="0"/>
              </a:rPr>
              <a:t>dP</a:t>
            </a:r>
            <a:r>
              <a:rPr lang="en-IN" sz="1800" kern="100" dirty="0">
                <a:solidFill>
                  <a:srgbClr val="1E1E1E"/>
                </a:solidFill>
                <a:effectLst/>
                <a:latin typeface="Calibri" panose="020F0502020204030204" pitchFamily="34" charset="0"/>
                <a:ea typeface="Calibri" panose="020F0502020204030204" pitchFamily="34" charset="0"/>
                <a:cs typeface="Calibri" panose="020F0502020204030204" pitchFamily="34" charset="0"/>
              </a:rPr>
              <a:t>/dT is negative of the curve separating solid liquid states.   Source:    </a:t>
            </a:r>
            <a:r>
              <a:rPr lang="en-IN" sz="1800" u="sng" kern="100" dirty="0">
                <a:solidFill>
                  <a:srgbClr val="1E1E1E"/>
                </a:solidFill>
                <a:effectLst/>
                <a:latin typeface="Calibri" panose="020F0502020204030204" pitchFamily="34" charset="0"/>
                <a:ea typeface="Calibri" panose="020F0502020204030204" pitchFamily="34" charset="0"/>
                <a:cs typeface="Times New Roman" panose="02020603050405020304" pitchFamily="18" charset="0"/>
                <a:hlinkClick r:id="rId6"/>
              </a:rPr>
              <a:t>Clausius–Clapeyron relation - Wikipedia</a:t>
            </a:r>
            <a:endParaRPr lang="en-IN" sz="2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697624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DAF5979-A367-2A7F-4D39-14F677EA14CE}"/>
              </a:ext>
            </a:extLst>
          </p:cNvPr>
          <p:cNvSpPr/>
          <p:nvPr/>
        </p:nvSpPr>
        <p:spPr>
          <a:xfrm>
            <a:off x="6693722" y="5225849"/>
            <a:ext cx="2046973" cy="332399"/>
          </a:xfrm>
          <a:prstGeom prst="rect">
            <a:avLst/>
          </a:prstGeom>
          <a:solidFill>
            <a:srgbClr val="002060">
              <a:alpha val="64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Oval 7">
            <a:extLst>
              <a:ext uri="{FF2B5EF4-FFF2-40B4-BE49-F238E27FC236}">
                <a16:creationId xmlns:a16="http://schemas.microsoft.com/office/drawing/2014/main" id="{FADBF1F6-05C2-39A0-3403-F0D992BCF7BE}"/>
              </a:ext>
            </a:extLst>
          </p:cNvPr>
          <p:cNvSpPr/>
          <p:nvPr/>
        </p:nvSpPr>
        <p:spPr>
          <a:xfrm>
            <a:off x="6231254" y="3340266"/>
            <a:ext cx="1382172" cy="1024128"/>
          </a:xfrm>
          <a:prstGeom prst="ellipse">
            <a:avLst/>
          </a:prstGeom>
          <a:gradFill flip="none" rotWithShape="1">
            <a:gsLst>
              <a:gs pos="0">
                <a:srgbClr val="00B050">
                  <a:tint val="66000"/>
                  <a:satMod val="160000"/>
                </a:srgbClr>
              </a:gs>
              <a:gs pos="50000">
                <a:srgbClr val="00B050">
                  <a:tint val="44500"/>
                  <a:satMod val="160000"/>
                </a:srgbClr>
              </a:gs>
              <a:gs pos="100000">
                <a:srgbClr val="00B050">
                  <a:tint val="23500"/>
                  <a:satMod val="160000"/>
                </a:srgbClr>
              </a:gs>
            </a:gsLst>
            <a:lin ang="270000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0D4CE95C-BFF6-39E2-C4BA-A0626E2A86AB}"/>
              </a:ext>
            </a:extLst>
          </p:cNvPr>
          <p:cNvSpPr/>
          <p:nvPr/>
        </p:nvSpPr>
        <p:spPr>
          <a:xfrm>
            <a:off x="5796818" y="2423062"/>
            <a:ext cx="1875888" cy="328648"/>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303BC595-89AC-0F94-80FE-8D8F81CAD8F9}"/>
              </a:ext>
            </a:extLst>
          </p:cNvPr>
          <p:cNvSpPr txBox="1"/>
          <p:nvPr/>
        </p:nvSpPr>
        <p:spPr>
          <a:xfrm>
            <a:off x="5894354" y="2466745"/>
            <a:ext cx="1886756" cy="264688"/>
          </a:xfrm>
          <a:prstGeom prst="rect">
            <a:avLst/>
          </a:prstGeom>
          <a:noFill/>
        </p:spPr>
        <p:txBody>
          <a:bodyPr wrap="square" rtlCol="0">
            <a:spAutoFit/>
          </a:bodyPr>
          <a:lstStyle/>
          <a:p>
            <a:r>
              <a:rPr lang="en-US" sz="1120" dirty="0">
                <a:solidFill>
                  <a:srgbClr val="1E1E1E"/>
                </a:solidFill>
                <a:latin typeface="Calibri"/>
              </a:rPr>
              <a:t>Hot Body is at T</a:t>
            </a:r>
            <a:r>
              <a:rPr lang="en-US" sz="1050" dirty="0">
                <a:solidFill>
                  <a:srgbClr val="1E1E1E"/>
                </a:solidFill>
                <a:latin typeface="Calibri"/>
              </a:rPr>
              <a:t>1</a:t>
            </a:r>
            <a:r>
              <a:rPr lang="en-US" sz="1120" dirty="0">
                <a:solidFill>
                  <a:srgbClr val="1E1E1E"/>
                </a:solidFill>
                <a:latin typeface="Calibri"/>
              </a:rPr>
              <a:t> = 254 K </a:t>
            </a:r>
            <a:endParaRPr lang="en-IN" dirty="0"/>
          </a:p>
        </p:txBody>
      </p:sp>
      <p:sp>
        <p:nvSpPr>
          <p:cNvPr id="3" name="TextBox 2">
            <a:extLst>
              <a:ext uri="{FF2B5EF4-FFF2-40B4-BE49-F238E27FC236}">
                <a16:creationId xmlns:a16="http://schemas.microsoft.com/office/drawing/2014/main" id="{B99EFC81-9C06-7070-0B4E-23C02A60DA93}"/>
              </a:ext>
            </a:extLst>
          </p:cNvPr>
          <p:cNvSpPr txBox="1"/>
          <p:nvPr/>
        </p:nvSpPr>
        <p:spPr>
          <a:xfrm>
            <a:off x="7718913" y="2456161"/>
            <a:ext cx="1038533" cy="369332"/>
          </a:xfrm>
          <a:prstGeom prst="rect">
            <a:avLst/>
          </a:prstGeom>
          <a:noFill/>
        </p:spPr>
        <p:txBody>
          <a:bodyPr wrap="square" rtlCol="0">
            <a:spAutoFit/>
          </a:bodyPr>
          <a:lstStyle/>
          <a:p>
            <a:r>
              <a:rPr lang="en-US" b="1" dirty="0">
                <a:solidFill>
                  <a:srgbClr val="1E1E1E"/>
                </a:solidFill>
                <a:latin typeface="Calibri"/>
              </a:rPr>
              <a:t>Source</a:t>
            </a:r>
            <a:endParaRPr lang="en-IN" b="1" dirty="0">
              <a:solidFill>
                <a:srgbClr val="C00000"/>
              </a:solidFill>
            </a:endParaRPr>
          </a:p>
        </p:txBody>
      </p:sp>
      <p:sp>
        <p:nvSpPr>
          <p:cNvPr id="4" name="TextBox 3">
            <a:extLst>
              <a:ext uri="{FF2B5EF4-FFF2-40B4-BE49-F238E27FC236}">
                <a16:creationId xmlns:a16="http://schemas.microsoft.com/office/drawing/2014/main" id="{5E6535AD-B417-8C15-61C4-555AFD3E6E85}"/>
              </a:ext>
            </a:extLst>
          </p:cNvPr>
          <p:cNvSpPr txBox="1"/>
          <p:nvPr/>
        </p:nvSpPr>
        <p:spPr>
          <a:xfrm>
            <a:off x="8757447" y="5225849"/>
            <a:ext cx="745269" cy="369332"/>
          </a:xfrm>
          <a:prstGeom prst="rect">
            <a:avLst/>
          </a:prstGeom>
          <a:noFill/>
        </p:spPr>
        <p:txBody>
          <a:bodyPr wrap="square" rtlCol="0">
            <a:spAutoFit/>
          </a:bodyPr>
          <a:lstStyle/>
          <a:p>
            <a:r>
              <a:rPr lang="en-US" b="1" dirty="0">
                <a:solidFill>
                  <a:srgbClr val="1E1E1E"/>
                </a:solidFill>
                <a:latin typeface="Calibri"/>
              </a:rPr>
              <a:t>Sink</a:t>
            </a:r>
            <a:endParaRPr lang="en-IN" b="1" dirty="0">
              <a:solidFill>
                <a:srgbClr val="002060"/>
              </a:solidFill>
            </a:endParaRPr>
          </a:p>
        </p:txBody>
      </p:sp>
      <p:sp>
        <p:nvSpPr>
          <p:cNvPr id="5" name="TextBox 4">
            <a:extLst>
              <a:ext uri="{FF2B5EF4-FFF2-40B4-BE49-F238E27FC236}">
                <a16:creationId xmlns:a16="http://schemas.microsoft.com/office/drawing/2014/main" id="{979E4769-08ED-3C69-3F28-104EBACC0E1C}"/>
              </a:ext>
            </a:extLst>
          </p:cNvPr>
          <p:cNvSpPr txBox="1"/>
          <p:nvPr/>
        </p:nvSpPr>
        <p:spPr>
          <a:xfrm>
            <a:off x="6791258" y="5244316"/>
            <a:ext cx="1886758" cy="246221"/>
          </a:xfrm>
          <a:prstGeom prst="rect">
            <a:avLst/>
          </a:prstGeom>
          <a:noFill/>
          <a:ln>
            <a:noFill/>
          </a:ln>
        </p:spPr>
        <p:txBody>
          <a:bodyPr wrap="square" rtlCol="0">
            <a:spAutoFit/>
          </a:bodyPr>
          <a:lstStyle/>
          <a:p>
            <a:r>
              <a:rPr lang="en-US" sz="1120" dirty="0">
                <a:solidFill>
                  <a:srgbClr val="1E1E1E"/>
                </a:solidFill>
                <a:latin typeface="Calibri"/>
              </a:rPr>
              <a:t>Cool Body is at T2 = 252 K </a:t>
            </a:r>
            <a:endParaRPr lang="en-IN" dirty="0"/>
          </a:p>
        </p:txBody>
      </p:sp>
      <p:sp>
        <p:nvSpPr>
          <p:cNvPr id="6" name="TextBox 5">
            <a:extLst>
              <a:ext uri="{FF2B5EF4-FFF2-40B4-BE49-F238E27FC236}">
                <a16:creationId xmlns:a16="http://schemas.microsoft.com/office/drawing/2014/main" id="{3A6D1B71-14D1-7C85-1B5A-64048FDABC90}"/>
              </a:ext>
            </a:extLst>
          </p:cNvPr>
          <p:cNvSpPr txBox="1"/>
          <p:nvPr/>
        </p:nvSpPr>
        <p:spPr>
          <a:xfrm>
            <a:off x="6372610" y="3534179"/>
            <a:ext cx="1276347" cy="590931"/>
          </a:xfrm>
          <a:prstGeom prst="rect">
            <a:avLst/>
          </a:prstGeom>
          <a:noFill/>
        </p:spPr>
        <p:txBody>
          <a:bodyPr wrap="square" rtlCol="0">
            <a:spAutoFit/>
          </a:bodyPr>
          <a:lstStyle/>
          <a:p>
            <a:r>
              <a:rPr lang="en-US" sz="1120" dirty="0">
                <a:solidFill>
                  <a:srgbClr val="1E1E1E"/>
                </a:solidFill>
                <a:latin typeface="Calibri"/>
              </a:rPr>
              <a:t>Heat Engine Freezing and</a:t>
            </a:r>
          </a:p>
          <a:p>
            <a:r>
              <a:rPr lang="en-US" sz="1120" dirty="0">
                <a:solidFill>
                  <a:srgbClr val="1E1E1E"/>
                </a:solidFill>
                <a:latin typeface="Calibri"/>
              </a:rPr>
              <a:t>Melting at 253 K </a:t>
            </a:r>
            <a:endParaRPr lang="en-IN" dirty="0"/>
          </a:p>
        </p:txBody>
      </p:sp>
      <p:cxnSp>
        <p:nvCxnSpPr>
          <p:cNvPr id="11" name="Straight Arrow Connector 10">
            <a:extLst>
              <a:ext uri="{FF2B5EF4-FFF2-40B4-BE49-F238E27FC236}">
                <a16:creationId xmlns:a16="http://schemas.microsoft.com/office/drawing/2014/main" id="{0805ED1F-7FBD-600B-3917-304D10D7D37A}"/>
              </a:ext>
            </a:extLst>
          </p:cNvPr>
          <p:cNvCxnSpPr>
            <a:cxnSpLocks/>
          </p:cNvCxnSpPr>
          <p:nvPr/>
        </p:nvCxnSpPr>
        <p:spPr>
          <a:xfrm flipH="1">
            <a:off x="7034995" y="2751711"/>
            <a:ext cx="13534" cy="782468"/>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2" name="Straight Arrow Connector 11">
            <a:extLst>
              <a:ext uri="{FF2B5EF4-FFF2-40B4-BE49-F238E27FC236}">
                <a16:creationId xmlns:a16="http://schemas.microsoft.com/office/drawing/2014/main" id="{765C6A6C-D68F-DBB6-4CD8-B51356C4AAB4}"/>
              </a:ext>
            </a:extLst>
          </p:cNvPr>
          <p:cNvCxnSpPr>
            <a:cxnSpLocks/>
          </p:cNvCxnSpPr>
          <p:nvPr/>
        </p:nvCxnSpPr>
        <p:spPr>
          <a:xfrm>
            <a:off x="7023912" y="4192257"/>
            <a:ext cx="0" cy="1025287"/>
          </a:xfrm>
          <a:prstGeom prst="straightConnector1">
            <a:avLst/>
          </a:prstGeom>
          <a:ln w="38100">
            <a:solidFill>
              <a:schemeClr val="accent1">
                <a:lumMod val="75000"/>
              </a:schemeClr>
            </a:solidFill>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a:extLst>
              <a:ext uri="{FF2B5EF4-FFF2-40B4-BE49-F238E27FC236}">
                <a16:creationId xmlns:a16="http://schemas.microsoft.com/office/drawing/2014/main" id="{B51F435D-46B5-0509-FD40-5DCB2D780AAE}"/>
              </a:ext>
            </a:extLst>
          </p:cNvPr>
          <p:cNvCxnSpPr>
            <a:cxnSpLocks/>
          </p:cNvCxnSpPr>
          <p:nvPr/>
        </p:nvCxnSpPr>
        <p:spPr>
          <a:xfrm>
            <a:off x="7623450" y="3858621"/>
            <a:ext cx="4498748" cy="0"/>
          </a:xfrm>
          <a:prstGeom prst="straightConnector1">
            <a:avLst/>
          </a:prstGeom>
          <a:ln w="38100">
            <a:solidFill>
              <a:srgbClr val="002060"/>
            </a:solidFill>
            <a:tailEnd type="triangle"/>
          </a:ln>
        </p:spPr>
        <p:style>
          <a:lnRef idx="1">
            <a:schemeClr val="dk1"/>
          </a:lnRef>
          <a:fillRef idx="0">
            <a:schemeClr val="dk1"/>
          </a:fillRef>
          <a:effectRef idx="0">
            <a:schemeClr val="dk1"/>
          </a:effectRef>
          <a:fontRef idx="minor">
            <a:schemeClr val="tx1"/>
          </a:fontRef>
        </p:style>
      </p:cxnSp>
      <p:sp>
        <p:nvSpPr>
          <p:cNvPr id="18" name="TextBox 17">
            <a:extLst>
              <a:ext uri="{FF2B5EF4-FFF2-40B4-BE49-F238E27FC236}">
                <a16:creationId xmlns:a16="http://schemas.microsoft.com/office/drawing/2014/main" id="{3BFAF15C-6C82-2D92-FE99-B3289862C6B6}"/>
              </a:ext>
            </a:extLst>
          </p:cNvPr>
          <p:cNvSpPr txBox="1"/>
          <p:nvPr/>
        </p:nvSpPr>
        <p:spPr>
          <a:xfrm>
            <a:off x="7072913" y="2914082"/>
            <a:ext cx="2701465" cy="369332"/>
          </a:xfrm>
          <a:prstGeom prst="rect">
            <a:avLst/>
          </a:prstGeom>
          <a:noFill/>
        </p:spPr>
        <p:txBody>
          <a:bodyPr wrap="square" rtlCol="0">
            <a:spAutoFit/>
          </a:bodyPr>
          <a:lstStyle/>
          <a:p>
            <a:r>
              <a:rPr lang="en-US" dirty="0">
                <a:solidFill>
                  <a:srgbClr val="1E1E1E"/>
                </a:solidFill>
                <a:latin typeface="Calibri"/>
              </a:rPr>
              <a:t>q</a:t>
            </a:r>
            <a:r>
              <a:rPr lang="en-US" baseline="-25000" dirty="0">
                <a:solidFill>
                  <a:srgbClr val="1E1E1E"/>
                </a:solidFill>
                <a:latin typeface="Calibri"/>
              </a:rPr>
              <a:t>1</a:t>
            </a:r>
            <a:r>
              <a:rPr lang="en-US" sz="1120" dirty="0">
                <a:solidFill>
                  <a:srgbClr val="1E1E1E"/>
                </a:solidFill>
                <a:latin typeface="Calibri"/>
              </a:rPr>
              <a:t> = </a:t>
            </a:r>
            <a:r>
              <a:rPr lang="en-US" sz="1400" dirty="0">
                <a:solidFill>
                  <a:srgbClr val="1E1E1E"/>
                </a:solidFill>
                <a:latin typeface="Calibri"/>
              </a:rPr>
              <a:t>w</a:t>
            </a:r>
            <a:r>
              <a:rPr lang="en-US" sz="1400" baseline="-25000" dirty="0">
                <a:solidFill>
                  <a:srgbClr val="1E1E1E"/>
                </a:solidFill>
                <a:latin typeface="Calibri"/>
              </a:rPr>
              <a:t>1</a:t>
            </a:r>
            <a:r>
              <a:rPr lang="en-US" sz="1400" dirty="0">
                <a:solidFill>
                  <a:srgbClr val="1E1E1E"/>
                </a:solidFill>
                <a:latin typeface="Calibri"/>
              </a:rPr>
              <a:t>+q</a:t>
            </a:r>
            <a:r>
              <a:rPr lang="en-US" sz="1400" baseline="-25000" dirty="0">
                <a:solidFill>
                  <a:srgbClr val="1E1E1E"/>
                </a:solidFill>
                <a:latin typeface="Calibri"/>
              </a:rPr>
              <a:t>2</a:t>
            </a:r>
            <a:r>
              <a:rPr lang="en-US" sz="1400" dirty="0">
                <a:solidFill>
                  <a:srgbClr val="1E1E1E"/>
                </a:solidFill>
                <a:latin typeface="Calibri"/>
              </a:rPr>
              <a:t> = 31 + 334 = </a:t>
            </a:r>
            <a:r>
              <a:rPr lang="en-US" sz="1400" b="1" dirty="0">
                <a:solidFill>
                  <a:srgbClr val="1E1E1E"/>
                </a:solidFill>
                <a:highlight>
                  <a:srgbClr val="FFFF00"/>
                </a:highlight>
                <a:latin typeface="Calibri"/>
              </a:rPr>
              <a:t>365</a:t>
            </a:r>
            <a:r>
              <a:rPr lang="en-US" sz="1400" dirty="0">
                <a:solidFill>
                  <a:srgbClr val="1E1E1E"/>
                </a:solidFill>
                <a:latin typeface="Calibri"/>
              </a:rPr>
              <a:t> kJ</a:t>
            </a:r>
            <a:endParaRPr lang="en-IN" sz="1400" dirty="0"/>
          </a:p>
        </p:txBody>
      </p:sp>
      <p:sp>
        <p:nvSpPr>
          <p:cNvPr id="19" name="TextBox 18">
            <a:extLst>
              <a:ext uri="{FF2B5EF4-FFF2-40B4-BE49-F238E27FC236}">
                <a16:creationId xmlns:a16="http://schemas.microsoft.com/office/drawing/2014/main" id="{15872908-538A-DB8A-C433-BB1649E80D1D}"/>
              </a:ext>
            </a:extLst>
          </p:cNvPr>
          <p:cNvSpPr txBox="1"/>
          <p:nvPr/>
        </p:nvSpPr>
        <p:spPr>
          <a:xfrm>
            <a:off x="7034995" y="4581187"/>
            <a:ext cx="1968348" cy="584775"/>
          </a:xfrm>
          <a:prstGeom prst="rect">
            <a:avLst/>
          </a:prstGeom>
          <a:noFill/>
        </p:spPr>
        <p:txBody>
          <a:bodyPr wrap="square" rtlCol="0">
            <a:spAutoFit/>
          </a:bodyPr>
          <a:lstStyle/>
          <a:p>
            <a:r>
              <a:rPr lang="en-US" dirty="0">
                <a:solidFill>
                  <a:srgbClr val="1E1E1E"/>
                </a:solidFill>
                <a:latin typeface="Calibri"/>
              </a:rPr>
              <a:t>q</a:t>
            </a:r>
            <a:r>
              <a:rPr lang="en-US" baseline="-25000" dirty="0">
                <a:solidFill>
                  <a:srgbClr val="1E1E1E"/>
                </a:solidFill>
                <a:latin typeface="Calibri"/>
              </a:rPr>
              <a:t>2</a:t>
            </a:r>
            <a:r>
              <a:rPr lang="en-US" sz="1120" dirty="0">
                <a:solidFill>
                  <a:srgbClr val="1E1E1E"/>
                </a:solidFill>
                <a:latin typeface="Calibri"/>
              </a:rPr>
              <a:t> </a:t>
            </a:r>
            <a:r>
              <a:rPr lang="en-US" sz="1400" dirty="0">
                <a:solidFill>
                  <a:srgbClr val="1E1E1E"/>
                </a:solidFill>
                <a:latin typeface="Calibri"/>
              </a:rPr>
              <a:t>= latent heat of fusion = </a:t>
            </a:r>
            <a:r>
              <a:rPr lang="en-US" sz="1400" b="1" dirty="0">
                <a:solidFill>
                  <a:srgbClr val="1E1E1E"/>
                </a:solidFill>
                <a:highlight>
                  <a:srgbClr val="FFFF00"/>
                </a:highlight>
                <a:latin typeface="Calibri"/>
              </a:rPr>
              <a:t>334</a:t>
            </a:r>
            <a:r>
              <a:rPr lang="en-US" sz="1400" dirty="0">
                <a:solidFill>
                  <a:srgbClr val="1E1E1E"/>
                </a:solidFill>
                <a:latin typeface="Calibri"/>
              </a:rPr>
              <a:t> kJ</a:t>
            </a:r>
            <a:endParaRPr lang="en-IN" sz="1400" dirty="0"/>
          </a:p>
        </p:txBody>
      </p:sp>
      <p:cxnSp>
        <p:nvCxnSpPr>
          <p:cNvPr id="21" name="Straight Arrow Connector 20">
            <a:extLst>
              <a:ext uri="{FF2B5EF4-FFF2-40B4-BE49-F238E27FC236}">
                <a16:creationId xmlns:a16="http://schemas.microsoft.com/office/drawing/2014/main" id="{D19EC521-2FEB-49A2-E139-46A064C06E17}"/>
              </a:ext>
            </a:extLst>
          </p:cNvPr>
          <p:cNvCxnSpPr>
            <a:cxnSpLocks/>
          </p:cNvCxnSpPr>
          <p:nvPr/>
        </p:nvCxnSpPr>
        <p:spPr>
          <a:xfrm>
            <a:off x="7023912" y="4677708"/>
            <a:ext cx="0" cy="219456"/>
          </a:xfrm>
          <a:prstGeom prst="straightConnector1">
            <a:avLst/>
          </a:prstGeom>
          <a:ln w="3810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AE3387F1-2E5B-30E9-4300-25FF2DF2E22B}"/>
              </a:ext>
            </a:extLst>
          </p:cNvPr>
          <p:cNvCxnSpPr>
            <a:cxnSpLocks/>
          </p:cNvCxnSpPr>
          <p:nvPr/>
        </p:nvCxnSpPr>
        <p:spPr>
          <a:xfrm>
            <a:off x="7048068" y="2940107"/>
            <a:ext cx="0" cy="227584"/>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B7DA8C74-C781-497D-4DBC-19B07B5B9123}"/>
              </a:ext>
            </a:extLst>
          </p:cNvPr>
          <p:cNvSpPr txBox="1"/>
          <p:nvPr/>
        </p:nvSpPr>
        <p:spPr>
          <a:xfrm>
            <a:off x="7593106" y="3397358"/>
            <a:ext cx="2366450" cy="480131"/>
          </a:xfrm>
          <a:prstGeom prst="rect">
            <a:avLst/>
          </a:prstGeom>
          <a:noFill/>
        </p:spPr>
        <p:txBody>
          <a:bodyPr wrap="square" rtlCol="0">
            <a:spAutoFit/>
          </a:bodyPr>
          <a:lstStyle/>
          <a:p>
            <a:r>
              <a:rPr lang="en-US" sz="1400" dirty="0">
                <a:solidFill>
                  <a:srgbClr val="1E1E1E"/>
                </a:solidFill>
                <a:latin typeface="Calibri"/>
              </a:rPr>
              <a:t>w</a:t>
            </a:r>
            <a:r>
              <a:rPr lang="en-US" sz="1400" baseline="-25000" dirty="0">
                <a:solidFill>
                  <a:srgbClr val="1E1E1E"/>
                </a:solidFill>
                <a:latin typeface="Calibri"/>
              </a:rPr>
              <a:t>1</a:t>
            </a:r>
            <a:r>
              <a:rPr lang="en-US" sz="1120" dirty="0">
                <a:solidFill>
                  <a:srgbClr val="1E1E1E"/>
                </a:solidFill>
                <a:latin typeface="Calibri"/>
              </a:rPr>
              <a:t> = P X </a:t>
            </a:r>
            <a:r>
              <a:rPr lang="el-GR" sz="1120" dirty="0">
                <a:solidFill>
                  <a:srgbClr val="1E1E1E"/>
                </a:solidFill>
                <a:latin typeface="Calibri"/>
              </a:rPr>
              <a:t>Δ</a:t>
            </a:r>
            <a:r>
              <a:rPr lang="en-US" sz="1120" dirty="0">
                <a:solidFill>
                  <a:srgbClr val="1E1E1E"/>
                </a:solidFill>
                <a:latin typeface="Calibri"/>
              </a:rPr>
              <a:t>V =  200 MPa x 155 cc  = 31,000 Nm = </a:t>
            </a:r>
            <a:r>
              <a:rPr lang="en-US" sz="1120" b="1" dirty="0">
                <a:solidFill>
                  <a:srgbClr val="1E1E1E"/>
                </a:solidFill>
                <a:highlight>
                  <a:srgbClr val="FFFF00"/>
                </a:highlight>
                <a:latin typeface="Calibri"/>
              </a:rPr>
              <a:t>31</a:t>
            </a:r>
            <a:r>
              <a:rPr lang="en-US" sz="1120" dirty="0">
                <a:solidFill>
                  <a:srgbClr val="1E1E1E"/>
                </a:solidFill>
                <a:latin typeface="Calibri"/>
              </a:rPr>
              <a:t> kilo Joules</a:t>
            </a:r>
            <a:endParaRPr lang="en-IN" dirty="0"/>
          </a:p>
        </p:txBody>
      </p:sp>
      <p:cxnSp>
        <p:nvCxnSpPr>
          <p:cNvPr id="10" name="Straight Arrow Connector 9">
            <a:extLst>
              <a:ext uri="{FF2B5EF4-FFF2-40B4-BE49-F238E27FC236}">
                <a16:creationId xmlns:a16="http://schemas.microsoft.com/office/drawing/2014/main" id="{08C5B429-2872-D0AB-7CE4-1FC0B6BEC6A2}"/>
              </a:ext>
            </a:extLst>
          </p:cNvPr>
          <p:cNvCxnSpPr>
            <a:cxnSpLocks/>
          </p:cNvCxnSpPr>
          <p:nvPr/>
        </p:nvCxnSpPr>
        <p:spPr>
          <a:xfrm>
            <a:off x="8378806" y="5547603"/>
            <a:ext cx="0" cy="378431"/>
          </a:xfrm>
          <a:prstGeom prst="straightConnector1">
            <a:avLst/>
          </a:prstGeom>
          <a:ln w="38100">
            <a:solidFill>
              <a:schemeClr val="accent5">
                <a:lumMod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15" name="Straight Arrow Connector 14">
            <a:extLst>
              <a:ext uri="{FF2B5EF4-FFF2-40B4-BE49-F238E27FC236}">
                <a16:creationId xmlns:a16="http://schemas.microsoft.com/office/drawing/2014/main" id="{4C71168A-8552-3DFB-3976-A8418E896796}"/>
              </a:ext>
            </a:extLst>
          </p:cNvPr>
          <p:cNvCxnSpPr>
            <a:cxnSpLocks/>
          </p:cNvCxnSpPr>
          <p:nvPr/>
        </p:nvCxnSpPr>
        <p:spPr>
          <a:xfrm flipH="1">
            <a:off x="4992146" y="5926034"/>
            <a:ext cx="3386660" cy="440"/>
          </a:xfrm>
          <a:prstGeom prst="straightConnector1">
            <a:avLst/>
          </a:prstGeom>
          <a:ln w="38100">
            <a:solidFill>
              <a:schemeClr val="accent1">
                <a:lumMod val="75000"/>
              </a:schemeClr>
            </a:solidFill>
            <a:tailEnd type="triangle"/>
          </a:ln>
        </p:spPr>
        <p:style>
          <a:lnRef idx="1">
            <a:schemeClr val="dk1"/>
          </a:lnRef>
          <a:fillRef idx="0">
            <a:schemeClr val="dk1"/>
          </a:fillRef>
          <a:effectRef idx="0">
            <a:schemeClr val="dk1"/>
          </a:effectRef>
          <a:fontRef idx="minor">
            <a:schemeClr val="tx1"/>
          </a:fontRef>
        </p:style>
      </p:cxnSp>
      <p:sp>
        <p:nvSpPr>
          <p:cNvPr id="39" name="Oval 38">
            <a:extLst>
              <a:ext uri="{FF2B5EF4-FFF2-40B4-BE49-F238E27FC236}">
                <a16:creationId xmlns:a16="http://schemas.microsoft.com/office/drawing/2014/main" id="{D6E1466C-CEFE-E849-5AC8-BFE6BB98107F}"/>
              </a:ext>
            </a:extLst>
          </p:cNvPr>
          <p:cNvSpPr/>
          <p:nvPr/>
        </p:nvSpPr>
        <p:spPr>
          <a:xfrm>
            <a:off x="3534649" y="4142064"/>
            <a:ext cx="2747144" cy="569638"/>
          </a:xfrm>
          <a:prstGeom prst="ellipse">
            <a:avLst/>
          </a:prstGeom>
          <a:solidFill>
            <a:srgbClr val="FF00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0" name="TextBox 39">
            <a:extLst>
              <a:ext uri="{FF2B5EF4-FFF2-40B4-BE49-F238E27FC236}">
                <a16:creationId xmlns:a16="http://schemas.microsoft.com/office/drawing/2014/main" id="{5C9338DF-A117-852A-6E69-314CDD5D4210}"/>
              </a:ext>
            </a:extLst>
          </p:cNvPr>
          <p:cNvSpPr txBox="1"/>
          <p:nvPr/>
        </p:nvSpPr>
        <p:spPr>
          <a:xfrm>
            <a:off x="4007218" y="4195659"/>
            <a:ext cx="2035287" cy="418576"/>
          </a:xfrm>
          <a:prstGeom prst="rect">
            <a:avLst/>
          </a:prstGeom>
          <a:noFill/>
        </p:spPr>
        <p:txBody>
          <a:bodyPr wrap="square" rtlCol="0">
            <a:spAutoFit/>
          </a:bodyPr>
          <a:lstStyle/>
          <a:p>
            <a:r>
              <a:rPr lang="en-US" sz="1120" dirty="0">
                <a:solidFill>
                  <a:srgbClr val="1E1E1E"/>
                </a:solidFill>
                <a:latin typeface="Calibri"/>
              </a:rPr>
              <a:t>Heat Pump  operates between 251 K to 255 K</a:t>
            </a:r>
            <a:endParaRPr lang="en-IN" dirty="0"/>
          </a:p>
        </p:txBody>
      </p:sp>
      <p:cxnSp>
        <p:nvCxnSpPr>
          <p:cNvPr id="42" name="Straight Arrow Connector 41">
            <a:extLst>
              <a:ext uri="{FF2B5EF4-FFF2-40B4-BE49-F238E27FC236}">
                <a16:creationId xmlns:a16="http://schemas.microsoft.com/office/drawing/2014/main" id="{DB128B54-CBD7-32F2-82FC-6967119C3FA8}"/>
              </a:ext>
            </a:extLst>
          </p:cNvPr>
          <p:cNvCxnSpPr>
            <a:cxnSpLocks/>
          </p:cNvCxnSpPr>
          <p:nvPr/>
        </p:nvCxnSpPr>
        <p:spPr>
          <a:xfrm flipV="1">
            <a:off x="4992146" y="4590166"/>
            <a:ext cx="0" cy="1336308"/>
          </a:xfrm>
          <a:prstGeom prst="straightConnector1">
            <a:avLst/>
          </a:prstGeom>
          <a:ln w="38100">
            <a:solidFill>
              <a:schemeClr val="accent1">
                <a:lumMod val="75000"/>
              </a:schemeClr>
            </a:solidFill>
            <a:tailEnd type="triangle"/>
          </a:ln>
        </p:spPr>
        <p:style>
          <a:lnRef idx="1">
            <a:schemeClr val="dk1"/>
          </a:lnRef>
          <a:fillRef idx="0">
            <a:schemeClr val="dk1"/>
          </a:fillRef>
          <a:effectRef idx="0">
            <a:schemeClr val="dk1"/>
          </a:effectRef>
          <a:fontRef idx="minor">
            <a:schemeClr val="tx1"/>
          </a:fontRef>
        </p:style>
      </p:cxnSp>
      <p:cxnSp>
        <p:nvCxnSpPr>
          <p:cNvPr id="44" name="Straight Arrow Connector 43">
            <a:extLst>
              <a:ext uri="{FF2B5EF4-FFF2-40B4-BE49-F238E27FC236}">
                <a16:creationId xmlns:a16="http://schemas.microsoft.com/office/drawing/2014/main" id="{8E197218-EE85-6EA6-D428-BC2AA3DA1649}"/>
              </a:ext>
            </a:extLst>
          </p:cNvPr>
          <p:cNvCxnSpPr>
            <a:cxnSpLocks/>
          </p:cNvCxnSpPr>
          <p:nvPr/>
        </p:nvCxnSpPr>
        <p:spPr>
          <a:xfrm flipV="1">
            <a:off x="4857326" y="2033464"/>
            <a:ext cx="10868" cy="2235060"/>
          </a:xfrm>
          <a:prstGeom prst="straightConnector1">
            <a:avLst/>
          </a:prstGeom>
          <a:ln w="38100">
            <a:solidFill>
              <a:srgbClr val="FF00FF"/>
            </a:solidFill>
            <a:tailEnd type="triangle"/>
          </a:ln>
        </p:spPr>
        <p:style>
          <a:lnRef idx="1">
            <a:schemeClr val="dk1"/>
          </a:lnRef>
          <a:fillRef idx="0">
            <a:schemeClr val="dk1"/>
          </a:fillRef>
          <a:effectRef idx="0">
            <a:schemeClr val="dk1"/>
          </a:effectRef>
          <a:fontRef idx="minor">
            <a:schemeClr val="tx1"/>
          </a:fontRef>
        </p:style>
      </p:cxnSp>
      <p:cxnSp>
        <p:nvCxnSpPr>
          <p:cNvPr id="46" name="Straight Arrow Connector 45">
            <a:extLst>
              <a:ext uri="{FF2B5EF4-FFF2-40B4-BE49-F238E27FC236}">
                <a16:creationId xmlns:a16="http://schemas.microsoft.com/office/drawing/2014/main" id="{17F4F492-ABE8-6DF9-241E-7D1F0EBEBD59}"/>
              </a:ext>
            </a:extLst>
          </p:cNvPr>
          <p:cNvCxnSpPr>
            <a:cxnSpLocks/>
          </p:cNvCxnSpPr>
          <p:nvPr/>
        </p:nvCxnSpPr>
        <p:spPr>
          <a:xfrm flipV="1">
            <a:off x="4868194" y="2047956"/>
            <a:ext cx="1209040" cy="8636"/>
          </a:xfrm>
          <a:prstGeom prst="straightConnector1">
            <a:avLst/>
          </a:prstGeom>
          <a:ln w="38100">
            <a:solidFill>
              <a:srgbClr val="FF00FF"/>
            </a:solidFill>
            <a:tailEnd type="triangle"/>
          </a:ln>
        </p:spPr>
        <p:style>
          <a:lnRef idx="1">
            <a:schemeClr val="dk1"/>
          </a:lnRef>
          <a:fillRef idx="0">
            <a:schemeClr val="dk1"/>
          </a:fillRef>
          <a:effectRef idx="0">
            <a:schemeClr val="dk1"/>
          </a:effectRef>
          <a:fontRef idx="minor">
            <a:schemeClr val="tx1"/>
          </a:fontRef>
        </p:style>
      </p:cxnSp>
      <p:cxnSp>
        <p:nvCxnSpPr>
          <p:cNvPr id="48" name="Straight Arrow Connector 47">
            <a:extLst>
              <a:ext uri="{FF2B5EF4-FFF2-40B4-BE49-F238E27FC236}">
                <a16:creationId xmlns:a16="http://schemas.microsoft.com/office/drawing/2014/main" id="{11657CA6-0707-B7B6-98B1-CBFEF3BAFD54}"/>
              </a:ext>
            </a:extLst>
          </p:cNvPr>
          <p:cNvCxnSpPr>
            <a:cxnSpLocks/>
          </p:cNvCxnSpPr>
          <p:nvPr/>
        </p:nvCxnSpPr>
        <p:spPr>
          <a:xfrm>
            <a:off x="6073170" y="2050786"/>
            <a:ext cx="4064" cy="372276"/>
          </a:xfrm>
          <a:prstGeom prst="straightConnector1">
            <a:avLst/>
          </a:prstGeom>
          <a:ln w="38100">
            <a:solidFill>
              <a:srgbClr val="FF00FF"/>
            </a:solidFill>
            <a:tailEnd type="triangle"/>
          </a:ln>
        </p:spPr>
        <p:style>
          <a:lnRef idx="1">
            <a:schemeClr val="dk1"/>
          </a:lnRef>
          <a:fillRef idx="0">
            <a:schemeClr val="dk1"/>
          </a:fillRef>
          <a:effectRef idx="0">
            <a:schemeClr val="dk1"/>
          </a:effectRef>
          <a:fontRef idx="minor">
            <a:schemeClr val="tx1"/>
          </a:fontRef>
        </p:style>
      </p:cxnSp>
      <p:cxnSp>
        <p:nvCxnSpPr>
          <p:cNvPr id="53" name="Straight Arrow Connector 52">
            <a:extLst>
              <a:ext uri="{FF2B5EF4-FFF2-40B4-BE49-F238E27FC236}">
                <a16:creationId xmlns:a16="http://schemas.microsoft.com/office/drawing/2014/main" id="{917CF779-1E48-26D5-E9F7-8E81F48BEDA8}"/>
              </a:ext>
            </a:extLst>
          </p:cNvPr>
          <p:cNvCxnSpPr>
            <a:cxnSpLocks/>
          </p:cNvCxnSpPr>
          <p:nvPr/>
        </p:nvCxnSpPr>
        <p:spPr>
          <a:xfrm>
            <a:off x="9548428" y="3858621"/>
            <a:ext cx="0" cy="2251482"/>
          </a:xfrm>
          <a:prstGeom prst="straightConnector1">
            <a:avLst/>
          </a:prstGeom>
          <a:ln w="38100">
            <a:solidFill>
              <a:srgbClr val="00B050"/>
            </a:solidFill>
            <a:tailEnd type="triangle"/>
          </a:ln>
        </p:spPr>
        <p:style>
          <a:lnRef idx="1">
            <a:schemeClr val="dk1"/>
          </a:lnRef>
          <a:fillRef idx="0">
            <a:schemeClr val="dk1"/>
          </a:fillRef>
          <a:effectRef idx="0">
            <a:schemeClr val="dk1"/>
          </a:effectRef>
          <a:fontRef idx="minor">
            <a:schemeClr val="tx1"/>
          </a:fontRef>
        </p:style>
      </p:cxnSp>
      <p:cxnSp>
        <p:nvCxnSpPr>
          <p:cNvPr id="59" name="Straight Arrow Connector 58">
            <a:extLst>
              <a:ext uri="{FF2B5EF4-FFF2-40B4-BE49-F238E27FC236}">
                <a16:creationId xmlns:a16="http://schemas.microsoft.com/office/drawing/2014/main" id="{310F2EBC-9B1D-845A-6AAE-9DA0649140CB}"/>
              </a:ext>
            </a:extLst>
          </p:cNvPr>
          <p:cNvCxnSpPr>
            <a:cxnSpLocks/>
          </p:cNvCxnSpPr>
          <p:nvPr/>
        </p:nvCxnSpPr>
        <p:spPr>
          <a:xfrm flipH="1">
            <a:off x="4644408" y="6101344"/>
            <a:ext cx="4909285" cy="22541"/>
          </a:xfrm>
          <a:prstGeom prst="straightConnector1">
            <a:avLst/>
          </a:prstGeom>
          <a:ln w="38100">
            <a:solidFill>
              <a:srgbClr val="00B050"/>
            </a:solidFill>
            <a:tailEnd type="triangle"/>
          </a:ln>
        </p:spPr>
        <p:style>
          <a:lnRef idx="1">
            <a:schemeClr val="dk1"/>
          </a:lnRef>
          <a:fillRef idx="0">
            <a:schemeClr val="dk1"/>
          </a:fillRef>
          <a:effectRef idx="0">
            <a:schemeClr val="dk1"/>
          </a:effectRef>
          <a:fontRef idx="minor">
            <a:schemeClr val="tx1"/>
          </a:fontRef>
        </p:style>
      </p:cxnSp>
      <p:cxnSp>
        <p:nvCxnSpPr>
          <p:cNvPr id="62" name="Straight Arrow Connector 61">
            <a:extLst>
              <a:ext uri="{FF2B5EF4-FFF2-40B4-BE49-F238E27FC236}">
                <a16:creationId xmlns:a16="http://schemas.microsoft.com/office/drawing/2014/main" id="{2E450F0E-28A7-C53B-5E7A-9BDB47DBA415}"/>
              </a:ext>
            </a:extLst>
          </p:cNvPr>
          <p:cNvCxnSpPr>
            <a:cxnSpLocks/>
          </p:cNvCxnSpPr>
          <p:nvPr/>
        </p:nvCxnSpPr>
        <p:spPr>
          <a:xfrm flipV="1">
            <a:off x="4644408" y="4564720"/>
            <a:ext cx="0" cy="1559165"/>
          </a:xfrm>
          <a:prstGeom prst="straightConnector1">
            <a:avLst/>
          </a:prstGeom>
          <a:ln w="38100">
            <a:solidFill>
              <a:srgbClr val="00B050"/>
            </a:solidFill>
            <a:tailEnd type="triangle"/>
          </a:ln>
        </p:spPr>
        <p:style>
          <a:lnRef idx="1">
            <a:schemeClr val="dk1"/>
          </a:lnRef>
          <a:fillRef idx="0">
            <a:schemeClr val="dk1"/>
          </a:fillRef>
          <a:effectRef idx="0">
            <a:schemeClr val="dk1"/>
          </a:effectRef>
          <a:fontRef idx="minor">
            <a:schemeClr val="tx1"/>
          </a:fontRef>
        </p:style>
      </p:cxnSp>
      <p:cxnSp>
        <p:nvCxnSpPr>
          <p:cNvPr id="67" name="Straight Arrow Connector 66">
            <a:extLst>
              <a:ext uri="{FF2B5EF4-FFF2-40B4-BE49-F238E27FC236}">
                <a16:creationId xmlns:a16="http://schemas.microsoft.com/office/drawing/2014/main" id="{7B2B6BB3-6320-0E3B-BA0E-57E700721E3F}"/>
              </a:ext>
            </a:extLst>
          </p:cNvPr>
          <p:cNvCxnSpPr>
            <a:cxnSpLocks/>
          </p:cNvCxnSpPr>
          <p:nvPr/>
        </p:nvCxnSpPr>
        <p:spPr>
          <a:xfrm>
            <a:off x="8378806" y="3858241"/>
            <a:ext cx="303452"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0" name="TextBox 69">
            <a:extLst>
              <a:ext uri="{FF2B5EF4-FFF2-40B4-BE49-F238E27FC236}">
                <a16:creationId xmlns:a16="http://schemas.microsoft.com/office/drawing/2014/main" id="{A21C36F6-60C8-2B01-4B07-75830D7A2D24}"/>
              </a:ext>
            </a:extLst>
          </p:cNvPr>
          <p:cNvSpPr txBox="1"/>
          <p:nvPr/>
        </p:nvSpPr>
        <p:spPr>
          <a:xfrm>
            <a:off x="9522419" y="3802984"/>
            <a:ext cx="2516410" cy="369332"/>
          </a:xfrm>
          <a:prstGeom prst="rect">
            <a:avLst/>
          </a:prstGeom>
          <a:noFill/>
        </p:spPr>
        <p:txBody>
          <a:bodyPr wrap="square" rtlCol="0">
            <a:spAutoFit/>
          </a:bodyPr>
          <a:lstStyle/>
          <a:p>
            <a:r>
              <a:rPr lang="en-US" sz="1120" dirty="0">
                <a:solidFill>
                  <a:srgbClr val="1E1E1E"/>
                </a:solidFill>
                <a:latin typeface="Calibri"/>
              </a:rPr>
              <a:t>Net = </a:t>
            </a:r>
            <a:r>
              <a:rPr lang="en-US" dirty="0">
                <a:solidFill>
                  <a:srgbClr val="1E1E1E"/>
                </a:solidFill>
                <a:latin typeface="Calibri"/>
              </a:rPr>
              <a:t>w</a:t>
            </a:r>
            <a:r>
              <a:rPr lang="en-US" baseline="-25000" dirty="0">
                <a:solidFill>
                  <a:srgbClr val="1E1E1E"/>
                </a:solidFill>
                <a:latin typeface="Calibri"/>
              </a:rPr>
              <a:t>1</a:t>
            </a:r>
            <a:r>
              <a:rPr lang="en-US" dirty="0">
                <a:solidFill>
                  <a:srgbClr val="1E1E1E"/>
                </a:solidFill>
                <a:latin typeface="Calibri"/>
              </a:rPr>
              <a:t>–w</a:t>
            </a:r>
            <a:r>
              <a:rPr lang="en-US" baseline="-25000" dirty="0">
                <a:solidFill>
                  <a:srgbClr val="1E1E1E"/>
                </a:solidFill>
                <a:latin typeface="Calibri"/>
              </a:rPr>
              <a:t>2 </a:t>
            </a:r>
            <a:r>
              <a:rPr lang="en-US" sz="1120" dirty="0">
                <a:solidFill>
                  <a:srgbClr val="1E1E1E"/>
                </a:solidFill>
                <a:latin typeface="Calibri"/>
              </a:rPr>
              <a:t>= 31 – 5.3 = </a:t>
            </a:r>
            <a:r>
              <a:rPr lang="en-US" sz="1120" b="1" dirty="0">
                <a:solidFill>
                  <a:srgbClr val="1E1E1E"/>
                </a:solidFill>
                <a:highlight>
                  <a:srgbClr val="FFFF00"/>
                </a:highlight>
                <a:latin typeface="Calibri"/>
              </a:rPr>
              <a:t>25.7</a:t>
            </a:r>
            <a:r>
              <a:rPr lang="en-US" sz="1120" dirty="0">
                <a:solidFill>
                  <a:srgbClr val="1E1E1E"/>
                </a:solidFill>
                <a:latin typeface="Calibri"/>
              </a:rPr>
              <a:t> kJ </a:t>
            </a:r>
            <a:endParaRPr lang="en-IN" sz="1400" dirty="0"/>
          </a:p>
        </p:txBody>
      </p:sp>
      <p:cxnSp>
        <p:nvCxnSpPr>
          <p:cNvPr id="72" name="Straight Arrow Connector 71">
            <a:extLst>
              <a:ext uri="{FF2B5EF4-FFF2-40B4-BE49-F238E27FC236}">
                <a16:creationId xmlns:a16="http://schemas.microsoft.com/office/drawing/2014/main" id="{3889AC38-DF62-49D3-33CE-32C052058876}"/>
              </a:ext>
            </a:extLst>
          </p:cNvPr>
          <p:cNvCxnSpPr>
            <a:cxnSpLocks/>
          </p:cNvCxnSpPr>
          <p:nvPr/>
        </p:nvCxnSpPr>
        <p:spPr>
          <a:xfrm>
            <a:off x="9548078" y="4178548"/>
            <a:ext cx="0" cy="311452"/>
          </a:xfrm>
          <a:prstGeom prst="straightConnector1">
            <a:avLst/>
          </a:prstGeom>
          <a:ln w="381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3" name="Rectangle 72">
            <a:extLst>
              <a:ext uri="{FF2B5EF4-FFF2-40B4-BE49-F238E27FC236}">
                <a16:creationId xmlns:a16="http://schemas.microsoft.com/office/drawing/2014/main" id="{BCF13606-4129-A1EB-A68E-7F054A8CC2CB}"/>
              </a:ext>
            </a:extLst>
          </p:cNvPr>
          <p:cNvSpPr/>
          <p:nvPr/>
        </p:nvSpPr>
        <p:spPr>
          <a:xfrm>
            <a:off x="6560850" y="1262902"/>
            <a:ext cx="670560" cy="1155807"/>
          </a:xfrm>
          <a:prstGeom prst="rect">
            <a:avLst/>
          </a:prstGeom>
          <a:gradFill flip="none" rotWithShape="1">
            <a:gsLst>
              <a:gs pos="0">
                <a:srgbClr val="FF0000">
                  <a:tint val="66000"/>
                  <a:satMod val="160000"/>
                </a:srgbClr>
              </a:gs>
              <a:gs pos="74000">
                <a:srgbClr val="FF0000">
                  <a:tint val="44500"/>
                  <a:satMod val="160000"/>
                </a:srgbClr>
              </a:gs>
              <a:gs pos="100000">
                <a:srgbClr val="FF0000">
                  <a:tint val="23500"/>
                  <a:satMod val="160000"/>
                </a:srgbClr>
              </a:gs>
            </a:gsLst>
            <a:lin ang="5400000" scaled="0"/>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74" name="Straight Arrow Connector 73">
            <a:extLst>
              <a:ext uri="{FF2B5EF4-FFF2-40B4-BE49-F238E27FC236}">
                <a16:creationId xmlns:a16="http://schemas.microsoft.com/office/drawing/2014/main" id="{DF49FCA9-9507-3556-8799-C05E1F154505}"/>
              </a:ext>
            </a:extLst>
          </p:cNvPr>
          <p:cNvCxnSpPr>
            <a:cxnSpLocks/>
          </p:cNvCxnSpPr>
          <p:nvPr/>
        </p:nvCxnSpPr>
        <p:spPr>
          <a:xfrm flipH="1">
            <a:off x="7011954" y="1451157"/>
            <a:ext cx="428210" cy="0"/>
          </a:xfrm>
          <a:prstGeom prst="straightConnector1">
            <a:avLst/>
          </a:prstGeom>
          <a:ln w="38100">
            <a:solidFill>
              <a:srgbClr val="C00000"/>
            </a:solidFill>
            <a:tailEnd type="triangle"/>
          </a:ln>
        </p:spPr>
        <p:style>
          <a:lnRef idx="1">
            <a:schemeClr val="dk1"/>
          </a:lnRef>
          <a:fillRef idx="0">
            <a:schemeClr val="dk1"/>
          </a:fillRef>
          <a:effectRef idx="0">
            <a:schemeClr val="dk1"/>
          </a:effectRef>
          <a:fontRef idx="minor">
            <a:schemeClr val="tx1"/>
          </a:fontRef>
        </p:style>
      </p:cxnSp>
      <p:cxnSp>
        <p:nvCxnSpPr>
          <p:cNvPr id="82" name="Straight Connector 81">
            <a:extLst>
              <a:ext uri="{FF2B5EF4-FFF2-40B4-BE49-F238E27FC236}">
                <a16:creationId xmlns:a16="http://schemas.microsoft.com/office/drawing/2014/main" id="{D471FAB7-DD27-D2A7-E0D9-6B37842D1AFD}"/>
              </a:ext>
            </a:extLst>
          </p:cNvPr>
          <p:cNvCxnSpPr>
            <a:cxnSpLocks/>
          </p:cNvCxnSpPr>
          <p:nvPr/>
        </p:nvCxnSpPr>
        <p:spPr>
          <a:xfrm flipH="1">
            <a:off x="3027290" y="1716032"/>
            <a:ext cx="3467741" cy="0"/>
          </a:xfrm>
          <a:prstGeom prst="line">
            <a:avLst/>
          </a:prstGeom>
          <a:ln w="571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0C83158F-7B9D-E474-7AAA-F58112124AFB}"/>
              </a:ext>
            </a:extLst>
          </p:cNvPr>
          <p:cNvCxnSpPr>
            <a:cxnSpLocks/>
          </p:cNvCxnSpPr>
          <p:nvPr/>
        </p:nvCxnSpPr>
        <p:spPr>
          <a:xfrm flipH="1" flipV="1">
            <a:off x="7311401" y="1705785"/>
            <a:ext cx="4640498" cy="3536"/>
          </a:xfrm>
          <a:prstGeom prst="line">
            <a:avLst/>
          </a:prstGeom>
          <a:ln w="571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DFCDEF25-5668-10AE-2FB8-DAC880E2D95A}"/>
              </a:ext>
            </a:extLst>
          </p:cNvPr>
          <p:cNvCxnSpPr>
            <a:cxnSpLocks/>
          </p:cNvCxnSpPr>
          <p:nvPr/>
        </p:nvCxnSpPr>
        <p:spPr>
          <a:xfrm>
            <a:off x="12013499" y="3948825"/>
            <a:ext cx="0" cy="2429580"/>
          </a:xfrm>
          <a:prstGeom prst="line">
            <a:avLst/>
          </a:prstGeom>
          <a:ln w="571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2AD164FF-6046-C0D3-6B37-2E0F0F47FF30}"/>
              </a:ext>
            </a:extLst>
          </p:cNvPr>
          <p:cNvCxnSpPr>
            <a:cxnSpLocks/>
          </p:cNvCxnSpPr>
          <p:nvPr/>
        </p:nvCxnSpPr>
        <p:spPr>
          <a:xfrm flipH="1" flipV="1">
            <a:off x="3028719" y="6336080"/>
            <a:ext cx="8984780" cy="18374"/>
          </a:xfrm>
          <a:prstGeom prst="line">
            <a:avLst/>
          </a:prstGeom>
          <a:ln w="571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93398F65-D731-6800-0846-E905D6F861C7}"/>
              </a:ext>
            </a:extLst>
          </p:cNvPr>
          <p:cNvCxnSpPr>
            <a:cxnSpLocks/>
          </p:cNvCxnSpPr>
          <p:nvPr/>
        </p:nvCxnSpPr>
        <p:spPr>
          <a:xfrm>
            <a:off x="3046372" y="1711829"/>
            <a:ext cx="0" cy="4640507"/>
          </a:xfrm>
          <a:prstGeom prst="line">
            <a:avLst/>
          </a:prstGeom>
          <a:ln w="571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513EC0CD-18F4-4354-ABF1-E6892FBAAB05}"/>
              </a:ext>
            </a:extLst>
          </p:cNvPr>
          <p:cNvCxnSpPr>
            <a:cxnSpLocks/>
          </p:cNvCxnSpPr>
          <p:nvPr/>
        </p:nvCxnSpPr>
        <p:spPr>
          <a:xfrm>
            <a:off x="11968677" y="1689506"/>
            <a:ext cx="0" cy="2072112"/>
          </a:xfrm>
          <a:prstGeom prst="line">
            <a:avLst/>
          </a:prstGeom>
          <a:ln w="571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101" name="TextBox 100">
            <a:extLst>
              <a:ext uri="{FF2B5EF4-FFF2-40B4-BE49-F238E27FC236}">
                <a16:creationId xmlns:a16="http://schemas.microsoft.com/office/drawing/2014/main" id="{3AA7E542-1D97-943B-DC60-480946F3AAD6}"/>
              </a:ext>
            </a:extLst>
          </p:cNvPr>
          <p:cNvSpPr txBox="1"/>
          <p:nvPr/>
        </p:nvSpPr>
        <p:spPr>
          <a:xfrm>
            <a:off x="7500819" y="1065018"/>
            <a:ext cx="4450815" cy="553998"/>
          </a:xfrm>
          <a:prstGeom prst="rect">
            <a:avLst/>
          </a:prstGeom>
          <a:noFill/>
        </p:spPr>
        <p:txBody>
          <a:bodyPr wrap="square" rtlCol="0">
            <a:spAutoFit/>
          </a:bodyPr>
          <a:lstStyle/>
          <a:p>
            <a:r>
              <a:rPr lang="en-US" sz="1400" dirty="0">
                <a:solidFill>
                  <a:srgbClr val="1E1E1E"/>
                </a:solidFill>
                <a:latin typeface="Calibri"/>
              </a:rPr>
              <a:t>When the Atmosphere is above 254 K, it supplies the Net (</a:t>
            </a:r>
            <a:r>
              <a:rPr lang="en-US" sz="1600" dirty="0">
                <a:solidFill>
                  <a:srgbClr val="1E1E1E"/>
                </a:solidFill>
                <a:latin typeface="Calibri"/>
              </a:rPr>
              <a:t>w</a:t>
            </a:r>
            <a:r>
              <a:rPr lang="en-US" sz="1600" baseline="-25000" dirty="0">
                <a:solidFill>
                  <a:srgbClr val="1E1E1E"/>
                </a:solidFill>
                <a:latin typeface="Calibri"/>
              </a:rPr>
              <a:t>1</a:t>
            </a:r>
            <a:r>
              <a:rPr lang="en-US" sz="1600" dirty="0">
                <a:solidFill>
                  <a:srgbClr val="1E1E1E"/>
                </a:solidFill>
                <a:latin typeface="Calibri"/>
              </a:rPr>
              <a:t>–w</a:t>
            </a:r>
            <a:r>
              <a:rPr lang="en-US" sz="1600" baseline="-25000" dirty="0">
                <a:solidFill>
                  <a:srgbClr val="1E1E1E"/>
                </a:solidFill>
                <a:latin typeface="Calibri"/>
              </a:rPr>
              <a:t>2</a:t>
            </a:r>
            <a:r>
              <a:rPr lang="en-US" sz="1400" dirty="0">
                <a:solidFill>
                  <a:srgbClr val="1E1E1E"/>
                </a:solidFill>
                <a:latin typeface="Calibri"/>
              </a:rPr>
              <a:t>) to the Source in the form of Heat.</a:t>
            </a:r>
            <a:endParaRPr lang="en-IN" sz="1400" dirty="0"/>
          </a:p>
        </p:txBody>
      </p:sp>
      <p:cxnSp>
        <p:nvCxnSpPr>
          <p:cNvPr id="103" name="Straight Arrow Connector 102">
            <a:extLst>
              <a:ext uri="{FF2B5EF4-FFF2-40B4-BE49-F238E27FC236}">
                <a16:creationId xmlns:a16="http://schemas.microsoft.com/office/drawing/2014/main" id="{0A4A295B-CCB8-101E-8B83-075B7BD8400D}"/>
              </a:ext>
            </a:extLst>
          </p:cNvPr>
          <p:cNvCxnSpPr>
            <a:cxnSpLocks/>
          </p:cNvCxnSpPr>
          <p:nvPr/>
        </p:nvCxnSpPr>
        <p:spPr>
          <a:xfrm flipH="1" flipV="1">
            <a:off x="4996288" y="5126361"/>
            <a:ext cx="303" cy="273654"/>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05" name="TextBox 104">
            <a:extLst>
              <a:ext uri="{FF2B5EF4-FFF2-40B4-BE49-F238E27FC236}">
                <a16:creationId xmlns:a16="http://schemas.microsoft.com/office/drawing/2014/main" id="{8F4DD9CD-25F4-F9D8-6EB7-423B50ABADA2}"/>
              </a:ext>
            </a:extLst>
          </p:cNvPr>
          <p:cNvSpPr txBox="1"/>
          <p:nvPr/>
        </p:nvSpPr>
        <p:spPr>
          <a:xfrm>
            <a:off x="3057455" y="4718063"/>
            <a:ext cx="1576897" cy="461665"/>
          </a:xfrm>
          <a:prstGeom prst="rect">
            <a:avLst/>
          </a:prstGeom>
          <a:noFill/>
        </p:spPr>
        <p:txBody>
          <a:bodyPr wrap="square" rtlCol="0">
            <a:spAutoFit/>
          </a:bodyPr>
          <a:lstStyle/>
          <a:p>
            <a:r>
              <a:rPr lang="en-US" sz="1200" dirty="0">
                <a:solidFill>
                  <a:srgbClr val="1E1E1E"/>
                </a:solidFill>
                <a:latin typeface="Calibri"/>
              </a:rPr>
              <a:t>w</a:t>
            </a:r>
            <a:r>
              <a:rPr lang="en-US" sz="1200" baseline="-25000" dirty="0">
                <a:solidFill>
                  <a:srgbClr val="1E1E1E"/>
                </a:solidFill>
                <a:latin typeface="Calibri"/>
              </a:rPr>
              <a:t>2</a:t>
            </a:r>
            <a:r>
              <a:rPr lang="en-US" sz="1200" dirty="0">
                <a:solidFill>
                  <a:srgbClr val="1E1E1E"/>
                </a:solidFill>
                <a:latin typeface="Calibri"/>
              </a:rPr>
              <a:t>  = q</a:t>
            </a:r>
            <a:r>
              <a:rPr lang="en-US" sz="1200" baseline="-25000" dirty="0">
                <a:solidFill>
                  <a:srgbClr val="1E1E1E"/>
                </a:solidFill>
                <a:latin typeface="Calibri"/>
              </a:rPr>
              <a:t>2</a:t>
            </a:r>
            <a:r>
              <a:rPr lang="en-US" sz="1200" dirty="0">
                <a:solidFill>
                  <a:srgbClr val="1E1E1E"/>
                </a:solidFill>
                <a:latin typeface="Calibri"/>
              </a:rPr>
              <a:t> / CoP =  334 / 63.75 ≈  </a:t>
            </a:r>
            <a:r>
              <a:rPr lang="en-US" sz="1200" b="1" dirty="0">
                <a:solidFill>
                  <a:srgbClr val="1E1E1E"/>
                </a:solidFill>
                <a:latin typeface="Calibri"/>
              </a:rPr>
              <a:t>5.3</a:t>
            </a:r>
            <a:r>
              <a:rPr lang="en-US" sz="1200" dirty="0">
                <a:solidFill>
                  <a:srgbClr val="1E1E1E"/>
                </a:solidFill>
                <a:latin typeface="Calibri"/>
              </a:rPr>
              <a:t> kJ</a:t>
            </a:r>
            <a:endParaRPr lang="en-IN" sz="1200" dirty="0"/>
          </a:p>
        </p:txBody>
      </p:sp>
      <p:cxnSp>
        <p:nvCxnSpPr>
          <p:cNvPr id="106" name="Straight Arrow Connector 105">
            <a:extLst>
              <a:ext uri="{FF2B5EF4-FFF2-40B4-BE49-F238E27FC236}">
                <a16:creationId xmlns:a16="http://schemas.microsoft.com/office/drawing/2014/main" id="{557914B2-E9D6-E153-C140-30CEE424CDA5}"/>
              </a:ext>
            </a:extLst>
          </p:cNvPr>
          <p:cNvCxnSpPr>
            <a:cxnSpLocks/>
          </p:cNvCxnSpPr>
          <p:nvPr/>
        </p:nvCxnSpPr>
        <p:spPr>
          <a:xfrm flipH="1" flipV="1">
            <a:off x="4857326" y="2887724"/>
            <a:ext cx="5707" cy="28515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07" name="TextBox 106">
            <a:extLst>
              <a:ext uri="{FF2B5EF4-FFF2-40B4-BE49-F238E27FC236}">
                <a16:creationId xmlns:a16="http://schemas.microsoft.com/office/drawing/2014/main" id="{A52F36FB-89C3-B9E2-ACE8-84F01CF8327B}"/>
              </a:ext>
            </a:extLst>
          </p:cNvPr>
          <p:cNvSpPr txBox="1"/>
          <p:nvPr/>
        </p:nvSpPr>
        <p:spPr>
          <a:xfrm>
            <a:off x="4915252" y="2774016"/>
            <a:ext cx="1854146" cy="640175"/>
          </a:xfrm>
          <a:prstGeom prst="rect">
            <a:avLst/>
          </a:prstGeom>
          <a:noFill/>
        </p:spPr>
        <p:txBody>
          <a:bodyPr wrap="square" rtlCol="0">
            <a:spAutoFit/>
          </a:bodyPr>
          <a:lstStyle/>
          <a:p>
            <a:r>
              <a:rPr lang="en-US" dirty="0">
                <a:solidFill>
                  <a:srgbClr val="1E1E1E"/>
                </a:solidFill>
                <a:latin typeface="Calibri"/>
              </a:rPr>
              <a:t>q</a:t>
            </a:r>
            <a:r>
              <a:rPr lang="en-US" baseline="-25000" dirty="0">
                <a:solidFill>
                  <a:srgbClr val="1E1E1E"/>
                </a:solidFill>
                <a:latin typeface="Calibri"/>
              </a:rPr>
              <a:t>2</a:t>
            </a:r>
            <a:r>
              <a:rPr lang="en-US" dirty="0">
                <a:solidFill>
                  <a:srgbClr val="1E1E1E"/>
                </a:solidFill>
                <a:latin typeface="Calibri"/>
              </a:rPr>
              <a:t> + w</a:t>
            </a:r>
            <a:r>
              <a:rPr lang="en-US" baseline="-25000" dirty="0">
                <a:solidFill>
                  <a:srgbClr val="1E1E1E"/>
                </a:solidFill>
                <a:latin typeface="Calibri"/>
              </a:rPr>
              <a:t>2</a:t>
            </a:r>
            <a:r>
              <a:rPr lang="en-US" dirty="0">
                <a:solidFill>
                  <a:srgbClr val="1E1E1E"/>
                </a:solidFill>
                <a:latin typeface="Calibri"/>
              </a:rPr>
              <a:t> </a:t>
            </a:r>
            <a:r>
              <a:rPr lang="en-US" sz="1120" dirty="0">
                <a:solidFill>
                  <a:srgbClr val="1E1E1E"/>
                </a:solidFill>
                <a:latin typeface="Calibri"/>
              </a:rPr>
              <a:t>= 334 + 5.3 = </a:t>
            </a:r>
            <a:r>
              <a:rPr lang="en-US" sz="1120" b="1" dirty="0">
                <a:solidFill>
                  <a:srgbClr val="1E1E1E"/>
                </a:solidFill>
                <a:latin typeface="Calibri"/>
              </a:rPr>
              <a:t>339.3</a:t>
            </a:r>
            <a:r>
              <a:rPr lang="en-US" sz="1120" dirty="0">
                <a:solidFill>
                  <a:srgbClr val="1E1E1E"/>
                </a:solidFill>
                <a:latin typeface="Calibri"/>
              </a:rPr>
              <a:t> kJ gets transferred to the Source at </a:t>
            </a:r>
            <a:r>
              <a:rPr lang="en-US" sz="1120" b="1" dirty="0">
                <a:solidFill>
                  <a:srgbClr val="1E1E1E"/>
                </a:solidFill>
                <a:latin typeface="Calibri"/>
              </a:rPr>
              <a:t>255</a:t>
            </a:r>
            <a:r>
              <a:rPr lang="en-US" sz="1120" dirty="0">
                <a:solidFill>
                  <a:srgbClr val="1E1E1E"/>
                </a:solidFill>
                <a:latin typeface="Calibri"/>
              </a:rPr>
              <a:t> K</a:t>
            </a:r>
            <a:endParaRPr lang="en-IN" dirty="0"/>
          </a:p>
        </p:txBody>
      </p:sp>
      <p:sp>
        <p:nvSpPr>
          <p:cNvPr id="126" name="TextBox 125">
            <a:extLst>
              <a:ext uri="{FF2B5EF4-FFF2-40B4-BE49-F238E27FC236}">
                <a16:creationId xmlns:a16="http://schemas.microsoft.com/office/drawing/2014/main" id="{83EBDDD0-796D-043F-246F-38634FFD77DC}"/>
              </a:ext>
            </a:extLst>
          </p:cNvPr>
          <p:cNvSpPr txBox="1"/>
          <p:nvPr/>
        </p:nvSpPr>
        <p:spPr>
          <a:xfrm>
            <a:off x="5006218" y="5079928"/>
            <a:ext cx="1696180" cy="640175"/>
          </a:xfrm>
          <a:prstGeom prst="rect">
            <a:avLst/>
          </a:prstGeom>
          <a:noFill/>
        </p:spPr>
        <p:txBody>
          <a:bodyPr wrap="square" rtlCol="0">
            <a:spAutoFit/>
          </a:bodyPr>
          <a:lstStyle/>
          <a:p>
            <a:r>
              <a:rPr lang="en-US" dirty="0">
                <a:solidFill>
                  <a:srgbClr val="1E1E1E"/>
                </a:solidFill>
                <a:latin typeface="Calibri"/>
              </a:rPr>
              <a:t>q</a:t>
            </a:r>
            <a:r>
              <a:rPr lang="en-US" baseline="-25000" dirty="0">
                <a:solidFill>
                  <a:srgbClr val="1E1E1E"/>
                </a:solidFill>
                <a:latin typeface="Calibri"/>
              </a:rPr>
              <a:t>2</a:t>
            </a:r>
            <a:r>
              <a:rPr lang="en-US" sz="1120" b="1" baseline="-25000" dirty="0">
                <a:solidFill>
                  <a:srgbClr val="1E1E1E"/>
                </a:solidFill>
                <a:latin typeface="Calibri"/>
              </a:rPr>
              <a:t> </a:t>
            </a:r>
            <a:r>
              <a:rPr lang="en-US" sz="1120" b="1" dirty="0">
                <a:solidFill>
                  <a:srgbClr val="1E1E1E"/>
                </a:solidFill>
                <a:latin typeface="Calibri"/>
              </a:rPr>
              <a:t>= 334</a:t>
            </a:r>
            <a:r>
              <a:rPr lang="en-US" sz="1440" dirty="0">
                <a:solidFill>
                  <a:srgbClr val="1E1E1E"/>
                </a:solidFill>
                <a:latin typeface="Calibri"/>
              </a:rPr>
              <a:t> </a:t>
            </a:r>
            <a:r>
              <a:rPr lang="en-US" sz="1120" dirty="0">
                <a:solidFill>
                  <a:srgbClr val="1E1E1E"/>
                </a:solidFill>
                <a:latin typeface="Calibri"/>
              </a:rPr>
              <a:t>kJ gets transferred to Heat Pump at </a:t>
            </a:r>
            <a:r>
              <a:rPr lang="en-US" sz="1120" b="1" dirty="0">
                <a:solidFill>
                  <a:srgbClr val="1E1E1E"/>
                </a:solidFill>
                <a:latin typeface="Calibri"/>
              </a:rPr>
              <a:t>251</a:t>
            </a:r>
            <a:r>
              <a:rPr lang="en-US" sz="1120" dirty="0">
                <a:solidFill>
                  <a:srgbClr val="1E1E1E"/>
                </a:solidFill>
                <a:latin typeface="Calibri"/>
              </a:rPr>
              <a:t> K </a:t>
            </a:r>
            <a:endParaRPr lang="en-IN" sz="1400" dirty="0"/>
          </a:p>
        </p:txBody>
      </p:sp>
      <p:sp>
        <p:nvSpPr>
          <p:cNvPr id="127" name="TextBox 126">
            <a:extLst>
              <a:ext uri="{FF2B5EF4-FFF2-40B4-BE49-F238E27FC236}">
                <a16:creationId xmlns:a16="http://schemas.microsoft.com/office/drawing/2014/main" id="{2AAAD46B-F757-DFBB-F682-F3E21D94202C}"/>
              </a:ext>
            </a:extLst>
          </p:cNvPr>
          <p:cNvSpPr txBox="1"/>
          <p:nvPr/>
        </p:nvSpPr>
        <p:spPr>
          <a:xfrm>
            <a:off x="7183594" y="1680112"/>
            <a:ext cx="4686468" cy="584775"/>
          </a:xfrm>
          <a:prstGeom prst="rect">
            <a:avLst/>
          </a:prstGeom>
          <a:noFill/>
        </p:spPr>
        <p:txBody>
          <a:bodyPr wrap="square" rtlCol="0">
            <a:spAutoFit/>
          </a:bodyPr>
          <a:lstStyle/>
          <a:p>
            <a:r>
              <a:rPr lang="en-US" sz="1400" dirty="0">
                <a:solidFill>
                  <a:srgbClr val="1E1E1E"/>
                </a:solidFill>
                <a:latin typeface="Calibri"/>
              </a:rPr>
              <a:t>Source receives w</a:t>
            </a:r>
            <a:r>
              <a:rPr lang="en-US" sz="1600" baseline="-25000" dirty="0">
                <a:solidFill>
                  <a:srgbClr val="1E1E1E"/>
                </a:solidFill>
                <a:latin typeface="Calibri"/>
              </a:rPr>
              <a:t>1</a:t>
            </a:r>
            <a:r>
              <a:rPr lang="en-US" sz="1600" dirty="0">
                <a:solidFill>
                  <a:srgbClr val="1E1E1E"/>
                </a:solidFill>
                <a:latin typeface="Calibri"/>
              </a:rPr>
              <a:t>–w</a:t>
            </a:r>
            <a:r>
              <a:rPr lang="en-US" sz="1600" baseline="-25000" dirty="0">
                <a:solidFill>
                  <a:srgbClr val="1E1E1E"/>
                </a:solidFill>
                <a:latin typeface="Calibri"/>
              </a:rPr>
              <a:t>2 </a:t>
            </a:r>
            <a:r>
              <a:rPr lang="en-US" sz="1400" dirty="0">
                <a:solidFill>
                  <a:srgbClr val="1E1E1E"/>
                </a:solidFill>
                <a:latin typeface="Calibri"/>
              </a:rPr>
              <a:t>from atmosphere and </a:t>
            </a:r>
            <a:r>
              <a:rPr lang="en-US" sz="1600" dirty="0">
                <a:solidFill>
                  <a:srgbClr val="1E1E1E"/>
                </a:solidFill>
                <a:latin typeface="Calibri"/>
              </a:rPr>
              <a:t>q</a:t>
            </a:r>
            <a:r>
              <a:rPr lang="en-US" sz="1600" baseline="-25000" dirty="0">
                <a:solidFill>
                  <a:srgbClr val="1E1E1E"/>
                </a:solidFill>
                <a:latin typeface="Calibri"/>
              </a:rPr>
              <a:t>2 </a:t>
            </a:r>
            <a:r>
              <a:rPr lang="en-US" sz="1600" dirty="0">
                <a:solidFill>
                  <a:srgbClr val="1E1E1E"/>
                </a:solidFill>
                <a:latin typeface="Calibri"/>
              </a:rPr>
              <a:t>+ w</a:t>
            </a:r>
            <a:r>
              <a:rPr lang="en-US" sz="1600" baseline="-25000" dirty="0">
                <a:solidFill>
                  <a:srgbClr val="1E1E1E"/>
                </a:solidFill>
                <a:latin typeface="Calibri"/>
              </a:rPr>
              <a:t>2</a:t>
            </a:r>
            <a:r>
              <a:rPr lang="en-US" sz="1600" dirty="0">
                <a:solidFill>
                  <a:srgbClr val="1E1E1E"/>
                </a:solidFill>
                <a:latin typeface="Calibri"/>
              </a:rPr>
              <a:t> </a:t>
            </a:r>
            <a:r>
              <a:rPr lang="en-US" sz="1400" dirty="0">
                <a:solidFill>
                  <a:srgbClr val="1E1E1E"/>
                </a:solidFill>
                <a:latin typeface="Calibri"/>
              </a:rPr>
              <a:t>from the Heat Pump, total = </a:t>
            </a:r>
            <a:r>
              <a:rPr lang="en-US" sz="1600" dirty="0">
                <a:solidFill>
                  <a:srgbClr val="1E1E1E"/>
                </a:solidFill>
                <a:latin typeface="Calibri"/>
              </a:rPr>
              <a:t>w</a:t>
            </a:r>
            <a:r>
              <a:rPr lang="en-US" sz="1600" baseline="-25000" dirty="0">
                <a:solidFill>
                  <a:srgbClr val="1E1E1E"/>
                </a:solidFill>
                <a:latin typeface="Calibri"/>
              </a:rPr>
              <a:t>1</a:t>
            </a:r>
            <a:r>
              <a:rPr lang="en-US" sz="1600" dirty="0">
                <a:solidFill>
                  <a:srgbClr val="1E1E1E"/>
                </a:solidFill>
                <a:latin typeface="Calibri"/>
              </a:rPr>
              <a:t>+q</a:t>
            </a:r>
            <a:r>
              <a:rPr lang="en-US" sz="1600" baseline="-25000" dirty="0">
                <a:solidFill>
                  <a:srgbClr val="1E1E1E"/>
                </a:solidFill>
                <a:latin typeface="Calibri"/>
              </a:rPr>
              <a:t>2</a:t>
            </a:r>
            <a:endParaRPr lang="en-IN" sz="1600" dirty="0"/>
          </a:p>
        </p:txBody>
      </p:sp>
      <p:sp>
        <p:nvSpPr>
          <p:cNvPr id="128" name="TextBox 127">
            <a:extLst>
              <a:ext uri="{FF2B5EF4-FFF2-40B4-BE49-F238E27FC236}">
                <a16:creationId xmlns:a16="http://schemas.microsoft.com/office/drawing/2014/main" id="{829557DA-04A6-0FBC-1654-6E4D4FE09854}"/>
              </a:ext>
            </a:extLst>
          </p:cNvPr>
          <p:cNvSpPr txBox="1"/>
          <p:nvPr/>
        </p:nvSpPr>
        <p:spPr>
          <a:xfrm>
            <a:off x="3136782" y="1808450"/>
            <a:ext cx="1466049" cy="1569660"/>
          </a:xfrm>
          <a:prstGeom prst="rect">
            <a:avLst/>
          </a:prstGeom>
          <a:noFill/>
        </p:spPr>
        <p:txBody>
          <a:bodyPr wrap="square" rtlCol="0">
            <a:spAutoFit/>
          </a:bodyPr>
          <a:lstStyle/>
          <a:p>
            <a:r>
              <a:rPr lang="en-US" sz="1200" dirty="0">
                <a:solidFill>
                  <a:srgbClr val="1E1E1E"/>
                </a:solidFill>
                <a:latin typeface="Calibri"/>
              </a:rPr>
              <a:t>Assuming the Heat Pump’s CoP is close to that of an ideal reversed Stirling cycle’s operating between the same temperature limits</a:t>
            </a:r>
            <a:r>
              <a:rPr lang="en-US" sz="1120" dirty="0">
                <a:solidFill>
                  <a:srgbClr val="1E1E1E"/>
                </a:solidFill>
                <a:latin typeface="Calibri"/>
              </a:rPr>
              <a:t>. </a:t>
            </a:r>
            <a:endParaRPr lang="en-IN" sz="1400" dirty="0"/>
          </a:p>
        </p:txBody>
      </p:sp>
      <p:sp>
        <p:nvSpPr>
          <p:cNvPr id="129" name="TextBox 128">
            <a:extLst>
              <a:ext uri="{FF2B5EF4-FFF2-40B4-BE49-F238E27FC236}">
                <a16:creationId xmlns:a16="http://schemas.microsoft.com/office/drawing/2014/main" id="{3C6133A0-69D2-0CA2-E889-D2F5EB68F0CC}"/>
              </a:ext>
            </a:extLst>
          </p:cNvPr>
          <p:cNvSpPr txBox="1"/>
          <p:nvPr/>
        </p:nvSpPr>
        <p:spPr>
          <a:xfrm>
            <a:off x="215550" y="138512"/>
            <a:ext cx="11887794" cy="523220"/>
          </a:xfrm>
          <a:prstGeom prst="rect">
            <a:avLst/>
          </a:prstGeom>
          <a:noFill/>
        </p:spPr>
        <p:txBody>
          <a:bodyPr wrap="square" rtlCol="0">
            <a:spAutoFit/>
          </a:bodyPr>
          <a:lstStyle/>
          <a:p>
            <a:r>
              <a:rPr lang="en-US" sz="2800" b="1" u="sng" dirty="0">
                <a:solidFill>
                  <a:srgbClr val="1E1E1E"/>
                </a:solidFill>
                <a:latin typeface="Calibri"/>
              </a:rPr>
              <a:t>With Augmented Heat Pump : Spontaneous Conversion of Heat  into  Work </a:t>
            </a:r>
            <a:endParaRPr lang="en-IN" sz="2800" b="1" u="sng" dirty="0"/>
          </a:p>
        </p:txBody>
      </p:sp>
      <p:sp>
        <p:nvSpPr>
          <p:cNvPr id="34" name="TextBox 33">
            <a:extLst>
              <a:ext uri="{FF2B5EF4-FFF2-40B4-BE49-F238E27FC236}">
                <a16:creationId xmlns:a16="http://schemas.microsoft.com/office/drawing/2014/main" id="{83971699-1E58-B3EA-FC18-B7755C19E826}"/>
              </a:ext>
            </a:extLst>
          </p:cNvPr>
          <p:cNvSpPr txBox="1"/>
          <p:nvPr/>
        </p:nvSpPr>
        <p:spPr>
          <a:xfrm>
            <a:off x="3010512" y="1376331"/>
            <a:ext cx="3085488" cy="307777"/>
          </a:xfrm>
          <a:prstGeom prst="rect">
            <a:avLst/>
          </a:prstGeom>
          <a:noFill/>
        </p:spPr>
        <p:txBody>
          <a:bodyPr wrap="square" rtlCol="0">
            <a:spAutoFit/>
          </a:bodyPr>
          <a:lstStyle/>
          <a:p>
            <a:r>
              <a:rPr lang="en-US" sz="1400" dirty="0">
                <a:solidFill>
                  <a:srgbClr val="1E1E1E"/>
                </a:solidFill>
                <a:latin typeface="Calibri"/>
              </a:rPr>
              <a:t>Considering 1 kg of Water, ≈ 1000 cc</a:t>
            </a:r>
            <a:endParaRPr lang="en-IN" sz="1400" dirty="0">
              <a:solidFill>
                <a:srgbClr val="002060"/>
              </a:solidFill>
            </a:endParaRPr>
          </a:p>
        </p:txBody>
      </p:sp>
      <p:sp>
        <p:nvSpPr>
          <p:cNvPr id="78" name="TextBox 77">
            <a:extLst>
              <a:ext uri="{FF2B5EF4-FFF2-40B4-BE49-F238E27FC236}">
                <a16:creationId xmlns:a16="http://schemas.microsoft.com/office/drawing/2014/main" id="{9745821E-20B2-E1B0-8A19-3B19E3BF1A83}"/>
              </a:ext>
            </a:extLst>
          </p:cNvPr>
          <p:cNvSpPr txBox="1"/>
          <p:nvPr/>
        </p:nvSpPr>
        <p:spPr>
          <a:xfrm>
            <a:off x="4254156" y="5463172"/>
            <a:ext cx="387600" cy="306968"/>
          </a:xfrm>
          <a:prstGeom prst="rect">
            <a:avLst/>
          </a:prstGeom>
          <a:noFill/>
        </p:spPr>
        <p:txBody>
          <a:bodyPr wrap="square">
            <a:spAutoFit/>
          </a:bodyPr>
          <a:lstStyle/>
          <a:p>
            <a:r>
              <a:rPr lang="en-US" sz="1440" dirty="0">
                <a:solidFill>
                  <a:srgbClr val="1E1E1E"/>
                </a:solidFill>
                <a:latin typeface="Calibri"/>
              </a:rPr>
              <a:t>w</a:t>
            </a:r>
            <a:r>
              <a:rPr lang="en-US" sz="1440" baseline="-25000" dirty="0">
                <a:solidFill>
                  <a:srgbClr val="1E1E1E"/>
                </a:solidFill>
                <a:latin typeface="Calibri"/>
              </a:rPr>
              <a:t>2</a:t>
            </a:r>
            <a:endParaRPr lang="en-IN" dirty="0"/>
          </a:p>
        </p:txBody>
      </p:sp>
      <p:cxnSp>
        <p:nvCxnSpPr>
          <p:cNvPr id="81" name="Straight Arrow Connector 80">
            <a:extLst>
              <a:ext uri="{FF2B5EF4-FFF2-40B4-BE49-F238E27FC236}">
                <a16:creationId xmlns:a16="http://schemas.microsoft.com/office/drawing/2014/main" id="{D5A9B857-9B01-A7D2-316A-228E46F13F20}"/>
              </a:ext>
            </a:extLst>
          </p:cNvPr>
          <p:cNvCxnSpPr>
            <a:cxnSpLocks/>
          </p:cNvCxnSpPr>
          <p:nvPr/>
        </p:nvCxnSpPr>
        <p:spPr>
          <a:xfrm>
            <a:off x="10587142" y="3858621"/>
            <a:ext cx="303452" cy="0"/>
          </a:xfrm>
          <a:prstGeom prst="straightConnector1">
            <a:avLst/>
          </a:prstGeom>
          <a:ln w="38100">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93" name="TextBox 92">
            <a:extLst>
              <a:ext uri="{FF2B5EF4-FFF2-40B4-BE49-F238E27FC236}">
                <a16:creationId xmlns:a16="http://schemas.microsoft.com/office/drawing/2014/main" id="{2F7BF133-0869-7287-BBBD-4F26A8601901}"/>
              </a:ext>
            </a:extLst>
          </p:cNvPr>
          <p:cNvSpPr txBox="1"/>
          <p:nvPr/>
        </p:nvSpPr>
        <p:spPr>
          <a:xfrm>
            <a:off x="9145628" y="4243304"/>
            <a:ext cx="433553" cy="369332"/>
          </a:xfrm>
          <a:prstGeom prst="rect">
            <a:avLst/>
          </a:prstGeom>
          <a:noFill/>
        </p:spPr>
        <p:txBody>
          <a:bodyPr wrap="square">
            <a:spAutoFit/>
          </a:bodyPr>
          <a:lstStyle/>
          <a:p>
            <a:r>
              <a:rPr lang="en-US" dirty="0">
                <a:solidFill>
                  <a:srgbClr val="1E1E1E"/>
                </a:solidFill>
                <a:latin typeface="Calibri"/>
              </a:rPr>
              <a:t>w</a:t>
            </a:r>
            <a:r>
              <a:rPr lang="en-US" baseline="-25000" dirty="0">
                <a:solidFill>
                  <a:srgbClr val="1E1E1E"/>
                </a:solidFill>
                <a:latin typeface="Calibri"/>
              </a:rPr>
              <a:t>2</a:t>
            </a:r>
            <a:endParaRPr lang="en-IN" dirty="0"/>
          </a:p>
        </p:txBody>
      </p:sp>
      <p:sp>
        <p:nvSpPr>
          <p:cNvPr id="118" name="Rectangle 117">
            <a:extLst>
              <a:ext uri="{FF2B5EF4-FFF2-40B4-BE49-F238E27FC236}">
                <a16:creationId xmlns:a16="http://schemas.microsoft.com/office/drawing/2014/main" id="{8B6D2082-3127-2B64-BB99-06303359E229}"/>
              </a:ext>
            </a:extLst>
          </p:cNvPr>
          <p:cNvSpPr/>
          <p:nvPr/>
        </p:nvSpPr>
        <p:spPr>
          <a:xfrm>
            <a:off x="9999642" y="5842368"/>
            <a:ext cx="1297014" cy="348120"/>
          </a:xfrm>
          <a:prstGeom prst="rect">
            <a:avLst/>
          </a:prstGeom>
          <a:solidFill>
            <a:srgbClr val="00B0F0">
              <a:alpha val="74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9" name="TextBox 118">
            <a:extLst>
              <a:ext uri="{FF2B5EF4-FFF2-40B4-BE49-F238E27FC236}">
                <a16:creationId xmlns:a16="http://schemas.microsoft.com/office/drawing/2014/main" id="{BE16394A-622C-8CD7-7A61-8F1B5F14DE79}"/>
              </a:ext>
            </a:extLst>
          </p:cNvPr>
          <p:cNvSpPr txBox="1"/>
          <p:nvPr/>
        </p:nvSpPr>
        <p:spPr>
          <a:xfrm>
            <a:off x="10041621" y="5824121"/>
            <a:ext cx="1463994" cy="418576"/>
          </a:xfrm>
          <a:prstGeom prst="rect">
            <a:avLst/>
          </a:prstGeom>
          <a:noFill/>
        </p:spPr>
        <p:txBody>
          <a:bodyPr wrap="square" rtlCol="0">
            <a:spAutoFit/>
          </a:bodyPr>
          <a:lstStyle/>
          <a:p>
            <a:r>
              <a:rPr lang="en-US" sz="1120" dirty="0">
                <a:solidFill>
                  <a:srgbClr val="1E1E1E"/>
                </a:solidFill>
                <a:latin typeface="Calibri"/>
              </a:rPr>
              <a:t>Sink at 252 K Receives  334 kJ  </a:t>
            </a:r>
            <a:endParaRPr lang="en-IN" sz="1400" dirty="0"/>
          </a:p>
        </p:txBody>
      </p:sp>
      <p:cxnSp>
        <p:nvCxnSpPr>
          <p:cNvPr id="120" name="Straight Connector 119">
            <a:extLst>
              <a:ext uri="{FF2B5EF4-FFF2-40B4-BE49-F238E27FC236}">
                <a16:creationId xmlns:a16="http://schemas.microsoft.com/office/drawing/2014/main" id="{42ECF5A2-E706-F920-0084-0BB57D673093}"/>
              </a:ext>
            </a:extLst>
          </p:cNvPr>
          <p:cNvCxnSpPr/>
          <p:nvPr/>
        </p:nvCxnSpPr>
        <p:spPr>
          <a:xfrm>
            <a:off x="10288520" y="4649207"/>
            <a:ext cx="0" cy="1195876"/>
          </a:xfrm>
          <a:prstGeom prst="line">
            <a:avLst/>
          </a:prstGeom>
          <a:ln w="381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22E0C40E-806D-07E9-7D14-44B7E3FA485C}"/>
              </a:ext>
            </a:extLst>
          </p:cNvPr>
          <p:cNvCxnSpPr/>
          <p:nvPr/>
        </p:nvCxnSpPr>
        <p:spPr>
          <a:xfrm>
            <a:off x="10997765" y="4633257"/>
            <a:ext cx="0" cy="1195876"/>
          </a:xfrm>
          <a:prstGeom prst="line">
            <a:avLst/>
          </a:prstGeom>
          <a:ln w="381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AC7F211B-7A9A-8F44-1E90-63C6D381F4A2}"/>
              </a:ext>
            </a:extLst>
          </p:cNvPr>
          <p:cNvCxnSpPr>
            <a:cxnSpLocks/>
          </p:cNvCxnSpPr>
          <p:nvPr/>
        </p:nvCxnSpPr>
        <p:spPr>
          <a:xfrm>
            <a:off x="10295940" y="5829963"/>
            <a:ext cx="715640" cy="0"/>
          </a:xfrm>
          <a:prstGeom prst="line">
            <a:avLst/>
          </a:prstGeom>
          <a:ln w="381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B621A4FD-4CC3-DA05-33DD-15A3807EDD40}"/>
              </a:ext>
            </a:extLst>
          </p:cNvPr>
          <p:cNvCxnSpPr>
            <a:cxnSpLocks/>
          </p:cNvCxnSpPr>
          <p:nvPr/>
        </p:nvCxnSpPr>
        <p:spPr>
          <a:xfrm>
            <a:off x="10985043" y="4635376"/>
            <a:ext cx="177047" cy="0"/>
          </a:xfrm>
          <a:prstGeom prst="line">
            <a:avLst/>
          </a:prstGeom>
          <a:ln w="381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0141DA9E-90F8-AB65-E3A8-CF00297F194B}"/>
              </a:ext>
            </a:extLst>
          </p:cNvPr>
          <p:cNvCxnSpPr>
            <a:cxnSpLocks/>
          </p:cNvCxnSpPr>
          <p:nvPr/>
        </p:nvCxnSpPr>
        <p:spPr>
          <a:xfrm>
            <a:off x="10123146" y="4640693"/>
            <a:ext cx="177047" cy="0"/>
          </a:xfrm>
          <a:prstGeom prst="line">
            <a:avLst/>
          </a:prstGeom>
          <a:ln w="381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150" name="Rectangle 149">
            <a:extLst>
              <a:ext uri="{FF2B5EF4-FFF2-40B4-BE49-F238E27FC236}">
                <a16:creationId xmlns:a16="http://schemas.microsoft.com/office/drawing/2014/main" id="{7439342C-EEF9-18E6-F715-59F7775FE174}"/>
              </a:ext>
            </a:extLst>
          </p:cNvPr>
          <p:cNvSpPr/>
          <p:nvPr/>
        </p:nvSpPr>
        <p:spPr>
          <a:xfrm>
            <a:off x="10301242" y="5012313"/>
            <a:ext cx="681690" cy="817650"/>
          </a:xfrm>
          <a:prstGeom prst="rect">
            <a:avLst/>
          </a:prstGeom>
          <a:pattFill prst="smGrid">
            <a:fgClr>
              <a:schemeClr val="accent1"/>
            </a:fgClr>
            <a:bgClr>
              <a:schemeClr val="bg1"/>
            </a:bgClr>
          </a:patt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51" name="Straight Arrow Connector 150">
            <a:extLst>
              <a:ext uri="{FF2B5EF4-FFF2-40B4-BE49-F238E27FC236}">
                <a16:creationId xmlns:a16="http://schemas.microsoft.com/office/drawing/2014/main" id="{4A27D973-F702-74F9-F1FF-66EBDF28EC25}"/>
              </a:ext>
            </a:extLst>
          </p:cNvPr>
          <p:cNvCxnSpPr>
            <a:cxnSpLocks/>
          </p:cNvCxnSpPr>
          <p:nvPr/>
        </p:nvCxnSpPr>
        <p:spPr>
          <a:xfrm flipV="1">
            <a:off x="11167322" y="4975624"/>
            <a:ext cx="1934" cy="196223"/>
          </a:xfrm>
          <a:prstGeom prst="straightConnector1">
            <a:avLst/>
          </a:prstGeom>
          <a:ln w="38100">
            <a:solidFill>
              <a:srgbClr val="002060"/>
            </a:solidFill>
            <a:tailEnd type="triangle"/>
          </a:ln>
        </p:spPr>
        <p:style>
          <a:lnRef idx="1">
            <a:schemeClr val="dk1"/>
          </a:lnRef>
          <a:fillRef idx="0">
            <a:schemeClr val="dk1"/>
          </a:fillRef>
          <a:effectRef idx="0">
            <a:schemeClr val="dk1"/>
          </a:effectRef>
          <a:fontRef idx="minor">
            <a:schemeClr val="tx1"/>
          </a:fontRef>
        </p:style>
      </p:cxnSp>
      <p:sp>
        <p:nvSpPr>
          <p:cNvPr id="152" name="TextBox 151">
            <a:extLst>
              <a:ext uri="{FF2B5EF4-FFF2-40B4-BE49-F238E27FC236}">
                <a16:creationId xmlns:a16="http://schemas.microsoft.com/office/drawing/2014/main" id="{730631C2-4749-4E2E-DBA5-D7F6F84EED5C}"/>
              </a:ext>
            </a:extLst>
          </p:cNvPr>
          <p:cNvSpPr txBox="1"/>
          <p:nvPr/>
        </p:nvSpPr>
        <p:spPr>
          <a:xfrm>
            <a:off x="10979080" y="5196628"/>
            <a:ext cx="1048152" cy="461665"/>
          </a:xfrm>
          <a:prstGeom prst="rect">
            <a:avLst/>
          </a:prstGeom>
          <a:noFill/>
        </p:spPr>
        <p:txBody>
          <a:bodyPr wrap="square" rtlCol="0">
            <a:spAutoFit/>
          </a:bodyPr>
          <a:lstStyle/>
          <a:p>
            <a:r>
              <a:rPr lang="en-US" sz="1200" dirty="0">
                <a:solidFill>
                  <a:srgbClr val="1E1E1E"/>
                </a:solidFill>
                <a:latin typeface="Calibri"/>
              </a:rPr>
              <a:t>Expands by Freezing</a:t>
            </a:r>
            <a:endParaRPr lang="en-IN" sz="1200" dirty="0">
              <a:solidFill>
                <a:srgbClr val="002060"/>
              </a:solidFill>
            </a:endParaRPr>
          </a:p>
        </p:txBody>
      </p:sp>
      <p:sp>
        <p:nvSpPr>
          <p:cNvPr id="153" name="TextBox 152">
            <a:extLst>
              <a:ext uri="{FF2B5EF4-FFF2-40B4-BE49-F238E27FC236}">
                <a16:creationId xmlns:a16="http://schemas.microsoft.com/office/drawing/2014/main" id="{BAEFFF9F-7955-BCA5-EC12-2099F2CA7651}"/>
              </a:ext>
            </a:extLst>
          </p:cNvPr>
          <p:cNvSpPr txBox="1"/>
          <p:nvPr/>
        </p:nvSpPr>
        <p:spPr>
          <a:xfrm>
            <a:off x="11245770" y="4959598"/>
            <a:ext cx="705864" cy="320088"/>
          </a:xfrm>
          <a:prstGeom prst="rect">
            <a:avLst/>
          </a:prstGeom>
          <a:noFill/>
        </p:spPr>
        <p:txBody>
          <a:bodyPr wrap="square" rtlCol="0">
            <a:spAutoFit/>
          </a:bodyPr>
          <a:lstStyle/>
          <a:p>
            <a:r>
              <a:rPr lang="en-US" sz="1120" b="1" dirty="0">
                <a:solidFill>
                  <a:srgbClr val="1E1E1E"/>
                </a:solidFill>
                <a:latin typeface="Calibri"/>
              </a:rPr>
              <a:t>16.8 %</a:t>
            </a:r>
            <a:endParaRPr lang="en-IN" sz="2000" b="1" dirty="0">
              <a:solidFill>
                <a:srgbClr val="002060"/>
              </a:solidFill>
            </a:endParaRPr>
          </a:p>
        </p:txBody>
      </p:sp>
      <p:cxnSp>
        <p:nvCxnSpPr>
          <p:cNvPr id="154" name="Straight Arrow Connector 153">
            <a:extLst>
              <a:ext uri="{FF2B5EF4-FFF2-40B4-BE49-F238E27FC236}">
                <a16:creationId xmlns:a16="http://schemas.microsoft.com/office/drawing/2014/main" id="{D7D9A4EC-525C-A68D-62A0-82C09024C8C1}"/>
              </a:ext>
            </a:extLst>
          </p:cNvPr>
          <p:cNvCxnSpPr>
            <a:cxnSpLocks/>
          </p:cNvCxnSpPr>
          <p:nvPr/>
        </p:nvCxnSpPr>
        <p:spPr>
          <a:xfrm>
            <a:off x="10637550" y="4623448"/>
            <a:ext cx="0" cy="182580"/>
          </a:xfrm>
          <a:prstGeom prst="straightConnector1">
            <a:avLst/>
          </a:prstGeom>
          <a:ln w="38100">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155" name="Straight Arrow Connector 154">
            <a:extLst>
              <a:ext uri="{FF2B5EF4-FFF2-40B4-BE49-F238E27FC236}">
                <a16:creationId xmlns:a16="http://schemas.microsoft.com/office/drawing/2014/main" id="{C0A16593-C648-1D75-32F1-6C75BCE898A4}"/>
              </a:ext>
            </a:extLst>
          </p:cNvPr>
          <p:cNvCxnSpPr>
            <a:cxnSpLocks/>
          </p:cNvCxnSpPr>
          <p:nvPr/>
        </p:nvCxnSpPr>
        <p:spPr>
          <a:xfrm>
            <a:off x="10442478" y="4617492"/>
            <a:ext cx="0" cy="182580"/>
          </a:xfrm>
          <a:prstGeom prst="straightConnector1">
            <a:avLst/>
          </a:prstGeom>
          <a:ln w="38100">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156" name="Straight Arrow Connector 155">
            <a:extLst>
              <a:ext uri="{FF2B5EF4-FFF2-40B4-BE49-F238E27FC236}">
                <a16:creationId xmlns:a16="http://schemas.microsoft.com/office/drawing/2014/main" id="{92EAEC0C-A557-D72C-ADDD-AA3049D07712}"/>
              </a:ext>
            </a:extLst>
          </p:cNvPr>
          <p:cNvCxnSpPr>
            <a:cxnSpLocks/>
          </p:cNvCxnSpPr>
          <p:nvPr/>
        </p:nvCxnSpPr>
        <p:spPr>
          <a:xfrm>
            <a:off x="10857006" y="4625620"/>
            <a:ext cx="0" cy="182580"/>
          </a:xfrm>
          <a:prstGeom prst="straightConnector1">
            <a:avLst/>
          </a:prstGeom>
          <a:ln w="38100">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158" name="Straight Connector 157">
            <a:extLst>
              <a:ext uri="{FF2B5EF4-FFF2-40B4-BE49-F238E27FC236}">
                <a16:creationId xmlns:a16="http://schemas.microsoft.com/office/drawing/2014/main" id="{C65C6AB2-53DE-8E47-AE8D-61CFAAF51F2E}"/>
              </a:ext>
            </a:extLst>
          </p:cNvPr>
          <p:cNvCxnSpPr>
            <a:cxnSpLocks/>
          </p:cNvCxnSpPr>
          <p:nvPr/>
        </p:nvCxnSpPr>
        <p:spPr>
          <a:xfrm>
            <a:off x="10888810" y="5183967"/>
            <a:ext cx="433286" cy="2753"/>
          </a:xfrm>
          <a:prstGeom prst="line">
            <a:avLst/>
          </a:prstGeom>
        </p:spPr>
        <p:style>
          <a:lnRef idx="1">
            <a:schemeClr val="accent1"/>
          </a:lnRef>
          <a:fillRef idx="0">
            <a:schemeClr val="accent1"/>
          </a:fillRef>
          <a:effectRef idx="0">
            <a:schemeClr val="accent1"/>
          </a:effectRef>
          <a:fontRef idx="minor">
            <a:schemeClr val="tx1"/>
          </a:fontRef>
        </p:style>
      </p:cxnSp>
      <p:sp>
        <p:nvSpPr>
          <p:cNvPr id="159" name="TextBox 158">
            <a:extLst>
              <a:ext uri="{FF2B5EF4-FFF2-40B4-BE49-F238E27FC236}">
                <a16:creationId xmlns:a16="http://schemas.microsoft.com/office/drawing/2014/main" id="{56C3A109-B51D-146B-9C31-BC6F1E85C0DB}"/>
              </a:ext>
            </a:extLst>
          </p:cNvPr>
          <p:cNvSpPr txBox="1"/>
          <p:nvPr/>
        </p:nvSpPr>
        <p:spPr>
          <a:xfrm>
            <a:off x="10270388" y="4369455"/>
            <a:ext cx="1099987" cy="246221"/>
          </a:xfrm>
          <a:prstGeom prst="rect">
            <a:avLst/>
          </a:prstGeom>
          <a:noFill/>
        </p:spPr>
        <p:txBody>
          <a:bodyPr wrap="square" rtlCol="0">
            <a:spAutoFit/>
          </a:bodyPr>
          <a:lstStyle/>
          <a:p>
            <a:r>
              <a:rPr lang="en-US" sz="1120" dirty="0">
                <a:solidFill>
                  <a:srgbClr val="1E1E1E"/>
                </a:solidFill>
                <a:latin typeface="Calibri"/>
              </a:rPr>
              <a:t>200 MPa</a:t>
            </a:r>
            <a:endParaRPr lang="en-IN" sz="1400" dirty="0">
              <a:solidFill>
                <a:srgbClr val="FF0000"/>
              </a:solidFill>
            </a:endParaRPr>
          </a:p>
        </p:txBody>
      </p:sp>
      <p:cxnSp>
        <p:nvCxnSpPr>
          <p:cNvPr id="160" name="Straight Arrow Connector 159">
            <a:extLst>
              <a:ext uri="{FF2B5EF4-FFF2-40B4-BE49-F238E27FC236}">
                <a16:creationId xmlns:a16="http://schemas.microsoft.com/office/drawing/2014/main" id="{E8189D80-CB60-5BF1-7BE4-0B5C7623221D}"/>
              </a:ext>
            </a:extLst>
          </p:cNvPr>
          <p:cNvCxnSpPr>
            <a:cxnSpLocks/>
          </p:cNvCxnSpPr>
          <p:nvPr/>
        </p:nvCxnSpPr>
        <p:spPr>
          <a:xfrm>
            <a:off x="10646315" y="5474132"/>
            <a:ext cx="537785" cy="356435"/>
          </a:xfrm>
          <a:prstGeom prst="straightConnector1">
            <a:avLst/>
          </a:prstGeom>
          <a:ln w="38100">
            <a:solidFill>
              <a:srgbClr val="002060"/>
            </a:solidFill>
            <a:tailEnd type="triangle"/>
          </a:ln>
        </p:spPr>
        <p:style>
          <a:lnRef idx="1">
            <a:schemeClr val="dk1"/>
          </a:lnRef>
          <a:fillRef idx="0">
            <a:schemeClr val="dk1"/>
          </a:fillRef>
          <a:effectRef idx="0">
            <a:schemeClr val="dk1"/>
          </a:effectRef>
          <a:fontRef idx="minor">
            <a:schemeClr val="tx1"/>
          </a:fontRef>
        </p:style>
      </p:cxnSp>
      <p:sp>
        <p:nvSpPr>
          <p:cNvPr id="167" name="Rectangle 166">
            <a:extLst>
              <a:ext uri="{FF2B5EF4-FFF2-40B4-BE49-F238E27FC236}">
                <a16:creationId xmlns:a16="http://schemas.microsoft.com/office/drawing/2014/main" id="{E9291A48-3EF1-522A-DDF2-F4B66A14A845}"/>
              </a:ext>
            </a:extLst>
          </p:cNvPr>
          <p:cNvSpPr/>
          <p:nvPr/>
        </p:nvSpPr>
        <p:spPr>
          <a:xfrm>
            <a:off x="10004376" y="3347684"/>
            <a:ext cx="1249692" cy="348120"/>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8" name="TextBox 167">
            <a:extLst>
              <a:ext uri="{FF2B5EF4-FFF2-40B4-BE49-F238E27FC236}">
                <a16:creationId xmlns:a16="http://schemas.microsoft.com/office/drawing/2014/main" id="{9B2E3A07-99F3-A803-8D16-2476CAD6F77C}"/>
              </a:ext>
            </a:extLst>
          </p:cNvPr>
          <p:cNvSpPr txBox="1"/>
          <p:nvPr/>
        </p:nvSpPr>
        <p:spPr>
          <a:xfrm>
            <a:off x="10026870" y="3310772"/>
            <a:ext cx="1357363" cy="418576"/>
          </a:xfrm>
          <a:prstGeom prst="rect">
            <a:avLst/>
          </a:prstGeom>
          <a:noFill/>
        </p:spPr>
        <p:txBody>
          <a:bodyPr wrap="square" rtlCol="0">
            <a:spAutoFit/>
          </a:bodyPr>
          <a:lstStyle/>
          <a:p>
            <a:r>
              <a:rPr lang="en-US" sz="1120" dirty="0">
                <a:solidFill>
                  <a:srgbClr val="1E1E1E"/>
                </a:solidFill>
                <a:latin typeface="Calibri"/>
              </a:rPr>
              <a:t>Source at 254 K Supplies 365 kJ  </a:t>
            </a:r>
            <a:endParaRPr lang="en-IN" dirty="0"/>
          </a:p>
        </p:txBody>
      </p:sp>
      <p:cxnSp>
        <p:nvCxnSpPr>
          <p:cNvPr id="169" name="Straight Connector 168">
            <a:extLst>
              <a:ext uri="{FF2B5EF4-FFF2-40B4-BE49-F238E27FC236}">
                <a16:creationId xmlns:a16="http://schemas.microsoft.com/office/drawing/2014/main" id="{F2FB45A8-806D-8D03-BB36-68B5693667C5}"/>
              </a:ext>
            </a:extLst>
          </p:cNvPr>
          <p:cNvCxnSpPr/>
          <p:nvPr/>
        </p:nvCxnSpPr>
        <p:spPr>
          <a:xfrm>
            <a:off x="10287190" y="2136093"/>
            <a:ext cx="0" cy="1195876"/>
          </a:xfrm>
          <a:prstGeom prst="line">
            <a:avLst/>
          </a:prstGeom>
          <a:ln w="381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a:extLst>
              <a:ext uri="{FF2B5EF4-FFF2-40B4-BE49-F238E27FC236}">
                <a16:creationId xmlns:a16="http://schemas.microsoft.com/office/drawing/2014/main" id="{030A0A2F-0602-A535-1AD6-1FD77BEF9238}"/>
              </a:ext>
            </a:extLst>
          </p:cNvPr>
          <p:cNvCxnSpPr/>
          <p:nvPr/>
        </p:nvCxnSpPr>
        <p:spPr>
          <a:xfrm>
            <a:off x="10996434" y="2137155"/>
            <a:ext cx="0" cy="1195876"/>
          </a:xfrm>
          <a:prstGeom prst="line">
            <a:avLst/>
          </a:prstGeom>
          <a:ln w="381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a:extLst>
              <a:ext uri="{FF2B5EF4-FFF2-40B4-BE49-F238E27FC236}">
                <a16:creationId xmlns:a16="http://schemas.microsoft.com/office/drawing/2014/main" id="{C566C523-80B4-3441-AC90-0A1F131A9F96}"/>
              </a:ext>
            </a:extLst>
          </p:cNvPr>
          <p:cNvCxnSpPr>
            <a:cxnSpLocks/>
          </p:cNvCxnSpPr>
          <p:nvPr/>
        </p:nvCxnSpPr>
        <p:spPr>
          <a:xfrm>
            <a:off x="10283332" y="3325510"/>
            <a:ext cx="721608" cy="0"/>
          </a:xfrm>
          <a:prstGeom prst="line">
            <a:avLst/>
          </a:prstGeom>
          <a:ln w="381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a:extLst>
              <a:ext uri="{FF2B5EF4-FFF2-40B4-BE49-F238E27FC236}">
                <a16:creationId xmlns:a16="http://schemas.microsoft.com/office/drawing/2014/main" id="{367FC4BE-A03E-DB04-7FFA-867D61DC17E9}"/>
              </a:ext>
            </a:extLst>
          </p:cNvPr>
          <p:cNvCxnSpPr>
            <a:cxnSpLocks/>
          </p:cNvCxnSpPr>
          <p:nvPr/>
        </p:nvCxnSpPr>
        <p:spPr>
          <a:xfrm>
            <a:off x="10983713" y="2139273"/>
            <a:ext cx="177047" cy="0"/>
          </a:xfrm>
          <a:prstGeom prst="line">
            <a:avLst/>
          </a:prstGeom>
          <a:ln w="381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a:extLst>
              <a:ext uri="{FF2B5EF4-FFF2-40B4-BE49-F238E27FC236}">
                <a16:creationId xmlns:a16="http://schemas.microsoft.com/office/drawing/2014/main" id="{0201DF6E-81B3-935D-EC63-75611EB80ABC}"/>
              </a:ext>
            </a:extLst>
          </p:cNvPr>
          <p:cNvCxnSpPr>
            <a:cxnSpLocks/>
          </p:cNvCxnSpPr>
          <p:nvPr/>
        </p:nvCxnSpPr>
        <p:spPr>
          <a:xfrm>
            <a:off x="10117562" y="2140338"/>
            <a:ext cx="177047" cy="0"/>
          </a:xfrm>
          <a:prstGeom prst="line">
            <a:avLst/>
          </a:prstGeom>
          <a:ln w="381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175" name="Rectangle 174">
            <a:extLst>
              <a:ext uri="{FF2B5EF4-FFF2-40B4-BE49-F238E27FC236}">
                <a16:creationId xmlns:a16="http://schemas.microsoft.com/office/drawing/2014/main" id="{AE3087D5-0535-B519-A49F-4AE113FD3A91}"/>
              </a:ext>
            </a:extLst>
          </p:cNvPr>
          <p:cNvSpPr/>
          <p:nvPr/>
        </p:nvSpPr>
        <p:spPr>
          <a:xfrm>
            <a:off x="10304163" y="2666144"/>
            <a:ext cx="681690" cy="648826"/>
          </a:xfrm>
          <a:prstGeom prst="rect">
            <a:avLst/>
          </a:prstGeom>
          <a:pattFill prst="sphere">
            <a:fgClr>
              <a:schemeClr val="accent1"/>
            </a:fgClr>
            <a:bgClr>
              <a:schemeClr val="bg1"/>
            </a:bgClr>
          </a:patt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6" name="TextBox 175">
            <a:extLst>
              <a:ext uri="{FF2B5EF4-FFF2-40B4-BE49-F238E27FC236}">
                <a16:creationId xmlns:a16="http://schemas.microsoft.com/office/drawing/2014/main" id="{731C5F06-D23D-A96C-177E-0DF72F91214B}"/>
              </a:ext>
            </a:extLst>
          </p:cNvPr>
          <p:cNvSpPr txBox="1"/>
          <p:nvPr/>
        </p:nvSpPr>
        <p:spPr>
          <a:xfrm>
            <a:off x="11028753" y="2836041"/>
            <a:ext cx="948806" cy="486287"/>
          </a:xfrm>
          <a:prstGeom prst="rect">
            <a:avLst/>
          </a:prstGeom>
          <a:noFill/>
        </p:spPr>
        <p:txBody>
          <a:bodyPr wrap="square" rtlCol="0">
            <a:spAutoFit/>
          </a:bodyPr>
          <a:lstStyle/>
          <a:p>
            <a:r>
              <a:rPr lang="en-US" sz="1280" dirty="0">
                <a:solidFill>
                  <a:srgbClr val="1E1E1E"/>
                </a:solidFill>
                <a:latin typeface="Calibri"/>
              </a:rPr>
              <a:t>Contracts  by Melting </a:t>
            </a:r>
            <a:endParaRPr lang="en-IN" sz="1600" dirty="0">
              <a:solidFill>
                <a:schemeClr val="accent1">
                  <a:lumMod val="50000"/>
                </a:schemeClr>
              </a:solidFill>
            </a:endParaRPr>
          </a:p>
        </p:txBody>
      </p:sp>
      <p:cxnSp>
        <p:nvCxnSpPr>
          <p:cNvPr id="177" name="Straight Arrow Connector 176">
            <a:extLst>
              <a:ext uri="{FF2B5EF4-FFF2-40B4-BE49-F238E27FC236}">
                <a16:creationId xmlns:a16="http://schemas.microsoft.com/office/drawing/2014/main" id="{C8B38B48-B5B3-978A-7049-4A75606D2F86}"/>
              </a:ext>
            </a:extLst>
          </p:cNvPr>
          <p:cNvCxnSpPr>
            <a:cxnSpLocks/>
          </p:cNvCxnSpPr>
          <p:nvPr/>
        </p:nvCxnSpPr>
        <p:spPr>
          <a:xfrm>
            <a:off x="11174204" y="2477231"/>
            <a:ext cx="0" cy="206858"/>
          </a:xfrm>
          <a:prstGeom prst="straightConnector1">
            <a:avLst/>
          </a:prstGeom>
          <a:ln w="38100">
            <a:solidFill>
              <a:schemeClr val="accent2">
                <a:lumMod val="75000"/>
              </a:schemeClr>
            </a:solidFill>
            <a:tailEnd type="triangle"/>
          </a:ln>
        </p:spPr>
        <p:style>
          <a:lnRef idx="1">
            <a:schemeClr val="dk1"/>
          </a:lnRef>
          <a:fillRef idx="0">
            <a:schemeClr val="dk1"/>
          </a:fillRef>
          <a:effectRef idx="0">
            <a:schemeClr val="dk1"/>
          </a:effectRef>
          <a:fontRef idx="minor">
            <a:schemeClr val="tx1"/>
          </a:fontRef>
        </p:style>
      </p:cxnSp>
      <p:sp>
        <p:nvSpPr>
          <p:cNvPr id="178" name="TextBox 177">
            <a:extLst>
              <a:ext uri="{FF2B5EF4-FFF2-40B4-BE49-F238E27FC236}">
                <a16:creationId xmlns:a16="http://schemas.microsoft.com/office/drawing/2014/main" id="{D22118D7-4813-CFE3-EAE7-08475163DADD}"/>
              </a:ext>
            </a:extLst>
          </p:cNvPr>
          <p:cNvSpPr txBox="1"/>
          <p:nvPr/>
        </p:nvSpPr>
        <p:spPr>
          <a:xfrm>
            <a:off x="11198292" y="2486228"/>
            <a:ext cx="615401" cy="246221"/>
          </a:xfrm>
          <a:prstGeom prst="rect">
            <a:avLst/>
          </a:prstGeom>
          <a:noFill/>
        </p:spPr>
        <p:txBody>
          <a:bodyPr wrap="square" rtlCol="0">
            <a:spAutoFit/>
          </a:bodyPr>
          <a:lstStyle/>
          <a:p>
            <a:r>
              <a:rPr lang="en-US" sz="1120" b="1" dirty="0">
                <a:solidFill>
                  <a:srgbClr val="1E1E1E"/>
                </a:solidFill>
                <a:latin typeface="Calibri"/>
              </a:rPr>
              <a:t>155 cc</a:t>
            </a:r>
            <a:endParaRPr lang="en-IN" sz="2000" b="1" dirty="0">
              <a:solidFill>
                <a:schemeClr val="accent2">
                  <a:lumMod val="75000"/>
                </a:schemeClr>
              </a:solidFill>
            </a:endParaRPr>
          </a:p>
        </p:txBody>
      </p:sp>
      <p:cxnSp>
        <p:nvCxnSpPr>
          <p:cNvPr id="179" name="Straight Arrow Connector 178">
            <a:extLst>
              <a:ext uri="{FF2B5EF4-FFF2-40B4-BE49-F238E27FC236}">
                <a16:creationId xmlns:a16="http://schemas.microsoft.com/office/drawing/2014/main" id="{DFDEFFEA-3D21-0363-E910-72EBEAF241E2}"/>
              </a:ext>
            </a:extLst>
          </p:cNvPr>
          <p:cNvCxnSpPr>
            <a:cxnSpLocks/>
          </p:cNvCxnSpPr>
          <p:nvPr/>
        </p:nvCxnSpPr>
        <p:spPr>
          <a:xfrm>
            <a:off x="10666460" y="2291697"/>
            <a:ext cx="0" cy="182580"/>
          </a:xfrm>
          <a:prstGeom prst="straightConnector1">
            <a:avLst/>
          </a:prstGeom>
          <a:ln w="38100">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180" name="Straight Arrow Connector 179">
            <a:extLst>
              <a:ext uri="{FF2B5EF4-FFF2-40B4-BE49-F238E27FC236}">
                <a16:creationId xmlns:a16="http://schemas.microsoft.com/office/drawing/2014/main" id="{60E2972C-8D14-52B0-9CCD-28CC02B59610}"/>
              </a:ext>
            </a:extLst>
          </p:cNvPr>
          <p:cNvCxnSpPr>
            <a:cxnSpLocks/>
          </p:cNvCxnSpPr>
          <p:nvPr/>
        </p:nvCxnSpPr>
        <p:spPr>
          <a:xfrm>
            <a:off x="10471388" y="2285740"/>
            <a:ext cx="0" cy="182580"/>
          </a:xfrm>
          <a:prstGeom prst="straightConnector1">
            <a:avLst/>
          </a:prstGeom>
          <a:ln w="38100">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181" name="Straight Arrow Connector 180">
            <a:extLst>
              <a:ext uri="{FF2B5EF4-FFF2-40B4-BE49-F238E27FC236}">
                <a16:creationId xmlns:a16="http://schemas.microsoft.com/office/drawing/2014/main" id="{A2A773B0-DE62-5A1E-3F09-200CEC3E884A}"/>
              </a:ext>
            </a:extLst>
          </p:cNvPr>
          <p:cNvCxnSpPr>
            <a:cxnSpLocks/>
          </p:cNvCxnSpPr>
          <p:nvPr/>
        </p:nvCxnSpPr>
        <p:spPr>
          <a:xfrm>
            <a:off x="10885916" y="2293868"/>
            <a:ext cx="0" cy="182580"/>
          </a:xfrm>
          <a:prstGeom prst="straightConnector1">
            <a:avLst/>
          </a:prstGeom>
          <a:ln w="38100">
            <a:solidFill>
              <a:srgbClr val="FF0000"/>
            </a:solidFill>
            <a:tailEnd type="triangle"/>
          </a:ln>
        </p:spPr>
        <p:style>
          <a:lnRef idx="1">
            <a:schemeClr val="dk1"/>
          </a:lnRef>
          <a:fillRef idx="0">
            <a:schemeClr val="dk1"/>
          </a:fillRef>
          <a:effectRef idx="0">
            <a:schemeClr val="dk1"/>
          </a:effectRef>
          <a:fontRef idx="minor">
            <a:schemeClr val="tx1"/>
          </a:fontRef>
        </p:style>
      </p:cxnSp>
      <p:sp>
        <p:nvSpPr>
          <p:cNvPr id="182" name="Rectangle 181">
            <a:extLst>
              <a:ext uri="{FF2B5EF4-FFF2-40B4-BE49-F238E27FC236}">
                <a16:creationId xmlns:a16="http://schemas.microsoft.com/office/drawing/2014/main" id="{B42D69A0-B599-C199-DA24-0D41E2B8868E}"/>
              </a:ext>
            </a:extLst>
          </p:cNvPr>
          <p:cNvSpPr/>
          <p:nvPr/>
        </p:nvSpPr>
        <p:spPr>
          <a:xfrm>
            <a:off x="10279464" y="2475196"/>
            <a:ext cx="703468" cy="199548"/>
          </a:xfrm>
          <a:prstGeom prst="rect">
            <a:avLst/>
          </a:prstGeom>
          <a:solidFill>
            <a:schemeClr val="accent3">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600" dirty="0"/>
          </a:p>
        </p:txBody>
      </p:sp>
      <p:cxnSp>
        <p:nvCxnSpPr>
          <p:cNvPr id="183" name="Straight Connector 182">
            <a:extLst>
              <a:ext uri="{FF2B5EF4-FFF2-40B4-BE49-F238E27FC236}">
                <a16:creationId xmlns:a16="http://schemas.microsoft.com/office/drawing/2014/main" id="{52E902C8-4757-A790-F37F-014B7BDA750D}"/>
              </a:ext>
            </a:extLst>
          </p:cNvPr>
          <p:cNvCxnSpPr>
            <a:cxnSpLocks/>
          </p:cNvCxnSpPr>
          <p:nvPr/>
        </p:nvCxnSpPr>
        <p:spPr>
          <a:xfrm>
            <a:off x="11039144" y="2473993"/>
            <a:ext cx="280126" cy="0"/>
          </a:xfrm>
          <a:prstGeom prst="line">
            <a:avLst/>
          </a:prstGeom>
        </p:spPr>
        <p:style>
          <a:lnRef idx="1">
            <a:schemeClr val="accent1"/>
          </a:lnRef>
          <a:fillRef idx="0">
            <a:schemeClr val="accent1"/>
          </a:fillRef>
          <a:effectRef idx="0">
            <a:schemeClr val="accent1"/>
          </a:effectRef>
          <a:fontRef idx="minor">
            <a:schemeClr val="tx1"/>
          </a:fontRef>
        </p:style>
      </p:cxnSp>
      <p:sp>
        <p:nvSpPr>
          <p:cNvPr id="184" name="TextBox 183">
            <a:extLst>
              <a:ext uri="{FF2B5EF4-FFF2-40B4-BE49-F238E27FC236}">
                <a16:creationId xmlns:a16="http://schemas.microsoft.com/office/drawing/2014/main" id="{9C1323DF-EF9C-0F65-44AE-3A0B087A832E}"/>
              </a:ext>
            </a:extLst>
          </p:cNvPr>
          <p:cNvSpPr txBox="1"/>
          <p:nvPr/>
        </p:nvSpPr>
        <p:spPr>
          <a:xfrm>
            <a:off x="10279352" y="2068396"/>
            <a:ext cx="1099987" cy="246221"/>
          </a:xfrm>
          <a:prstGeom prst="rect">
            <a:avLst/>
          </a:prstGeom>
          <a:noFill/>
        </p:spPr>
        <p:txBody>
          <a:bodyPr wrap="square" rtlCol="0">
            <a:spAutoFit/>
          </a:bodyPr>
          <a:lstStyle/>
          <a:p>
            <a:r>
              <a:rPr lang="en-US" sz="1120" dirty="0">
                <a:solidFill>
                  <a:srgbClr val="1E1E1E"/>
                </a:solidFill>
                <a:latin typeface="Calibri"/>
              </a:rPr>
              <a:t>200 MPa</a:t>
            </a:r>
            <a:endParaRPr lang="en-IN" sz="1400" dirty="0">
              <a:solidFill>
                <a:srgbClr val="FF0000"/>
              </a:solidFill>
            </a:endParaRPr>
          </a:p>
        </p:txBody>
      </p:sp>
      <p:cxnSp>
        <p:nvCxnSpPr>
          <p:cNvPr id="185" name="Straight Arrow Connector 184">
            <a:extLst>
              <a:ext uri="{FF2B5EF4-FFF2-40B4-BE49-F238E27FC236}">
                <a16:creationId xmlns:a16="http://schemas.microsoft.com/office/drawing/2014/main" id="{706EDAB3-E3F6-0237-8111-7DD2D1D21685}"/>
              </a:ext>
            </a:extLst>
          </p:cNvPr>
          <p:cNvCxnSpPr>
            <a:cxnSpLocks/>
          </p:cNvCxnSpPr>
          <p:nvPr/>
        </p:nvCxnSpPr>
        <p:spPr>
          <a:xfrm flipV="1">
            <a:off x="10117562" y="3005748"/>
            <a:ext cx="511659" cy="319761"/>
          </a:xfrm>
          <a:prstGeom prst="straightConnector1">
            <a:avLst/>
          </a:prstGeom>
          <a:ln w="38100">
            <a:solidFill>
              <a:schemeClr val="accent2">
                <a:lumMod val="75000"/>
              </a:schemeClr>
            </a:solidFill>
            <a:headEnd type="none"/>
            <a:tailEnd type="stealth" w="lg" len="lg"/>
          </a:ln>
        </p:spPr>
        <p:style>
          <a:lnRef idx="1">
            <a:schemeClr val="dk1"/>
          </a:lnRef>
          <a:fillRef idx="0">
            <a:schemeClr val="dk1"/>
          </a:fillRef>
          <a:effectRef idx="0">
            <a:schemeClr val="dk1"/>
          </a:effectRef>
          <a:fontRef idx="minor">
            <a:schemeClr val="tx1"/>
          </a:fontRef>
        </p:style>
      </p:cxnSp>
      <p:cxnSp>
        <p:nvCxnSpPr>
          <p:cNvPr id="187" name="Straight Arrow Connector 186">
            <a:extLst>
              <a:ext uri="{FF2B5EF4-FFF2-40B4-BE49-F238E27FC236}">
                <a16:creationId xmlns:a16="http://schemas.microsoft.com/office/drawing/2014/main" id="{C1A2C453-BC22-638A-0205-1EE175DD8F38}"/>
              </a:ext>
            </a:extLst>
          </p:cNvPr>
          <p:cNvCxnSpPr>
            <a:cxnSpLocks/>
          </p:cNvCxnSpPr>
          <p:nvPr/>
        </p:nvCxnSpPr>
        <p:spPr>
          <a:xfrm flipH="1" flipV="1">
            <a:off x="4645062" y="5310026"/>
            <a:ext cx="5707" cy="285155"/>
          </a:xfrm>
          <a:prstGeom prst="straightConnector1">
            <a:avLst/>
          </a:prstGeom>
          <a:ln w="38100">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189" name="TextBox 188">
            <a:extLst>
              <a:ext uri="{FF2B5EF4-FFF2-40B4-BE49-F238E27FC236}">
                <a16:creationId xmlns:a16="http://schemas.microsoft.com/office/drawing/2014/main" id="{169FD482-417B-D403-919B-3FE24042E3B0}"/>
              </a:ext>
            </a:extLst>
          </p:cNvPr>
          <p:cNvSpPr txBox="1"/>
          <p:nvPr/>
        </p:nvSpPr>
        <p:spPr>
          <a:xfrm>
            <a:off x="3169133" y="3691721"/>
            <a:ext cx="1575156" cy="461665"/>
          </a:xfrm>
          <a:prstGeom prst="rect">
            <a:avLst/>
          </a:prstGeom>
          <a:noFill/>
        </p:spPr>
        <p:txBody>
          <a:bodyPr wrap="square">
            <a:spAutoFit/>
          </a:bodyPr>
          <a:lstStyle/>
          <a:p>
            <a:r>
              <a:rPr lang="en-US" sz="1200" dirty="0">
                <a:solidFill>
                  <a:srgbClr val="1E1E1E"/>
                </a:solidFill>
                <a:latin typeface="Calibri"/>
              </a:rPr>
              <a:t>CoP = 255 / (255-251) = </a:t>
            </a:r>
            <a:r>
              <a:rPr lang="en-US" sz="1200" b="1" dirty="0">
                <a:solidFill>
                  <a:srgbClr val="1E1E1E"/>
                </a:solidFill>
                <a:latin typeface="Calibri"/>
              </a:rPr>
              <a:t>63.75</a:t>
            </a:r>
            <a:r>
              <a:rPr lang="en-US" sz="1200" dirty="0">
                <a:solidFill>
                  <a:srgbClr val="1E1E1E"/>
                </a:solidFill>
                <a:latin typeface="Calibri"/>
              </a:rPr>
              <a:t> </a:t>
            </a:r>
            <a:endParaRPr lang="en-IN" sz="1200" dirty="0"/>
          </a:p>
        </p:txBody>
      </p:sp>
      <p:sp>
        <p:nvSpPr>
          <p:cNvPr id="191" name="TextBox 190">
            <a:extLst>
              <a:ext uri="{FF2B5EF4-FFF2-40B4-BE49-F238E27FC236}">
                <a16:creationId xmlns:a16="http://schemas.microsoft.com/office/drawing/2014/main" id="{E522EEC3-9356-2339-7042-8DACA2437C87}"/>
              </a:ext>
            </a:extLst>
          </p:cNvPr>
          <p:cNvSpPr txBox="1"/>
          <p:nvPr/>
        </p:nvSpPr>
        <p:spPr>
          <a:xfrm>
            <a:off x="8521218" y="3839311"/>
            <a:ext cx="563839" cy="369332"/>
          </a:xfrm>
          <a:prstGeom prst="rect">
            <a:avLst/>
          </a:prstGeom>
          <a:noFill/>
        </p:spPr>
        <p:txBody>
          <a:bodyPr wrap="square">
            <a:spAutoFit/>
          </a:bodyPr>
          <a:lstStyle/>
          <a:p>
            <a:r>
              <a:rPr lang="en-US" dirty="0">
                <a:solidFill>
                  <a:srgbClr val="1E1E1E"/>
                </a:solidFill>
                <a:latin typeface="Calibri"/>
              </a:rPr>
              <a:t>w</a:t>
            </a:r>
            <a:r>
              <a:rPr lang="en-US" baseline="-25000" dirty="0">
                <a:solidFill>
                  <a:srgbClr val="1E1E1E"/>
                </a:solidFill>
                <a:latin typeface="Calibri"/>
              </a:rPr>
              <a:t>1</a:t>
            </a:r>
            <a:endParaRPr lang="en-IN" dirty="0"/>
          </a:p>
        </p:txBody>
      </p:sp>
      <p:sp>
        <p:nvSpPr>
          <p:cNvPr id="13" name="TextBox 12">
            <a:extLst>
              <a:ext uri="{FF2B5EF4-FFF2-40B4-BE49-F238E27FC236}">
                <a16:creationId xmlns:a16="http://schemas.microsoft.com/office/drawing/2014/main" id="{BA296ECF-F0C4-5438-E2AE-A57192583602}"/>
              </a:ext>
            </a:extLst>
          </p:cNvPr>
          <p:cNvSpPr txBox="1"/>
          <p:nvPr/>
        </p:nvSpPr>
        <p:spPr>
          <a:xfrm>
            <a:off x="10239236" y="2420117"/>
            <a:ext cx="809800" cy="338554"/>
          </a:xfrm>
          <a:prstGeom prst="rect">
            <a:avLst/>
          </a:prstGeom>
          <a:noFill/>
        </p:spPr>
        <p:txBody>
          <a:bodyPr wrap="square" rtlCol="0">
            <a:spAutoFit/>
          </a:bodyPr>
          <a:lstStyle/>
          <a:p>
            <a:r>
              <a:rPr lang="en-US" sz="1600" b="1" dirty="0">
                <a:solidFill>
                  <a:srgbClr val="1E1E1E"/>
                </a:solidFill>
                <a:latin typeface="Calibri"/>
              </a:rPr>
              <a:t>Piston</a:t>
            </a:r>
            <a:endParaRPr lang="en-IN" sz="1600" b="1" dirty="0">
              <a:solidFill>
                <a:schemeClr val="bg1">
                  <a:lumMod val="95000"/>
                </a:schemeClr>
              </a:solidFill>
            </a:endParaRPr>
          </a:p>
        </p:txBody>
      </p:sp>
      <p:sp>
        <p:nvSpPr>
          <p:cNvPr id="17" name="Rectangle 16">
            <a:extLst>
              <a:ext uri="{FF2B5EF4-FFF2-40B4-BE49-F238E27FC236}">
                <a16:creationId xmlns:a16="http://schemas.microsoft.com/office/drawing/2014/main" id="{0FB906D5-C61C-1C8E-BEBE-8F89E244DC28}"/>
              </a:ext>
            </a:extLst>
          </p:cNvPr>
          <p:cNvSpPr/>
          <p:nvPr/>
        </p:nvSpPr>
        <p:spPr>
          <a:xfrm>
            <a:off x="10279464" y="4806019"/>
            <a:ext cx="703468" cy="199548"/>
          </a:xfrm>
          <a:prstGeom prst="rect">
            <a:avLst/>
          </a:prstGeom>
          <a:solidFill>
            <a:schemeClr val="accent3">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600" dirty="0"/>
          </a:p>
        </p:txBody>
      </p:sp>
      <p:sp>
        <p:nvSpPr>
          <p:cNvPr id="20" name="TextBox 19">
            <a:extLst>
              <a:ext uri="{FF2B5EF4-FFF2-40B4-BE49-F238E27FC236}">
                <a16:creationId xmlns:a16="http://schemas.microsoft.com/office/drawing/2014/main" id="{D15E6885-6F82-B2CD-B70F-A43D2D2EDF0F}"/>
              </a:ext>
            </a:extLst>
          </p:cNvPr>
          <p:cNvSpPr txBox="1"/>
          <p:nvPr/>
        </p:nvSpPr>
        <p:spPr>
          <a:xfrm>
            <a:off x="10239236" y="4750940"/>
            <a:ext cx="809800" cy="338554"/>
          </a:xfrm>
          <a:prstGeom prst="rect">
            <a:avLst/>
          </a:prstGeom>
          <a:noFill/>
        </p:spPr>
        <p:txBody>
          <a:bodyPr wrap="square" rtlCol="0">
            <a:spAutoFit/>
          </a:bodyPr>
          <a:lstStyle/>
          <a:p>
            <a:r>
              <a:rPr lang="en-US" sz="1600" b="1" dirty="0">
                <a:solidFill>
                  <a:srgbClr val="1E1E1E"/>
                </a:solidFill>
                <a:latin typeface="Calibri"/>
              </a:rPr>
              <a:t>Piston</a:t>
            </a:r>
            <a:endParaRPr lang="en-IN" sz="1600" b="1" dirty="0">
              <a:solidFill>
                <a:schemeClr val="bg1">
                  <a:lumMod val="95000"/>
                </a:schemeClr>
              </a:solidFill>
            </a:endParaRPr>
          </a:p>
        </p:txBody>
      </p:sp>
      <p:sp>
        <p:nvSpPr>
          <p:cNvPr id="23" name="TextBox 22">
            <a:extLst>
              <a:ext uri="{FF2B5EF4-FFF2-40B4-BE49-F238E27FC236}">
                <a16:creationId xmlns:a16="http://schemas.microsoft.com/office/drawing/2014/main" id="{C316456D-B00F-FD19-277B-5770D17CAA80}"/>
              </a:ext>
            </a:extLst>
          </p:cNvPr>
          <p:cNvSpPr txBox="1"/>
          <p:nvPr/>
        </p:nvSpPr>
        <p:spPr>
          <a:xfrm>
            <a:off x="214441" y="1065018"/>
            <a:ext cx="2738742" cy="2308324"/>
          </a:xfrm>
          <a:prstGeom prst="rect">
            <a:avLst/>
          </a:prstGeom>
          <a:noFill/>
        </p:spPr>
        <p:txBody>
          <a:bodyPr wrap="square" rtlCol="0">
            <a:spAutoFit/>
          </a:bodyPr>
          <a:lstStyle/>
          <a:p>
            <a:pPr algn="just"/>
            <a:r>
              <a:rPr lang="en-US" sz="1600" dirty="0">
                <a:solidFill>
                  <a:srgbClr val="1E1E1E"/>
                </a:solidFill>
                <a:latin typeface="Calibri"/>
              </a:rPr>
              <a:t>To enable heat transfer (heat energy from the sink at 252 K back to the source at 254 K) a Heat Pump is chosen to operate between 251  and 255 Kelvin. Heat Pump’s coefficient of performance (CoP) is approximately 63.5, calculated from the ideal relation: </a:t>
            </a:r>
          </a:p>
        </p:txBody>
      </p:sp>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C06DDEDE-EC25-792A-FDDB-298D31129438}"/>
                  </a:ext>
                </a:extLst>
              </p:cNvPr>
              <p:cNvSpPr txBox="1"/>
              <p:nvPr/>
            </p:nvSpPr>
            <p:spPr>
              <a:xfrm>
                <a:off x="244577" y="3391204"/>
                <a:ext cx="2464829" cy="119289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𝐶𝑜𝑃</m:t>
                      </m:r>
                      <m:r>
                        <a:rPr lang="en-IN" b="0" i="1" smtClean="0">
                          <a:latin typeface="Cambria Math" panose="02040503050406030204" pitchFamily="18" charset="0"/>
                        </a:rPr>
                        <m:t>=</m:t>
                      </m:r>
                      <m:f>
                        <m:fPr>
                          <m:ctrlPr>
                            <a:rPr lang="en-IN" b="0" i="1" smtClean="0">
                              <a:latin typeface="Cambria Math" panose="02040503050406030204" pitchFamily="18" charset="0"/>
                            </a:rPr>
                          </m:ctrlPr>
                        </m:fPr>
                        <m:num>
                          <m:r>
                            <a:rPr lang="en-IN" b="0" i="1" smtClean="0">
                              <a:latin typeface="Cambria Math" panose="02040503050406030204" pitchFamily="18" charset="0"/>
                            </a:rPr>
                            <m:t>𝑇𝑚𝑎𝑥</m:t>
                          </m:r>
                        </m:num>
                        <m:den>
                          <m:r>
                            <a:rPr lang="en-IN" b="0" i="1" smtClean="0">
                              <a:latin typeface="Cambria Math" panose="02040503050406030204" pitchFamily="18" charset="0"/>
                            </a:rPr>
                            <m:t>𝑇𝑚𝑎𝑥</m:t>
                          </m:r>
                          <m:r>
                            <a:rPr lang="en-IN" b="0" i="1" smtClean="0">
                              <a:latin typeface="Cambria Math" panose="02040503050406030204" pitchFamily="18" charset="0"/>
                            </a:rPr>
                            <m:t>−</m:t>
                          </m:r>
                          <m:r>
                            <a:rPr lang="en-IN" b="0" i="1" smtClean="0">
                              <a:latin typeface="Cambria Math" panose="02040503050406030204" pitchFamily="18" charset="0"/>
                            </a:rPr>
                            <m:t>𝑇𝑚𝑖𝑛</m:t>
                          </m:r>
                        </m:den>
                      </m:f>
                    </m:oMath>
                  </m:oMathPara>
                </a14:m>
                <a:endParaRPr lang="en-IN" dirty="0"/>
              </a:p>
              <a:p>
                <a:r>
                  <a:rPr lang="en-IN" dirty="0"/>
                  <a:t> </a:t>
                </a:r>
              </a:p>
              <a:p>
                <a:r>
                  <a:rPr lang="en-IN" dirty="0"/>
                  <a:t>     =   </a:t>
                </a:r>
                <a14:m>
                  <m:oMath xmlns:m="http://schemas.openxmlformats.org/officeDocument/2006/math">
                    <m:f>
                      <m:fPr>
                        <m:ctrlPr>
                          <a:rPr lang="en-IN" i="1">
                            <a:latin typeface="Cambria Math" panose="02040503050406030204" pitchFamily="18" charset="0"/>
                          </a:rPr>
                        </m:ctrlPr>
                      </m:fPr>
                      <m:num>
                        <m:r>
                          <a:rPr lang="en-IN" b="0" i="1" smtClean="0">
                            <a:latin typeface="Cambria Math" panose="02040503050406030204" pitchFamily="18" charset="0"/>
                          </a:rPr>
                          <m:t>255</m:t>
                        </m:r>
                      </m:num>
                      <m:den>
                        <m:r>
                          <a:rPr lang="en-IN" b="0" i="1" smtClean="0">
                            <a:latin typeface="Cambria Math" panose="02040503050406030204" pitchFamily="18" charset="0"/>
                          </a:rPr>
                          <m:t>255−251</m:t>
                        </m:r>
                      </m:den>
                    </m:f>
                  </m:oMath>
                </a14:m>
                <a:r>
                  <a:rPr lang="en-IN" dirty="0"/>
                  <a:t> = </a:t>
                </a:r>
                <a:r>
                  <a:rPr lang="en-IN" b="1" dirty="0">
                    <a:highlight>
                      <a:srgbClr val="FFFF00"/>
                    </a:highlight>
                  </a:rPr>
                  <a:t>63.75</a:t>
                </a:r>
                <a:r>
                  <a:rPr lang="en-IN" b="1" dirty="0"/>
                  <a:t> </a:t>
                </a:r>
              </a:p>
            </p:txBody>
          </p:sp>
        </mc:Choice>
        <mc:Fallback xmlns="">
          <p:sp>
            <p:nvSpPr>
              <p:cNvPr id="24" name="TextBox 23">
                <a:extLst>
                  <a:ext uri="{FF2B5EF4-FFF2-40B4-BE49-F238E27FC236}">
                    <a16:creationId xmlns:a16="http://schemas.microsoft.com/office/drawing/2014/main" id="{C06DDEDE-EC25-792A-FDDB-298D31129438}"/>
                  </a:ext>
                </a:extLst>
              </p:cNvPr>
              <p:cNvSpPr txBox="1">
                <a:spLocks noRot="1" noChangeAspect="1" noMove="1" noResize="1" noEditPoints="1" noAdjustHandles="1" noChangeArrowheads="1" noChangeShapeType="1" noTextEdit="1"/>
              </p:cNvSpPr>
              <p:nvPr/>
            </p:nvSpPr>
            <p:spPr>
              <a:xfrm>
                <a:off x="244577" y="3391204"/>
                <a:ext cx="2464829" cy="1192891"/>
              </a:xfrm>
              <a:prstGeom prst="rect">
                <a:avLst/>
              </a:prstGeom>
              <a:blipFill>
                <a:blip r:embed="rId3"/>
                <a:stretch>
                  <a:fillRect b="-6633"/>
                </a:stretch>
              </a:blipFill>
            </p:spPr>
            <p:txBody>
              <a:bodyPr/>
              <a:lstStyle/>
              <a:p>
                <a:r>
                  <a:rPr lang="en-IN">
                    <a:noFill/>
                  </a:rPr>
                  <a:t> </a:t>
                </a:r>
              </a:p>
            </p:txBody>
          </p:sp>
        </mc:Fallback>
      </mc:AlternateContent>
      <p:sp>
        <p:nvSpPr>
          <p:cNvPr id="27" name="TextBox 26">
            <a:extLst>
              <a:ext uri="{FF2B5EF4-FFF2-40B4-BE49-F238E27FC236}">
                <a16:creationId xmlns:a16="http://schemas.microsoft.com/office/drawing/2014/main" id="{78EC3BB3-08E9-259F-CBD2-170AD8AAFCB6}"/>
              </a:ext>
            </a:extLst>
          </p:cNvPr>
          <p:cNvSpPr txBox="1"/>
          <p:nvPr/>
        </p:nvSpPr>
        <p:spPr>
          <a:xfrm>
            <a:off x="21669" y="4787148"/>
            <a:ext cx="2945706" cy="1569660"/>
          </a:xfrm>
          <a:prstGeom prst="rect">
            <a:avLst/>
          </a:prstGeom>
          <a:noFill/>
        </p:spPr>
        <p:txBody>
          <a:bodyPr wrap="square" rtlCol="0">
            <a:spAutoFit/>
          </a:bodyPr>
          <a:lstStyle/>
          <a:p>
            <a:pPr algn="just"/>
            <a:r>
              <a:rPr lang="en-US" sz="1600" dirty="0">
                <a:solidFill>
                  <a:srgbClr val="1E1E1E"/>
                </a:solidFill>
                <a:latin typeface="Calibri"/>
              </a:rPr>
              <a:t>The work required by the Heat Pump is obtained from dividing the latent heat of fusion 334 kJ/kg (which is the energy to be transferred)  by the CoP 63.75 ≈ </a:t>
            </a:r>
            <a:r>
              <a:rPr lang="en-US" sz="1600" b="1" dirty="0">
                <a:solidFill>
                  <a:srgbClr val="1E1E1E"/>
                </a:solidFill>
                <a:highlight>
                  <a:srgbClr val="FFFF00"/>
                </a:highlight>
                <a:latin typeface="Calibri"/>
              </a:rPr>
              <a:t>5.3</a:t>
            </a:r>
            <a:r>
              <a:rPr lang="en-US" sz="1600" dirty="0">
                <a:solidFill>
                  <a:srgbClr val="1E1E1E"/>
                </a:solidFill>
                <a:latin typeface="Calibri"/>
              </a:rPr>
              <a:t> kJ/kg of water. </a:t>
            </a:r>
            <a:endParaRPr lang="en-IN" sz="1600" dirty="0"/>
          </a:p>
        </p:txBody>
      </p:sp>
      <p:sp>
        <p:nvSpPr>
          <p:cNvPr id="28" name="TextBox 27">
            <a:extLst>
              <a:ext uri="{FF2B5EF4-FFF2-40B4-BE49-F238E27FC236}">
                <a16:creationId xmlns:a16="http://schemas.microsoft.com/office/drawing/2014/main" id="{0182100B-BCEA-09D8-F24A-A694F9FA052E}"/>
              </a:ext>
            </a:extLst>
          </p:cNvPr>
          <p:cNvSpPr txBox="1"/>
          <p:nvPr/>
        </p:nvSpPr>
        <p:spPr>
          <a:xfrm>
            <a:off x="3978695" y="909157"/>
            <a:ext cx="3831318" cy="369332"/>
          </a:xfrm>
          <a:prstGeom prst="rect">
            <a:avLst/>
          </a:prstGeom>
          <a:noFill/>
        </p:spPr>
        <p:txBody>
          <a:bodyPr wrap="square" rtlCol="0">
            <a:spAutoFit/>
          </a:bodyPr>
          <a:lstStyle/>
          <a:p>
            <a:r>
              <a:rPr lang="en-US" dirty="0">
                <a:solidFill>
                  <a:srgbClr val="1E1E1E"/>
                </a:solidFill>
                <a:latin typeface="Calibri"/>
              </a:rPr>
              <a:t>Net = w</a:t>
            </a:r>
            <a:r>
              <a:rPr lang="en-US" baseline="-25000" dirty="0">
                <a:solidFill>
                  <a:srgbClr val="1E1E1E"/>
                </a:solidFill>
                <a:latin typeface="Calibri"/>
              </a:rPr>
              <a:t>1</a:t>
            </a:r>
            <a:r>
              <a:rPr lang="en-US" dirty="0">
                <a:solidFill>
                  <a:srgbClr val="1E1E1E"/>
                </a:solidFill>
                <a:latin typeface="Calibri"/>
              </a:rPr>
              <a:t>–w</a:t>
            </a:r>
            <a:r>
              <a:rPr lang="en-US" baseline="-25000" dirty="0">
                <a:solidFill>
                  <a:srgbClr val="1E1E1E"/>
                </a:solidFill>
                <a:latin typeface="Calibri"/>
              </a:rPr>
              <a:t>2 </a:t>
            </a:r>
            <a:r>
              <a:rPr lang="en-US" dirty="0">
                <a:solidFill>
                  <a:srgbClr val="1E1E1E"/>
                </a:solidFill>
                <a:latin typeface="Calibri"/>
              </a:rPr>
              <a:t>= 31 – 5.3 = </a:t>
            </a:r>
            <a:r>
              <a:rPr lang="en-US" b="1" dirty="0">
                <a:solidFill>
                  <a:srgbClr val="1E1E1E"/>
                </a:solidFill>
                <a:highlight>
                  <a:srgbClr val="FFFF00"/>
                </a:highlight>
                <a:latin typeface="Calibri"/>
              </a:rPr>
              <a:t>25.7</a:t>
            </a:r>
            <a:r>
              <a:rPr lang="en-US" dirty="0">
                <a:solidFill>
                  <a:srgbClr val="1E1E1E"/>
                </a:solidFill>
                <a:latin typeface="Calibri"/>
              </a:rPr>
              <a:t> kJ </a:t>
            </a:r>
            <a:endParaRPr lang="en-IN" sz="2000" dirty="0"/>
          </a:p>
        </p:txBody>
      </p:sp>
      <p:sp>
        <p:nvSpPr>
          <p:cNvPr id="26" name="TextBox 25">
            <a:extLst>
              <a:ext uri="{FF2B5EF4-FFF2-40B4-BE49-F238E27FC236}">
                <a16:creationId xmlns:a16="http://schemas.microsoft.com/office/drawing/2014/main" id="{584DE20A-3038-A9F3-74C0-BB596CB54B47}"/>
              </a:ext>
            </a:extLst>
          </p:cNvPr>
          <p:cNvSpPr txBox="1"/>
          <p:nvPr/>
        </p:nvSpPr>
        <p:spPr>
          <a:xfrm>
            <a:off x="36339" y="6444753"/>
            <a:ext cx="10550803" cy="369332"/>
          </a:xfrm>
          <a:prstGeom prst="rect">
            <a:avLst/>
          </a:prstGeom>
          <a:noFill/>
        </p:spPr>
        <p:txBody>
          <a:bodyPr wrap="square">
            <a:spAutoFit/>
          </a:bodyPr>
          <a:lstStyle/>
          <a:p>
            <a:r>
              <a:rPr lang="en-IN" sz="1800" dirty="0">
                <a:solidFill>
                  <a:srgbClr val="1E1E1E"/>
                </a:solidFill>
                <a:effectLst/>
                <a:latin typeface="Calibri" panose="020F0502020204030204" pitchFamily="34" charset="0"/>
                <a:ea typeface="Calibri" panose="020F0502020204030204" pitchFamily="34" charset="0"/>
                <a:cs typeface="Times New Roman" panose="02020603050405020304" pitchFamily="18" charset="0"/>
              </a:rPr>
              <a:t>Reference: </a:t>
            </a:r>
            <a:r>
              <a:rPr lang="en-US" sz="1800" u="sng" dirty="0">
                <a:solidFill>
                  <a:srgbClr val="1E1E1E"/>
                </a:solidFill>
                <a:effectLst/>
                <a:latin typeface="Calibri" panose="020F0502020204030204" pitchFamily="34" charset="0"/>
                <a:ea typeface="Calibri" panose="020F0502020204030204" pitchFamily="34" charset="0"/>
                <a:cs typeface="Calibri" panose="020F0502020204030204" pitchFamily="34" charset="0"/>
                <a:hlinkClick r:id="rId4"/>
              </a:rPr>
              <a:t>https://water.lsbu.ac.uk/water/density_anomalies.html</a:t>
            </a:r>
            <a:r>
              <a:rPr lang="en-US" sz="1800" dirty="0">
                <a:solidFill>
                  <a:srgbClr val="1E1E1E"/>
                </a:solidFill>
                <a:effectLst/>
                <a:latin typeface="Calibri" panose="020F0502020204030204" pitchFamily="34" charset="0"/>
                <a:ea typeface="Calibri" panose="020F0502020204030204" pitchFamily="34" charset="0"/>
              </a:rPr>
              <a:t>     -</a:t>
            </a:r>
            <a:r>
              <a:rPr lang="en-IN" sz="1800" dirty="0">
                <a:solidFill>
                  <a:srgbClr val="1E1E1E"/>
                </a:solidFill>
                <a:effectLst/>
                <a:latin typeface="Calibri" panose="020F0502020204030204" pitchFamily="34" charset="0"/>
                <a:ea typeface="Calibri" panose="020F0502020204030204" pitchFamily="34" charset="0"/>
              </a:rPr>
              <a:t>Density Anomalies of Water</a:t>
            </a:r>
            <a:endParaRPr lang="en-IN" dirty="0"/>
          </a:p>
        </p:txBody>
      </p:sp>
    </p:spTree>
    <p:extLst>
      <p:ext uri="{BB962C8B-B14F-4D97-AF65-F5344CB8AC3E}">
        <p14:creationId xmlns:p14="http://schemas.microsoft.com/office/powerpoint/2010/main" val="17867883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F90101-AE42-1AF0-BC63-926C82E87EF9}"/>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EB34A239-CB94-EF4F-99FE-A7D6B72F632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7171" y="2138945"/>
            <a:ext cx="4916831" cy="3772550"/>
          </a:xfrm>
          <a:prstGeom prst="rect">
            <a:avLst/>
          </a:prstGeom>
        </p:spPr>
      </p:pic>
      <p:sp>
        <p:nvSpPr>
          <p:cNvPr id="7" name="TextBox 6">
            <a:extLst>
              <a:ext uri="{FF2B5EF4-FFF2-40B4-BE49-F238E27FC236}">
                <a16:creationId xmlns:a16="http://schemas.microsoft.com/office/drawing/2014/main" id="{17CB1E67-3C66-301F-8497-02C5A1726BE9}"/>
              </a:ext>
            </a:extLst>
          </p:cNvPr>
          <p:cNvSpPr txBox="1"/>
          <p:nvPr/>
        </p:nvSpPr>
        <p:spPr>
          <a:xfrm>
            <a:off x="383323" y="6165921"/>
            <a:ext cx="11250651" cy="375552"/>
          </a:xfrm>
          <a:prstGeom prst="rect">
            <a:avLst/>
          </a:prstGeom>
          <a:noFill/>
        </p:spPr>
        <p:txBody>
          <a:bodyPr wrap="square">
            <a:spAutoFit/>
          </a:bodyPr>
          <a:lstStyle/>
          <a:p>
            <a:pPr algn="just">
              <a:lnSpc>
                <a:spcPct val="107000"/>
              </a:lnSpc>
              <a:spcAft>
                <a:spcPts val="800"/>
              </a:spcAft>
            </a:pPr>
            <a:r>
              <a:rPr lang="en-IN" kern="0" dirty="0">
                <a:solidFill>
                  <a:srgbClr val="1E1E1E"/>
                </a:solidFill>
                <a:latin typeface="Calibri" panose="020F0502020204030204" pitchFamily="34" charset="0"/>
                <a:ea typeface="Calibri" panose="020F0502020204030204" pitchFamily="34" charset="0"/>
                <a:cs typeface="Calibri" panose="020F0502020204030204" pitchFamily="34" charset="0"/>
              </a:rPr>
              <a:t>Reference :  </a:t>
            </a:r>
            <a:r>
              <a:rPr lang="en-IN" sz="1800" u="sng" kern="0" dirty="0">
                <a:solidFill>
                  <a:srgbClr val="1E1E1E"/>
                </a:solidFill>
                <a:effectLst/>
                <a:latin typeface="Calibri" panose="020F0502020204030204" pitchFamily="34" charset="0"/>
                <a:ea typeface="Calibri" panose="020F0502020204030204" pitchFamily="34" charset="0"/>
                <a:cs typeface="Calibri" panose="020F0502020204030204" pitchFamily="34" charset="0"/>
                <a:hlinkClick r:id="rId4"/>
              </a:rPr>
              <a:t>https://doi.org/10.1007/s42452-018-0139-z</a:t>
            </a:r>
            <a:r>
              <a:rPr lang="en-IN" sz="1800" kern="0" dirty="0">
                <a:solidFill>
                  <a:srgbClr val="1E1E1E"/>
                </a:solidFill>
                <a:effectLst/>
                <a:latin typeface="Calibri" panose="020F0502020204030204" pitchFamily="34" charset="0"/>
                <a:ea typeface="Calibri" panose="020F0502020204030204" pitchFamily="34" charset="0"/>
                <a:cs typeface="Calibri" panose="020F0502020204030204" pitchFamily="34" charset="0"/>
              </a:rPr>
              <a:t>       Utilizing Freezing Water to Generate Energy</a:t>
            </a:r>
            <a:endParaRPr lang="en-IN" sz="2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9" name="TextBox 8">
            <a:extLst>
              <a:ext uri="{FF2B5EF4-FFF2-40B4-BE49-F238E27FC236}">
                <a16:creationId xmlns:a16="http://schemas.microsoft.com/office/drawing/2014/main" id="{EFB1F94B-6779-8E9C-59A6-61577733E8AA}"/>
              </a:ext>
            </a:extLst>
          </p:cNvPr>
          <p:cNvSpPr txBox="1"/>
          <p:nvPr/>
        </p:nvSpPr>
        <p:spPr>
          <a:xfrm>
            <a:off x="435644" y="1244458"/>
            <a:ext cx="11250652" cy="671915"/>
          </a:xfrm>
          <a:prstGeom prst="rect">
            <a:avLst/>
          </a:prstGeom>
          <a:noFill/>
        </p:spPr>
        <p:txBody>
          <a:bodyPr wrap="square">
            <a:spAutoFit/>
          </a:bodyPr>
          <a:lstStyle/>
          <a:p>
            <a:pPr>
              <a:lnSpc>
                <a:spcPct val="107000"/>
              </a:lnSpc>
              <a:spcAft>
                <a:spcPts val="800"/>
              </a:spcAft>
            </a:pPr>
            <a:r>
              <a:rPr lang="en-IN" kern="100" dirty="0">
                <a:solidFill>
                  <a:srgbClr val="1E1E1E"/>
                </a:solidFill>
                <a:effectLst/>
                <a:latin typeface="Calibri" panose="020F0502020204030204" pitchFamily="34" charset="0"/>
                <a:ea typeface="Calibri" panose="020F0502020204030204" pitchFamily="34" charset="0"/>
                <a:cs typeface="Times New Roman" panose="02020603050405020304" pitchFamily="18" charset="0"/>
              </a:rPr>
              <a:t>Prof Dr. </a:t>
            </a:r>
            <a:r>
              <a:rPr lang="en-IN" sz="1800" b="0" i="0" u="none" strike="noStrike" baseline="0" dirty="0">
                <a:solidFill>
                  <a:srgbClr val="1E1E1E"/>
                </a:solidFill>
                <a:latin typeface="Calibri"/>
              </a:rPr>
              <a:t>Mohamad Kharseh had conceptualised and practically tested in generating energy using the freezing water, here is a snippet from the 6</a:t>
            </a:r>
            <a:r>
              <a:rPr lang="en-IN" sz="1800" b="0" i="0" u="none" strike="noStrike" baseline="30000" dirty="0">
                <a:solidFill>
                  <a:srgbClr val="1E1E1E"/>
                </a:solidFill>
                <a:latin typeface="Calibri"/>
              </a:rPr>
              <a:t>th</a:t>
            </a:r>
            <a:r>
              <a:rPr lang="en-IN" sz="1800" b="0" i="0" u="none" strike="noStrike" baseline="0" dirty="0">
                <a:solidFill>
                  <a:srgbClr val="1E1E1E"/>
                </a:solidFill>
                <a:latin typeface="Calibri"/>
              </a:rPr>
              <a:t> page of the published document</a:t>
            </a:r>
            <a:r>
              <a:rPr lang="en-IN" dirty="0">
                <a:solidFill>
                  <a:srgbClr val="1E1E1E"/>
                </a:solidFill>
                <a:latin typeface="Calibri"/>
              </a:rPr>
              <a:t>.  Source: </a:t>
            </a:r>
            <a:r>
              <a:rPr lang="en-IN" sz="1800" b="0" i="0" u="none" strike="noStrike" baseline="0" dirty="0">
                <a:solidFill>
                  <a:srgbClr val="1E1E1E"/>
                </a:solidFill>
                <a:latin typeface="Calibri"/>
              </a:rPr>
              <a:t> </a:t>
            </a:r>
            <a:r>
              <a:rPr lang="en-IN" u="sng" kern="0" dirty="0">
                <a:solidFill>
                  <a:srgbClr val="1E1E1E"/>
                </a:solidFill>
                <a:latin typeface="Calibri" panose="020F0502020204030204" pitchFamily="34" charset="0"/>
                <a:ea typeface="Calibri" panose="020F0502020204030204" pitchFamily="34" charset="0"/>
                <a:cs typeface="Calibri" panose="020F0502020204030204" pitchFamily="34" charset="0"/>
                <a:hlinkClick r:id="rId4"/>
              </a:rPr>
              <a:t>https://doi.org/10.1007/s42452-018-0139-z</a:t>
            </a:r>
            <a:r>
              <a:rPr lang="en-IN" kern="0" dirty="0">
                <a:solidFill>
                  <a:srgbClr val="1E1E1E"/>
                </a:solidFill>
                <a:latin typeface="Calibri" panose="020F0502020204030204" pitchFamily="34" charset="0"/>
                <a:ea typeface="Calibri" panose="020F0502020204030204" pitchFamily="34" charset="0"/>
                <a:cs typeface="Calibri" panose="020F0502020204030204" pitchFamily="34" charset="0"/>
              </a:rPr>
              <a:t> </a:t>
            </a:r>
            <a:endParaRPr lang="en-IN" sz="2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0" name="Rectangle 9">
            <a:extLst>
              <a:ext uri="{FF2B5EF4-FFF2-40B4-BE49-F238E27FC236}">
                <a16:creationId xmlns:a16="http://schemas.microsoft.com/office/drawing/2014/main" id="{9FF834FC-4E9D-A5CC-B38B-0C0806685EF9}"/>
              </a:ext>
            </a:extLst>
          </p:cNvPr>
          <p:cNvSpPr/>
          <p:nvPr/>
        </p:nvSpPr>
        <p:spPr>
          <a:xfrm>
            <a:off x="5754394" y="2827839"/>
            <a:ext cx="5629702" cy="1695210"/>
          </a:xfrm>
          <a:prstGeom prst="rect">
            <a:avLst/>
          </a:prstGeom>
          <a:solidFill>
            <a:srgbClr val="FFFF00">
              <a:alpha val="25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TextBox 11">
            <a:extLst>
              <a:ext uri="{FF2B5EF4-FFF2-40B4-BE49-F238E27FC236}">
                <a16:creationId xmlns:a16="http://schemas.microsoft.com/office/drawing/2014/main" id="{BF08C923-2185-D8C1-21A8-FEC05E05E0E0}"/>
              </a:ext>
            </a:extLst>
          </p:cNvPr>
          <p:cNvSpPr txBox="1"/>
          <p:nvPr/>
        </p:nvSpPr>
        <p:spPr>
          <a:xfrm>
            <a:off x="5754394" y="2827839"/>
            <a:ext cx="5859430" cy="1754326"/>
          </a:xfrm>
          <a:prstGeom prst="rect">
            <a:avLst/>
          </a:prstGeom>
          <a:noFill/>
        </p:spPr>
        <p:txBody>
          <a:bodyPr wrap="square">
            <a:spAutoFit/>
          </a:bodyPr>
          <a:lstStyle/>
          <a:p>
            <a:pPr algn="just"/>
            <a:r>
              <a:rPr lang="en-US" sz="1800" b="0" i="0" u="none" strike="noStrike" baseline="0" dirty="0">
                <a:solidFill>
                  <a:srgbClr val="1E1E1E"/>
                </a:solidFill>
                <a:latin typeface="Calibri"/>
              </a:rPr>
              <a:t>Hence, the developed conceptual model is an acceptable</a:t>
            </a:r>
          </a:p>
          <a:p>
            <a:pPr algn="just"/>
            <a:r>
              <a:rPr lang="en-US" sz="1800" b="0" i="0" u="none" strike="noStrike" baseline="0" dirty="0">
                <a:solidFill>
                  <a:srgbClr val="1E1E1E"/>
                </a:solidFill>
                <a:latin typeface="Calibri"/>
              </a:rPr>
              <a:t>model to simulate the utilization of water freezing</a:t>
            </a:r>
          </a:p>
          <a:p>
            <a:pPr algn="just"/>
            <a:r>
              <a:rPr lang="en-US" sz="1800" b="0" i="0" u="none" strike="noStrike" baseline="0" dirty="0">
                <a:solidFill>
                  <a:srgbClr val="1E1E1E"/>
                </a:solidFill>
                <a:latin typeface="Calibri"/>
              </a:rPr>
              <a:t>for creating mechanical energy. Another important result</a:t>
            </a:r>
          </a:p>
          <a:p>
            <a:pPr algn="just"/>
            <a:r>
              <a:rPr lang="en-US" sz="1800" b="0" i="0" u="none" strike="noStrike" baseline="0" dirty="0">
                <a:solidFill>
                  <a:srgbClr val="1E1E1E"/>
                </a:solidFill>
                <a:latin typeface="Calibri"/>
              </a:rPr>
              <a:t>can be obtained from the developed model here is that</a:t>
            </a:r>
          </a:p>
          <a:p>
            <a:pPr algn="just"/>
            <a:r>
              <a:rPr lang="en-US" sz="1800" b="0" i="0" u="none" strike="noStrike" baseline="0" dirty="0">
                <a:solidFill>
                  <a:srgbClr val="1E1E1E"/>
                </a:solidFill>
                <a:latin typeface="Calibri"/>
              </a:rPr>
              <a:t>the maximum amount of energy that can be generated by</a:t>
            </a:r>
          </a:p>
          <a:p>
            <a:pPr algn="just"/>
            <a:r>
              <a:rPr lang="en-US" sz="1800" b="0" i="0" u="none" strike="noStrike" baseline="0" dirty="0">
                <a:solidFill>
                  <a:srgbClr val="1E1E1E"/>
                </a:solidFill>
                <a:latin typeface="Calibri"/>
              </a:rPr>
              <a:t>the freezing of 1 l of water can be up to 22.1 kJ.</a:t>
            </a:r>
            <a:endParaRPr lang="en-IN" dirty="0"/>
          </a:p>
        </p:txBody>
      </p:sp>
      <p:sp>
        <p:nvSpPr>
          <p:cNvPr id="4" name="TextBox 3">
            <a:extLst>
              <a:ext uri="{FF2B5EF4-FFF2-40B4-BE49-F238E27FC236}">
                <a16:creationId xmlns:a16="http://schemas.microsoft.com/office/drawing/2014/main" id="{56AA6219-9F8A-EC56-9F8A-D58EBD8D6643}"/>
              </a:ext>
            </a:extLst>
          </p:cNvPr>
          <p:cNvSpPr txBox="1"/>
          <p:nvPr/>
        </p:nvSpPr>
        <p:spPr>
          <a:xfrm>
            <a:off x="516328" y="316527"/>
            <a:ext cx="6096000" cy="721736"/>
          </a:xfrm>
          <a:prstGeom prst="rect">
            <a:avLst/>
          </a:prstGeom>
          <a:noFill/>
        </p:spPr>
        <p:txBody>
          <a:bodyPr wrap="square">
            <a:spAutoFit/>
          </a:bodyPr>
          <a:lstStyle/>
          <a:p>
            <a:pPr algn="just">
              <a:lnSpc>
                <a:spcPct val="107000"/>
              </a:lnSpc>
              <a:spcAft>
                <a:spcPts val="800"/>
              </a:spcAft>
            </a:pPr>
            <a:r>
              <a:rPr lang="en-IN" sz="4000" u="sng" kern="100" dirty="0">
                <a:solidFill>
                  <a:srgbClr val="1E1E1E"/>
                </a:solidFill>
                <a:effectLst/>
                <a:latin typeface="Calibri" panose="020F0502020204030204" pitchFamily="34" charset="0"/>
                <a:ea typeface="Calibri" panose="020F0502020204030204" pitchFamily="34" charset="0"/>
                <a:cs typeface="Times New Roman" panose="02020603050405020304" pitchFamily="18" charset="0"/>
              </a:rPr>
              <a:t>Practical and the Evidence</a:t>
            </a:r>
            <a:endParaRPr lang="en-IN" sz="40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3826101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AADBDE-763A-6561-2323-9E7E8D590342}"/>
            </a:ext>
          </a:extLst>
        </p:cNvPr>
        <p:cNvGrpSpPr/>
        <p:nvPr/>
      </p:nvGrpSpPr>
      <p:grpSpPr>
        <a:xfrm>
          <a:off x="0" y="0"/>
          <a:ext cx="0" cy="0"/>
          <a:chOff x="0" y="0"/>
          <a:chExt cx="0" cy="0"/>
        </a:xfrm>
      </p:grpSpPr>
      <p:cxnSp>
        <p:nvCxnSpPr>
          <p:cNvPr id="40" name="Straight Arrow Connector 39">
            <a:extLst>
              <a:ext uri="{FF2B5EF4-FFF2-40B4-BE49-F238E27FC236}">
                <a16:creationId xmlns:a16="http://schemas.microsoft.com/office/drawing/2014/main" id="{FEB6CE0E-8EC3-B377-DEE2-B9F06BE2E859}"/>
              </a:ext>
            </a:extLst>
          </p:cNvPr>
          <p:cNvCxnSpPr>
            <a:cxnSpLocks/>
          </p:cNvCxnSpPr>
          <p:nvPr/>
        </p:nvCxnSpPr>
        <p:spPr>
          <a:xfrm flipV="1">
            <a:off x="2869822" y="4651016"/>
            <a:ext cx="513112" cy="11268"/>
          </a:xfrm>
          <a:prstGeom prst="straightConnector1">
            <a:avLst/>
          </a:prstGeom>
          <a:ln w="38100">
            <a:solidFill>
              <a:srgbClr val="002060"/>
            </a:solidFill>
            <a:tailEnd type="triangle"/>
          </a:ln>
        </p:spPr>
        <p:style>
          <a:lnRef idx="1">
            <a:schemeClr val="dk1"/>
          </a:lnRef>
          <a:fillRef idx="0">
            <a:schemeClr val="dk1"/>
          </a:fillRef>
          <a:effectRef idx="0">
            <a:schemeClr val="dk1"/>
          </a:effectRef>
          <a:fontRef idx="minor">
            <a:schemeClr val="tx1"/>
          </a:fontRef>
        </p:style>
      </p:cxnSp>
      <p:sp>
        <p:nvSpPr>
          <p:cNvPr id="41" name="TextBox 40">
            <a:extLst>
              <a:ext uri="{FF2B5EF4-FFF2-40B4-BE49-F238E27FC236}">
                <a16:creationId xmlns:a16="http://schemas.microsoft.com/office/drawing/2014/main" id="{CFEA5D10-0369-FAF7-C405-044C7435A808}"/>
              </a:ext>
            </a:extLst>
          </p:cNvPr>
          <p:cNvSpPr txBox="1"/>
          <p:nvPr/>
        </p:nvSpPr>
        <p:spPr>
          <a:xfrm>
            <a:off x="2911323" y="1295754"/>
            <a:ext cx="2348269" cy="923330"/>
          </a:xfrm>
          <a:prstGeom prst="rect">
            <a:avLst/>
          </a:prstGeom>
          <a:noFill/>
        </p:spPr>
        <p:txBody>
          <a:bodyPr wrap="square" rtlCol="0">
            <a:spAutoFit/>
          </a:bodyPr>
          <a:lstStyle/>
          <a:p>
            <a:r>
              <a:rPr lang="en-US" dirty="0">
                <a:solidFill>
                  <a:srgbClr val="1E1E1E"/>
                </a:solidFill>
                <a:latin typeface="Calibri"/>
              </a:rPr>
              <a:t>Plausible higher efficiency paths of the Phase-Change;</a:t>
            </a:r>
            <a:endParaRPr lang="en-IN" dirty="0"/>
          </a:p>
        </p:txBody>
      </p:sp>
      <p:sp>
        <p:nvSpPr>
          <p:cNvPr id="43" name="TextBox 42">
            <a:extLst>
              <a:ext uri="{FF2B5EF4-FFF2-40B4-BE49-F238E27FC236}">
                <a16:creationId xmlns:a16="http://schemas.microsoft.com/office/drawing/2014/main" id="{CA3D54D1-55D8-F0BE-67E2-68E0D314C55B}"/>
              </a:ext>
            </a:extLst>
          </p:cNvPr>
          <p:cNvSpPr txBox="1"/>
          <p:nvPr/>
        </p:nvSpPr>
        <p:spPr>
          <a:xfrm flipH="1">
            <a:off x="2244436" y="4422307"/>
            <a:ext cx="625386" cy="461665"/>
          </a:xfrm>
          <a:prstGeom prst="rect">
            <a:avLst/>
          </a:prstGeom>
          <a:noFill/>
        </p:spPr>
        <p:txBody>
          <a:bodyPr wrap="square" rtlCol="0">
            <a:spAutoFit/>
          </a:bodyPr>
          <a:lstStyle/>
          <a:p>
            <a:r>
              <a:rPr lang="el-GR" sz="2400" dirty="0">
                <a:solidFill>
                  <a:srgbClr val="1E1E1E"/>
                </a:solidFill>
                <a:latin typeface="Calibri"/>
              </a:rPr>
              <a:t>Δ</a:t>
            </a:r>
            <a:r>
              <a:rPr lang="en-US" sz="2400" dirty="0">
                <a:solidFill>
                  <a:srgbClr val="1E1E1E"/>
                </a:solidFill>
                <a:latin typeface="Calibri"/>
              </a:rPr>
              <a:t>U</a:t>
            </a:r>
            <a:endParaRPr lang="en-IN" sz="2400" dirty="0"/>
          </a:p>
        </p:txBody>
      </p:sp>
      <p:cxnSp>
        <p:nvCxnSpPr>
          <p:cNvPr id="44" name="Straight Arrow Connector 43">
            <a:extLst>
              <a:ext uri="{FF2B5EF4-FFF2-40B4-BE49-F238E27FC236}">
                <a16:creationId xmlns:a16="http://schemas.microsoft.com/office/drawing/2014/main" id="{EA7823FA-149A-0FDB-DAC1-4AEC7DBBEA5F}"/>
              </a:ext>
            </a:extLst>
          </p:cNvPr>
          <p:cNvCxnSpPr>
            <a:cxnSpLocks/>
          </p:cNvCxnSpPr>
          <p:nvPr/>
        </p:nvCxnSpPr>
        <p:spPr>
          <a:xfrm flipV="1">
            <a:off x="1367494" y="2889506"/>
            <a:ext cx="0" cy="583728"/>
          </a:xfrm>
          <a:prstGeom prst="straightConnector1">
            <a:avLst/>
          </a:prstGeom>
          <a:ln w="38100">
            <a:solidFill>
              <a:srgbClr val="002060"/>
            </a:solidFill>
            <a:tailEnd type="triangle"/>
          </a:ln>
        </p:spPr>
        <p:style>
          <a:lnRef idx="1">
            <a:schemeClr val="dk1"/>
          </a:lnRef>
          <a:fillRef idx="0">
            <a:schemeClr val="dk1"/>
          </a:fillRef>
          <a:effectRef idx="0">
            <a:schemeClr val="dk1"/>
          </a:effectRef>
          <a:fontRef idx="minor">
            <a:schemeClr val="tx1"/>
          </a:fontRef>
        </p:style>
      </p:cxnSp>
      <p:cxnSp>
        <p:nvCxnSpPr>
          <p:cNvPr id="48" name="Straight Arrow Connector 47">
            <a:extLst>
              <a:ext uri="{FF2B5EF4-FFF2-40B4-BE49-F238E27FC236}">
                <a16:creationId xmlns:a16="http://schemas.microsoft.com/office/drawing/2014/main" id="{38BAB00E-5B0D-E255-6604-C9BCDFDDF040}"/>
              </a:ext>
            </a:extLst>
          </p:cNvPr>
          <p:cNvCxnSpPr>
            <a:cxnSpLocks/>
          </p:cNvCxnSpPr>
          <p:nvPr/>
        </p:nvCxnSpPr>
        <p:spPr>
          <a:xfrm flipH="1">
            <a:off x="2403415" y="1834118"/>
            <a:ext cx="546458" cy="271147"/>
          </a:xfrm>
          <a:prstGeom prst="straightConnector1">
            <a:avLst/>
          </a:prstGeom>
          <a:ln w="15875">
            <a:solidFill>
              <a:srgbClr val="002060"/>
            </a:solidFill>
            <a:tailEnd type="triangle"/>
          </a:ln>
        </p:spPr>
        <p:style>
          <a:lnRef idx="1">
            <a:schemeClr val="dk1"/>
          </a:lnRef>
          <a:fillRef idx="0">
            <a:schemeClr val="dk1"/>
          </a:fillRef>
          <a:effectRef idx="0">
            <a:schemeClr val="dk1"/>
          </a:effectRef>
          <a:fontRef idx="minor">
            <a:schemeClr val="tx1"/>
          </a:fontRef>
        </p:style>
      </p:cxnSp>
      <p:cxnSp>
        <p:nvCxnSpPr>
          <p:cNvPr id="51" name="Straight Connector 50">
            <a:extLst>
              <a:ext uri="{FF2B5EF4-FFF2-40B4-BE49-F238E27FC236}">
                <a16:creationId xmlns:a16="http://schemas.microsoft.com/office/drawing/2014/main" id="{CA8DA99B-98D0-9C4B-78A8-6DE28FD8FF2A}"/>
              </a:ext>
            </a:extLst>
          </p:cNvPr>
          <p:cNvCxnSpPr>
            <a:cxnSpLocks/>
          </p:cNvCxnSpPr>
          <p:nvPr/>
        </p:nvCxnSpPr>
        <p:spPr>
          <a:xfrm>
            <a:off x="1471498" y="2063314"/>
            <a:ext cx="31162" cy="2739656"/>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18E771E8-4F12-61F0-006F-0EFFDE7AB8CC}"/>
              </a:ext>
            </a:extLst>
          </p:cNvPr>
          <p:cNvCxnSpPr>
            <a:cxnSpLocks/>
          </p:cNvCxnSpPr>
          <p:nvPr/>
        </p:nvCxnSpPr>
        <p:spPr>
          <a:xfrm>
            <a:off x="2021833" y="1889873"/>
            <a:ext cx="59631" cy="707886"/>
          </a:xfrm>
          <a:prstGeom prst="straightConnector1">
            <a:avLst/>
          </a:prstGeom>
          <a:ln w="15875">
            <a:solidFill>
              <a:srgbClr val="002060"/>
            </a:solidFill>
            <a:tailEnd type="triangle"/>
          </a:ln>
        </p:spPr>
        <p:style>
          <a:lnRef idx="1">
            <a:schemeClr val="dk1"/>
          </a:lnRef>
          <a:fillRef idx="0">
            <a:schemeClr val="dk1"/>
          </a:fillRef>
          <a:effectRef idx="0">
            <a:schemeClr val="dk1"/>
          </a:effectRef>
          <a:fontRef idx="minor">
            <a:schemeClr val="tx1"/>
          </a:fontRef>
        </p:style>
      </p:cxnSp>
      <p:sp>
        <p:nvSpPr>
          <p:cNvPr id="59" name="TextBox 58">
            <a:extLst>
              <a:ext uri="{FF2B5EF4-FFF2-40B4-BE49-F238E27FC236}">
                <a16:creationId xmlns:a16="http://schemas.microsoft.com/office/drawing/2014/main" id="{A91E21DF-EB54-A611-63D0-21368CA1C546}"/>
              </a:ext>
            </a:extLst>
          </p:cNvPr>
          <p:cNvSpPr txBox="1"/>
          <p:nvPr/>
        </p:nvSpPr>
        <p:spPr>
          <a:xfrm>
            <a:off x="4040923" y="2782599"/>
            <a:ext cx="1030004" cy="707886"/>
          </a:xfrm>
          <a:prstGeom prst="rect">
            <a:avLst/>
          </a:prstGeom>
          <a:noFill/>
        </p:spPr>
        <p:txBody>
          <a:bodyPr wrap="square" rtlCol="0">
            <a:spAutoFit/>
          </a:bodyPr>
          <a:lstStyle/>
          <a:p>
            <a:r>
              <a:rPr lang="en-US" sz="2000" dirty="0">
                <a:solidFill>
                  <a:srgbClr val="1E1E1E"/>
                </a:solidFill>
                <a:latin typeface="Calibri"/>
              </a:rPr>
              <a:t>Liquid side</a:t>
            </a:r>
            <a:endParaRPr lang="en-IN" sz="2000" dirty="0"/>
          </a:p>
        </p:txBody>
      </p:sp>
      <p:sp>
        <p:nvSpPr>
          <p:cNvPr id="60" name="TextBox 59">
            <a:extLst>
              <a:ext uri="{FF2B5EF4-FFF2-40B4-BE49-F238E27FC236}">
                <a16:creationId xmlns:a16="http://schemas.microsoft.com/office/drawing/2014/main" id="{6392E959-F074-9E6C-2117-D124B58FDD9E}"/>
              </a:ext>
            </a:extLst>
          </p:cNvPr>
          <p:cNvSpPr txBox="1"/>
          <p:nvPr/>
        </p:nvSpPr>
        <p:spPr>
          <a:xfrm>
            <a:off x="364189" y="3793130"/>
            <a:ext cx="1317908" cy="400110"/>
          </a:xfrm>
          <a:prstGeom prst="rect">
            <a:avLst/>
          </a:prstGeom>
          <a:noFill/>
        </p:spPr>
        <p:txBody>
          <a:bodyPr wrap="square" rtlCol="0">
            <a:spAutoFit/>
          </a:bodyPr>
          <a:lstStyle/>
          <a:p>
            <a:r>
              <a:rPr lang="en-US" sz="2000" dirty="0">
                <a:solidFill>
                  <a:srgbClr val="1E1E1E"/>
                </a:solidFill>
                <a:latin typeface="Calibri"/>
              </a:rPr>
              <a:t>Solid side</a:t>
            </a:r>
            <a:endParaRPr lang="en-IN" sz="2000" dirty="0"/>
          </a:p>
        </p:txBody>
      </p:sp>
      <p:sp>
        <p:nvSpPr>
          <p:cNvPr id="74" name="TextBox 73">
            <a:extLst>
              <a:ext uri="{FF2B5EF4-FFF2-40B4-BE49-F238E27FC236}">
                <a16:creationId xmlns:a16="http://schemas.microsoft.com/office/drawing/2014/main" id="{A5A02B1B-15BF-2F95-1CA7-CCD9FB153AA2}"/>
              </a:ext>
            </a:extLst>
          </p:cNvPr>
          <p:cNvSpPr txBox="1"/>
          <p:nvPr/>
        </p:nvSpPr>
        <p:spPr>
          <a:xfrm>
            <a:off x="302838" y="4187118"/>
            <a:ext cx="634059" cy="400110"/>
          </a:xfrm>
          <a:prstGeom prst="rect">
            <a:avLst/>
          </a:prstGeom>
          <a:noFill/>
        </p:spPr>
        <p:txBody>
          <a:bodyPr wrap="square" rtlCol="0">
            <a:spAutoFit/>
          </a:bodyPr>
          <a:lstStyle/>
          <a:p>
            <a:r>
              <a:rPr lang="en-US" sz="2000" dirty="0">
                <a:solidFill>
                  <a:srgbClr val="1E1E1E"/>
                </a:solidFill>
                <a:latin typeface="Calibri"/>
              </a:rPr>
              <a:t>0 %</a:t>
            </a:r>
            <a:endParaRPr lang="en-IN" sz="2000" dirty="0"/>
          </a:p>
        </p:txBody>
      </p:sp>
      <p:cxnSp>
        <p:nvCxnSpPr>
          <p:cNvPr id="106" name="Straight Connector 105">
            <a:extLst>
              <a:ext uri="{FF2B5EF4-FFF2-40B4-BE49-F238E27FC236}">
                <a16:creationId xmlns:a16="http://schemas.microsoft.com/office/drawing/2014/main" id="{F80BFB17-3C3C-4C48-9E5B-E9284BEBD111}"/>
              </a:ext>
            </a:extLst>
          </p:cNvPr>
          <p:cNvCxnSpPr>
            <a:cxnSpLocks/>
          </p:cNvCxnSpPr>
          <p:nvPr/>
        </p:nvCxnSpPr>
        <p:spPr>
          <a:xfrm>
            <a:off x="1903741" y="3555746"/>
            <a:ext cx="0" cy="1256200"/>
          </a:xfrm>
          <a:prstGeom prst="line">
            <a:avLst/>
          </a:prstGeom>
        </p:spPr>
        <p:style>
          <a:lnRef idx="1">
            <a:schemeClr val="accent1"/>
          </a:lnRef>
          <a:fillRef idx="0">
            <a:schemeClr val="accent1"/>
          </a:fillRef>
          <a:effectRef idx="0">
            <a:schemeClr val="accent1"/>
          </a:effectRef>
          <a:fontRef idx="minor">
            <a:schemeClr val="tx1"/>
          </a:fontRef>
        </p:style>
      </p:cxnSp>
      <p:sp>
        <p:nvSpPr>
          <p:cNvPr id="123" name="TextBox 122">
            <a:extLst>
              <a:ext uri="{FF2B5EF4-FFF2-40B4-BE49-F238E27FC236}">
                <a16:creationId xmlns:a16="http://schemas.microsoft.com/office/drawing/2014/main" id="{6F5D8109-3773-0F2A-AFC2-750530E5C4FE}"/>
              </a:ext>
            </a:extLst>
          </p:cNvPr>
          <p:cNvSpPr txBox="1"/>
          <p:nvPr/>
        </p:nvSpPr>
        <p:spPr>
          <a:xfrm>
            <a:off x="258170" y="5062360"/>
            <a:ext cx="4701509" cy="646331"/>
          </a:xfrm>
          <a:prstGeom prst="rect">
            <a:avLst/>
          </a:prstGeom>
          <a:noFill/>
        </p:spPr>
        <p:txBody>
          <a:bodyPr wrap="square" rtlCol="0">
            <a:spAutoFit/>
          </a:bodyPr>
          <a:lstStyle/>
          <a:p>
            <a:r>
              <a:rPr lang="en-US" dirty="0">
                <a:solidFill>
                  <a:srgbClr val="1E1E1E"/>
                </a:solidFill>
                <a:latin typeface="Calibri"/>
              </a:rPr>
              <a:t> Anticipated zones of accelerated </a:t>
            </a:r>
            <a:r>
              <a:rPr lang="en-IN" dirty="0">
                <a:solidFill>
                  <a:srgbClr val="1E1E1E"/>
                </a:solidFill>
                <a:latin typeface="Calibri"/>
              </a:rPr>
              <a:t>paths,  </a:t>
            </a:r>
            <a:r>
              <a:rPr lang="en-US" dirty="0">
                <a:solidFill>
                  <a:srgbClr val="1E1E1E"/>
                </a:solidFill>
                <a:latin typeface="Calibri"/>
              </a:rPr>
              <a:t>A-B-A or C-D-C paths are preferred rather than A-C-A</a:t>
            </a:r>
            <a:r>
              <a:rPr lang="en-IN" dirty="0">
                <a:solidFill>
                  <a:srgbClr val="1E1E1E"/>
                </a:solidFill>
                <a:latin typeface="Calibri"/>
              </a:rPr>
              <a:t> </a:t>
            </a:r>
          </a:p>
        </p:txBody>
      </p:sp>
      <p:cxnSp>
        <p:nvCxnSpPr>
          <p:cNvPr id="124" name="Straight Connector 123">
            <a:extLst>
              <a:ext uri="{FF2B5EF4-FFF2-40B4-BE49-F238E27FC236}">
                <a16:creationId xmlns:a16="http://schemas.microsoft.com/office/drawing/2014/main" id="{44062154-7009-3F9E-EF6A-67099BCE8B3B}"/>
              </a:ext>
            </a:extLst>
          </p:cNvPr>
          <p:cNvCxnSpPr>
            <a:cxnSpLocks/>
          </p:cNvCxnSpPr>
          <p:nvPr/>
        </p:nvCxnSpPr>
        <p:spPr>
          <a:xfrm>
            <a:off x="3669177" y="2651043"/>
            <a:ext cx="0" cy="2114773"/>
          </a:xfrm>
          <a:prstGeom prst="line">
            <a:avLst/>
          </a:prstGeom>
        </p:spPr>
        <p:style>
          <a:lnRef idx="1">
            <a:schemeClr val="accent1"/>
          </a:lnRef>
          <a:fillRef idx="0">
            <a:schemeClr val="accent1"/>
          </a:fillRef>
          <a:effectRef idx="0">
            <a:schemeClr val="accent1"/>
          </a:effectRef>
          <a:fontRef idx="minor">
            <a:schemeClr val="tx1"/>
          </a:fontRef>
        </p:style>
      </p:cxnSp>
      <p:cxnSp>
        <p:nvCxnSpPr>
          <p:cNvPr id="132" name="Straight Arrow Connector 131">
            <a:extLst>
              <a:ext uri="{FF2B5EF4-FFF2-40B4-BE49-F238E27FC236}">
                <a16:creationId xmlns:a16="http://schemas.microsoft.com/office/drawing/2014/main" id="{282BD181-4269-8C73-6624-E62FCAF009B6}"/>
              </a:ext>
            </a:extLst>
          </p:cNvPr>
          <p:cNvCxnSpPr>
            <a:cxnSpLocks/>
          </p:cNvCxnSpPr>
          <p:nvPr/>
        </p:nvCxnSpPr>
        <p:spPr>
          <a:xfrm flipV="1">
            <a:off x="3673538" y="4665571"/>
            <a:ext cx="416072" cy="1789"/>
          </a:xfrm>
          <a:prstGeom prst="straightConnector1">
            <a:avLst/>
          </a:prstGeom>
          <a:ln w="38100">
            <a:solidFill>
              <a:srgbClr val="002060"/>
            </a:solidFill>
            <a:headEnd type="stealth"/>
            <a:tailEnd type="stealth"/>
          </a:ln>
        </p:spPr>
        <p:style>
          <a:lnRef idx="1">
            <a:schemeClr val="dk1"/>
          </a:lnRef>
          <a:fillRef idx="0">
            <a:schemeClr val="dk1"/>
          </a:fillRef>
          <a:effectRef idx="0">
            <a:schemeClr val="dk1"/>
          </a:effectRef>
          <a:fontRef idx="minor">
            <a:schemeClr val="tx1"/>
          </a:fontRef>
        </p:style>
      </p:cxnSp>
      <p:cxnSp>
        <p:nvCxnSpPr>
          <p:cNvPr id="137" name="Straight Arrow Connector 136">
            <a:extLst>
              <a:ext uri="{FF2B5EF4-FFF2-40B4-BE49-F238E27FC236}">
                <a16:creationId xmlns:a16="http://schemas.microsoft.com/office/drawing/2014/main" id="{7A173509-596F-FB4B-B8DC-94F249756E3D}"/>
              </a:ext>
            </a:extLst>
          </p:cNvPr>
          <p:cNvCxnSpPr>
            <a:cxnSpLocks/>
          </p:cNvCxnSpPr>
          <p:nvPr/>
        </p:nvCxnSpPr>
        <p:spPr>
          <a:xfrm flipV="1">
            <a:off x="1493698" y="4663861"/>
            <a:ext cx="416072" cy="1789"/>
          </a:xfrm>
          <a:prstGeom prst="straightConnector1">
            <a:avLst/>
          </a:prstGeom>
          <a:ln w="38100">
            <a:solidFill>
              <a:srgbClr val="002060"/>
            </a:solidFill>
            <a:headEnd type="stealth"/>
            <a:tailEnd type="stealth"/>
          </a:ln>
        </p:spPr>
        <p:style>
          <a:lnRef idx="1">
            <a:schemeClr val="dk1"/>
          </a:lnRef>
          <a:fillRef idx="0">
            <a:schemeClr val="dk1"/>
          </a:fillRef>
          <a:effectRef idx="0">
            <a:schemeClr val="dk1"/>
          </a:effectRef>
          <a:fontRef idx="minor">
            <a:schemeClr val="tx1"/>
          </a:fontRef>
        </p:style>
      </p:cxnSp>
      <p:sp>
        <p:nvSpPr>
          <p:cNvPr id="138" name="TextBox 137">
            <a:extLst>
              <a:ext uri="{FF2B5EF4-FFF2-40B4-BE49-F238E27FC236}">
                <a16:creationId xmlns:a16="http://schemas.microsoft.com/office/drawing/2014/main" id="{E651B3B5-B9DA-E732-E42D-4DB6BD9B1452}"/>
              </a:ext>
            </a:extLst>
          </p:cNvPr>
          <p:cNvSpPr txBox="1"/>
          <p:nvPr/>
        </p:nvSpPr>
        <p:spPr>
          <a:xfrm>
            <a:off x="356054" y="1277868"/>
            <a:ext cx="2625038" cy="646331"/>
          </a:xfrm>
          <a:prstGeom prst="rect">
            <a:avLst/>
          </a:prstGeom>
          <a:noFill/>
        </p:spPr>
        <p:txBody>
          <a:bodyPr wrap="square" rtlCol="0">
            <a:spAutoFit/>
          </a:bodyPr>
          <a:lstStyle/>
          <a:p>
            <a:r>
              <a:rPr lang="en-US" dirty="0">
                <a:solidFill>
                  <a:srgbClr val="1E1E1E"/>
                </a:solidFill>
                <a:latin typeface="Calibri"/>
              </a:rPr>
              <a:t>Lowest efficiency </a:t>
            </a:r>
            <a:r>
              <a:rPr lang="en-IN" dirty="0">
                <a:solidFill>
                  <a:srgbClr val="1E1E1E"/>
                </a:solidFill>
                <a:latin typeface="Calibri"/>
              </a:rPr>
              <a:t> path due to constant slope  </a:t>
            </a:r>
          </a:p>
        </p:txBody>
      </p:sp>
      <p:sp>
        <p:nvSpPr>
          <p:cNvPr id="151" name="TextBox 150">
            <a:extLst>
              <a:ext uri="{FF2B5EF4-FFF2-40B4-BE49-F238E27FC236}">
                <a16:creationId xmlns:a16="http://schemas.microsoft.com/office/drawing/2014/main" id="{7AA23CA3-B5E5-8DF0-4E90-3C51F893E13F}"/>
              </a:ext>
            </a:extLst>
          </p:cNvPr>
          <p:cNvSpPr txBox="1"/>
          <p:nvPr/>
        </p:nvSpPr>
        <p:spPr>
          <a:xfrm>
            <a:off x="796595" y="2921742"/>
            <a:ext cx="656799" cy="461665"/>
          </a:xfrm>
          <a:prstGeom prst="rect">
            <a:avLst/>
          </a:prstGeom>
          <a:noFill/>
        </p:spPr>
        <p:txBody>
          <a:bodyPr wrap="square">
            <a:spAutoFit/>
          </a:bodyPr>
          <a:lstStyle/>
          <a:p>
            <a:r>
              <a:rPr lang="el-GR" sz="2400" dirty="0">
                <a:solidFill>
                  <a:srgbClr val="1E1E1E"/>
                </a:solidFill>
                <a:latin typeface="Calibri"/>
              </a:rPr>
              <a:t>Δ</a:t>
            </a:r>
            <a:r>
              <a:rPr lang="en-IN" sz="2400" dirty="0">
                <a:solidFill>
                  <a:srgbClr val="1E1E1E"/>
                </a:solidFill>
                <a:latin typeface="Calibri"/>
              </a:rPr>
              <a:t>V</a:t>
            </a:r>
          </a:p>
        </p:txBody>
      </p:sp>
      <p:sp>
        <p:nvSpPr>
          <p:cNvPr id="156" name="TextBox 155">
            <a:extLst>
              <a:ext uri="{FF2B5EF4-FFF2-40B4-BE49-F238E27FC236}">
                <a16:creationId xmlns:a16="http://schemas.microsoft.com/office/drawing/2014/main" id="{B560F1A5-840B-5E19-9E72-A6CBEF83448B}"/>
              </a:ext>
            </a:extLst>
          </p:cNvPr>
          <p:cNvSpPr txBox="1"/>
          <p:nvPr/>
        </p:nvSpPr>
        <p:spPr>
          <a:xfrm>
            <a:off x="4100102" y="4051846"/>
            <a:ext cx="392272" cy="400110"/>
          </a:xfrm>
          <a:prstGeom prst="rect">
            <a:avLst/>
          </a:prstGeom>
          <a:noFill/>
        </p:spPr>
        <p:txBody>
          <a:bodyPr wrap="square" rtlCol="0">
            <a:spAutoFit/>
          </a:bodyPr>
          <a:lstStyle/>
          <a:p>
            <a:r>
              <a:rPr lang="en-US" sz="2000" dirty="0">
                <a:solidFill>
                  <a:srgbClr val="1E1E1E"/>
                </a:solidFill>
                <a:latin typeface="Calibri"/>
              </a:rPr>
              <a:t>A</a:t>
            </a:r>
            <a:endParaRPr lang="en-IN" sz="2000" dirty="0"/>
          </a:p>
        </p:txBody>
      </p:sp>
      <p:sp>
        <p:nvSpPr>
          <p:cNvPr id="23" name="TextBox 22">
            <a:extLst>
              <a:ext uri="{FF2B5EF4-FFF2-40B4-BE49-F238E27FC236}">
                <a16:creationId xmlns:a16="http://schemas.microsoft.com/office/drawing/2014/main" id="{F0F801D9-3905-3926-B6E9-0482C8AF3B35}"/>
              </a:ext>
            </a:extLst>
          </p:cNvPr>
          <p:cNvSpPr txBox="1"/>
          <p:nvPr/>
        </p:nvSpPr>
        <p:spPr>
          <a:xfrm flipH="1">
            <a:off x="1898584" y="3429000"/>
            <a:ext cx="372613" cy="400110"/>
          </a:xfrm>
          <a:prstGeom prst="rect">
            <a:avLst/>
          </a:prstGeom>
          <a:noFill/>
        </p:spPr>
        <p:txBody>
          <a:bodyPr wrap="square" rtlCol="0">
            <a:spAutoFit/>
          </a:bodyPr>
          <a:lstStyle/>
          <a:p>
            <a:r>
              <a:rPr lang="en-US" sz="2000" dirty="0">
                <a:solidFill>
                  <a:srgbClr val="1E1E1E"/>
                </a:solidFill>
                <a:latin typeface="Calibri"/>
              </a:rPr>
              <a:t>D</a:t>
            </a:r>
            <a:endParaRPr lang="en-IN" sz="2000" dirty="0"/>
          </a:p>
        </p:txBody>
      </p:sp>
      <p:sp>
        <p:nvSpPr>
          <p:cNvPr id="24" name="TextBox 23">
            <a:extLst>
              <a:ext uri="{FF2B5EF4-FFF2-40B4-BE49-F238E27FC236}">
                <a16:creationId xmlns:a16="http://schemas.microsoft.com/office/drawing/2014/main" id="{B2630766-050B-B824-0558-67345798DBD2}"/>
              </a:ext>
            </a:extLst>
          </p:cNvPr>
          <p:cNvSpPr txBox="1"/>
          <p:nvPr/>
        </p:nvSpPr>
        <p:spPr>
          <a:xfrm flipH="1">
            <a:off x="1176045" y="1819313"/>
            <a:ext cx="393982" cy="400110"/>
          </a:xfrm>
          <a:prstGeom prst="rect">
            <a:avLst/>
          </a:prstGeom>
          <a:noFill/>
        </p:spPr>
        <p:txBody>
          <a:bodyPr wrap="square" rtlCol="0">
            <a:spAutoFit/>
          </a:bodyPr>
          <a:lstStyle/>
          <a:p>
            <a:r>
              <a:rPr lang="en-US" sz="2000" dirty="0">
                <a:solidFill>
                  <a:srgbClr val="1E1E1E"/>
                </a:solidFill>
                <a:latin typeface="Calibri"/>
              </a:rPr>
              <a:t>C</a:t>
            </a:r>
            <a:endParaRPr lang="en-IN" sz="2000" dirty="0"/>
          </a:p>
        </p:txBody>
      </p:sp>
      <p:sp>
        <p:nvSpPr>
          <p:cNvPr id="26" name="TextBox 25">
            <a:extLst>
              <a:ext uri="{FF2B5EF4-FFF2-40B4-BE49-F238E27FC236}">
                <a16:creationId xmlns:a16="http://schemas.microsoft.com/office/drawing/2014/main" id="{4A938A9B-BF50-7007-E461-5C9EB207AA76}"/>
              </a:ext>
            </a:extLst>
          </p:cNvPr>
          <p:cNvSpPr txBox="1"/>
          <p:nvPr/>
        </p:nvSpPr>
        <p:spPr>
          <a:xfrm>
            <a:off x="3370461" y="2684056"/>
            <a:ext cx="392272" cy="400110"/>
          </a:xfrm>
          <a:prstGeom prst="rect">
            <a:avLst/>
          </a:prstGeom>
          <a:noFill/>
        </p:spPr>
        <p:txBody>
          <a:bodyPr wrap="square" rtlCol="0">
            <a:spAutoFit/>
          </a:bodyPr>
          <a:lstStyle/>
          <a:p>
            <a:r>
              <a:rPr lang="en-US" sz="2000" b="1" dirty="0">
                <a:solidFill>
                  <a:srgbClr val="1E1E1E"/>
                </a:solidFill>
                <a:latin typeface="Calibri"/>
              </a:rPr>
              <a:t>B</a:t>
            </a:r>
            <a:endParaRPr lang="en-IN" sz="2000" b="1" dirty="0"/>
          </a:p>
        </p:txBody>
      </p:sp>
      <p:cxnSp>
        <p:nvCxnSpPr>
          <p:cNvPr id="27" name="Straight Arrow Connector 26">
            <a:extLst>
              <a:ext uri="{FF2B5EF4-FFF2-40B4-BE49-F238E27FC236}">
                <a16:creationId xmlns:a16="http://schemas.microsoft.com/office/drawing/2014/main" id="{7A1D88D6-7A13-FB98-D2C8-6FE4BF31689E}"/>
              </a:ext>
            </a:extLst>
          </p:cNvPr>
          <p:cNvCxnSpPr>
            <a:cxnSpLocks/>
          </p:cNvCxnSpPr>
          <p:nvPr/>
        </p:nvCxnSpPr>
        <p:spPr>
          <a:xfrm flipH="1" flipV="1">
            <a:off x="2660436" y="3152574"/>
            <a:ext cx="378170" cy="320660"/>
          </a:xfrm>
          <a:prstGeom prst="straightConnector1">
            <a:avLst/>
          </a:prstGeom>
          <a:ln w="31750">
            <a:solidFill>
              <a:srgbClr val="0070C0"/>
            </a:solidFill>
            <a:headEnd type="triangle"/>
            <a:tailEnd type="triangle"/>
          </a:ln>
        </p:spPr>
        <p:style>
          <a:lnRef idx="1">
            <a:schemeClr val="dk1"/>
          </a:lnRef>
          <a:fillRef idx="0">
            <a:schemeClr val="dk1"/>
          </a:fillRef>
          <a:effectRef idx="0">
            <a:schemeClr val="dk1"/>
          </a:effectRef>
          <a:fontRef idx="minor">
            <a:schemeClr val="tx1"/>
          </a:fontRef>
        </p:style>
      </p:cxnSp>
      <p:sp>
        <p:nvSpPr>
          <p:cNvPr id="31" name="Flowchart: Connector 30">
            <a:extLst>
              <a:ext uri="{FF2B5EF4-FFF2-40B4-BE49-F238E27FC236}">
                <a16:creationId xmlns:a16="http://schemas.microsoft.com/office/drawing/2014/main" id="{A79342F2-1EFF-3E3E-F079-DB22A44CF5AB}"/>
              </a:ext>
            </a:extLst>
          </p:cNvPr>
          <p:cNvSpPr/>
          <p:nvPr/>
        </p:nvSpPr>
        <p:spPr>
          <a:xfrm>
            <a:off x="4043176" y="4379362"/>
            <a:ext cx="78472" cy="80434"/>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2" name="Flowchart: Connector 31">
            <a:extLst>
              <a:ext uri="{FF2B5EF4-FFF2-40B4-BE49-F238E27FC236}">
                <a16:creationId xmlns:a16="http://schemas.microsoft.com/office/drawing/2014/main" id="{86199209-0A6C-C060-1660-665E74463A6D}"/>
              </a:ext>
            </a:extLst>
          </p:cNvPr>
          <p:cNvSpPr/>
          <p:nvPr/>
        </p:nvSpPr>
        <p:spPr>
          <a:xfrm>
            <a:off x="3642937" y="2810027"/>
            <a:ext cx="78472" cy="80434"/>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3" name="Flowchart: Connector 32">
            <a:extLst>
              <a:ext uri="{FF2B5EF4-FFF2-40B4-BE49-F238E27FC236}">
                <a16:creationId xmlns:a16="http://schemas.microsoft.com/office/drawing/2014/main" id="{71E8341A-E506-F3F9-CF10-6AA760F45481}"/>
              </a:ext>
            </a:extLst>
          </p:cNvPr>
          <p:cNvSpPr/>
          <p:nvPr/>
        </p:nvSpPr>
        <p:spPr>
          <a:xfrm>
            <a:off x="1427417" y="2029815"/>
            <a:ext cx="78472" cy="80434"/>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4" name="Flowchart: Connector 33">
            <a:extLst>
              <a:ext uri="{FF2B5EF4-FFF2-40B4-BE49-F238E27FC236}">
                <a16:creationId xmlns:a16="http://schemas.microsoft.com/office/drawing/2014/main" id="{A629D10A-791C-46D5-71C7-EDF45F07A32F}"/>
              </a:ext>
            </a:extLst>
          </p:cNvPr>
          <p:cNvSpPr/>
          <p:nvPr/>
        </p:nvSpPr>
        <p:spPr>
          <a:xfrm>
            <a:off x="1869607" y="3681606"/>
            <a:ext cx="78472" cy="80434"/>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90E8F64B-9C67-F22E-165B-40C4F4113973}"/>
              </a:ext>
            </a:extLst>
          </p:cNvPr>
          <p:cNvSpPr txBox="1"/>
          <p:nvPr/>
        </p:nvSpPr>
        <p:spPr>
          <a:xfrm>
            <a:off x="5108085" y="1214942"/>
            <a:ext cx="6893757" cy="4248086"/>
          </a:xfrm>
          <a:prstGeom prst="rect">
            <a:avLst/>
          </a:prstGeom>
          <a:noFill/>
          <a:ln w="12700">
            <a:solidFill>
              <a:schemeClr val="accent1"/>
            </a:solidFill>
          </a:ln>
        </p:spPr>
        <p:txBody>
          <a:bodyPr wrap="square" rtlCol="0">
            <a:spAutoFit/>
          </a:bodyPr>
          <a:lstStyle/>
          <a:p>
            <a:pPr algn="just">
              <a:lnSpc>
                <a:spcPct val="107000"/>
              </a:lnSpc>
              <a:spcAft>
                <a:spcPts val="800"/>
              </a:spcAft>
            </a:pPr>
            <a:r>
              <a:rPr lang="en-IN" sz="1900" kern="100" dirty="0">
                <a:solidFill>
                  <a:srgbClr val="1E1E1E"/>
                </a:solidFill>
                <a:effectLst/>
                <a:latin typeface="Calibri" panose="020F0502020204030204" pitchFamily="34" charset="0"/>
                <a:ea typeface="Calibri" panose="020F0502020204030204" pitchFamily="34" charset="0"/>
                <a:cs typeface="Times New Roman" panose="02020603050405020304" pitchFamily="18" charset="0"/>
              </a:rPr>
              <a:t>The expansion rate of freezing water is not necessarily linear in the phase transition path with respect to the change in its internal energy, shown here as A-C-A cycle path; meaning, dV/dU is not necessarily a constant. Its rate of expansion might vary, accelerating either water end or solid end. Experimentations can identify the optimal energy exchange zone, where the largest volumetric change (ΔV) occurs with minimal energy change (ΔU). This "sweet zone" of phase transition enhances efficiency by the maximized ΔV/ΔU ratio. One thought experiment based on the non-linearity of the expansion rate showed, an efficiency as high as 50% is possible. </a:t>
            </a:r>
          </a:p>
          <a:p>
            <a:pPr algn="just">
              <a:lnSpc>
                <a:spcPct val="107000"/>
              </a:lnSpc>
              <a:spcAft>
                <a:spcPts val="800"/>
              </a:spcAft>
            </a:pPr>
            <a:r>
              <a:rPr lang="en-IN" sz="1900" kern="100" dirty="0">
                <a:solidFill>
                  <a:srgbClr val="1E1E1E"/>
                </a:solidFill>
                <a:effectLst/>
                <a:latin typeface="Calibri" panose="020F0502020204030204" pitchFamily="34" charset="0"/>
                <a:ea typeface="Calibri" panose="020F0502020204030204" pitchFamily="34" charset="0"/>
                <a:cs typeface="Times New Roman" panose="02020603050405020304" pitchFamily="18" charset="0"/>
              </a:rPr>
              <a:t>Furthermore, eutectic techniques such as doping the fluid with salt sugar paraffin-wax etc may be experimented with, to enhance ΔV/ΔU.</a:t>
            </a:r>
          </a:p>
        </p:txBody>
      </p:sp>
      <p:pic>
        <p:nvPicPr>
          <p:cNvPr id="3" name="Picture 2">
            <a:extLst>
              <a:ext uri="{FF2B5EF4-FFF2-40B4-BE49-F238E27FC236}">
                <a16:creationId xmlns:a16="http://schemas.microsoft.com/office/drawing/2014/main" id="{33094B88-A240-3FD2-9BA1-3EC1575808C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3312012">
            <a:off x="2090414" y="3626743"/>
            <a:ext cx="2333496" cy="151283"/>
          </a:xfrm>
          <a:prstGeom prst="rect">
            <a:avLst/>
          </a:prstGeom>
        </p:spPr>
      </p:pic>
      <p:pic>
        <p:nvPicPr>
          <p:cNvPr id="4" name="Picture 3">
            <a:extLst>
              <a:ext uri="{FF2B5EF4-FFF2-40B4-BE49-F238E27FC236}">
                <a16:creationId xmlns:a16="http://schemas.microsoft.com/office/drawing/2014/main" id="{9EF77CDB-3E07-F02B-AAE2-EF6B2FC5168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5730985">
            <a:off x="3442576" y="3836432"/>
            <a:ext cx="1016536" cy="186821"/>
          </a:xfrm>
          <a:prstGeom prst="rect">
            <a:avLst/>
          </a:prstGeom>
        </p:spPr>
      </p:pic>
      <p:cxnSp>
        <p:nvCxnSpPr>
          <p:cNvPr id="39" name="Straight Connector 38">
            <a:extLst>
              <a:ext uri="{FF2B5EF4-FFF2-40B4-BE49-F238E27FC236}">
                <a16:creationId xmlns:a16="http://schemas.microsoft.com/office/drawing/2014/main" id="{65225CDA-1A28-E8C7-5DB6-69798FEF6531}"/>
              </a:ext>
            </a:extLst>
          </p:cNvPr>
          <p:cNvCxnSpPr>
            <a:cxnSpLocks/>
          </p:cNvCxnSpPr>
          <p:nvPr/>
        </p:nvCxnSpPr>
        <p:spPr>
          <a:xfrm flipH="1">
            <a:off x="907079" y="4396885"/>
            <a:ext cx="3752687" cy="22390"/>
          </a:xfrm>
          <a:prstGeom prst="line">
            <a:avLst/>
          </a:prstGeom>
          <a:ln w="317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D89C174B-6E43-47E0-F40E-7FBB1C90009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5048834">
            <a:off x="1078171" y="2450910"/>
            <a:ext cx="1016536" cy="186821"/>
          </a:xfrm>
          <a:prstGeom prst="rect">
            <a:avLst/>
          </a:prstGeom>
        </p:spPr>
      </p:pic>
      <p:sp>
        <p:nvSpPr>
          <p:cNvPr id="66" name="Freeform: Shape 65">
            <a:extLst>
              <a:ext uri="{FF2B5EF4-FFF2-40B4-BE49-F238E27FC236}">
                <a16:creationId xmlns:a16="http://schemas.microsoft.com/office/drawing/2014/main" id="{0B04F560-E787-4197-8944-70E569B5917F}"/>
              </a:ext>
            </a:extLst>
          </p:cNvPr>
          <p:cNvSpPr/>
          <p:nvPr/>
        </p:nvSpPr>
        <p:spPr>
          <a:xfrm>
            <a:off x="1445954" y="2067034"/>
            <a:ext cx="2625037" cy="2360481"/>
          </a:xfrm>
          <a:custGeom>
            <a:avLst/>
            <a:gdLst>
              <a:gd name="connsiteX0" fmla="*/ 0 w 1613043"/>
              <a:gd name="connsiteY0" fmla="*/ 0 h 1376738"/>
              <a:gd name="connsiteX1" fmla="*/ 1212351 w 1613043"/>
              <a:gd name="connsiteY1" fmla="*/ 267129 h 1376738"/>
              <a:gd name="connsiteX2" fmla="*/ 1613043 w 1613043"/>
              <a:gd name="connsiteY2" fmla="*/ 1376738 h 1376738"/>
              <a:gd name="connsiteX0" fmla="*/ 0 w 1613043"/>
              <a:gd name="connsiteY0" fmla="*/ 0 h 1376738"/>
              <a:gd name="connsiteX1" fmla="*/ 1212351 w 1613043"/>
              <a:gd name="connsiteY1" fmla="*/ 267129 h 1376738"/>
              <a:gd name="connsiteX2" fmla="*/ 1613043 w 1613043"/>
              <a:gd name="connsiteY2" fmla="*/ 1376738 h 1376738"/>
              <a:gd name="connsiteX0" fmla="*/ 0 w 1613043"/>
              <a:gd name="connsiteY0" fmla="*/ 1470 h 1378208"/>
              <a:gd name="connsiteX1" fmla="*/ 1212351 w 1613043"/>
              <a:gd name="connsiteY1" fmla="*/ 268599 h 1378208"/>
              <a:gd name="connsiteX2" fmla="*/ 1613043 w 1613043"/>
              <a:gd name="connsiteY2" fmla="*/ 1378208 h 1378208"/>
            </a:gdLst>
            <a:ahLst/>
            <a:cxnLst>
              <a:cxn ang="0">
                <a:pos x="connsiteX0" y="connsiteY0"/>
              </a:cxn>
              <a:cxn ang="0">
                <a:pos x="connsiteX1" y="connsiteY1"/>
              </a:cxn>
              <a:cxn ang="0">
                <a:pos x="connsiteX2" y="connsiteY2"/>
              </a:cxn>
            </a:cxnLst>
            <a:rect l="l" t="t" r="r" b="b"/>
            <a:pathLst>
              <a:path w="1613043" h="1378208">
                <a:moveTo>
                  <a:pt x="0" y="1470"/>
                </a:moveTo>
                <a:cubicBezTo>
                  <a:pt x="282356" y="-9687"/>
                  <a:pt x="943511" y="39143"/>
                  <a:pt x="1212351" y="268599"/>
                </a:cubicBezTo>
                <a:cubicBezTo>
                  <a:pt x="1481191" y="498055"/>
                  <a:pt x="1546780" y="1106739"/>
                  <a:pt x="1613043" y="1378208"/>
                </a:cubicBezTo>
              </a:path>
            </a:pathLst>
          </a:custGeom>
          <a:noFill/>
          <a:ln w="254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cxnSp>
        <p:nvCxnSpPr>
          <p:cNvPr id="70" name="Straight Connector 69">
            <a:extLst>
              <a:ext uri="{FF2B5EF4-FFF2-40B4-BE49-F238E27FC236}">
                <a16:creationId xmlns:a16="http://schemas.microsoft.com/office/drawing/2014/main" id="{632EF7CA-E236-72FC-B739-DE83E4C27EE7}"/>
              </a:ext>
            </a:extLst>
          </p:cNvPr>
          <p:cNvCxnSpPr>
            <a:stCxn id="67" idx="2"/>
            <a:endCxn id="66" idx="0"/>
          </p:cNvCxnSpPr>
          <p:nvPr/>
        </p:nvCxnSpPr>
        <p:spPr>
          <a:xfrm flipH="1" flipV="1">
            <a:off x="1445954" y="2069552"/>
            <a:ext cx="2632497" cy="2338000"/>
          </a:xfrm>
          <a:prstGeom prst="line">
            <a:avLst/>
          </a:prstGeom>
          <a:ln w="15875">
            <a:solidFill>
              <a:srgbClr val="FF0000"/>
            </a:solidFill>
          </a:ln>
        </p:spPr>
        <p:style>
          <a:lnRef idx="1">
            <a:schemeClr val="accent1"/>
          </a:lnRef>
          <a:fillRef idx="0">
            <a:schemeClr val="accent1"/>
          </a:fillRef>
          <a:effectRef idx="0">
            <a:schemeClr val="accent1"/>
          </a:effectRef>
          <a:fontRef idx="minor">
            <a:schemeClr val="tx1"/>
          </a:fontRef>
        </p:style>
      </p:cxnSp>
      <p:sp>
        <p:nvSpPr>
          <p:cNvPr id="67" name="Freeform: Shape 66">
            <a:extLst>
              <a:ext uri="{FF2B5EF4-FFF2-40B4-BE49-F238E27FC236}">
                <a16:creationId xmlns:a16="http://schemas.microsoft.com/office/drawing/2014/main" id="{69F470DA-3060-B263-0C62-66D139630E96}"/>
              </a:ext>
            </a:extLst>
          </p:cNvPr>
          <p:cNvSpPr/>
          <p:nvPr/>
        </p:nvSpPr>
        <p:spPr>
          <a:xfrm>
            <a:off x="1453414" y="2049589"/>
            <a:ext cx="2625037" cy="2357963"/>
          </a:xfrm>
          <a:custGeom>
            <a:avLst/>
            <a:gdLst>
              <a:gd name="connsiteX0" fmla="*/ 0 w 1613043"/>
              <a:gd name="connsiteY0" fmla="*/ 0 h 1376738"/>
              <a:gd name="connsiteX1" fmla="*/ 1212351 w 1613043"/>
              <a:gd name="connsiteY1" fmla="*/ 267129 h 1376738"/>
              <a:gd name="connsiteX2" fmla="*/ 1613043 w 1613043"/>
              <a:gd name="connsiteY2" fmla="*/ 1376738 h 1376738"/>
              <a:gd name="connsiteX0" fmla="*/ 0 w 1613043"/>
              <a:gd name="connsiteY0" fmla="*/ 0 h 1376738"/>
              <a:gd name="connsiteX1" fmla="*/ 385308 w 1613043"/>
              <a:gd name="connsiteY1" fmla="*/ 1088957 h 1376738"/>
              <a:gd name="connsiteX2" fmla="*/ 1613043 w 1613043"/>
              <a:gd name="connsiteY2" fmla="*/ 1376738 h 1376738"/>
              <a:gd name="connsiteX0" fmla="*/ 0 w 1613043"/>
              <a:gd name="connsiteY0" fmla="*/ 0 h 1376738"/>
              <a:gd name="connsiteX1" fmla="*/ 385308 w 1613043"/>
              <a:gd name="connsiteY1" fmla="*/ 1088957 h 1376738"/>
              <a:gd name="connsiteX2" fmla="*/ 1613043 w 1613043"/>
              <a:gd name="connsiteY2" fmla="*/ 1376738 h 1376738"/>
              <a:gd name="connsiteX0" fmla="*/ 0 w 1613043"/>
              <a:gd name="connsiteY0" fmla="*/ 0 h 1376738"/>
              <a:gd name="connsiteX1" fmla="*/ 385308 w 1613043"/>
              <a:gd name="connsiteY1" fmla="*/ 1088957 h 1376738"/>
              <a:gd name="connsiteX2" fmla="*/ 1613043 w 1613043"/>
              <a:gd name="connsiteY2" fmla="*/ 1376738 h 1376738"/>
              <a:gd name="connsiteX0" fmla="*/ 0 w 1613043"/>
              <a:gd name="connsiteY0" fmla="*/ 0 h 1376738"/>
              <a:gd name="connsiteX1" fmla="*/ 309548 w 1613043"/>
              <a:gd name="connsiteY1" fmla="*/ 1208932 h 1376738"/>
              <a:gd name="connsiteX2" fmla="*/ 1613043 w 1613043"/>
              <a:gd name="connsiteY2" fmla="*/ 1376738 h 1376738"/>
              <a:gd name="connsiteX0" fmla="*/ 0 w 1613043"/>
              <a:gd name="connsiteY0" fmla="*/ 0 h 1376738"/>
              <a:gd name="connsiteX1" fmla="*/ 366368 w 1613043"/>
              <a:gd name="connsiteY1" fmla="*/ 1082959 h 1376738"/>
              <a:gd name="connsiteX2" fmla="*/ 1613043 w 1613043"/>
              <a:gd name="connsiteY2" fmla="*/ 1376738 h 1376738"/>
            </a:gdLst>
            <a:ahLst/>
            <a:cxnLst>
              <a:cxn ang="0">
                <a:pos x="connsiteX0" y="connsiteY0"/>
              </a:cxn>
              <a:cxn ang="0">
                <a:pos x="connsiteX1" y="connsiteY1"/>
              </a:cxn>
              <a:cxn ang="0">
                <a:pos x="connsiteX2" y="connsiteY2"/>
              </a:cxn>
            </a:cxnLst>
            <a:rect l="l" t="t" r="r" b="b"/>
            <a:pathLst>
              <a:path w="1613043" h="1376738">
                <a:moveTo>
                  <a:pt x="0" y="0"/>
                </a:moveTo>
                <a:cubicBezTo>
                  <a:pt x="92957" y="300778"/>
                  <a:pt x="97528" y="853503"/>
                  <a:pt x="366368" y="1082959"/>
                </a:cubicBezTo>
                <a:cubicBezTo>
                  <a:pt x="635208" y="1312415"/>
                  <a:pt x="1262681" y="1357216"/>
                  <a:pt x="1613043" y="1376738"/>
                </a:cubicBezTo>
              </a:path>
            </a:pathLst>
          </a:custGeom>
          <a:noFill/>
          <a:ln w="254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39" name="Straight Arrow Connector 138">
            <a:extLst>
              <a:ext uri="{FF2B5EF4-FFF2-40B4-BE49-F238E27FC236}">
                <a16:creationId xmlns:a16="http://schemas.microsoft.com/office/drawing/2014/main" id="{005BC070-487D-09A6-45CA-4B951CA12D0F}"/>
              </a:ext>
            </a:extLst>
          </p:cNvPr>
          <p:cNvCxnSpPr>
            <a:cxnSpLocks/>
          </p:cNvCxnSpPr>
          <p:nvPr/>
        </p:nvCxnSpPr>
        <p:spPr>
          <a:xfrm flipH="1">
            <a:off x="1727720" y="1855139"/>
            <a:ext cx="1225354" cy="1413735"/>
          </a:xfrm>
          <a:prstGeom prst="straightConnector1">
            <a:avLst/>
          </a:prstGeom>
          <a:ln w="15875">
            <a:solidFill>
              <a:srgbClr val="002060"/>
            </a:solidFill>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a:extLst>
              <a:ext uri="{FF2B5EF4-FFF2-40B4-BE49-F238E27FC236}">
                <a16:creationId xmlns:a16="http://schemas.microsoft.com/office/drawing/2014/main" id="{436DB25B-9615-0492-B705-6AAEEA8AFF4D}"/>
              </a:ext>
            </a:extLst>
          </p:cNvPr>
          <p:cNvCxnSpPr>
            <a:cxnSpLocks/>
          </p:cNvCxnSpPr>
          <p:nvPr/>
        </p:nvCxnSpPr>
        <p:spPr>
          <a:xfrm flipV="1">
            <a:off x="3677108" y="4778290"/>
            <a:ext cx="204466" cy="127280"/>
          </a:xfrm>
          <a:prstGeom prst="straightConnector1">
            <a:avLst/>
          </a:prstGeom>
          <a:ln w="15875">
            <a:solidFill>
              <a:srgbClr val="002060"/>
            </a:solidFill>
            <a:tailEnd type="triangle"/>
          </a:ln>
        </p:spPr>
        <p:style>
          <a:lnRef idx="1">
            <a:schemeClr val="dk1"/>
          </a:lnRef>
          <a:fillRef idx="0">
            <a:schemeClr val="dk1"/>
          </a:fillRef>
          <a:effectRef idx="0">
            <a:schemeClr val="dk1"/>
          </a:effectRef>
          <a:fontRef idx="minor">
            <a:schemeClr val="tx1"/>
          </a:fontRef>
        </p:style>
      </p:cxnSp>
      <p:cxnSp>
        <p:nvCxnSpPr>
          <p:cNvPr id="25" name="Straight Arrow Connector 24">
            <a:extLst>
              <a:ext uri="{FF2B5EF4-FFF2-40B4-BE49-F238E27FC236}">
                <a16:creationId xmlns:a16="http://schemas.microsoft.com/office/drawing/2014/main" id="{48B43081-67BD-7B98-4650-EC12F41702E7}"/>
              </a:ext>
            </a:extLst>
          </p:cNvPr>
          <p:cNvCxnSpPr>
            <a:cxnSpLocks/>
          </p:cNvCxnSpPr>
          <p:nvPr/>
        </p:nvCxnSpPr>
        <p:spPr>
          <a:xfrm flipH="1" flipV="1">
            <a:off x="1682097" y="4738026"/>
            <a:ext cx="146267" cy="167544"/>
          </a:xfrm>
          <a:prstGeom prst="straightConnector1">
            <a:avLst/>
          </a:prstGeom>
          <a:ln w="15875">
            <a:solidFill>
              <a:srgbClr val="002060"/>
            </a:solidFill>
            <a:tailEnd type="triangle"/>
          </a:ln>
        </p:spPr>
        <p:style>
          <a:lnRef idx="1">
            <a:schemeClr val="dk1"/>
          </a:lnRef>
          <a:fillRef idx="0">
            <a:schemeClr val="dk1"/>
          </a:fillRef>
          <a:effectRef idx="0">
            <a:schemeClr val="dk1"/>
          </a:effectRef>
          <a:fontRef idx="minor">
            <a:schemeClr val="tx1"/>
          </a:fontRef>
        </p:style>
      </p:cxnSp>
      <p:cxnSp>
        <p:nvCxnSpPr>
          <p:cNvPr id="90" name="Straight Arrow Connector 89">
            <a:extLst>
              <a:ext uri="{FF2B5EF4-FFF2-40B4-BE49-F238E27FC236}">
                <a16:creationId xmlns:a16="http://schemas.microsoft.com/office/drawing/2014/main" id="{74A3C58F-F35A-2546-1BBF-7D4AD996C3DD}"/>
              </a:ext>
            </a:extLst>
          </p:cNvPr>
          <p:cNvCxnSpPr>
            <a:cxnSpLocks/>
          </p:cNvCxnSpPr>
          <p:nvPr/>
        </p:nvCxnSpPr>
        <p:spPr>
          <a:xfrm flipH="1" flipV="1">
            <a:off x="3831206" y="2880347"/>
            <a:ext cx="123484" cy="508916"/>
          </a:xfrm>
          <a:prstGeom prst="straightConnector1">
            <a:avLst/>
          </a:prstGeom>
          <a:ln w="31750">
            <a:solidFill>
              <a:srgbClr val="C00000"/>
            </a:solidFill>
            <a:headEnd type="triangle"/>
            <a:tailEnd type="triangle"/>
          </a:ln>
        </p:spPr>
        <p:style>
          <a:lnRef idx="1">
            <a:schemeClr val="dk1"/>
          </a:lnRef>
          <a:fillRef idx="0">
            <a:schemeClr val="dk1"/>
          </a:fillRef>
          <a:effectRef idx="0">
            <a:schemeClr val="dk1"/>
          </a:effectRef>
          <a:fontRef idx="minor">
            <a:schemeClr val="tx1"/>
          </a:fontRef>
        </p:style>
      </p:cxnSp>
      <p:cxnSp>
        <p:nvCxnSpPr>
          <p:cNvPr id="20" name="Straight Arrow Connector 19">
            <a:extLst>
              <a:ext uri="{FF2B5EF4-FFF2-40B4-BE49-F238E27FC236}">
                <a16:creationId xmlns:a16="http://schemas.microsoft.com/office/drawing/2014/main" id="{80D3CE12-BCF7-B1A3-FF67-0FFD9BAAB6E4}"/>
              </a:ext>
            </a:extLst>
          </p:cNvPr>
          <p:cNvCxnSpPr>
            <a:cxnSpLocks/>
          </p:cNvCxnSpPr>
          <p:nvPr/>
        </p:nvCxnSpPr>
        <p:spPr>
          <a:xfrm flipH="1" flipV="1">
            <a:off x="1592948" y="3142794"/>
            <a:ext cx="111152" cy="508203"/>
          </a:xfrm>
          <a:prstGeom prst="straightConnector1">
            <a:avLst/>
          </a:prstGeom>
          <a:ln w="31750">
            <a:solidFill>
              <a:srgbClr val="C00000"/>
            </a:solidFill>
            <a:headEnd type="triangle"/>
            <a:tailEnd type="triangle"/>
          </a:ln>
        </p:spPr>
        <p:style>
          <a:lnRef idx="1">
            <a:schemeClr val="dk1"/>
          </a:lnRef>
          <a:fillRef idx="0">
            <a:schemeClr val="dk1"/>
          </a:fillRef>
          <a:effectRef idx="0">
            <a:schemeClr val="dk1"/>
          </a:effectRef>
          <a:fontRef idx="minor">
            <a:schemeClr val="tx1"/>
          </a:fontRef>
        </p:style>
      </p:cxnSp>
      <p:cxnSp>
        <p:nvCxnSpPr>
          <p:cNvPr id="52" name="Straight Connector 51">
            <a:extLst>
              <a:ext uri="{FF2B5EF4-FFF2-40B4-BE49-F238E27FC236}">
                <a16:creationId xmlns:a16="http://schemas.microsoft.com/office/drawing/2014/main" id="{4E940013-B073-581F-C756-3BAC58E79E03}"/>
              </a:ext>
            </a:extLst>
          </p:cNvPr>
          <p:cNvCxnSpPr>
            <a:cxnSpLocks/>
          </p:cNvCxnSpPr>
          <p:nvPr/>
        </p:nvCxnSpPr>
        <p:spPr>
          <a:xfrm flipH="1">
            <a:off x="4085748" y="2459488"/>
            <a:ext cx="14257" cy="2309165"/>
          </a:xfrm>
          <a:prstGeom prst="line">
            <a:avLst/>
          </a:prstGeom>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B7C0EA3E-807A-2AAE-9469-F47D6D83BB44}"/>
              </a:ext>
            </a:extLst>
          </p:cNvPr>
          <p:cNvSpPr txBox="1"/>
          <p:nvPr/>
        </p:nvSpPr>
        <p:spPr>
          <a:xfrm>
            <a:off x="518597" y="208530"/>
            <a:ext cx="6096000" cy="721736"/>
          </a:xfrm>
          <a:prstGeom prst="rect">
            <a:avLst/>
          </a:prstGeom>
          <a:noFill/>
        </p:spPr>
        <p:txBody>
          <a:bodyPr wrap="square">
            <a:spAutoFit/>
          </a:bodyPr>
          <a:lstStyle/>
          <a:p>
            <a:pPr algn="just">
              <a:lnSpc>
                <a:spcPct val="107000"/>
              </a:lnSpc>
              <a:spcAft>
                <a:spcPts val="800"/>
              </a:spcAft>
            </a:pPr>
            <a:r>
              <a:rPr lang="en-IN" sz="4000" u="sng" kern="100" dirty="0">
                <a:solidFill>
                  <a:srgbClr val="1E1E1E"/>
                </a:solidFill>
                <a:effectLst/>
                <a:latin typeface="Calibri" panose="020F0502020204030204" pitchFamily="34" charset="0"/>
                <a:ea typeface="Calibri" panose="020F0502020204030204" pitchFamily="34" charset="0"/>
                <a:cs typeface="Times New Roman" panose="02020603050405020304" pitchFamily="18" charset="0"/>
              </a:rPr>
              <a:t>The Scope of Research</a:t>
            </a:r>
            <a:endParaRPr lang="en-IN" sz="40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8811142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774707-2774-B205-76BC-5D8445D03EB6}"/>
            </a:ext>
          </a:extLst>
        </p:cNvPr>
        <p:cNvGrpSpPr/>
        <p:nvPr/>
      </p:nvGrpSpPr>
      <p:grpSpPr>
        <a:xfrm>
          <a:off x="0" y="0"/>
          <a:ext cx="0" cy="0"/>
          <a:chOff x="0" y="0"/>
          <a:chExt cx="0" cy="0"/>
        </a:xfrm>
      </p:grpSpPr>
      <p:cxnSp>
        <p:nvCxnSpPr>
          <p:cNvPr id="25" name="Straight Arrow Connector 24">
            <a:extLst>
              <a:ext uri="{FF2B5EF4-FFF2-40B4-BE49-F238E27FC236}">
                <a16:creationId xmlns:a16="http://schemas.microsoft.com/office/drawing/2014/main" id="{D2A2F7D1-6284-AD1B-9EAC-C227910A748B}"/>
              </a:ext>
            </a:extLst>
          </p:cNvPr>
          <p:cNvCxnSpPr>
            <a:cxnSpLocks/>
          </p:cNvCxnSpPr>
          <p:nvPr/>
        </p:nvCxnSpPr>
        <p:spPr>
          <a:xfrm flipV="1">
            <a:off x="1075173" y="5446288"/>
            <a:ext cx="368313" cy="1"/>
          </a:xfrm>
          <a:prstGeom prst="straightConnector1">
            <a:avLst/>
          </a:prstGeom>
          <a:ln w="38100">
            <a:solidFill>
              <a:srgbClr val="002060"/>
            </a:solidFill>
            <a:tailEnd type="triangle"/>
          </a:ln>
        </p:spPr>
        <p:style>
          <a:lnRef idx="1">
            <a:schemeClr val="dk1"/>
          </a:lnRef>
          <a:fillRef idx="0">
            <a:schemeClr val="dk1"/>
          </a:fillRef>
          <a:effectRef idx="0">
            <a:schemeClr val="dk1"/>
          </a:effectRef>
          <a:fontRef idx="minor">
            <a:schemeClr val="tx1"/>
          </a:fontRef>
        </p:style>
      </p:cxnSp>
      <p:sp>
        <p:nvSpPr>
          <p:cNvPr id="26" name="TextBox 25">
            <a:extLst>
              <a:ext uri="{FF2B5EF4-FFF2-40B4-BE49-F238E27FC236}">
                <a16:creationId xmlns:a16="http://schemas.microsoft.com/office/drawing/2014/main" id="{A8149E48-0138-D564-B765-332F2F6CA010}"/>
              </a:ext>
            </a:extLst>
          </p:cNvPr>
          <p:cNvSpPr txBox="1"/>
          <p:nvPr/>
        </p:nvSpPr>
        <p:spPr>
          <a:xfrm flipH="1">
            <a:off x="771165" y="5247976"/>
            <a:ext cx="625386" cy="400110"/>
          </a:xfrm>
          <a:prstGeom prst="rect">
            <a:avLst/>
          </a:prstGeom>
          <a:noFill/>
        </p:spPr>
        <p:txBody>
          <a:bodyPr wrap="square" rtlCol="0">
            <a:spAutoFit/>
          </a:bodyPr>
          <a:lstStyle/>
          <a:p>
            <a:r>
              <a:rPr lang="en-US" sz="2000" dirty="0">
                <a:solidFill>
                  <a:srgbClr val="1E1E1E"/>
                </a:solidFill>
                <a:latin typeface="Calibri"/>
              </a:rPr>
              <a:t>U</a:t>
            </a:r>
            <a:endParaRPr lang="en-IN" sz="2000" dirty="0"/>
          </a:p>
        </p:txBody>
      </p:sp>
      <p:cxnSp>
        <p:nvCxnSpPr>
          <p:cNvPr id="30" name="Straight Connector 29">
            <a:extLst>
              <a:ext uri="{FF2B5EF4-FFF2-40B4-BE49-F238E27FC236}">
                <a16:creationId xmlns:a16="http://schemas.microsoft.com/office/drawing/2014/main" id="{5E11FB36-CF94-7D9A-B9C0-34E2CF87709C}"/>
              </a:ext>
            </a:extLst>
          </p:cNvPr>
          <p:cNvCxnSpPr>
            <a:cxnSpLocks/>
          </p:cNvCxnSpPr>
          <p:nvPr/>
        </p:nvCxnSpPr>
        <p:spPr>
          <a:xfrm>
            <a:off x="2150520" y="5341470"/>
            <a:ext cx="0" cy="730504"/>
          </a:xfrm>
          <a:prstGeom prst="line">
            <a:avLst/>
          </a:prstGeom>
        </p:spPr>
        <p:style>
          <a:lnRef idx="1">
            <a:schemeClr val="accent1"/>
          </a:lnRef>
          <a:fillRef idx="0">
            <a:schemeClr val="accent1"/>
          </a:fillRef>
          <a:effectRef idx="0">
            <a:schemeClr val="accent1"/>
          </a:effectRef>
          <a:fontRef idx="minor">
            <a:schemeClr val="tx1"/>
          </a:fontRef>
        </p:style>
      </p:cxnSp>
      <p:sp>
        <p:nvSpPr>
          <p:cNvPr id="47" name="Freeform: Shape 46">
            <a:extLst>
              <a:ext uri="{FF2B5EF4-FFF2-40B4-BE49-F238E27FC236}">
                <a16:creationId xmlns:a16="http://schemas.microsoft.com/office/drawing/2014/main" id="{1F3617F8-35F5-93A6-6554-856A6B9A3E65}"/>
              </a:ext>
            </a:extLst>
          </p:cNvPr>
          <p:cNvSpPr/>
          <p:nvPr/>
        </p:nvSpPr>
        <p:spPr>
          <a:xfrm>
            <a:off x="1974096" y="3899401"/>
            <a:ext cx="2577651" cy="1344674"/>
          </a:xfrm>
          <a:custGeom>
            <a:avLst/>
            <a:gdLst>
              <a:gd name="connsiteX0" fmla="*/ 0 w 1613043"/>
              <a:gd name="connsiteY0" fmla="*/ 0 h 1376738"/>
              <a:gd name="connsiteX1" fmla="*/ 1212351 w 1613043"/>
              <a:gd name="connsiteY1" fmla="*/ 267129 h 1376738"/>
              <a:gd name="connsiteX2" fmla="*/ 1613043 w 1613043"/>
              <a:gd name="connsiteY2" fmla="*/ 1376738 h 1376738"/>
              <a:gd name="connsiteX0" fmla="*/ 0 w 1613043"/>
              <a:gd name="connsiteY0" fmla="*/ 0 h 1376738"/>
              <a:gd name="connsiteX1" fmla="*/ 385308 w 1613043"/>
              <a:gd name="connsiteY1" fmla="*/ 1088957 h 1376738"/>
              <a:gd name="connsiteX2" fmla="*/ 1613043 w 1613043"/>
              <a:gd name="connsiteY2" fmla="*/ 1376738 h 1376738"/>
              <a:gd name="connsiteX0" fmla="*/ 0 w 1613043"/>
              <a:gd name="connsiteY0" fmla="*/ 0 h 1376738"/>
              <a:gd name="connsiteX1" fmla="*/ 385308 w 1613043"/>
              <a:gd name="connsiteY1" fmla="*/ 1088957 h 1376738"/>
              <a:gd name="connsiteX2" fmla="*/ 1613043 w 1613043"/>
              <a:gd name="connsiteY2" fmla="*/ 1376738 h 1376738"/>
              <a:gd name="connsiteX0" fmla="*/ 0 w 1613043"/>
              <a:gd name="connsiteY0" fmla="*/ 0 h 1376738"/>
              <a:gd name="connsiteX1" fmla="*/ 385308 w 1613043"/>
              <a:gd name="connsiteY1" fmla="*/ 1088957 h 1376738"/>
              <a:gd name="connsiteX2" fmla="*/ 1613043 w 1613043"/>
              <a:gd name="connsiteY2" fmla="*/ 1376738 h 1376738"/>
              <a:gd name="connsiteX0" fmla="*/ 0 w 1613043"/>
              <a:gd name="connsiteY0" fmla="*/ 0 h 1376738"/>
              <a:gd name="connsiteX1" fmla="*/ 309548 w 1613043"/>
              <a:gd name="connsiteY1" fmla="*/ 1208932 h 1376738"/>
              <a:gd name="connsiteX2" fmla="*/ 1613043 w 1613043"/>
              <a:gd name="connsiteY2" fmla="*/ 1376738 h 1376738"/>
              <a:gd name="connsiteX0" fmla="*/ 0 w 1613043"/>
              <a:gd name="connsiteY0" fmla="*/ 0 h 1376738"/>
              <a:gd name="connsiteX1" fmla="*/ 366368 w 1613043"/>
              <a:gd name="connsiteY1" fmla="*/ 1082959 h 1376738"/>
              <a:gd name="connsiteX2" fmla="*/ 1613043 w 1613043"/>
              <a:gd name="connsiteY2" fmla="*/ 1376738 h 1376738"/>
              <a:gd name="connsiteX0" fmla="*/ 0 w 1613043"/>
              <a:gd name="connsiteY0" fmla="*/ 0 h 1376738"/>
              <a:gd name="connsiteX1" fmla="*/ 330309 w 1613043"/>
              <a:gd name="connsiteY1" fmla="*/ 886253 h 1376738"/>
              <a:gd name="connsiteX2" fmla="*/ 1613043 w 1613043"/>
              <a:gd name="connsiteY2" fmla="*/ 1376738 h 1376738"/>
              <a:gd name="connsiteX0" fmla="*/ 0 w 1613043"/>
              <a:gd name="connsiteY0" fmla="*/ 0 h 1376738"/>
              <a:gd name="connsiteX1" fmla="*/ 330309 w 1613043"/>
              <a:gd name="connsiteY1" fmla="*/ 886253 h 1376738"/>
              <a:gd name="connsiteX2" fmla="*/ 1613043 w 1613043"/>
              <a:gd name="connsiteY2" fmla="*/ 1376738 h 1376738"/>
              <a:gd name="connsiteX0" fmla="*/ 0 w 1613043"/>
              <a:gd name="connsiteY0" fmla="*/ 0 h 1376738"/>
              <a:gd name="connsiteX1" fmla="*/ 330309 w 1613043"/>
              <a:gd name="connsiteY1" fmla="*/ 886253 h 1376738"/>
              <a:gd name="connsiteX2" fmla="*/ 1613043 w 1613043"/>
              <a:gd name="connsiteY2" fmla="*/ 1376738 h 1376738"/>
              <a:gd name="connsiteX0" fmla="*/ 0 w 1613043"/>
              <a:gd name="connsiteY0" fmla="*/ 0 h 1376738"/>
              <a:gd name="connsiteX1" fmla="*/ 802357 w 1613043"/>
              <a:gd name="connsiteY1" fmla="*/ 274866 h 1376738"/>
              <a:gd name="connsiteX2" fmla="*/ 1613043 w 1613043"/>
              <a:gd name="connsiteY2" fmla="*/ 1376738 h 1376738"/>
              <a:gd name="connsiteX0" fmla="*/ 0 w 1613043"/>
              <a:gd name="connsiteY0" fmla="*/ 0 h 1376738"/>
              <a:gd name="connsiteX1" fmla="*/ 802357 w 1613043"/>
              <a:gd name="connsiteY1" fmla="*/ 274866 h 1376738"/>
              <a:gd name="connsiteX2" fmla="*/ 1613043 w 1613043"/>
              <a:gd name="connsiteY2" fmla="*/ 1376738 h 1376738"/>
              <a:gd name="connsiteX0" fmla="*/ 0 w 1613043"/>
              <a:gd name="connsiteY0" fmla="*/ 0 h 1376738"/>
              <a:gd name="connsiteX1" fmla="*/ 802357 w 1613043"/>
              <a:gd name="connsiteY1" fmla="*/ 274866 h 1376738"/>
              <a:gd name="connsiteX2" fmla="*/ 1613043 w 1613043"/>
              <a:gd name="connsiteY2" fmla="*/ 1376738 h 1376738"/>
              <a:gd name="connsiteX0" fmla="*/ 0 w 1613043"/>
              <a:gd name="connsiteY0" fmla="*/ 0 h 1379424"/>
              <a:gd name="connsiteX1" fmla="*/ 346699 w 1613043"/>
              <a:gd name="connsiteY1" fmla="*/ 864987 h 1379424"/>
              <a:gd name="connsiteX2" fmla="*/ 1613043 w 1613043"/>
              <a:gd name="connsiteY2" fmla="*/ 1376738 h 1379424"/>
              <a:gd name="connsiteX0" fmla="*/ 0 w 1613043"/>
              <a:gd name="connsiteY0" fmla="*/ 0 h 1376738"/>
              <a:gd name="connsiteX1" fmla="*/ 346699 w 1613043"/>
              <a:gd name="connsiteY1" fmla="*/ 864987 h 1376738"/>
              <a:gd name="connsiteX2" fmla="*/ 1613043 w 1613043"/>
              <a:gd name="connsiteY2" fmla="*/ 1376738 h 1376738"/>
              <a:gd name="connsiteX0" fmla="*/ 0 w 1613043"/>
              <a:gd name="connsiteY0" fmla="*/ 0 h 1376738"/>
              <a:gd name="connsiteX1" fmla="*/ 346699 w 1613043"/>
              <a:gd name="connsiteY1" fmla="*/ 864987 h 1376738"/>
              <a:gd name="connsiteX2" fmla="*/ 1613043 w 1613043"/>
              <a:gd name="connsiteY2" fmla="*/ 1376738 h 1376738"/>
              <a:gd name="connsiteX0" fmla="*/ 0 w 1613043"/>
              <a:gd name="connsiteY0" fmla="*/ 0 h 1376738"/>
              <a:gd name="connsiteX1" fmla="*/ 346699 w 1613043"/>
              <a:gd name="connsiteY1" fmla="*/ 864987 h 1376738"/>
              <a:gd name="connsiteX2" fmla="*/ 1613043 w 1613043"/>
              <a:gd name="connsiteY2" fmla="*/ 1376738 h 1376738"/>
              <a:gd name="connsiteX0" fmla="*/ 0 w 1613043"/>
              <a:gd name="connsiteY0" fmla="*/ 0 h 1376738"/>
              <a:gd name="connsiteX1" fmla="*/ 346699 w 1613043"/>
              <a:gd name="connsiteY1" fmla="*/ 864987 h 1376738"/>
              <a:gd name="connsiteX2" fmla="*/ 1613043 w 1613043"/>
              <a:gd name="connsiteY2" fmla="*/ 1376738 h 1376738"/>
              <a:gd name="connsiteX0" fmla="*/ 0 w 1613043"/>
              <a:gd name="connsiteY0" fmla="*/ 0 h 1376738"/>
              <a:gd name="connsiteX1" fmla="*/ 546664 w 1613043"/>
              <a:gd name="connsiteY1" fmla="*/ 631065 h 1376738"/>
              <a:gd name="connsiteX2" fmla="*/ 1613043 w 1613043"/>
              <a:gd name="connsiteY2" fmla="*/ 1376738 h 1376738"/>
              <a:gd name="connsiteX0" fmla="*/ 0 w 1613043"/>
              <a:gd name="connsiteY0" fmla="*/ 0 h 1376738"/>
              <a:gd name="connsiteX1" fmla="*/ 546664 w 1613043"/>
              <a:gd name="connsiteY1" fmla="*/ 631065 h 1376738"/>
              <a:gd name="connsiteX2" fmla="*/ 1613043 w 1613043"/>
              <a:gd name="connsiteY2" fmla="*/ 1376738 h 1376738"/>
              <a:gd name="connsiteX0" fmla="*/ 0 w 1613043"/>
              <a:gd name="connsiteY0" fmla="*/ 0 h 1376738"/>
              <a:gd name="connsiteX1" fmla="*/ 546664 w 1613043"/>
              <a:gd name="connsiteY1" fmla="*/ 631065 h 1376738"/>
              <a:gd name="connsiteX2" fmla="*/ 1613043 w 1613043"/>
              <a:gd name="connsiteY2" fmla="*/ 1376738 h 1376738"/>
              <a:gd name="connsiteX0" fmla="*/ 0 w 1613043"/>
              <a:gd name="connsiteY0" fmla="*/ 0 h 1376738"/>
              <a:gd name="connsiteX1" fmla="*/ 441765 w 1613043"/>
              <a:gd name="connsiteY1" fmla="*/ 960683 h 1376738"/>
              <a:gd name="connsiteX2" fmla="*/ 1613043 w 1613043"/>
              <a:gd name="connsiteY2" fmla="*/ 1376738 h 1376738"/>
              <a:gd name="connsiteX0" fmla="*/ 0 w 1613043"/>
              <a:gd name="connsiteY0" fmla="*/ 0 h 1376738"/>
              <a:gd name="connsiteX1" fmla="*/ 441765 w 1613043"/>
              <a:gd name="connsiteY1" fmla="*/ 960683 h 1376738"/>
              <a:gd name="connsiteX2" fmla="*/ 1613043 w 1613043"/>
              <a:gd name="connsiteY2" fmla="*/ 1376738 h 1376738"/>
              <a:gd name="connsiteX0" fmla="*/ 0 w 1613043"/>
              <a:gd name="connsiteY0" fmla="*/ 0 h 1376738"/>
              <a:gd name="connsiteX1" fmla="*/ 441765 w 1613043"/>
              <a:gd name="connsiteY1" fmla="*/ 960683 h 1376738"/>
              <a:gd name="connsiteX2" fmla="*/ 1613043 w 1613043"/>
              <a:gd name="connsiteY2" fmla="*/ 1376738 h 1376738"/>
              <a:gd name="connsiteX0" fmla="*/ 0 w 1613043"/>
              <a:gd name="connsiteY0" fmla="*/ 0 h 1376738"/>
              <a:gd name="connsiteX1" fmla="*/ 441765 w 1613043"/>
              <a:gd name="connsiteY1" fmla="*/ 960683 h 1376738"/>
              <a:gd name="connsiteX2" fmla="*/ 1613043 w 1613043"/>
              <a:gd name="connsiteY2" fmla="*/ 1376738 h 1376738"/>
            </a:gdLst>
            <a:ahLst/>
            <a:cxnLst>
              <a:cxn ang="0">
                <a:pos x="connsiteX0" y="connsiteY0"/>
              </a:cxn>
              <a:cxn ang="0">
                <a:pos x="connsiteX1" y="connsiteY1"/>
              </a:cxn>
              <a:cxn ang="0">
                <a:pos x="connsiteX2" y="connsiteY2"/>
              </a:cxn>
            </a:cxnLst>
            <a:rect l="l" t="t" r="r" b="b"/>
            <a:pathLst>
              <a:path w="1613043" h="1376738">
                <a:moveTo>
                  <a:pt x="0" y="0"/>
                </a:moveTo>
                <a:cubicBezTo>
                  <a:pt x="58637" y="372341"/>
                  <a:pt x="203708" y="749303"/>
                  <a:pt x="441765" y="960683"/>
                </a:cubicBezTo>
                <a:cubicBezTo>
                  <a:pt x="743386" y="1275201"/>
                  <a:pt x="1262681" y="1357216"/>
                  <a:pt x="1613043" y="1376738"/>
                </a:cubicBezTo>
              </a:path>
            </a:pathLst>
          </a:custGeom>
          <a:no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2000"/>
          </a:p>
        </p:txBody>
      </p:sp>
      <p:cxnSp>
        <p:nvCxnSpPr>
          <p:cNvPr id="49" name="Straight Connector 48">
            <a:extLst>
              <a:ext uri="{FF2B5EF4-FFF2-40B4-BE49-F238E27FC236}">
                <a16:creationId xmlns:a16="http://schemas.microsoft.com/office/drawing/2014/main" id="{91D52ADF-8256-3FEB-5001-964FB48180B9}"/>
              </a:ext>
            </a:extLst>
          </p:cNvPr>
          <p:cNvCxnSpPr>
            <a:cxnSpLocks/>
          </p:cNvCxnSpPr>
          <p:nvPr/>
        </p:nvCxnSpPr>
        <p:spPr>
          <a:xfrm flipH="1">
            <a:off x="1965468" y="3869874"/>
            <a:ext cx="3357056" cy="0"/>
          </a:xfrm>
          <a:prstGeom prst="line">
            <a:avLst/>
          </a:prstGeom>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a16="http://schemas.microsoft.com/office/drawing/2014/main" id="{C673B5CF-87D6-0D39-32D4-E5E501C3AD30}"/>
              </a:ext>
            </a:extLst>
          </p:cNvPr>
          <p:cNvSpPr txBox="1"/>
          <p:nvPr/>
        </p:nvSpPr>
        <p:spPr>
          <a:xfrm>
            <a:off x="4954179" y="4372377"/>
            <a:ext cx="585111" cy="369332"/>
          </a:xfrm>
          <a:prstGeom prst="rect">
            <a:avLst/>
          </a:prstGeom>
          <a:noFill/>
        </p:spPr>
        <p:txBody>
          <a:bodyPr wrap="square" rtlCol="0">
            <a:spAutoFit/>
          </a:bodyPr>
          <a:lstStyle/>
          <a:p>
            <a:r>
              <a:rPr lang="en-US" dirty="0">
                <a:solidFill>
                  <a:srgbClr val="1E1E1E"/>
                </a:solidFill>
                <a:latin typeface="Calibri"/>
              </a:rPr>
              <a:t>9 % </a:t>
            </a:r>
            <a:endParaRPr lang="en-IN" dirty="0"/>
          </a:p>
        </p:txBody>
      </p:sp>
      <p:cxnSp>
        <p:nvCxnSpPr>
          <p:cNvPr id="52" name="Straight Connector 51">
            <a:extLst>
              <a:ext uri="{FF2B5EF4-FFF2-40B4-BE49-F238E27FC236}">
                <a16:creationId xmlns:a16="http://schemas.microsoft.com/office/drawing/2014/main" id="{33138A43-1F1C-4A17-7552-1FE2FE630E54}"/>
              </a:ext>
            </a:extLst>
          </p:cNvPr>
          <p:cNvCxnSpPr>
            <a:cxnSpLocks/>
          </p:cNvCxnSpPr>
          <p:nvPr/>
        </p:nvCxnSpPr>
        <p:spPr>
          <a:xfrm>
            <a:off x="1606263" y="4073746"/>
            <a:ext cx="0" cy="2016516"/>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3254D576-03D2-1271-1D4D-798BE697C91F}"/>
              </a:ext>
            </a:extLst>
          </p:cNvPr>
          <p:cNvCxnSpPr>
            <a:cxnSpLocks/>
          </p:cNvCxnSpPr>
          <p:nvPr/>
        </p:nvCxnSpPr>
        <p:spPr>
          <a:xfrm>
            <a:off x="1600768" y="5998688"/>
            <a:ext cx="557054" cy="0"/>
          </a:xfrm>
          <a:prstGeom prst="straightConnector1">
            <a:avLst/>
          </a:prstGeom>
          <a:ln w="31750">
            <a:solidFill>
              <a:srgbClr val="002060"/>
            </a:solidFill>
            <a:headEnd type="stealth"/>
            <a:tailEnd type="stealth"/>
          </a:ln>
        </p:spPr>
        <p:style>
          <a:lnRef idx="1">
            <a:schemeClr val="dk1"/>
          </a:lnRef>
          <a:fillRef idx="0">
            <a:schemeClr val="dk1"/>
          </a:fillRef>
          <a:effectRef idx="0">
            <a:schemeClr val="dk1"/>
          </a:effectRef>
          <a:fontRef idx="minor">
            <a:schemeClr val="tx1"/>
          </a:fontRef>
        </p:style>
      </p:cxnSp>
      <p:sp>
        <p:nvSpPr>
          <p:cNvPr id="54" name="TextBox 53">
            <a:extLst>
              <a:ext uri="{FF2B5EF4-FFF2-40B4-BE49-F238E27FC236}">
                <a16:creationId xmlns:a16="http://schemas.microsoft.com/office/drawing/2014/main" id="{B3445053-8FF7-9F0C-0373-D7EAA579538B}"/>
              </a:ext>
            </a:extLst>
          </p:cNvPr>
          <p:cNvSpPr txBox="1"/>
          <p:nvPr/>
        </p:nvSpPr>
        <p:spPr>
          <a:xfrm>
            <a:off x="1810427" y="3592951"/>
            <a:ext cx="392272" cy="400110"/>
          </a:xfrm>
          <a:prstGeom prst="rect">
            <a:avLst/>
          </a:prstGeom>
          <a:noFill/>
        </p:spPr>
        <p:txBody>
          <a:bodyPr wrap="square" rtlCol="0">
            <a:spAutoFit/>
          </a:bodyPr>
          <a:lstStyle/>
          <a:p>
            <a:r>
              <a:rPr lang="en-US" sz="2000" b="1" dirty="0">
                <a:solidFill>
                  <a:srgbClr val="1E1E1E"/>
                </a:solidFill>
                <a:latin typeface="Calibri"/>
              </a:rPr>
              <a:t>a</a:t>
            </a:r>
            <a:endParaRPr lang="en-IN" sz="2000" b="1" dirty="0"/>
          </a:p>
        </p:txBody>
      </p:sp>
      <p:sp>
        <p:nvSpPr>
          <p:cNvPr id="55" name="TextBox 54">
            <a:extLst>
              <a:ext uri="{FF2B5EF4-FFF2-40B4-BE49-F238E27FC236}">
                <a16:creationId xmlns:a16="http://schemas.microsoft.com/office/drawing/2014/main" id="{857548B1-6118-DA43-ED1B-F4789EE22854}"/>
              </a:ext>
            </a:extLst>
          </p:cNvPr>
          <p:cNvSpPr txBox="1"/>
          <p:nvPr/>
        </p:nvSpPr>
        <p:spPr>
          <a:xfrm>
            <a:off x="1456263" y="3756019"/>
            <a:ext cx="392272" cy="400110"/>
          </a:xfrm>
          <a:prstGeom prst="rect">
            <a:avLst/>
          </a:prstGeom>
          <a:noFill/>
        </p:spPr>
        <p:txBody>
          <a:bodyPr wrap="square" rtlCol="0">
            <a:spAutoFit/>
          </a:bodyPr>
          <a:lstStyle/>
          <a:p>
            <a:r>
              <a:rPr lang="en-US" sz="2000" b="1" dirty="0">
                <a:solidFill>
                  <a:srgbClr val="1E1E1E"/>
                </a:solidFill>
                <a:latin typeface="Calibri"/>
              </a:rPr>
              <a:t>b</a:t>
            </a:r>
            <a:endParaRPr lang="en-IN" sz="2000" b="1" dirty="0"/>
          </a:p>
        </p:txBody>
      </p:sp>
      <p:sp>
        <p:nvSpPr>
          <p:cNvPr id="56" name="TextBox 55">
            <a:extLst>
              <a:ext uri="{FF2B5EF4-FFF2-40B4-BE49-F238E27FC236}">
                <a16:creationId xmlns:a16="http://schemas.microsoft.com/office/drawing/2014/main" id="{F70829C4-DD12-1523-890A-F5B027C50151}"/>
              </a:ext>
            </a:extLst>
          </p:cNvPr>
          <p:cNvSpPr txBox="1"/>
          <p:nvPr/>
        </p:nvSpPr>
        <p:spPr>
          <a:xfrm>
            <a:off x="1913306" y="5132342"/>
            <a:ext cx="392272" cy="400110"/>
          </a:xfrm>
          <a:prstGeom prst="rect">
            <a:avLst/>
          </a:prstGeom>
          <a:noFill/>
        </p:spPr>
        <p:txBody>
          <a:bodyPr wrap="square" rtlCol="0">
            <a:spAutoFit/>
          </a:bodyPr>
          <a:lstStyle/>
          <a:p>
            <a:r>
              <a:rPr lang="en-US" sz="2000" b="1" dirty="0">
                <a:solidFill>
                  <a:srgbClr val="1E1E1E"/>
                </a:solidFill>
                <a:latin typeface="Calibri"/>
              </a:rPr>
              <a:t>c</a:t>
            </a:r>
            <a:endParaRPr lang="en-IN" sz="2000" b="1" dirty="0"/>
          </a:p>
        </p:txBody>
      </p:sp>
      <p:cxnSp>
        <p:nvCxnSpPr>
          <p:cNvPr id="57" name="Straight Connector 56">
            <a:extLst>
              <a:ext uri="{FF2B5EF4-FFF2-40B4-BE49-F238E27FC236}">
                <a16:creationId xmlns:a16="http://schemas.microsoft.com/office/drawing/2014/main" id="{2965D536-8080-5835-FE19-47D52710A695}"/>
              </a:ext>
            </a:extLst>
          </p:cNvPr>
          <p:cNvCxnSpPr>
            <a:cxnSpLocks/>
          </p:cNvCxnSpPr>
          <p:nvPr/>
        </p:nvCxnSpPr>
        <p:spPr>
          <a:xfrm flipH="1">
            <a:off x="2483216" y="6208047"/>
            <a:ext cx="2870362" cy="3305"/>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DA34A463-C73F-638D-A0B9-E16F4F34159D}"/>
              </a:ext>
            </a:extLst>
          </p:cNvPr>
          <p:cNvCxnSpPr>
            <a:cxnSpLocks/>
          </p:cNvCxnSpPr>
          <p:nvPr/>
        </p:nvCxnSpPr>
        <p:spPr>
          <a:xfrm flipH="1" flipV="1">
            <a:off x="1702231" y="4039436"/>
            <a:ext cx="420941" cy="1139359"/>
          </a:xfrm>
          <a:prstGeom prst="straightConnector1">
            <a:avLst/>
          </a:prstGeom>
          <a:ln w="38100">
            <a:solidFill>
              <a:schemeClr val="accent6">
                <a:lumMod val="75000"/>
              </a:schemeClr>
            </a:solidFill>
            <a:headEnd type="stealth"/>
            <a:tailEnd type="stealth"/>
          </a:ln>
        </p:spPr>
        <p:style>
          <a:lnRef idx="1">
            <a:schemeClr val="dk1"/>
          </a:lnRef>
          <a:fillRef idx="0">
            <a:schemeClr val="dk1"/>
          </a:fillRef>
          <a:effectRef idx="0">
            <a:schemeClr val="dk1"/>
          </a:effectRef>
          <a:fontRef idx="minor">
            <a:schemeClr val="tx1"/>
          </a:fontRef>
        </p:style>
      </p:cxnSp>
      <p:sp>
        <p:nvSpPr>
          <p:cNvPr id="73" name="Freeform: Shape 72">
            <a:extLst>
              <a:ext uri="{FF2B5EF4-FFF2-40B4-BE49-F238E27FC236}">
                <a16:creationId xmlns:a16="http://schemas.microsoft.com/office/drawing/2014/main" id="{04094C95-5C3B-1C8F-935E-16DFE4AD7512}"/>
              </a:ext>
            </a:extLst>
          </p:cNvPr>
          <p:cNvSpPr/>
          <p:nvPr/>
        </p:nvSpPr>
        <p:spPr>
          <a:xfrm>
            <a:off x="1624551" y="4064602"/>
            <a:ext cx="3179008" cy="2137113"/>
          </a:xfrm>
          <a:custGeom>
            <a:avLst/>
            <a:gdLst>
              <a:gd name="connsiteX0" fmla="*/ 0 w 1613043"/>
              <a:gd name="connsiteY0" fmla="*/ 0 h 1376738"/>
              <a:gd name="connsiteX1" fmla="*/ 1212351 w 1613043"/>
              <a:gd name="connsiteY1" fmla="*/ 267129 h 1376738"/>
              <a:gd name="connsiteX2" fmla="*/ 1613043 w 1613043"/>
              <a:gd name="connsiteY2" fmla="*/ 1376738 h 1376738"/>
              <a:gd name="connsiteX0" fmla="*/ 0 w 1613043"/>
              <a:gd name="connsiteY0" fmla="*/ 0 h 1376738"/>
              <a:gd name="connsiteX1" fmla="*/ 385308 w 1613043"/>
              <a:gd name="connsiteY1" fmla="*/ 1088957 h 1376738"/>
              <a:gd name="connsiteX2" fmla="*/ 1613043 w 1613043"/>
              <a:gd name="connsiteY2" fmla="*/ 1376738 h 1376738"/>
              <a:gd name="connsiteX0" fmla="*/ 0 w 1613043"/>
              <a:gd name="connsiteY0" fmla="*/ 0 h 1376738"/>
              <a:gd name="connsiteX1" fmla="*/ 385308 w 1613043"/>
              <a:gd name="connsiteY1" fmla="*/ 1088957 h 1376738"/>
              <a:gd name="connsiteX2" fmla="*/ 1613043 w 1613043"/>
              <a:gd name="connsiteY2" fmla="*/ 1376738 h 1376738"/>
              <a:gd name="connsiteX0" fmla="*/ 0 w 1613043"/>
              <a:gd name="connsiteY0" fmla="*/ 0 h 1376738"/>
              <a:gd name="connsiteX1" fmla="*/ 385308 w 1613043"/>
              <a:gd name="connsiteY1" fmla="*/ 1088957 h 1376738"/>
              <a:gd name="connsiteX2" fmla="*/ 1613043 w 1613043"/>
              <a:gd name="connsiteY2" fmla="*/ 1376738 h 1376738"/>
              <a:gd name="connsiteX0" fmla="*/ 0 w 1613043"/>
              <a:gd name="connsiteY0" fmla="*/ 0 h 1376738"/>
              <a:gd name="connsiteX1" fmla="*/ 309548 w 1613043"/>
              <a:gd name="connsiteY1" fmla="*/ 1208932 h 1376738"/>
              <a:gd name="connsiteX2" fmla="*/ 1613043 w 1613043"/>
              <a:gd name="connsiteY2" fmla="*/ 1376738 h 1376738"/>
              <a:gd name="connsiteX0" fmla="*/ 0 w 1613043"/>
              <a:gd name="connsiteY0" fmla="*/ 0 h 1376738"/>
              <a:gd name="connsiteX1" fmla="*/ 366368 w 1613043"/>
              <a:gd name="connsiteY1" fmla="*/ 1082959 h 1376738"/>
              <a:gd name="connsiteX2" fmla="*/ 1613043 w 1613043"/>
              <a:gd name="connsiteY2" fmla="*/ 1376738 h 1376738"/>
              <a:gd name="connsiteX0" fmla="*/ 0 w 1613043"/>
              <a:gd name="connsiteY0" fmla="*/ 0 h 1376738"/>
              <a:gd name="connsiteX1" fmla="*/ 330309 w 1613043"/>
              <a:gd name="connsiteY1" fmla="*/ 886253 h 1376738"/>
              <a:gd name="connsiteX2" fmla="*/ 1613043 w 1613043"/>
              <a:gd name="connsiteY2" fmla="*/ 1376738 h 1376738"/>
              <a:gd name="connsiteX0" fmla="*/ 0 w 1613043"/>
              <a:gd name="connsiteY0" fmla="*/ 0 h 1376738"/>
              <a:gd name="connsiteX1" fmla="*/ 330309 w 1613043"/>
              <a:gd name="connsiteY1" fmla="*/ 886253 h 1376738"/>
              <a:gd name="connsiteX2" fmla="*/ 1613043 w 1613043"/>
              <a:gd name="connsiteY2" fmla="*/ 1376738 h 1376738"/>
              <a:gd name="connsiteX0" fmla="*/ 0 w 1613043"/>
              <a:gd name="connsiteY0" fmla="*/ 0 h 1376738"/>
              <a:gd name="connsiteX1" fmla="*/ 330309 w 1613043"/>
              <a:gd name="connsiteY1" fmla="*/ 886253 h 1376738"/>
              <a:gd name="connsiteX2" fmla="*/ 1613043 w 1613043"/>
              <a:gd name="connsiteY2" fmla="*/ 1376738 h 1376738"/>
              <a:gd name="connsiteX0" fmla="*/ 0 w 1613043"/>
              <a:gd name="connsiteY0" fmla="*/ 0 h 1376738"/>
              <a:gd name="connsiteX1" fmla="*/ 802357 w 1613043"/>
              <a:gd name="connsiteY1" fmla="*/ 274866 h 1376738"/>
              <a:gd name="connsiteX2" fmla="*/ 1613043 w 1613043"/>
              <a:gd name="connsiteY2" fmla="*/ 1376738 h 1376738"/>
              <a:gd name="connsiteX0" fmla="*/ 0 w 1613043"/>
              <a:gd name="connsiteY0" fmla="*/ 0 h 1376738"/>
              <a:gd name="connsiteX1" fmla="*/ 802357 w 1613043"/>
              <a:gd name="connsiteY1" fmla="*/ 274866 h 1376738"/>
              <a:gd name="connsiteX2" fmla="*/ 1613043 w 1613043"/>
              <a:gd name="connsiteY2" fmla="*/ 1376738 h 1376738"/>
              <a:gd name="connsiteX0" fmla="*/ 0 w 1613043"/>
              <a:gd name="connsiteY0" fmla="*/ 0 h 1376738"/>
              <a:gd name="connsiteX1" fmla="*/ 802357 w 1613043"/>
              <a:gd name="connsiteY1" fmla="*/ 274866 h 1376738"/>
              <a:gd name="connsiteX2" fmla="*/ 1613043 w 1613043"/>
              <a:gd name="connsiteY2" fmla="*/ 1376738 h 1376738"/>
              <a:gd name="connsiteX0" fmla="*/ 0 w 1613043"/>
              <a:gd name="connsiteY0" fmla="*/ 0 h 1379424"/>
              <a:gd name="connsiteX1" fmla="*/ 346699 w 1613043"/>
              <a:gd name="connsiteY1" fmla="*/ 864987 h 1379424"/>
              <a:gd name="connsiteX2" fmla="*/ 1613043 w 1613043"/>
              <a:gd name="connsiteY2" fmla="*/ 1376738 h 1379424"/>
              <a:gd name="connsiteX0" fmla="*/ 0 w 1613043"/>
              <a:gd name="connsiteY0" fmla="*/ 0 h 1376738"/>
              <a:gd name="connsiteX1" fmla="*/ 346699 w 1613043"/>
              <a:gd name="connsiteY1" fmla="*/ 864987 h 1376738"/>
              <a:gd name="connsiteX2" fmla="*/ 1613043 w 1613043"/>
              <a:gd name="connsiteY2" fmla="*/ 1376738 h 1376738"/>
              <a:gd name="connsiteX0" fmla="*/ 0 w 1613043"/>
              <a:gd name="connsiteY0" fmla="*/ 0 h 1376738"/>
              <a:gd name="connsiteX1" fmla="*/ 346699 w 1613043"/>
              <a:gd name="connsiteY1" fmla="*/ 864987 h 1376738"/>
              <a:gd name="connsiteX2" fmla="*/ 1613043 w 1613043"/>
              <a:gd name="connsiteY2" fmla="*/ 1376738 h 1376738"/>
              <a:gd name="connsiteX0" fmla="*/ 0 w 1613043"/>
              <a:gd name="connsiteY0" fmla="*/ 0 h 1376738"/>
              <a:gd name="connsiteX1" fmla="*/ 346699 w 1613043"/>
              <a:gd name="connsiteY1" fmla="*/ 864987 h 1376738"/>
              <a:gd name="connsiteX2" fmla="*/ 1613043 w 1613043"/>
              <a:gd name="connsiteY2" fmla="*/ 1376738 h 1376738"/>
              <a:gd name="connsiteX0" fmla="*/ 0 w 1613043"/>
              <a:gd name="connsiteY0" fmla="*/ 0 h 1376738"/>
              <a:gd name="connsiteX1" fmla="*/ 346699 w 1613043"/>
              <a:gd name="connsiteY1" fmla="*/ 864987 h 1376738"/>
              <a:gd name="connsiteX2" fmla="*/ 1613043 w 1613043"/>
              <a:gd name="connsiteY2" fmla="*/ 1376738 h 1376738"/>
              <a:gd name="connsiteX0" fmla="*/ 0 w 1613043"/>
              <a:gd name="connsiteY0" fmla="*/ 0 h 1376738"/>
              <a:gd name="connsiteX1" fmla="*/ 546664 w 1613043"/>
              <a:gd name="connsiteY1" fmla="*/ 631065 h 1376738"/>
              <a:gd name="connsiteX2" fmla="*/ 1613043 w 1613043"/>
              <a:gd name="connsiteY2" fmla="*/ 1376738 h 1376738"/>
              <a:gd name="connsiteX0" fmla="*/ 0 w 1613043"/>
              <a:gd name="connsiteY0" fmla="*/ 0 h 1376738"/>
              <a:gd name="connsiteX1" fmla="*/ 546664 w 1613043"/>
              <a:gd name="connsiteY1" fmla="*/ 631065 h 1376738"/>
              <a:gd name="connsiteX2" fmla="*/ 1613043 w 1613043"/>
              <a:gd name="connsiteY2" fmla="*/ 1376738 h 1376738"/>
              <a:gd name="connsiteX0" fmla="*/ 0 w 1613043"/>
              <a:gd name="connsiteY0" fmla="*/ 0 h 1376738"/>
              <a:gd name="connsiteX1" fmla="*/ 546664 w 1613043"/>
              <a:gd name="connsiteY1" fmla="*/ 631065 h 1376738"/>
              <a:gd name="connsiteX2" fmla="*/ 1613043 w 1613043"/>
              <a:gd name="connsiteY2" fmla="*/ 1376738 h 1376738"/>
              <a:gd name="connsiteX0" fmla="*/ 0 w 1613043"/>
              <a:gd name="connsiteY0" fmla="*/ 0 h 1376738"/>
              <a:gd name="connsiteX1" fmla="*/ 441765 w 1613043"/>
              <a:gd name="connsiteY1" fmla="*/ 960683 h 1376738"/>
              <a:gd name="connsiteX2" fmla="*/ 1613043 w 1613043"/>
              <a:gd name="connsiteY2" fmla="*/ 1376738 h 1376738"/>
              <a:gd name="connsiteX0" fmla="*/ 0 w 1892509"/>
              <a:gd name="connsiteY0" fmla="*/ 0 h 1591428"/>
              <a:gd name="connsiteX1" fmla="*/ 721231 w 1892509"/>
              <a:gd name="connsiteY1" fmla="*/ 1175373 h 1591428"/>
              <a:gd name="connsiteX2" fmla="*/ 1892509 w 1892509"/>
              <a:gd name="connsiteY2" fmla="*/ 1591428 h 1591428"/>
              <a:gd name="connsiteX0" fmla="*/ 0 w 1892509"/>
              <a:gd name="connsiteY0" fmla="*/ 0 h 1591428"/>
              <a:gd name="connsiteX1" fmla="*/ 721231 w 1892509"/>
              <a:gd name="connsiteY1" fmla="*/ 1175373 h 1591428"/>
              <a:gd name="connsiteX2" fmla="*/ 1892509 w 1892509"/>
              <a:gd name="connsiteY2" fmla="*/ 1591428 h 1591428"/>
              <a:gd name="connsiteX0" fmla="*/ 0 w 1892509"/>
              <a:gd name="connsiteY0" fmla="*/ 0 h 1591428"/>
              <a:gd name="connsiteX1" fmla="*/ 603850 w 1892509"/>
              <a:gd name="connsiteY1" fmla="*/ 1130546 h 1591428"/>
              <a:gd name="connsiteX2" fmla="*/ 1892509 w 1892509"/>
              <a:gd name="connsiteY2" fmla="*/ 1591428 h 1591428"/>
              <a:gd name="connsiteX0" fmla="*/ 0 w 1892509"/>
              <a:gd name="connsiteY0" fmla="*/ 0 h 1591428"/>
              <a:gd name="connsiteX1" fmla="*/ 603850 w 1892509"/>
              <a:gd name="connsiteY1" fmla="*/ 1130546 h 1591428"/>
              <a:gd name="connsiteX2" fmla="*/ 1892509 w 1892509"/>
              <a:gd name="connsiteY2" fmla="*/ 1591428 h 1591428"/>
            </a:gdLst>
            <a:ahLst/>
            <a:cxnLst>
              <a:cxn ang="0">
                <a:pos x="connsiteX0" y="connsiteY0"/>
              </a:cxn>
              <a:cxn ang="0">
                <a:pos x="connsiteX1" y="connsiteY1"/>
              </a:cxn>
              <a:cxn ang="0">
                <a:pos x="connsiteX2" y="connsiteY2"/>
              </a:cxn>
            </a:cxnLst>
            <a:rect l="l" t="t" r="r" b="b"/>
            <a:pathLst>
              <a:path w="1892509" h="1591428">
                <a:moveTo>
                  <a:pt x="0" y="0"/>
                </a:moveTo>
                <a:cubicBezTo>
                  <a:pt x="92957" y="300778"/>
                  <a:pt x="115745" y="768086"/>
                  <a:pt x="603850" y="1130546"/>
                </a:cubicBezTo>
                <a:cubicBezTo>
                  <a:pt x="916649" y="1445064"/>
                  <a:pt x="1542147" y="1571906"/>
                  <a:pt x="1892509" y="1591428"/>
                </a:cubicBezTo>
              </a:path>
            </a:pathLst>
          </a:custGeom>
          <a:noFill/>
          <a:ln w="28575">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2000" dirty="0"/>
          </a:p>
        </p:txBody>
      </p:sp>
      <p:cxnSp>
        <p:nvCxnSpPr>
          <p:cNvPr id="77" name="Straight Arrow Connector 76">
            <a:extLst>
              <a:ext uri="{FF2B5EF4-FFF2-40B4-BE49-F238E27FC236}">
                <a16:creationId xmlns:a16="http://schemas.microsoft.com/office/drawing/2014/main" id="{41AE5CAE-21C7-E06E-28C7-0371FD953D2B}"/>
              </a:ext>
            </a:extLst>
          </p:cNvPr>
          <p:cNvCxnSpPr>
            <a:cxnSpLocks/>
          </p:cNvCxnSpPr>
          <p:nvPr/>
        </p:nvCxnSpPr>
        <p:spPr>
          <a:xfrm>
            <a:off x="4949964" y="5244605"/>
            <a:ext cx="0" cy="973673"/>
          </a:xfrm>
          <a:prstGeom prst="straightConnector1">
            <a:avLst/>
          </a:prstGeom>
          <a:ln w="25400">
            <a:solidFill>
              <a:srgbClr val="002060"/>
            </a:solidFill>
            <a:headEnd type="stealth"/>
            <a:tailEnd type="stealth"/>
          </a:ln>
        </p:spPr>
        <p:style>
          <a:lnRef idx="1">
            <a:schemeClr val="dk1"/>
          </a:lnRef>
          <a:fillRef idx="0">
            <a:schemeClr val="dk1"/>
          </a:fillRef>
          <a:effectRef idx="0">
            <a:schemeClr val="dk1"/>
          </a:effectRef>
          <a:fontRef idx="minor">
            <a:schemeClr val="tx1"/>
          </a:fontRef>
        </p:style>
      </p:cxnSp>
      <p:sp>
        <p:nvSpPr>
          <p:cNvPr id="85" name="TextBox 84">
            <a:extLst>
              <a:ext uri="{FF2B5EF4-FFF2-40B4-BE49-F238E27FC236}">
                <a16:creationId xmlns:a16="http://schemas.microsoft.com/office/drawing/2014/main" id="{977EEDBE-71DB-46DE-E125-493DC20E5125}"/>
              </a:ext>
            </a:extLst>
          </p:cNvPr>
          <p:cNvSpPr txBox="1"/>
          <p:nvPr/>
        </p:nvSpPr>
        <p:spPr>
          <a:xfrm>
            <a:off x="4906629" y="5535931"/>
            <a:ext cx="875739" cy="369332"/>
          </a:xfrm>
          <a:prstGeom prst="rect">
            <a:avLst/>
          </a:prstGeom>
          <a:noFill/>
        </p:spPr>
        <p:txBody>
          <a:bodyPr wrap="square" rtlCol="0">
            <a:spAutoFit/>
          </a:bodyPr>
          <a:lstStyle/>
          <a:p>
            <a:r>
              <a:rPr lang="en-US" dirty="0">
                <a:solidFill>
                  <a:srgbClr val="1E1E1E"/>
                </a:solidFill>
                <a:latin typeface="Calibri"/>
              </a:rPr>
              <a:t>7.8 % </a:t>
            </a:r>
            <a:endParaRPr lang="en-IN" dirty="0"/>
          </a:p>
        </p:txBody>
      </p:sp>
      <p:cxnSp>
        <p:nvCxnSpPr>
          <p:cNvPr id="87" name="Straight Arrow Connector 86">
            <a:extLst>
              <a:ext uri="{FF2B5EF4-FFF2-40B4-BE49-F238E27FC236}">
                <a16:creationId xmlns:a16="http://schemas.microsoft.com/office/drawing/2014/main" id="{B642203E-10B9-868C-80CB-693BF4FB5EFB}"/>
              </a:ext>
            </a:extLst>
          </p:cNvPr>
          <p:cNvCxnSpPr>
            <a:cxnSpLocks/>
          </p:cNvCxnSpPr>
          <p:nvPr/>
        </p:nvCxnSpPr>
        <p:spPr>
          <a:xfrm>
            <a:off x="1948215" y="3898462"/>
            <a:ext cx="241727" cy="1309658"/>
          </a:xfrm>
          <a:prstGeom prst="straightConnector1">
            <a:avLst/>
          </a:prstGeom>
          <a:ln w="25400">
            <a:solidFill>
              <a:schemeClr val="accent2">
                <a:lumMod val="75000"/>
              </a:schemeClr>
            </a:solidFill>
            <a:tailEnd type="triangle"/>
          </a:ln>
        </p:spPr>
        <p:style>
          <a:lnRef idx="1">
            <a:schemeClr val="dk1"/>
          </a:lnRef>
          <a:fillRef idx="0">
            <a:schemeClr val="dk1"/>
          </a:fillRef>
          <a:effectRef idx="0">
            <a:schemeClr val="dk1"/>
          </a:effectRef>
          <a:fontRef idx="minor">
            <a:schemeClr val="tx1"/>
          </a:fontRef>
        </p:style>
      </p:cxnSp>
      <p:cxnSp>
        <p:nvCxnSpPr>
          <p:cNvPr id="93" name="Straight Arrow Connector 92">
            <a:extLst>
              <a:ext uri="{FF2B5EF4-FFF2-40B4-BE49-F238E27FC236}">
                <a16:creationId xmlns:a16="http://schemas.microsoft.com/office/drawing/2014/main" id="{47A522DC-D707-5443-7FE8-98CCBED8088C}"/>
              </a:ext>
            </a:extLst>
          </p:cNvPr>
          <p:cNvCxnSpPr>
            <a:cxnSpLocks/>
          </p:cNvCxnSpPr>
          <p:nvPr/>
        </p:nvCxnSpPr>
        <p:spPr>
          <a:xfrm flipH="1">
            <a:off x="2985591" y="4504878"/>
            <a:ext cx="379084" cy="461353"/>
          </a:xfrm>
          <a:prstGeom prst="straightConnector1">
            <a:avLst/>
          </a:prstGeom>
          <a:ln w="19050">
            <a:solidFill>
              <a:srgbClr val="002060"/>
            </a:solidFill>
            <a:tailEnd type="triangle"/>
          </a:ln>
        </p:spPr>
        <p:style>
          <a:lnRef idx="1">
            <a:schemeClr val="dk1"/>
          </a:lnRef>
          <a:fillRef idx="0">
            <a:schemeClr val="dk1"/>
          </a:fillRef>
          <a:effectRef idx="0">
            <a:schemeClr val="dk1"/>
          </a:effectRef>
          <a:fontRef idx="minor">
            <a:schemeClr val="tx1"/>
          </a:fontRef>
        </p:style>
      </p:cxnSp>
      <p:cxnSp>
        <p:nvCxnSpPr>
          <p:cNvPr id="94" name="Straight Arrow Connector 93">
            <a:extLst>
              <a:ext uri="{FF2B5EF4-FFF2-40B4-BE49-F238E27FC236}">
                <a16:creationId xmlns:a16="http://schemas.microsoft.com/office/drawing/2014/main" id="{BDB128F8-08A0-DE49-7609-E79E9CA20C0F}"/>
              </a:ext>
            </a:extLst>
          </p:cNvPr>
          <p:cNvCxnSpPr>
            <a:cxnSpLocks/>
          </p:cNvCxnSpPr>
          <p:nvPr/>
        </p:nvCxnSpPr>
        <p:spPr>
          <a:xfrm flipH="1">
            <a:off x="3640677" y="5715358"/>
            <a:ext cx="222030" cy="283464"/>
          </a:xfrm>
          <a:prstGeom prst="straightConnector1">
            <a:avLst/>
          </a:prstGeom>
          <a:ln w="19050">
            <a:solidFill>
              <a:srgbClr val="002060"/>
            </a:solidFill>
            <a:tailEnd type="triangle"/>
          </a:ln>
        </p:spPr>
        <p:style>
          <a:lnRef idx="1">
            <a:schemeClr val="dk1"/>
          </a:lnRef>
          <a:fillRef idx="0">
            <a:schemeClr val="dk1"/>
          </a:fillRef>
          <a:effectRef idx="0">
            <a:schemeClr val="dk1"/>
          </a:effectRef>
          <a:fontRef idx="minor">
            <a:schemeClr val="tx1"/>
          </a:fontRef>
        </p:style>
      </p:cxnSp>
      <p:sp>
        <p:nvSpPr>
          <p:cNvPr id="97" name="TextBox 96">
            <a:extLst>
              <a:ext uri="{FF2B5EF4-FFF2-40B4-BE49-F238E27FC236}">
                <a16:creationId xmlns:a16="http://schemas.microsoft.com/office/drawing/2014/main" id="{9DDB59F5-36DA-4250-AD11-3FE1276512B1}"/>
              </a:ext>
            </a:extLst>
          </p:cNvPr>
          <p:cNvSpPr txBox="1"/>
          <p:nvPr/>
        </p:nvSpPr>
        <p:spPr>
          <a:xfrm>
            <a:off x="2747444" y="4202449"/>
            <a:ext cx="2190149" cy="369332"/>
          </a:xfrm>
          <a:prstGeom prst="rect">
            <a:avLst/>
          </a:prstGeom>
          <a:noFill/>
        </p:spPr>
        <p:txBody>
          <a:bodyPr wrap="square" rtlCol="0">
            <a:spAutoFit/>
          </a:bodyPr>
          <a:lstStyle/>
          <a:p>
            <a:r>
              <a:rPr lang="en-US" dirty="0">
                <a:solidFill>
                  <a:srgbClr val="1E1E1E"/>
                </a:solidFill>
                <a:latin typeface="Calibri"/>
              </a:rPr>
              <a:t> 1 atm, 273 K path</a:t>
            </a:r>
            <a:endParaRPr lang="en-IN" dirty="0"/>
          </a:p>
        </p:txBody>
      </p:sp>
      <p:sp>
        <p:nvSpPr>
          <p:cNvPr id="99" name="TextBox 98">
            <a:extLst>
              <a:ext uri="{FF2B5EF4-FFF2-40B4-BE49-F238E27FC236}">
                <a16:creationId xmlns:a16="http://schemas.microsoft.com/office/drawing/2014/main" id="{3F971E69-316B-8790-0A6D-3C0B11408FAB}"/>
              </a:ext>
            </a:extLst>
          </p:cNvPr>
          <p:cNvSpPr txBox="1"/>
          <p:nvPr/>
        </p:nvSpPr>
        <p:spPr>
          <a:xfrm>
            <a:off x="2700487" y="5403424"/>
            <a:ext cx="2506280" cy="369332"/>
          </a:xfrm>
          <a:prstGeom prst="rect">
            <a:avLst/>
          </a:prstGeom>
          <a:noFill/>
        </p:spPr>
        <p:txBody>
          <a:bodyPr wrap="square" rtlCol="0">
            <a:spAutoFit/>
          </a:bodyPr>
          <a:lstStyle/>
          <a:p>
            <a:r>
              <a:rPr lang="en-US" dirty="0">
                <a:solidFill>
                  <a:srgbClr val="1E1E1E"/>
                </a:solidFill>
                <a:latin typeface="Calibri"/>
              </a:rPr>
              <a:t> 200 MPa, 253 K  path</a:t>
            </a:r>
            <a:endParaRPr lang="en-IN" dirty="0"/>
          </a:p>
        </p:txBody>
      </p:sp>
      <p:sp>
        <p:nvSpPr>
          <p:cNvPr id="103" name="TextBox 102">
            <a:extLst>
              <a:ext uri="{FF2B5EF4-FFF2-40B4-BE49-F238E27FC236}">
                <a16:creationId xmlns:a16="http://schemas.microsoft.com/office/drawing/2014/main" id="{0F8C7602-48AA-3408-3D91-F84171AEB9D1}"/>
              </a:ext>
            </a:extLst>
          </p:cNvPr>
          <p:cNvSpPr txBox="1"/>
          <p:nvPr/>
        </p:nvSpPr>
        <p:spPr>
          <a:xfrm>
            <a:off x="4410174" y="4885660"/>
            <a:ext cx="392272" cy="400110"/>
          </a:xfrm>
          <a:prstGeom prst="rect">
            <a:avLst/>
          </a:prstGeom>
          <a:noFill/>
        </p:spPr>
        <p:txBody>
          <a:bodyPr wrap="square" rtlCol="0">
            <a:spAutoFit/>
          </a:bodyPr>
          <a:lstStyle/>
          <a:p>
            <a:r>
              <a:rPr lang="en-US" sz="2000" b="1" dirty="0">
                <a:solidFill>
                  <a:srgbClr val="1E1E1E"/>
                </a:solidFill>
                <a:latin typeface="Calibri"/>
              </a:rPr>
              <a:t>A</a:t>
            </a:r>
            <a:endParaRPr lang="en-IN" sz="2000" b="1" dirty="0"/>
          </a:p>
        </p:txBody>
      </p:sp>
      <p:sp>
        <p:nvSpPr>
          <p:cNvPr id="104" name="TextBox 103">
            <a:extLst>
              <a:ext uri="{FF2B5EF4-FFF2-40B4-BE49-F238E27FC236}">
                <a16:creationId xmlns:a16="http://schemas.microsoft.com/office/drawing/2014/main" id="{7B9C9DCD-B1C2-BC32-0725-299755CA3339}"/>
              </a:ext>
            </a:extLst>
          </p:cNvPr>
          <p:cNvSpPr txBox="1"/>
          <p:nvPr/>
        </p:nvSpPr>
        <p:spPr>
          <a:xfrm>
            <a:off x="4606310" y="5859115"/>
            <a:ext cx="392272" cy="400110"/>
          </a:xfrm>
          <a:prstGeom prst="rect">
            <a:avLst/>
          </a:prstGeom>
          <a:noFill/>
        </p:spPr>
        <p:txBody>
          <a:bodyPr wrap="square" rtlCol="0">
            <a:spAutoFit/>
          </a:bodyPr>
          <a:lstStyle/>
          <a:p>
            <a:r>
              <a:rPr lang="en-US" sz="2000" b="1" dirty="0">
                <a:solidFill>
                  <a:srgbClr val="1E1E1E"/>
                </a:solidFill>
                <a:latin typeface="Calibri"/>
              </a:rPr>
              <a:t>B</a:t>
            </a:r>
            <a:endParaRPr lang="en-IN" sz="2000" b="1" dirty="0"/>
          </a:p>
        </p:txBody>
      </p:sp>
      <p:sp>
        <p:nvSpPr>
          <p:cNvPr id="123" name="TextBox 122">
            <a:extLst>
              <a:ext uri="{FF2B5EF4-FFF2-40B4-BE49-F238E27FC236}">
                <a16:creationId xmlns:a16="http://schemas.microsoft.com/office/drawing/2014/main" id="{DE421801-1351-0396-238F-4AE23AC0E7E1}"/>
              </a:ext>
            </a:extLst>
          </p:cNvPr>
          <p:cNvSpPr txBox="1"/>
          <p:nvPr/>
        </p:nvSpPr>
        <p:spPr>
          <a:xfrm>
            <a:off x="426752" y="4393282"/>
            <a:ext cx="1183972" cy="369332"/>
          </a:xfrm>
          <a:prstGeom prst="rect">
            <a:avLst/>
          </a:prstGeom>
          <a:noFill/>
        </p:spPr>
        <p:txBody>
          <a:bodyPr wrap="square">
            <a:spAutoFit/>
          </a:bodyPr>
          <a:lstStyle/>
          <a:p>
            <a:r>
              <a:rPr lang="el-GR" dirty="0">
                <a:solidFill>
                  <a:srgbClr val="1E1E1E"/>
                </a:solidFill>
                <a:latin typeface="Calibri"/>
              </a:rPr>
              <a:t>Δ</a:t>
            </a:r>
            <a:r>
              <a:rPr lang="en-IN" dirty="0">
                <a:solidFill>
                  <a:srgbClr val="1E1E1E"/>
                </a:solidFill>
                <a:latin typeface="Calibri"/>
              </a:rPr>
              <a:t>V = 75 cc</a:t>
            </a:r>
          </a:p>
        </p:txBody>
      </p:sp>
      <p:cxnSp>
        <p:nvCxnSpPr>
          <p:cNvPr id="124" name="Straight Arrow Connector 123">
            <a:extLst>
              <a:ext uri="{FF2B5EF4-FFF2-40B4-BE49-F238E27FC236}">
                <a16:creationId xmlns:a16="http://schemas.microsoft.com/office/drawing/2014/main" id="{F5DD4193-C225-2875-D6FC-E7CF6BF4AD90}"/>
              </a:ext>
            </a:extLst>
          </p:cNvPr>
          <p:cNvCxnSpPr>
            <a:cxnSpLocks/>
          </p:cNvCxnSpPr>
          <p:nvPr/>
        </p:nvCxnSpPr>
        <p:spPr>
          <a:xfrm flipH="1" flipV="1">
            <a:off x="1537417" y="4330943"/>
            <a:ext cx="14625" cy="473427"/>
          </a:xfrm>
          <a:prstGeom prst="straightConnector1">
            <a:avLst/>
          </a:prstGeom>
          <a:ln w="34925">
            <a:solidFill>
              <a:srgbClr val="002060"/>
            </a:solidFill>
            <a:tailEnd type="triangle"/>
          </a:ln>
        </p:spPr>
        <p:style>
          <a:lnRef idx="1">
            <a:schemeClr val="dk1"/>
          </a:lnRef>
          <a:fillRef idx="0">
            <a:schemeClr val="dk1"/>
          </a:fillRef>
          <a:effectRef idx="0">
            <a:schemeClr val="dk1"/>
          </a:effectRef>
          <a:fontRef idx="minor">
            <a:schemeClr val="tx1"/>
          </a:fontRef>
        </p:style>
      </p:cxnSp>
      <p:cxnSp>
        <p:nvCxnSpPr>
          <p:cNvPr id="162" name="Straight Connector 161">
            <a:extLst>
              <a:ext uri="{FF2B5EF4-FFF2-40B4-BE49-F238E27FC236}">
                <a16:creationId xmlns:a16="http://schemas.microsoft.com/office/drawing/2014/main" id="{F138669B-2332-F807-3E2E-396CA74BE071}"/>
              </a:ext>
            </a:extLst>
          </p:cNvPr>
          <p:cNvCxnSpPr>
            <a:cxnSpLocks/>
          </p:cNvCxnSpPr>
          <p:nvPr/>
        </p:nvCxnSpPr>
        <p:spPr>
          <a:xfrm flipH="1">
            <a:off x="563868" y="4066440"/>
            <a:ext cx="1039516" cy="0"/>
          </a:xfrm>
          <a:prstGeom prst="line">
            <a:avLst/>
          </a:prstGeom>
        </p:spPr>
        <p:style>
          <a:lnRef idx="1">
            <a:schemeClr val="accent1"/>
          </a:lnRef>
          <a:fillRef idx="0">
            <a:schemeClr val="accent1"/>
          </a:fillRef>
          <a:effectRef idx="0">
            <a:schemeClr val="accent1"/>
          </a:effectRef>
          <a:fontRef idx="minor">
            <a:schemeClr val="tx1"/>
          </a:fontRef>
        </p:style>
      </p:cxnSp>
      <p:sp>
        <p:nvSpPr>
          <p:cNvPr id="188" name="TextBox 187">
            <a:extLst>
              <a:ext uri="{FF2B5EF4-FFF2-40B4-BE49-F238E27FC236}">
                <a16:creationId xmlns:a16="http://schemas.microsoft.com/office/drawing/2014/main" id="{53C1A1DB-BF1A-A92A-8410-B30FEC23C7C8}"/>
              </a:ext>
            </a:extLst>
          </p:cNvPr>
          <p:cNvSpPr txBox="1"/>
          <p:nvPr/>
        </p:nvSpPr>
        <p:spPr>
          <a:xfrm>
            <a:off x="2595852" y="5924425"/>
            <a:ext cx="1000406" cy="369332"/>
          </a:xfrm>
          <a:prstGeom prst="rect">
            <a:avLst/>
          </a:prstGeom>
          <a:noFill/>
        </p:spPr>
        <p:txBody>
          <a:bodyPr wrap="square" rtlCol="0">
            <a:spAutoFit/>
          </a:bodyPr>
          <a:lstStyle/>
          <a:p>
            <a:r>
              <a:rPr lang="en-US" dirty="0">
                <a:solidFill>
                  <a:srgbClr val="1E1E1E"/>
                </a:solidFill>
                <a:latin typeface="Calibri"/>
              </a:rPr>
              <a:t>922 cc </a:t>
            </a:r>
            <a:endParaRPr lang="en-IN" dirty="0"/>
          </a:p>
        </p:txBody>
      </p:sp>
      <p:sp>
        <p:nvSpPr>
          <p:cNvPr id="190" name="TextBox 189">
            <a:extLst>
              <a:ext uri="{FF2B5EF4-FFF2-40B4-BE49-F238E27FC236}">
                <a16:creationId xmlns:a16="http://schemas.microsoft.com/office/drawing/2014/main" id="{A3B92567-F59C-5483-D542-5FB667958347}"/>
              </a:ext>
            </a:extLst>
          </p:cNvPr>
          <p:cNvSpPr txBox="1"/>
          <p:nvPr/>
        </p:nvSpPr>
        <p:spPr>
          <a:xfrm>
            <a:off x="575235" y="4937950"/>
            <a:ext cx="1000406" cy="369332"/>
          </a:xfrm>
          <a:prstGeom prst="rect">
            <a:avLst/>
          </a:prstGeom>
          <a:noFill/>
        </p:spPr>
        <p:txBody>
          <a:bodyPr wrap="square" rtlCol="0">
            <a:spAutoFit/>
          </a:bodyPr>
          <a:lstStyle/>
          <a:p>
            <a:r>
              <a:rPr lang="en-US" dirty="0">
                <a:solidFill>
                  <a:srgbClr val="1E1E1E"/>
                </a:solidFill>
                <a:latin typeface="Calibri"/>
              </a:rPr>
              <a:t>1002 cc </a:t>
            </a:r>
            <a:endParaRPr lang="en-IN" dirty="0"/>
          </a:p>
        </p:txBody>
      </p:sp>
      <p:sp>
        <p:nvSpPr>
          <p:cNvPr id="191" name="TextBox 190">
            <a:extLst>
              <a:ext uri="{FF2B5EF4-FFF2-40B4-BE49-F238E27FC236}">
                <a16:creationId xmlns:a16="http://schemas.microsoft.com/office/drawing/2014/main" id="{CA16C610-D79D-27F8-85CC-CBCC16E75831}"/>
              </a:ext>
            </a:extLst>
          </p:cNvPr>
          <p:cNvSpPr txBox="1"/>
          <p:nvPr/>
        </p:nvSpPr>
        <p:spPr>
          <a:xfrm>
            <a:off x="3008505" y="3603694"/>
            <a:ext cx="1000406" cy="369332"/>
          </a:xfrm>
          <a:prstGeom prst="rect">
            <a:avLst/>
          </a:prstGeom>
          <a:noFill/>
        </p:spPr>
        <p:txBody>
          <a:bodyPr wrap="square" rtlCol="0">
            <a:spAutoFit/>
          </a:bodyPr>
          <a:lstStyle/>
          <a:p>
            <a:r>
              <a:rPr lang="en-US" dirty="0">
                <a:solidFill>
                  <a:srgbClr val="1E1E1E"/>
                </a:solidFill>
                <a:latin typeface="Calibri"/>
              </a:rPr>
              <a:t>1090 cc </a:t>
            </a:r>
            <a:endParaRPr lang="en-IN" dirty="0"/>
          </a:p>
        </p:txBody>
      </p:sp>
      <p:sp>
        <p:nvSpPr>
          <p:cNvPr id="192" name="TextBox 191">
            <a:extLst>
              <a:ext uri="{FF2B5EF4-FFF2-40B4-BE49-F238E27FC236}">
                <a16:creationId xmlns:a16="http://schemas.microsoft.com/office/drawing/2014/main" id="{86679252-2555-BB8A-1198-8CC49A596D9E}"/>
              </a:ext>
            </a:extLst>
          </p:cNvPr>
          <p:cNvSpPr txBox="1"/>
          <p:nvPr/>
        </p:nvSpPr>
        <p:spPr>
          <a:xfrm>
            <a:off x="613261" y="3793166"/>
            <a:ext cx="1000406" cy="369332"/>
          </a:xfrm>
          <a:prstGeom prst="rect">
            <a:avLst/>
          </a:prstGeom>
          <a:noFill/>
        </p:spPr>
        <p:txBody>
          <a:bodyPr wrap="square" rtlCol="0">
            <a:spAutoFit/>
          </a:bodyPr>
          <a:lstStyle/>
          <a:p>
            <a:r>
              <a:rPr lang="en-US" dirty="0">
                <a:solidFill>
                  <a:srgbClr val="1E1E1E"/>
                </a:solidFill>
                <a:latin typeface="Calibri"/>
              </a:rPr>
              <a:t>1077 cc </a:t>
            </a:r>
            <a:endParaRPr lang="en-IN" dirty="0"/>
          </a:p>
        </p:txBody>
      </p:sp>
      <p:cxnSp>
        <p:nvCxnSpPr>
          <p:cNvPr id="195" name="Straight Arrow Connector 194">
            <a:extLst>
              <a:ext uri="{FF2B5EF4-FFF2-40B4-BE49-F238E27FC236}">
                <a16:creationId xmlns:a16="http://schemas.microsoft.com/office/drawing/2014/main" id="{B23D946E-868C-9F1B-F244-3411A842476C}"/>
              </a:ext>
            </a:extLst>
          </p:cNvPr>
          <p:cNvCxnSpPr>
            <a:cxnSpLocks/>
          </p:cNvCxnSpPr>
          <p:nvPr/>
        </p:nvCxnSpPr>
        <p:spPr>
          <a:xfrm>
            <a:off x="4945035" y="3861258"/>
            <a:ext cx="0" cy="1400828"/>
          </a:xfrm>
          <a:prstGeom prst="straightConnector1">
            <a:avLst/>
          </a:prstGeom>
          <a:ln w="25400">
            <a:solidFill>
              <a:srgbClr val="002060"/>
            </a:solidFill>
            <a:headEnd type="stealth"/>
            <a:tailEnd type="stealth"/>
          </a:ln>
        </p:spPr>
        <p:style>
          <a:lnRef idx="1">
            <a:schemeClr val="dk1"/>
          </a:lnRef>
          <a:fillRef idx="0">
            <a:schemeClr val="dk1"/>
          </a:fillRef>
          <a:effectRef idx="0">
            <a:schemeClr val="dk1"/>
          </a:effectRef>
          <a:fontRef idx="minor">
            <a:schemeClr val="tx1"/>
          </a:fontRef>
        </p:style>
      </p:cxnSp>
      <p:cxnSp>
        <p:nvCxnSpPr>
          <p:cNvPr id="227" name="Straight Connector 226">
            <a:extLst>
              <a:ext uri="{FF2B5EF4-FFF2-40B4-BE49-F238E27FC236}">
                <a16:creationId xmlns:a16="http://schemas.microsoft.com/office/drawing/2014/main" id="{366A1E50-CC29-37E2-5570-6D0030A27D59}"/>
              </a:ext>
            </a:extLst>
          </p:cNvPr>
          <p:cNvCxnSpPr>
            <a:cxnSpLocks/>
          </p:cNvCxnSpPr>
          <p:nvPr/>
        </p:nvCxnSpPr>
        <p:spPr>
          <a:xfrm flipH="1">
            <a:off x="559790" y="5243725"/>
            <a:ext cx="143403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9" name="Straight Connector 228">
            <a:extLst>
              <a:ext uri="{FF2B5EF4-FFF2-40B4-BE49-F238E27FC236}">
                <a16:creationId xmlns:a16="http://schemas.microsoft.com/office/drawing/2014/main" id="{3C8AF0D6-672D-D6D5-BA6C-DF34726B7EE6}"/>
              </a:ext>
            </a:extLst>
          </p:cNvPr>
          <p:cNvCxnSpPr>
            <a:cxnSpLocks/>
          </p:cNvCxnSpPr>
          <p:nvPr/>
        </p:nvCxnSpPr>
        <p:spPr>
          <a:xfrm flipH="1">
            <a:off x="2687081" y="5262013"/>
            <a:ext cx="2654943" cy="0"/>
          </a:xfrm>
          <a:prstGeom prst="line">
            <a:avLst/>
          </a:prstGeom>
        </p:spPr>
        <p:style>
          <a:lnRef idx="1">
            <a:schemeClr val="accent1"/>
          </a:lnRef>
          <a:fillRef idx="0">
            <a:schemeClr val="accent1"/>
          </a:fillRef>
          <a:effectRef idx="0">
            <a:schemeClr val="accent1"/>
          </a:effectRef>
          <a:fontRef idx="minor">
            <a:schemeClr val="tx1"/>
          </a:fontRef>
        </p:style>
      </p:cxnSp>
      <p:sp>
        <p:nvSpPr>
          <p:cNvPr id="232" name="TextBox 231">
            <a:extLst>
              <a:ext uri="{FF2B5EF4-FFF2-40B4-BE49-F238E27FC236}">
                <a16:creationId xmlns:a16="http://schemas.microsoft.com/office/drawing/2014/main" id="{526A9E32-EAF1-5A07-5546-A1CB03DDB84C}"/>
              </a:ext>
            </a:extLst>
          </p:cNvPr>
          <p:cNvSpPr txBox="1"/>
          <p:nvPr/>
        </p:nvSpPr>
        <p:spPr>
          <a:xfrm>
            <a:off x="2547291" y="4989766"/>
            <a:ext cx="1000406" cy="369332"/>
          </a:xfrm>
          <a:prstGeom prst="rect">
            <a:avLst/>
          </a:prstGeom>
          <a:noFill/>
        </p:spPr>
        <p:txBody>
          <a:bodyPr wrap="square" rtlCol="0">
            <a:spAutoFit/>
          </a:bodyPr>
          <a:lstStyle/>
          <a:p>
            <a:r>
              <a:rPr lang="en-US" dirty="0">
                <a:solidFill>
                  <a:srgbClr val="1E1E1E"/>
                </a:solidFill>
                <a:latin typeface="Calibri"/>
              </a:rPr>
              <a:t>1000 cc </a:t>
            </a:r>
            <a:endParaRPr lang="en-IN" dirty="0"/>
          </a:p>
        </p:txBody>
      </p:sp>
      <p:sp>
        <p:nvSpPr>
          <p:cNvPr id="233" name="TextBox 232">
            <a:extLst>
              <a:ext uri="{FF2B5EF4-FFF2-40B4-BE49-F238E27FC236}">
                <a16:creationId xmlns:a16="http://schemas.microsoft.com/office/drawing/2014/main" id="{20B6938C-82B2-86C1-0442-0968407CE33E}"/>
              </a:ext>
            </a:extLst>
          </p:cNvPr>
          <p:cNvSpPr txBox="1"/>
          <p:nvPr/>
        </p:nvSpPr>
        <p:spPr>
          <a:xfrm>
            <a:off x="1691457" y="5694848"/>
            <a:ext cx="489609" cy="369332"/>
          </a:xfrm>
          <a:prstGeom prst="rect">
            <a:avLst/>
          </a:prstGeom>
          <a:noFill/>
        </p:spPr>
        <p:txBody>
          <a:bodyPr wrap="square" rtlCol="0">
            <a:spAutoFit/>
          </a:bodyPr>
          <a:lstStyle/>
          <a:p>
            <a:r>
              <a:rPr lang="el-GR" dirty="0">
                <a:solidFill>
                  <a:srgbClr val="1E1E1E"/>
                </a:solidFill>
                <a:latin typeface="Calibri"/>
              </a:rPr>
              <a:t>Δ</a:t>
            </a:r>
            <a:r>
              <a:rPr lang="en-IN" dirty="0">
                <a:solidFill>
                  <a:srgbClr val="1E1E1E"/>
                </a:solidFill>
                <a:latin typeface="Calibri"/>
              </a:rPr>
              <a:t>U</a:t>
            </a:r>
            <a:r>
              <a:rPr lang="en-US" dirty="0">
                <a:solidFill>
                  <a:srgbClr val="1E1E1E"/>
                </a:solidFill>
                <a:latin typeface="Calibri"/>
              </a:rPr>
              <a:t>  </a:t>
            </a:r>
            <a:endParaRPr lang="en-IN" dirty="0"/>
          </a:p>
        </p:txBody>
      </p:sp>
      <p:sp>
        <p:nvSpPr>
          <p:cNvPr id="234" name="TextBox 233">
            <a:extLst>
              <a:ext uri="{FF2B5EF4-FFF2-40B4-BE49-F238E27FC236}">
                <a16:creationId xmlns:a16="http://schemas.microsoft.com/office/drawing/2014/main" id="{A77C7289-6210-BF99-48E6-16805C1CC59F}"/>
              </a:ext>
            </a:extLst>
          </p:cNvPr>
          <p:cNvSpPr txBox="1"/>
          <p:nvPr/>
        </p:nvSpPr>
        <p:spPr>
          <a:xfrm>
            <a:off x="629990" y="5623934"/>
            <a:ext cx="1034449" cy="677108"/>
          </a:xfrm>
          <a:prstGeom prst="rect">
            <a:avLst/>
          </a:prstGeom>
          <a:noFill/>
        </p:spPr>
        <p:txBody>
          <a:bodyPr wrap="square" rtlCol="0">
            <a:spAutoFit/>
          </a:bodyPr>
          <a:lstStyle/>
          <a:p>
            <a:r>
              <a:rPr lang="en-US" sz="2000" dirty="0">
                <a:solidFill>
                  <a:srgbClr val="1E1E1E"/>
                </a:solidFill>
                <a:latin typeface="Calibri"/>
              </a:rPr>
              <a:t>q</a:t>
            </a:r>
            <a:r>
              <a:rPr lang="en-US" sz="2000" baseline="-14000" dirty="0">
                <a:solidFill>
                  <a:srgbClr val="1E1E1E"/>
                </a:solidFill>
                <a:latin typeface="Calibri"/>
              </a:rPr>
              <a:t>3 </a:t>
            </a:r>
            <a:r>
              <a:rPr lang="en-US" dirty="0">
                <a:solidFill>
                  <a:srgbClr val="1E1E1E"/>
                </a:solidFill>
                <a:latin typeface="Calibri"/>
              </a:rPr>
              <a:t>+ P</a:t>
            </a:r>
            <a:r>
              <a:rPr lang="el-GR" dirty="0">
                <a:solidFill>
                  <a:srgbClr val="1E1E1E"/>
                </a:solidFill>
                <a:latin typeface="Calibri"/>
              </a:rPr>
              <a:t>Δ</a:t>
            </a:r>
            <a:r>
              <a:rPr lang="en-US" dirty="0">
                <a:solidFill>
                  <a:srgbClr val="1E1E1E"/>
                </a:solidFill>
                <a:latin typeface="Calibri"/>
              </a:rPr>
              <a:t>V = 30 kJ  </a:t>
            </a:r>
            <a:endParaRPr lang="en-IN" dirty="0"/>
          </a:p>
        </p:txBody>
      </p:sp>
      <p:cxnSp>
        <p:nvCxnSpPr>
          <p:cNvPr id="236" name="Straight Connector 235">
            <a:extLst>
              <a:ext uri="{FF2B5EF4-FFF2-40B4-BE49-F238E27FC236}">
                <a16:creationId xmlns:a16="http://schemas.microsoft.com/office/drawing/2014/main" id="{0F1CCE58-2001-5880-5929-693649DCF531}"/>
              </a:ext>
            </a:extLst>
          </p:cNvPr>
          <p:cNvCxnSpPr>
            <a:cxnSpLocks/>
          </p:cNvCxnSpPr>
          <p:nvPr/>
        </p:nvCxnSpPr>
        <p:spPr>
          <a:xfrm flipH="1">
            <a:off x="596525" y="5997378"/>
            <a:ext cx="1623135" cy="0"/>
          </a:xfrm>
          <a:prstGeom prst="line">
            <a:avLst/>
          </a:prstGeom>
        </p:spPr>
        <p:style>
          <a:lnRef idx="1">
            <a:schemeClr val="accent1"/>
          </a:lnRef>
          <a:fillRef idx="0">
            <a:schemeClr val="accent1"/>
          </a:fillRef>
          <a:effectRef idx="0">
            <a:schemeClr val="accent1"/>
          </a:effectRef>
          <a:fontRef idx="minor">
            <a:schemeClr val="tx1"/>
          </a:fontRef>
        </p:style>
      </p:cxnSp>
      <p:sp>
        <p:nvSpPr>
          <p:cNvPr id="240" name="TextBox 239">
            <a:extLst>
              <a:ext uri="{FF2B5EF4-FFF2-40B4-BE49-F238E27FC236}">
                <a16:creationId xmlns:a16="http://schemas.microsoft.com/office/drawing/2014/main" id="{4C1CC798-FFFA-3FF9-8CA2-1C77C0E59CBE}"/>
              </a:ext>
            </a:extLst>
          </p:cNvPr>
          <p:cNvSpPr txBox="1"/>
          <p:nvPr/>
        </p:nvSpPr>
        <p:spPr>
          <a:xfrm>
            <a:off x="2087005" y="4622658"/>
            <a:ext cx="777102" cy="369332"/>
          </a:xfrm>
          <a:prstGeom prst="rect">
            <a:avLst/>
          </a:prstGeom>
          <a:noFill/>
        </p:spPr>
        <p:txBody>
          <a:bodyPr wrap="square">
            <a:spAutoFit/>
          </a:bodyPr>
          <a:lstStyle/>
          <a:p>
            <a:r>
              <a:rPr lang="en-US" dirty="0">
                <a:solidFill>
                  <a:srgbClr val="1E1E1E"/>
                </a:solidFill>
                <a:latin typeface="Calibri"/>
              </a:rPr>
              <a:t>8 %</a:t>
            </a:r>
            <a:endParaRPr lang="en-IN" dirty="0"/>
          </a:p>
        </p:txBody>
      </p:sp>
      <p:sp>
        <p:nvSpPr>
          <p:cNvPr id="244" name="TextBox 243">
            <a:extLst>
              <a:ext uri="{FF2B5EF4-FFF2-40B4-BE49-F238E27FC236}">
                <a16:creationId xmlns:a16="http://schemas.microsoft.com/office/drawing/2014/main" id="{896A7DC7-6C52-2750-27BE-17DA688282A5}"/>
              </a:ext>
            </a:extLst>
          </p:cNvPr>
          <p:cNvSpPr txBox="1"/>
          <p:nvPr/>
        </p:nvSpPr>
        <p:spPr>
          <a:xfrm>
            <a:off x="5722187" y="4026151"/>
            <a:ext cx="6325346" cy="2585323"/>
          </a:xfrm>
          <a:prstGeom prst="rect">
            <a:avLst/>
          </a:prstGeom>
          <a:noFill/>
          <a:ln>
            <a:solidFill>
              <a:srgbClr val="002060"/>
            </a:solidFill>
          </a:ln>
        </p:spPr>
        <p:txBody>
          <a:bodyPr wrap="square">
            <a:spAutoFit/>
          </a:bodyPr>
          <a:lstStyle/>
          <a:p>
            <a:pPr algn="just"/>
            <a:r>
              <a:rPr lang="en-IN" dirty="0">
                <a:solidFill>
                  <a:srgbClr val="1E1E1E"/>
                </a:solidFill>
                <a:latin typeface="Calibri"/>
              </a:rPr>
              <a:t>Let</a:t>
            </a:r>
            <a:r>
              <a:rPr lang="en-IN" b="1" dirty="0">
                <a:solidFill>
                  <a:srgbClr val="1E1E1E"/>
                </a:solidFill>
                <a:latin typeface="Calibri"/>
              </a:rPr>
              <a:t>, ‘a</a:t>
            </a:r>
            <a:r>
              <a:rPr lang="en-IN" dirty="0">
                <a:solidFill>
                  <a:srgbClr val="1E1E1E"/>
                </a:solidFill>
                <a:latin typeface="Calibri"/>
              </a:rPr>
              <a:t>’ be the reference to track the internal energy of the fluid.</a:t>
            </a:r>
          </a:p>
          <a:p>
            <a:pPr algn="just"/>
            <a:endParaRPr lang="en-IN" dirty="0"/>
          </a:p>
          <a:p>
            <a:pPr algn="just"/>
            <a:r>
              <a:rPr lang="en-IN" dirty="0">
                <a:solidFill>
                  <a:srgbClr val="1E1E1E"/>
                </a:solidFill>
                <a:latin typeface="Calibri"/>
              </a:rPr>
              <a:t>From ‘</a:t>
            </a:r>
            <a:r>
              <a:rPr lang="en-IN" b="1" dirty="0">
                <a:solidFill>
                  <a:srgbClr val="1E1E1E"/>
                </a:solidFill>
                <a:latin typeface="Calibri"/>
              </a:rPr>
              <a:t>a</a:t>
            </a:r>
            <a:r>
              <a:rPr lang="en-IN" dirty="0">
                <a:solidFill>
                  <a:srgbClr val="1E1E1E"/>
                </a:solidFill>
                <a:latin typeface="Calibri"/>
              </a:rPr>
              <a:t>’ to ‘</a:t>
            </a:r>
            <a:r>
              <a:rPr lang="en-IN" b="1" dirty="0">
                <a:solidFill>
                  <a:srgbClr val="1E1E1E"/>
                </a:solidFill>
                <a:latin typeface="Calibri"/>
              </a:rPr>
              <a:t>c</a:t>
            </a:r>
            <a:r>
              <a:rPr lang="en-IN" dirty="0">
                <a:solidFill>
                  <a:srgbClr val="1E1E1E"/>
                </a:solidFill>
                <a:latin typeface="Calibri"/>
              </a:rPr>
              <a:t>’, fluid gets , +15 kJ due to pressure loading. By the end of cooling at ‘</a:t>
            </a:r>
            <a:r>
              <a:rPr lang="en-IN" b="1" dirty="0">
                <a:solidFill>
                  <a:srgbClr val="1E1E1E"/>
                </a:solidFill>
                <a:latin typeface="Calibri"/>
              </a:rPr>
              <a:t>b</a:t>
            </a:r>
            <a:r>
              <a:rPr lang="en-IN" dirty="0">
                <a:solidFill>
                  <a:srgbClr val="1E1E1E"/>
                </a:solidFill>
                <a:latin typeface="Calibri"/>
              </a:rPr>
              <a:t>’, the fluid has 15 – 30 = -15 kJ.</a:t>
            </a:r>
          </a:p>
          <a:p>
            <a:pPr algn="just"/>
            <a:endParaRPr lang="en-IN" dirty="0"/>
          </a:p>
          <a:p>
            <a:pPr algn="just"/>
            <a:r>
              <a:rPr lang="en-IN" dirty="0">
                <a:solidFill>
                  <a:srgbClr val="1E1E1E"/>
                </a:solidFill>
                <a:latin typeface="Calibri"/>
              </a:rPr>
              <a:t>The ‘Source’ supplies 30 kJ to complete the cycle and  the fluid has -15 +30 = +15 kJ, marking the beginning of the cycle as  ‘</a:t>
            </a:r>
            <a:r>
              <a:rPr lang="en-IN" b="1" dirty="0">
                <a:solidFill>
                  <a:srgbClr val="1E1E1E"/>
                </a:solidFill>
                <a:latin typeface="Calibri"/>
              </a:rPr>
              <a:t>c</a:t>
            </a:r>
            <a:r>
              <a:rPr lang="en-IN" dirty="0">
                <a:solidFill>
                  <a:srgbClr val="1E1E1E"/>
                </a:solidFill>
                <a:latin typeface="Calibri"/>
              </a:rPr>
              <a:t>’.</a:t>
            </a:r>
          </a:p>
          <a:p>
            <a:pPr algn="just"/>
            <a:endParaRPr lang="en-IN" dirty="0"/>
          </a:p>
          <a:p>
            <a:pPr algn="just"/>
            <a:r>
              <a:rPr lang="en-IN" dirty="0">
                <a:solidFill>
                  <a:srgbClr val="1E1E1E"/>
                </a:solidFill>
                <a:latin typeface="Calibri"/>
              </a:rPr>
              <a:t>The Engine cycles between ‘</a:t>
            </a:r>
            <a:r>
              <a:rPr lang="en-IN" b="1" dirty="0">
                <a:solidFill>
                  <a:srgbClr val="1E1E1E"/>
                </a:solidFill>
                <a:latin typeface="Calibri"/>
              </a:rPr>
              <a:t>b’</a:t>
            </a:r>
            <a:r>
              <a:rPr lang="en-IN" dirty="0">
                <a:solidFill>
                  <a:srgbClr val="1E1E1E"/>
                </a:solidFill>
                <a:latin typeface="Calibri"/>
              </a:rPr>
              <a:t> and ‘</a:t>
            </a:r>
            <a:r>
              <a:rPr lang="en-IN" b="1" dirty="0">
                <a:solidFill>
                  <a:srgbClr val="1E1E1E"/>
                </a:solidFill>
                <a:latin typeface="Calibri"/>
              </a:rPr>
              <a:t>c’</a:t>
            </a:r>
            <a:r>
              <a:rPr lang="en-IN" dirty="0">
                <a:solidFill>
                  <a:srgbClr val="1E1E1E"/>
                </a:solidFill>
                <a:latin typeface="Calibri"/>
              </a:rPr>
              <a:t>.</a:t>
            </a:r>
          </a:p>
        </p:txBody>
      </p:sp>
      <p:sp>
        <p:nvSpPr>
          <p:cNvPr id="289" name="Rectangle 288">
            <a:extLst>
              <a:ext uri="{FF2B5EF4-FFF2-40B4-BE49-F238E27FC236}">
                <a16:creationId xmlns:a16="http://schemas.microsoft.com/office/drawing/2014/main" id="{173C7B72-F87D-6A7D-4078-42EB7F35C7A9}"/>
              </a:ext>
            </a:extLst>
          </p:cNvPr>
          <p:cNvSpPr/>
          <p:nvPr/>
        </p:nvSpPr>
        <p:spPr>
          <a:xfrm>
            <a:off x="486798" y="3508901"/>
            <a:ext cx="5097248" cy="3221392"/>
          </a:xfrm>
          <a:prstGeom prst="rect">
            <a:avLst/>
          </a:prstGeom>
          <a:noFill/>
          <a:ln w="222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4" name="TextBox 293">
            <a:extLst>
              <a:ext uri="{FF2B5EF4-FFF2-40B4-BE49-F238E27FC236}">
                <a16:creationId xmlns:a16="http://schemas.microsoft.com/office/drawing/2014/main" id="{97B0AC1D-5462-DEF3-C0F7-778901711A83}"/>
              </a:ext>
            </a:extLst>
          </p:cNvPr>
          <p:cNvSpPr txBox="1"/>
          <p:nvPr/>
        </p:nvSpPr>
        <p:spPr>
          <a:xfrm>
            <a:off x="819067" y="6357184"/>
            <a:ext cx="4495038" cy="369332"/>
          </a:xfrm>
          <a:prstGeom prst="rect">
            <a:avLst/>
          </a:prstGeom>
          <a:noFill/>
        </p:spPr>
        <p:txBody>
          <a:bodyPr wrap="square">
            <a:spAutoFit/>
          </a:bodyPr>
          <a:lstStyle/>
          <a:p>
            <a:r>
              <a:rPr lang="en-US" dirty="0">
                <a:solidFill>
                  <a:srgbClr val="1E1E1E"/>
                </a:solidFill>
                <a:latin typeface="Calibri"/>
              </a:rPr>
              <a:t>Efficiency = P</a:t>
            </a:r>
            <a:r>
              <a:rPr lang="el-GR" dirty="0">
                <a:solidFill>
                  <a:srgbClr val="1E1E1E"/>
                </a:solidFill>
                <a:latin typeface="Calibri"/>
              </a:rPr>
              <a:t> Δ</a:t>
            </a:r>
            <a:r>
              <a:rPr lang="en-IN" dirty="0">
                <a:solidFill>
                  <a:srgbClr val="1E1E1E"/>
                </a:solidFill>
                <a:latin typeface="Calibri"/>
              </a:rPr>
              <a:t>V / </a:t>
            </a:r>
            <a:r>
              <a:rPr lang="el-GR" dirty="0">
                <a:solidFill>
                  <a:srgbClr val="1E1E1E"/>
                </a:solidFill>
                <a:latin typeface="Calibri"/>
              </a:rPr>
              <a:t>Δ</a:t>
            </a:r>
            <a:r>
              <a:rPr lang="en-IN" dirty="0">
                <a:solidFill>
                  <a:srgbClr val="1E1E1E"/>
                </a:solidFill>
                <a:latin typeface="Calibri"/>
              </a:rPr>
              <a:t>U = 15/30 = 0.5 = 50 % </a:t>
            </a:r>
          </a:p>
        </p:txBody>
      </p:sp>
      <p:sp>
        <p:nvSpPr>
          <p:cNvPr id="3" name="TextBox 2">
            <a:extLst>
              <a:ext uri="{FF2B5EF4-FFF2-40B4-BE49-F238E27FC236}">
                <a16:creationId xmlns:a16="http://schemas.microsoft.com/office/drawing/2014/main" id="{5753B63F-57A0-C7F5-E443-CBC76135C79D}"/>
              </a:ext>
            </a:extLst>
          </p:cNvPr>
          <p:cNvSpPr txBox="1"/>
          <p:nvPr/>
        </p:nvSpPr>
        <p:spPr>
          <a:xfrm>
            <a:off x="203711" y="-7739"/>
            <a:ext cx="6096000" cy="721736"/>
          </a:xfrm>
          <a:prstGeom prst="rect">
            <a:avLst/>
          </a:prstGeom>
          <a:noFill/>
        </p:spPr>
        <p:txBody>
          <a:bodyPr wrap="square">
            <a:spAutoFit/>
          </a:bodyPr>
          <a:lstStyle/>
          <a:p>
            <a:pPr algn="just">
              <a:lnSpc>
                <a:spcPct val="107000"/>
              </a:lnSpc>
              <a:spcAft>
                <a:spcPts val="800"/>
              </a:spcAft>
            </a:pPr>
            <a:r>
              <a:rPr lang="en-IN" sz="4000" u="sng" kern="100" dirty="0">
                <a:solidFill>
                  <a:srgbClr val="1E1E1E"/>
                </a:solidFill>
                <a:effectLst/>
                <a:latin typeface="Calibri" panose="020F0502020204030204" pitchFamily="34" charset="0"/>
                <a:ea typeface="Calibri" panose="020F0502020204030204" pitchFamily="34" charset="0"/>
                <a:cs typeface="Times New Roman" panose="02020603050405020304" pitchFamily="18" charset="0"/>
              </a:rPr>
              <a:t>A Thought Experiment 1of 2</a:t>
            </a:r>
            <a:endParaRPr lang="en-IN" sz="40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B99C0CC6-7660-218E-6C73-10131F8B349A}"/>
              </a:ext>
            </a:extLst>
          </p:cNvPr>
          <p:cNvSpPr txBox="1"/>
          <p:nvPr/>
        </p:nvSpPr>
        <p:spPr>
          <a:xfrm>
            <a:off x="203711" y="744499"/>
            <a:ext cx="11843821" cy="1200329"/>
          </a:xfrm>
          <a:prstGeom prst="rect">
            <a:avLst/>
          </a:prstGeom>
          <a:noFill/>
          <a:ln>
            <a:solidFill>
              <a:srgbClr val="002060"/>
            </a:solidFill>
          </a:ln>
        </p:spPr>
        <p:txBody>
          <a:bodyPr wrap="square">
            <a:spAutoFit/>
          </a:bodyPr>
          <a:lstStyle/>
          <a:p>
            <a:pPr algn="just"/>
            <a:r>
              <a:rPr lang="en-IN" dirty="0">
                <a:solidFill>
                  <a:srgbClr val="1E1E1E"/>
                </a:solidFill>
                <a:latin typeface="Calibri"/>
              </a:rPr>
              <a:t>Let us assume that the volumetric change in the phase transition occurs rapidly at the solid end, meaning, the transition is like the path A-D-C-D-A shown in the previous slide. Consider 1 kg of ice (1090 cc) that has fully formed at standard atmospheric pressure (1 </a:t>
            </a:r>
            <a:r>
              <a:rPr lang="en-IN" dirty="0" err="1">
                <a:solidFill>
                  <a:srgbClr val="1E1E1E"/>
                </a:solidFill>
                <a:latin typeface="Calibri"/>
              </a:rPr>
              <a:t>atm</a:t>
            </a:r>
            <a:r>
              <a:rPr lang="en-IN" dirty="0">
                <a:solidFill>
                  <a:srgbClr val="1E1E1E"/>
                </a:solidFill>
                <a:latin typeface="Calibri"/>
              </a:rPr>
              <a:t>) and a temperature of approximately 273 K. At this stage, the ice has expanded by about 9%. This state is marked as point ‘</a:t>
            </a:r>
            <a:r>
              <a:rPr lang="en-IN" b="1" dirty="0">
                <a:solidFill>
                  <a:srgbClr val="1E1E1E"/>
                </a:solidFill>
                <a:latin typeface="Calibri"/>
              </a:rPr>
              <a:t>a</a:t>
            </a:r>
            <a:r>
              <a:rPr lang="en-IN" dirty="0">
                <a:solidFill>
                  <a:srgbClr val="1E1E1E"/>
                </a:solidFill>
                <a:latin typeface="Calibri"/>
              </a:rPr>
              <a:t>’ along the phase change path ‘</a:t>
            </a:r>
            <a:r>
              <a:rPr lang="en-IN" b="1" dirty="0">
                <a:solidFill>
                  <a:srgbClr val="1E1E1E"/>
                </a:solidFill>
                <a:latin typeface="Calibri"/>
              </a:rPr>
              <a:t>Aa</a:t>
            </a:r>
            <a:r>
              <a:rPr lang="en-IN" dirty="0">
                <a:solidFill>
                  <a:srgbClr val="1E1E1E"/>
                </a:solidFill>
                <a:latin typeface="Calibri"/>
              </a:rPr>
              <a:t>’ on the volume-internal energy (V-U) diagram shown below.</a:t>
            </a:r>
          </a:p>
        </p:txBody>
      </p:sp>
      <p:sp>
        <p:nvSpPr>
          <p:cNvPr id="9" name="TextBox 8">
            <a:extLst>
              <a:ext uri="{FF2B5EF4-FFF2-40B4-BE49-F238E27FC236}">
                <a16:creationId xmlns:a16="http://schemas.microsoft.com/office/drawing/2014/main" id="{671BB450-D33B-C3C4-C8BB-81DC85A013F5}"/>
              </a:ext>
            </a:extLst>
          </p:cNvPr>
          <p:cNvSpPr txBox="1"/>
          <p:nvPr/>
        </p:nvSpPr>
        <p:spPr>
          <a:xfrm>
            <a:off x="203710" y="1948533"/>
            <a:ext cx="11843815" cy="1477328"/>
          </a:xfrm>
          <a:prstGeom prst="rect">
            <a:avLst/>
          </a:prstGeom>
          <a:noFill/>
          <a:ln w="12700">
            <a:solidFill>
              <a:schemeClr val="accent1"/>
            </a:solidFill>
          </a:ln>
        </p:spPr>
        <p:txBody>
          <a:bodyPr wrap="square">
            <a:spAutoFit/>
          </a:bodyPr>
          <a:lstStyle/>
          <a:p>
            <a:pPr algn="just"/>
            <a:r>
              <a:rPr lang="en-IN" dirty="0">
                <a:solidFill>
                  <a:srgbClr val="1E1E1E"/>
                </a:solidFill>
                <a:latin typeface="Calibri"/>
              </a:rPr>
              <a:t>Let us apply  a pressure of 200 MPa to the ice, which  compresses and performs mechanical work and increasing its internal energy. This results in the melting of the ice, shifting the melting point to 253 K. Consequently, the fluid state must align with a point on the high-pressure path ‘</a:t>
            </a:r>
            <a:r>
              <a:rPr lang="en-IN" b="1" dirty="0">
                <a:solidFill>
                  <a:srgbClr val="1E1E1E"/>
                </a:solidFill>
                <a:latin typeface="Calibri"/>
              </a:rPr>
              <a:t>Bb</a:t>
            </a:r>
            <a:r>
              <a:rPr lang="en-IN" dirty="0">
                <a:solidFill>
                  <a:srgbClr val="1E1E1E"/>
                </a:solidFill>
                <a:latin typeface="Calibri"/>
              </a:rPr>
              <a:t>,’ denoted as ‘</a:t>
            </a:r>
            <a:r>
              <a:rPr lang="en-IN" b="1" dirty="0">
                <a:solidFill>
                  <a:srgbClr val="1E1E1E"/>
                </a:solidFill>
                <a:latin typeface="Calibri"/>
              </a:rPr>
              <a:t>c</a:t>
            </a:r>
            <a:r>
              <a:rPr lang="en-IN" dirty="0">
                <a:solidFill>
                  <a:srgbClr val="1E1E1E"/>
                </a:solidFill>
                <a:latin typeface="Calibri"/>
              </a:rPr>
              <a:t>.’ This transition signifies that the system moves from the low-pressure phase change path ‘</a:t>
            </a:r>
            <a:r>
              <a:rPr lang="en-IN" b="1" dirty="0">
                <a:solidFill>
                  <a:srgbClr val="1E1E1E"/>
                </a:solidFill>
                <a:latin typeface="Calibri"/>
              </a:rPr>
              <a:t>Aa’</a:t>
            </a:r>
            <a:r>
              <a:rPr lang="en-IN" dirty="0">
                <a:solidFill>
                  <a:srgbClr val="1E1E1E"/>
                </a:solidFill>
                <a:latin typeface="Calibri"/>
              </a:rPr>
              <a:t> to the high-pressure path ‘</a:t>
            </a:r>
            <a:r>
              <a:rPr lang="en-IN" b="1" dirty="0">
                <a:solidFill>
                  <a:srgbClr val="1E1E1E"/>
                </a:solidFill>
                <a:latin typeface="Calibri"/>
              </a:rPr>
              <a:t>Bb</a:t>
            </a:r>
            <a:r>
              <a:rPr lang="en-IN" dirty="0">
                <a:solidFill>
                  <a:srgbClr val="1E1E1E"/>
                </a:solidFill>
                <a:latin typeface="Calibri"/>
              </a:rPr>
              <a:t>.’ Note that, the phase change path ‘</a:t>
            </a:r>
            <a:r>
              <a:rPr lang="en-IN" b="1" dirty="0">
                <a:solidFill>
                  <a:srgbClr val="1E1E1E"/>
                </a:solidFill>
                <a:latin typeface="Calibri"/>
              </a:rPr>
              <a:t>Bb</a:t>
            </a:r>
            <a:r>
              <a:rPr lang="en-IN" dirty="0">
                <a:solidFill>
                  <a:srgbClr val="1E1E1E"/>
                </a:solidFill>
                <a:latin typeface="Calibri"/>
              </a:rPr>
              <a:t>’ represents water freezing under a pressure of 200 MPa at 253 K. </a:t>
            </a:r>
          </a:p>
        </p:txBody>
      </p:sp>
    </p:spTree>
    <p:extLst>
      <p:ext uri="{BB962C8B-B14F-4D97-AF65-F5344CB8AC3E}">
        <p14:creationId xmlns:p14="http://schemas.microsoft.com/office/powerpoint/2010/main" val="30424679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23AD7A-02A8-1D85-E4D9-88BE37F54DBF}"/>
            </a:ext>
          </a:extLst>
        </p:cNvPr>
        <p:cNvGrpSpPr/>
        <p:nvPr/>
      </p:nvGrpSpPr>
      <p:grpSpPr>
        <a:xfrm>
          <a:off x="0" y="0"/>
          <a:ext cx="0" cy="0"/>
          <a:chOff x="0" y="0"/>
          <a:chExt cx="0" cy="0"/>
        </a:xfrm>
      </p:grpSpPr>
      <p:sp>
        <p:nvSpPr>
          <p:cNvPr id="130" name="Rectangle 129">
            <a:extLst>
              <a:ext uri="{FF2B5EF4-FFF2-40B4-BE49-F238E27FC236}">
                <a16:creationId xmlns:a16="http://schemas.microsoft.com/office/drawing/2014/main" id="{6C71CB92-9FA9-2B36-C2CD-E2B6DA316AF2}"/>
              </a:ext>
            </a:extLst>
          </p:cNvPr>
          <p:cNvSpPr/>
          <p:nvPr/>
        </p:nvSpPr>
        <p:spPr>
          <a:xfrm>
            <a:off x="6890106" y="4388851"/>
            <a:ext cx="1621268" cy="435151"/>
          </a:xfrm>
          <a:prstGeom prst="rect">
            <a:avLst/>
          </a:prstGeom>
          <a:solidFill>
            <a:srgbClr val="00B0F0">
              <a:alpha val="74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1" name="TextBox 130">
            <a:extLst>
              <a:ext uri="{FF2B5EF4-FFF2-40B4-BE49-F238E27FC236}">
                <a16:creationId xmlns:a16="http://schemas.microsoft.com/office/drawing/2014/main" id="{D2B50E6D-F791-174B-5158-EFB2634E086B}"/>
              </a:ext>
            </a:extLst>
          </p:cNvPr>
          <p:cNvSpPr txBox="1"/>
          <p:nvPr/>
        </p:nvSpPr>
        <p:spPr>
          <a:xfrm>
            <a:off x="6942581" y="4343630"/>
            <a:ext cx="1584696" cy="523220"/>
          </a:xfrm>
          <a:prstGeom prst="rect">
            <a:avLst/>
          </a:prstGeom>
          <a:noFill/>
        </p:spPr>
        <p:txBody>
          <a:bodyPr wrap="square" rtlCol="0">
            <a:spAutoFit/>
          </a:bodyPr>
          <a:lstStyle/>
          <a:p>
            <a:r>
              <a:rPr lang="en-US" sz="1400" dirty="0">
                <a:solidFill>
                  <a:srgbClr val="1E1E1E"/>
                </a:solidFill>
                <a:latin typeface="Calibri"/>
              </a:rPr>
              <a:t>Sink at 252 K Receives  15 kJ  </a:t>
            </a:r>
            <a:endParaRPr lang="en-IN" sz="1400" dirty="0"/>
          </a:p>
        </p:txBody>
      </p:sp>
      <p:cxnSp>
        <p:nvCxnSpPr>
          <p:cNvPr id="132" name="Straight Connector 131">
            <a:extLst>
              <a:ext uri="{FF2B5EF4-FFF2-40B4-BE49-F238E27FC236}">
                <a16:creationId xmlns:a16="http://schemas.microsoft.com/office/drawing/2014/main" id="{E8F8EFC6-DDC3-683B-B8CE-72861BEF42C5}"/>
              </a:ext>
            </a:extLst>
          </p:cNvPr>
          <p:cNvCxnSpPr/>
          <p:nvPr/>
        </p:nvCxnSpPr>
        <p:spPr>
          <a:xfrm>
            <a:off x="2325562" y="2903445"/>
            <a:ext cx="0" cy="1494846"/>
          </a:xfrm>
          <a:prstGeom prst="line">
            <a:avLst/>
          </a:prstGeom>
          <a:ln w="381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210C91EC-38CA-5B6F-2D89-44218FD7DB7B}"/>
              </a:ext>
            </a:extLst>
          </p:cNvPr>
          <p:cNvCxnSpPr/>
          <p:nvPr/>
        </p:nvCxnSpPr>
        <p:spPr>
          <a:xfrm>
            <a:off x="3212118" y="2883508"/>
            <a:ext cx="0" cy="1494846"/>
          </a:xfrm>
          <a:prstGeom prst="line">
            <a:avLst/>
          </a:prstGeom>
          <a:ln w="381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8E48CA7B-9CA1-AE6E-A157-E9EA624ED0C7}"/>
              </a:ext>
            </a:extLst>
          </p:cNvPr>
          <p:cNvCxnSpPr>
            <a:cxnSpLocks/>
          </p:cNvCxnSpPr>
          <p:nvPr/>
        </p:nvCxnSpPr>
        <p:spPr>
          <a:xfrm>
            <a:off x="2334837" y="4379390"/>
            <a:ext cx="894551" cy="0"/>
          </a:xfrm>
          <a:prstGeom prst="line">
            <a:avLst/>
          </a:prstGeom>
          <a:ln w="381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F493B449-C333-4D3F-3BD3-B995668C6DA0}"/>
              </a:ext>
            </a:extLst>
          </p:cNvPr>
          <p:cNvCxnSpPr>
            <a:cxnSpLocks/>
          </p:cNvCxnSpPr>
          <p:nvPr/>
        </p:nvCxnSpPr>
        <p:spPr>
          <a:xfrm>
            <a:off x="3196216" y="2886156"/>
            <a:ext cx="221309" cy="0"/>
          </a:xfrm>
          <a:prstGeom prst="line">
            <a:avLst/>
          </a:prstGeom>
          <a:ln w="381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9EC34DC3-5BB6-229D-9D76-33556AE3E441}"/>
              </a:ext>
            </a:extLst>
          </p:cNvPr>
          <p:cNvCxnSpPr>
            <a:cxnSpLocks/>
          </p:cNvCxnSpPr>
          <p:nvPr/>
        </p:nvCxnSpPr>
        <p:spPr>
          <a:xfrm>
            <a:off x="2118844" y="2892803"/>
            <a:ext cx="221309" cy="0"/>
          </a:xfrm>
          <a:prstGeom prst="line">
            <a:avLst/>
          </a:prstGeom>
          <a:ln w="381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139" name="Rectangle 138">
            <a:extLst>
              <a:ext uri="{FF2B5EF4-FFF2-40B4-BE49-F238E27FC236}">
                <a16:creationId xmlns:a16="http://schemas.microsoft.com/office/drawing/2014/main" id="{68D2A6E6-14E8-80B9-4FB7-34D1655CAD8D}"/>
              </a:ext>
            </a:extLst>
          </p:cNvPr>
          <p:cNvSpPr/>
          <p:nvPr/>
        </p:nvSpPr>
        <p:spPr>
          <a:xfrm>
            <a:off x="2341464" y="3357328"/>
            <a:ext cx="852113" cy="1016343"/>
          </a:xfrm>
          <a:prstGeom prst="rect">
            <a:avLst/>
          </a:prstGeom>
          <a:pattFill prst="smGrid">
            <a:fgClr>
              <a:schemeClr val="accent1"/>
            </a:fgClr>
            <a:bgClr>
              <a:schemeClr val="bg1"/>
            </a:bgClr>
          </a:patt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0" name="Rectangle 139">
            <a:extLst>
              <a:ext uri="{FF2B5EF4-FFF2-40B4-BE49-F238E27FC236}">
                <a16:creationId xmlns:a16="http://schemas.microsoft.com/office/drawing/2014/main" id="{8C6F4AEE-DCA2-1C43-C4EE-E8560A170262}"/>
              </a:ext>
            </a:extLst>
          </p:cNvPr>
          <p:cNvSpPr/>
          <p:nvPr/>
        </p:nvSpPr>
        <p:spPr>
          <a:xfrm>
            <a:off x="10346892" y="4384137"/>
            <a:ext cx="1562115" cy="435151"/>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1" name="TextBox 140">
            <a:extLst>
              <a:ext uri="{FF2B5EF4-FFF2-40B4-BE49-F238E27FC236}">
                <a16:creationId xmlns:a16="http://schemas.microsoft.com/office/drawing/2014/main" id="{6E132DFD-30F6-561C-E3D5-23E3872998F2}"/>
              </a:ext>
            </a:extLst>
          </p:cNvPr>
          <p:cNvSpPr txBox="1"/>
          <p:nvPr/>
        </p:nvSpPr>
        <p:spPr>
          <a:xfrm>
            <a:off x="10375009" y="4337996"/>
            <a:ext cx="1696704" cy="523220"/>
          </a:xfrm>
          <a:prstGeom prst="rect">
            <a:avLst/>
          </a:prstGeom>
          <a:noFill/>
        </p:spPr>
        <p:txBody>
          <a:bodyPr wrap="square" rtlCol="0">
            <a:spAutoFit/>
          </a:bodyPr>
          <a:lstStyle/>
          <a:p>
            <a:r>
              <a:rPr lang="en-US" sz="1400" dirty="0">
                <a:solidFill>
                  <a:srgbClr val="1E1E1E"/>
                </a:solidFill>
                <a:latin typeface="Calibri"/>
              </a:rPr>
              <a:t>Source at 254 K Supplies 30 kJ  </a:t>
            </a:r>
            <a:endParaRPr lang="en-IN" dirty="0"/>
          </a:p>
        </p:txBody>
      </p:sp>
      <p:cxnSp>
        <p:nvCxnSpPr>
          <p:cNvPr id="148" name="Straight Connector 147">
            <a:extLst>
              <a:ext uri="{FF2B5EF4-FFF2-40B4-BE49-F238E27FC236}">
                <a16:creationId xmlns:a16="http://schemas.microsoft.com/office/drawing/2014/main" id="{53E567FB-DA5E-CB35-DCB2-6042920DCFF0}"/>
              </a:ext>
            </a:extLst>
          </p:cNvPr>
          <p:cNvCxnSpPr>
            <a:cxnSpLocks/>
          </p:cNvCxnSpPr>
          <p:nvPr/>
        </p:nvCxnSpPr>
        <p:spPr>
          <a:xfrm>
            <a:off x="10488375" y="2883580"/>
            <a:ext cx="221309" cy="0"/>
          </a:xfrm>
          <a:prstGeom prst="line">
            <a:avLst/>
          </a:prstGeom>
          <a:ln w="381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EB345E4B-561A-6A18-0D34-7A19E3A26D1B}"/>
              </a:ext>
            </a:extLst>
          </p:cNvPr>
          <p:cNvSpPr txBox="1"/>
          <p:nvPr/>
        </p:nvSpPr>
        <p:spPr>
          <a:xfrm>
            <a:off x="10128063" y="2343557"/>
            <a:ext cx="2055310" cy="338554"/>
          </a:xfrm>
          <a:prstGeom prst="rect">
            <a:avLst/>
          </a:prstGeom>
          <a:noFill/>
        </p:spPr>
        <p:txBody>
          <a:bodyPr wrap="square" rtlCol="0">
            <a:spAutoFit/>
          </a:bodyPr>
          <a:lstStyle/>
          <a:p>
            <a:r>
              <a:rPr lang="en-US" sz="1600" b="1" dirty="0">
                <a:solidFill>
                  <a:srgbClr val="1E1E1E"/>
                </a:solidFill>
                <a:latin typeface="Calibri"/>
              </a:rPr>
              <a:t>Returns by Melting </a:t>
            </a:r>
            <a:endParaRPr lang="en-IN" sz="1600" b="1" dirty="0">
              <a:solidFill>
                <a:schemeClr val="accent1">
                  <a:lumMod val="50000"/>
                </a:schemeClr>
              </a:solidFill>
            </a:endParaRPr>
          </a:p>
        </p:txBody>
      </p:sp>
      <p:cxnSp>
        <p:nvCxnSpPr>
          <p:cNvPr id="23" name="Straight Arrow Connector 22">
            <a:extLst>
              <a:ext uri="{FF2B5EF4-FFF2-40B4-BE49-F238E27FC236}">
                <a16:creationId xmlns:a16="http://schemas.microsoft.com/office/drawing/2014/main" id="{55A4DC8F-58A9-A524-001D-0EB356A895AE}"/>
              </a:ext>
            </a:extLst>
          </p:cNvPr>
          <p:cNvCxnSpPr>
            <a:cxnSpLocks/>
          </p:cNvCxnSpPr>
          <p:nvPr/>
        </p:nvCxnSpPr>
        <p:spPr>
          <a:xfrm>
            <a:off x="10486704" y="3278818"/>
            <a:ext cx="1671" cy="230598"/>
          </a:xfrm>
          <a:prstGeom prst="straightConnector1">
            <a:avLst/>
          </a:prstGeom>
          <a:ln w="38100">
            <a:solidFill>
              <a:schemeClr val="accent2">
                <a:lumMod val="75000"/>
              </a:schemeClr>
            </a:solidFill>
            <a:tailEnd type="triangle"/>
          </a:ln>
        </p:spPr>
        <p:style>
          <a:lnRef idx="1">
            <a:schemeClr val="dk1"/>
          </a:lnRef>
          <a:fillRef idx="0">
            <a:schemeClr val="dk1"/>
          </a:fillRef>
          <a:effectRef idx="0">
            <a:schemeClr val="dk1"/>
          </a:effectRef>
          <a:fontRef idx="minor">
            <a:schemeClr val="tx1"/>
          </a:fontRef>
        </p:style>
      </p:cxnSp>
      <p:cxnSp>
        <p:nvCxnSpPr>
          <p:cNvPr id="27" name="Straight Arrow Connector 26">
            <a:extLst>
              <a:ext uri="{FF2B5EF4-FFF2-40B4-BE49-F238E27FC236}">
                <a16:creationId xmlns:a16="http://schemas.microsoft.com/office/drawing/2014/main" id="{EB784DD4-7FCB-C6F2-1064-0DA2EFBC5695}"/>
              </a:ext>
            </a:extLst>
          </p:cNvPr>
          <p:cNvCxnSpPr>
            <a:cxnSpLocks/>
          </p:cNvCxnSpPr>
          <p:nvPr/>
        </p:nvCxnSpPr>
        <p:spPr>
          <a:xfrm flipH="1" flipV="1">
            <a:off x="1855457" y="3451488"/>
            <a:ext cx="10466" cy="226027"/>
          </a:xfrm>
          <a:prstGeom prst="straightConnector1">
            <a:avLst/>
          </a:prstGeom>
          <a:ln w="38100">
            <a:solidFill>
              <a:srgbClr val="002060"/>
            </a:solidFill>
            <a:tailEnd type="triangle"/>
          </a:ln>
        </p:spPr>
        <p:style>
          <a:lnRef idx="1">
            <a:schemeClr val="dk1"/>
          </a:lnRef>
          <a:fillRef idx="0">
            <a:schemeClr val="dk1"/>
          </a:fillRef>
          <a:effectRef idx="0">
            <a:schemeClr val="dk1"/>
          </a:effectRef>
          <a:fontRef idx="minor">
            <a:schemeClr val="tx1"/>
          </a:fontRef>
        </p:style>
      </p:cxnSp>
      <p:sp>
        <p:nvSpPr>
          <p:cNvPr id="32" name="TextBox 31">
            <a:extLst>
              <a:ext uri="{FF2B5EF4-FFF2-40B4-BE49-F238E27FC236}">
                <a16:creationId xmlns:a16="http://schemas.microsoft.com/office/drawing/2014/main" id="{140D1C59-5B57-1B20-B68C-D27658A6FA16}"/>
              </a:ext>
            </a:extLst>
          </p:cNvPr>
          <p:cNvSpPr txBox="1"/>
          <p:nvPr/>
        </p:nvSpPr>
        <p:spPr>
          <a:xfrm>
            <a:off x="8277929" y="3255511"/>
            <a:ext cx="688788" cy="307777"/>
          </a:xfrm>
          <a:prstGeom prst="rect">
            <a:avLst/>
          </a:prstGeom>
          <a:noFill/>
        </p:spPr>
        <p:txBody>
          <a:bodyPr wrap="square" rtlCol="0">
            <a:spAutoFit/>
          </a:bodyPr>
          <a:lstStyle/>
          <a:p>
            <a:r>
              <a:rPr lang="en-US" sz="1400" b="1" dirty="0">
                <a:solidFill>
                  <a:srgbClr val="1E1E1E"/>
                </a:solidFill>
                <a:latin typeface="Calibri"/>
              </a:rPr>
              <a:t>75 cc</a:t>
            </a:r>
            <a:endParaRPr lang="en-IN" sz="2000" b="1" dirty="0">
              <a:solidFill>
                <a:srgbClr val="002060"/>
              </a:solidFill>
            </a:endParaRPr>
          </a:p>
        </p:txBody>
      </p:sp>
      <p:sp>
        <p:nvSpPr>
          <p:cNvPr id="33" name="TextBox 32">
            <a:extLst>
              <a:ext uri="{FF2B5EF4-FFF2-40B4-BE49-F238E27FC236}">
                <a16:creationId xmlns:a16="http://schemas.microsoft.com/office/drawing/2014/main" id="{7D3EDCB8-4C4D-2AEB-1A6C-5601188B0DE6}"/>
              </a:ext>
            </a:extLst>
          </p:cNvPr>
          <p:cNvSpPr txBox="1"/>
          <p:nvPr/>
        </p:nvSpPr>
        <p:spPr>
          <a:xfrm>
            <a:off x="9729689" y="3255510"/>
            <a:ext cx="678246" cy="307777"/>
          </a:xfrm>
          <a:prstGeom prst="rect">
            <a:avLst/>
          </a:prstGeom>
          <a:noFill/>
        </p:spPr>
        <p:txBody>
          <a:bodyPr wrap="square" rtlCol="0">
            <a:spAutoFit/>
          </a:bodyPr>
          <a:lstStyle/>
          <a:p>
            <a:r>
              <a:rPr lang="en-US" sz="1400" b="1" dirty="0">
                <a:solidFill>
                  <a:srgbClr val="1E1E1E"/>
                </a:solidFill>
                <a:latin typeface="Calibri"/>
              </a:rPr>
              <a:t> 75 cc</a:t>
            </a:r>
            <a:endParaRPr lang="en-IN" sz="2000" b="1" dirty="0">
              <a:solidFill>
                <a:schemeClr val="accent2">
                  <a:lumMod val="75000"/>
                </a:schemeClr>
              </a:solidFill>
            </a:endParaRPr>
          </a:p>
        </p:txBody>
      </p:sp>
      <p:sp>
        <p:nvSpPr>
          <p:cNvPr id="16" name="TextBox 15">
            <a:extLst>
              <a:ext uri="{FF2B5EF4-FFF2-40B4-BE49-F238E27FC236}">
                <a16:creationId xmlns:a16="http://schemas.microsoft.com/office/drawing/2014/main" id="{E827361C-A845-36D6-16AD-9DA8B16216F6}"/>
              </a:ext>
            </a:extLst>
          </p:cNvPr>
          <p:cNvSpPr txBox="1"/>
          <p:nvPr/>
        </p:nvSpPr>
        <p:spPr>
          <a:xfrm>
            <a:off x="7202887" y="2604182"/>
            <a:ext cx="1374984" cy="307777"/>
          </a:xfrm>
          <a:prstGeom prst="rect">
            <a:avLst/>
          </a:prstGeom>
          <a:noFill/>
        </p:spPr>
        <p:txBody>
          <a:bodyPr wrap="square" rtlCol="0">
            <a:spAutoFit/>
          </a:bodyPr>
          <a:lstStyle/>
          <a:p>
            <a:r>
              <a:rPr lang="en-US" sz="1400" dirty="0">
                <a:solidFill>
                  <a:srgbClr val="1E1E1E"/>
                </a:solidFill>
                <a:latin typeface="Calibri"/>
              </a:rPr>
              <a:t>200 MPa</a:t>
            </a:r>
            <a:endParaRPr lang="en-IN" sz="1400" dirty="0">
              <a:solidFill>
                <a:srgbClr val="FF0000"/>
              </a:solidFill>
            </a:endParaRPr>
          </a:p>
        </p:txBody>
      </p:sp>
      <p:cxnSp>
        <p:nvCxnSpPr>
          <p:cNvPr id="63" name="Straight Arrow Connector 62">
            <a:extLst>
              <a:ext uri="{FF2B5EF4-FFF2-40B4-BE49-F238E27FC236}">
                <a16:creationId xmlns:a16="http://schemas.microsoft.com/office/drawing/2014/main" id="{F2C190C5-1C18-87E5-36B2-9C4373CC95A6}"/>
              </a:ext>
            </a:extLst>
          </p:cNvPr>
          <p:cNvCxnSpPr>
            <a:cxnSpLocks/>
          </p:cNvCxnSpPr>
          <p:nvPr/>
        </p:nvCxnSpPr>
        <p:spPr>
          <a:xfrm>
            <a:off x="7649638" y="2857086"/>
            <a:ext cx="0" cy="228225"/>
          </a:xfrm>
          <a:prstGeom prst="straightConnector1">
            <a:avLst/>
          </a:prstGeom>
          <a:ln w="38100">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64" name="Straight Arrow Connector 63">
            <a:extLst>
              <a:ext uri="{FF2B5EF4-FFF2-40B4-BE49-F238E27FC236}">
                <a16:creationId xmlns:a16="http://schemas.microsoft.com/office/drawing/2014/main" id="{2C1635BE-7E77-DD36-4351-344B1E8E7703}"/>
              </a:ext>
            </a:extLst>
          </p:cNvPr>
          <p:cNvCxnSpPr>
            <a:cxnSpLocks/>
          </p:cNvCxnSpPr>
          <p:nvPr/>
        </p:nvCxnSpPr>
        <p:spPr>
          <a:xfrm>
            <a:off x="7405798" y="2849640"/>
            <a:ext cx="0" cy="228225"/>
          </a:xfrm>
          <a:prstGeom prst="straightConnector1">
            <a:avLst/>
          </a:prstGeom>
          <a:ln w="38100">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65" name="Straight Arrow Connector 64">
            <a:extLst>
              <a:ext uri="{FF2B5EF4-FFF2-40B4-BE49-F238E27FC236}">
                <a16:creationId xmlns:a16="http://schemas.microsoft.com/office/drawing/2014/main" id="{1329BE6F-16FC-51B4-0DE4-5887FC91B7B8}"/>
              </a:ext>
            </a:extLst>
          </p:cNvPr>
          <p:cNvCxnSpPr>
            <a:cxnSpLocks/>
          </p:cNvCxnSpPr>
          <p:nvPr/>
        </p:nvCxnSpPr>
        <p:spPr>
          <a:xfrm>
            <a:off x="7923958" y="2859800"/>
            <a:ext cx="0" cy="228225"/>
          </a:xfrm>
          <a:prstGeom prst="straightConnector1">
            <a:avLst/>
          </a:prstGeom>
          <a:ln w="38100">
            <a:solidFill>
              <a:srgbClr val="FF0000"/>
            </a:solidFill>
            <a:tailEnd type="triangle"/>
          </a:ln>
        </p:spPr>
        <p:style>
          <a:lnRef idx="1">
            <a:schemeClr val="dk1"/>
          </a:lnRef>
          <a:fillRef idx="0">
            <a:schemeClr val="dk1"/>
          </a:fillRef>
          <a:effectRef idx="0">
            <a:schemeClr val="dk1"/>
          </a:effectRef>
          <a:fontRef idx="minor">
            <a:schemeClr val="tx1"/>
          </a:fontRef>
        </p:style>
      </p:cxnSp>
      <p:sp>
        <p:nvSpPr>
          <p:cNvPr id="69" name="Rectangle 68">
            <a:extLst>
              <a:ext uri="{FF2B5EF4-FFF2-40B4-BE49-F238E27FC236}">
                <a16:creationId xmlns:a16="http://schemas.microsoft.com/office/drawing/2014/main" id="{2186C521-8FA9-7242-2288-AE8DDFEB9E91}"/>
              </a:ext>
            </a:extLst>
          </p:cNvPr>
          <p:cNvSpPr/>
          <p:nvPr/>
        </p:nvSpPr>
        <p:spPr>
          <a:xfrm>
            <a:off x="2332729" y="3078391"/>
            <a:ext cx="886608" cy="267686"/>
          </a:xfrm>
          <a:prstGeom prst="rect">
            <a:avLst/>
          </a:prstGeom>
          <a:solidFill>
            <a:schemeClr val="accent3">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rgbClr val="1E1E1E"/>
                </a:solidFill>
                <a:latin typeface="Calibri"/>
              </a:rPr>
              <a:t>Piston</a:t>
            </a:r>
          </a:p>
        </p:txBody>
      </p:sp>
      <p:sp>
        <p:nvSpPr>
          <p:cNvPr id="76" name="TextBox 75">
            <a:extLst>
              <a:ext uri="{FF2B5EF4-FFF2-40B4-BE49-F238E27FC236}">
                <a16:creationId xmlns:a16="http://schemas.microsoft.com/office/drawing/2014/main" id="{3E8AB9AC-514C-4C64-2A30-06DB2658B299}"/>
              </a:ext>
            </a:extLst>
          </p:cNvPr>
          <p:cNvSpPr txBox="1"/>
          <p:nvPr/>
        </p:nvSpPr>
        <p:spPr>
          <a:xfrm>
            <a:off x="4269969" y="4437023"/>
            <a:ext cx="2149589" cy="307777"/>
          </a:xfrm>
          <a:prstGeom prst="rect">
            <a:avLst/>
          </a:prstGeom>
          <a:noFill/>
        </p:spPr>
        <p:txBody>
          <a:bodyPr wrap="square" rtlCol="0">
            <a:spAutoFit/>
          </a:bodyPr>
          <a:lstStyle/>
          <a:p>
            <a:r>
              <a:rPr lang="en-US" sz="1400" dirty="0">
                <a:solidFill>
                  <a:srgbClr val="1E1E1E"/>
                </a:solidFill>
                <a:latin typeface="Calibri"/>
              </a:rPr>
              <a:t>mostly Water at 253 K </a:t>
            </a:r>
            <a:endParaRPr lang="en-IN" dirty="0"/>
          </a:p>
        </p:txBody>
      </p:sp>
      <p:cxnSp>
        <p:nvCxnSpPr>
          <p:cNvPr id="78" name="Straight Connector 77">
            <a:extLst>
              <a:ext uri="{FF2B5EF4-FFF2-40B4-BE49-F238E27FC236}">
                <a16:creationId xmlns:a16="http://schemas.microsoft.com/office/drawing/2014/main" id="{421CC814-714B-E264-5DF0-1B172D21A66B}"/>
              </a:ext>
            </a:extLst>
          </p:cNvPr>
          <p:cNvCxnSpPr>
            <a:cxnSpLocks/>
          </p:cNvCxnSpPr>
          <p:nvPr/>
        </p:nvCxnSpPr>
        <p:spPr>
          <a:xfrm flipV="1">
            <a:off x="1246205" y="3295417"/>
            <a:ext cx="927701" cy="6555"/>
          </a:xfrm>
          <a:prstGeom prst="line">
            <a:avLst/>
          </a:prstGeom>
        </p:spPr>
        <p:style>
          <a:lnRef idx="1">
            <a:schemeClr val="accent1"/>
          </a:lnRef>
          <a:fillRef idx="0">
            <a:schemeClr val="accent1"/>
          </a:fillRef>
          <a:effectRef idx="0">
            <a:schemeClr val="accent1"/>
          </a:effectRef>
          <a:fontRef idx="minor">
            <a:schemeClr val="tx1"/>
          </a:fontRef>
        </p:style>
      </p:cxnSp>
      <p:sp>
        <p:nvSpPr>
          <p:cNvPr id="86" name="TextBox 85">
            <a:extLst>
              <a:ext uri="{FF2B5EF4-FFF2-40B4-BE49-F238E27FC236}">
                <a16:creationId xmlns:a16="http://schemas.microsoft.com/office/drawing/2014/main" id="{256B944C-4DA5-DB40-CE32-3B8410D47DC8}"/>
              </a:ext>
            </a:extLst>
          </p:cNvPr>
          <p:cNvSpPr txBox="1"/>
          <p:nvPr/>
        </p:nvSpPr>
        <p:spPr>
          <a:xfrm>
            <a:off x="4731924" y="2777563"/>
            <a:ext cx="1050578" cy="307777"/>
          </a:xfrm>
          <a:prstGeom prst="rect">
            <a:avLst/>
          </a:prstGeom>
          <a:noFill/>
        </p:spPr>
        <p:txBody>
          <a:bodyPr wrap="square" rtlCol="0">
            <a:spAutoFit/>
          </a:bodyPr>
          <a:lstStyle/>
          <a:p>
            <a:r>
              <a:rPr lang="en-US" sz="1400" dirty="0">
                <a:solidFill>
                  <a:srgbClr val="1E1E1E"/>
                </a:solidFill>
                <a:latin typeface="Calibri"/>
              </a:rPr>
              <a:t>200 MPa</a:t>
            </a:r>
            <a:endParaRPr lang="en-IN" sz="1400" dirty="0">
              <a:solidFill>
                <a:srgbClr val="FF0000"/>
              </a:solidFill>
            </a:endParaRPr>
          </a:p>
        </p:txBody>
      </p:sp>
      <p:sp>
        <p:nvSpPr>
          <p:cNvPr id="95" name="TextBox 94">
            <a:extLst>
              <a:ext uri="{FF2B5EF4-FFF2-40B4-BE49-F238E27FC236}">
                <a16:creationId xmlns:a16="http://schemas.microsoft.com/office/drawing/2014/main" id="{FBB3BE42-9A69-0307-F625-EB5418001F89}"/>
              </a:ext>
            </a:extLst>
          </p:cNvPr>
          <p:cNvSpPr txBox="1"/>
          <p:nvPr/>
        </p:nvSpPr>
        <p:spPr>
          <a:xfrm>
            <a:off x="10723844" y="2796938"/>
            <a:ext cx="992963" cy="307777"/>
          </a:xfrm>
          <a:prstGeom prst="rect">
            <a:avLst/>
          </a:prstGeom>
          <a:noFill/>
        </p:spPr>
        <p:txBody>
          <a:bodyPr wrap="square" rtlCol="0">
            <a:spAutoFit/>
          </a:bodyPr>
          <a:lstStyle/>
          <a:p>
            <a:r>
              <a:rPr lang="en-US" sz="1400" dirty="0">
                <a:solidFill>
                  <a:srgbClr val="1E1E1E"/>
                </a:solidFill>
                <a:latin typeface="Calibri"/>
              </a:rPr>
              <a:t>200 MPa</a:t>
            </a:r>
            <a:endParaRPr lang="en-IN" sz="1400" dirty="0">
              <a:solidFill>
                <a:srgbClr val="FF0000"/>
              </a:solidFill>
            </a:endParaRPr>
          </a:p>
        </p:txBody>
      </p:sp>
      <p:sp>
        <p:nvSpPr>
          <p:cNvPr id="110" name="TextBox 109">
            <a:extLst>
              <a:ext uri="{FF2B5EF4-FFF2-40B4-BE49-F238E27FC236}">
                <a16:creationId xmlns:a16="http://schemas.microsoft.com/office/drawing/2014/main" id="{E67976FB-E3DB-D8C9-83C0-141DAC8963E7}"/>
              </a:ext>
            </a:extLst>
          </p:cNvPr>
          <p:cNvSpPr txBox="1"/>
          <p:nvPr/>
        </p:nvSpPr>
        <p:spPr>
          <a:xfrm>
            <a:off x="2094708" y="4398341"/>
            <a:ext cx="1534523" cy="523220"/>
          </a:xfrm>
          <a:prstGeom prst="rect">
            <a:avLst/>
          </a:prstGeom>
          <a:noFill/>
        </p:spPr>
        <p:txBody>
          <a:bodyPr wrap="square" rtlCol="0">
            <a:spAutoFit/>
          </a:bodyPr>
          <a:lstStyle/>
          <a:p>
            <a:r>
              <a:rPr lang="en-US" sz="1400" dirty="0">
                <a:solidFill>
                  <a:srgbClr val="1E1E1E"/>
                </a:solidFill>
                <a:latin typeface="Calibri"/>
              </a:rPr>
              <a:t>Frozen to 1090 cc Ice at 273 K </a:t>
            </a:r>
            <a:endParaRPr lang="en-IN" dirty="0"/>
          </a:p>
        </p:txBody>
      </p:sp>
      <p:sp>
        <p:nvSpPr>
          <p:cNvPr id="111" name="TextBox 110">
            <a:extLst>
              <a:ext uri="{FF2B5EF4-FFF2-40B4-BE49-F238E27FC236}">
                <a16:creationId xmlns:a16="http://schemas.microsoft.com/office/drawing/2014/main" id="{12F265A6-5F5B-0522-38BE-7928C94F8065}"/>
              </a:ext>
            </a:extLst>
          </p:cNvPr>
          <p:cNvSpPr txBox="1"/>
          <p:nvPr/>
        </p:nvSpPr>
        <p:spPr>
          <a:xfrm>
            <a:off x="9423965" y="3701272"/>
            <a:ext cx="1425449" cy="523220"/>
          </a:xfrm>
          <a:prstGeom prst="rect">
            <a:avLst/>
          </a:prstGeom>
          <a:noFill/>
        </p:spPr>
        <p:txBody>
          <a:bodyPr wrap="square" rtlCol="0">
            <a:spAutoFit/>
          </a:bodyPr>
          <a:lstStyle/>
          <a:p>
            <a:r>
              <a:rPr lang="en-US" sz="1400" dirty="0">
                <a:solidFill>
                  <a:srgbClr val="1E1E1E"/>
                </a:solidFill>
                <a:latin typeface="Calibri"/>
              </a:rPr>
              <a:t>1002 cc Water at 253 K </a:t>
            </a:r>
            <a:endParaRPr lang="en-IN" dirty="0"/>
          </a:p>
        </p:txBody>
      </p:sp>
      <p:cxnSp>
        <p:nvCxnSpPr>
          <p:cNvPr id="113" name="Straight Connector 112">
            <a:extLst>
              <a:ext uri="{FF2B5EF4-FFF2-40B4-BE49-F238E27FC236}">
                <a16:creationId xmlns:a16="http://schemas.microsoft.com/office/drawing/2014/main" id="{10C2DA07-2E9A-08F7-BBC0-98EE655B9E91}"/>
              </a:ext>
            </a:extLst>
          </p:cNvPr>
          <p:cNvCxnSpPr/>
          <p:nvPr/>
        </p:nvCxnSpPr>
        <p:spPr>
          <a:xfrm>
            <a:off x="272310" y="2890845"/>
            <a:ext cx="0" cy="1494846"/>
          </a:xfrm>
          <a:prstGeom prst="line">
            <a:avLst/>
          </a:prstGeom>
          <a:ln w="381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5A367C20-DF51-832E-DCFA-4F321BD4341D}"/>
              </a:ext>
            </a:extLst>
          </p:cNvPr>
          <p:cNvCxnSpPr/>
          <p:nvPr/>
        </p:nvCxnSpPr>
        <p:spPr>
          <a:xfrm>
            <a:off x="1164182" y="2892172"/>
            <a:ext cx="0" cy="1494846"/>
          </a:xfrm>
          <a:prstGeom prst="line">
            <a:avLst/>
          </a:prstGeom>
          <a:ln w="381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89D6D3A7-8ECC-3D3A-438E-A168B1DCA4C6}"/>
              </a:ext>
            </a:extLst>
          </p:cNvPr>
          <p:cNvCxnSpPr>
            <a:cxnSpLocks/>
          </p:cNvCxnSpPr>
          <p:nvPr/>
        </p:nvCxnSpPr>
        <p:spPr>
          <a:xfrm>
            <a:off x="248457" y="4385691"/>
            <a:ext cx="938254" cy="0"/>
          </a:xfrm>
          <a:prstGeom prst="line">
            <a:avLst/>
          </a:prstGeom>
          <a:ln w="381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FC234EA7-0CB6-1A2B-6863-BF0B0F522EE8}"/>
              </a:ext>
            </a:extLst>
          </p:cNvPr>
          <p:cNvCxnSpPr>
            <a:cxnSpLocks/>
          </p:cNvCxnSpPr>
          <p:nvPr/>
        </p:nvCxnSpPr>
        <p:spPr>
          <a:xfrm>
            <a:off x="1148280" y="2894820"/>
            <a:ext cx="221309" cy="0"/>
          </a:xfrm>
          <a:prstGeom prst="line">
            <a:avLst/>
          </a:prstGeom>
          <a:ln w="381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6F782C9E-9B82-7A1B-D275-0B1565EF283B}"/>
              </a:ext>
            </a:extLst>
          </p:cNvPr>
          <p:cNvCxnSpPr>
            <a:cxnSpLocks/>
          </p:cNvCxnSpPr>
          <p:nvPr/>
        </p:nvCxnSpPr>
        <p:spPr>
          <a:xfrm>
            <a:off x="60276" y="2896151"/>
            <a:ext cx="221309" cy="0"/>
          </a:xfrm>
          <a:prstGeom prst="line">
            <a:avLst/>
          </a:prstGeom>
          <a:ln w="381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119" name="Rectangle 118">
            <a:extLst>
              <a:ext uri="{FF2B5EF4-FFF2-40B4-BE49-F238E27FC236}">
                <a16:creationId xmlns:a16="http://schemas.microsoft.com/office/drawing/2014/main" id="{710B2F3F-5429-3FBA-DA30-E990F506781A}"/>
              </a:ext>
            </a:extLst>
          </p:cNvPr>
          <p:cNvSpPr/>
          <p:nvPr/>
        </p:nvSpPr>
        <p:spPr>
          <a:xfrm>
            <a:off x="282551" y="3545678"/>
            <a:ext cx="852113" cy="816872"/>
          </a:xfrm>
          <a:prstGeom prst="rect">
            <a:avLst/>
          </a:prstGeom>
          <a:pattFill prst="sphere">
            <a:fgClr>
              <a:schemeClr val="accent1"/>
            </a:fgClr>
            <a:bgClr>
              <a:schemeClr val="bg1"/>
            </a:bgClr>
          </a:patt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0" name="TextBox 119">
            <a:extLst>
              <a:ext uri="{FF2B5EF4-FFF2-40B4-BE49-F238E27FC236}">
                <a16:creationId xmlns:a16="http://schemas.microsoft.com/office/drawing/2014/main" id="{73DB49C7-1EC6-7B46-5224-6062BD2EF448}"/>
              </a:ext>
            </a:extLst>
          </p:cNvPr>
          <p:cNvSpPr txBox="1"/>
          <p:nvPr/>
        </p:nvSpPr>
        <p:spPr>
          <a:xfrm>
            <a:off x="2229229" y="2319361"/>
            <a:ext cx="1166694" cy="338554"/>
          </a:xfrm>
          <a:prstGeom prst="rect">
            <a:avLst/>
          </a:prstGeom>
          <a:noFill/>
        </p:spPr>
        <p:txBody>
          <a:bodyPr wrap="square" rtlCol="0">
            <a:spAutoFit/>
          </a:bodyPr>
          <a:lstStyle/>
          <a:p>
            <a:r>
              <a:rPr lang="en-US" sz="1600" b="1" dirty="0">
                <a:solidFill>
                  <a:srgbClr val="1E1E1E"/>
                </a:solidFill>
                <a:latin typeface="Calibri"/>
              </a:rPr>
              <a:t>Start with</a:t>
            </a:r>
            <a:endParaRPr lang="en-IN" sz="1600" b="1" dirty="0">
              <a:solidFill>
                <a:srgbClr val="002060"/>
              </a:solidFill>
            </a:endParaRPr>
          </a:p>
        </p:txBody>
      </p:sp>
      <p:sp>
        <p:nvSpPr>
          <p:cNvPr id="150" name="TextBox 149">
            <a:extLst>
              <a:ext uri="{FF2B5EF4-FFF2-40B4-BE49-F238E27FC236}">
                <a16:creationId xmlns:a16="http://schemas.microsoft.com/office/drawing/2014/main" id="{84821264-8814-60B3-6BD1-9A93EEED723B}"/>
              </a:ext>
            </a:extLst>
          </p:cNvPr>
          <p:cNvSpPr txBox="1"/>
          <p:nvPr/>
        </p:nvSpPr>
        <p:spPr>
          <a:xfrm>
            <a:off x="32679" y="4492406"/>
            <a:ext cx="1421291" cy="307777"/>
          </a:xfrm>
          <a:prstGeom prst="rect">
            <a:avLst/>
          </a:prstGeom>
          <a:noFill/>
        </p:spPr>
        <p:txBody>
          <a:bodyPr wrap="square" rtlCol="0">
            <a:spAutoFit/>
          </a:bodyPr>
          <a:lstStyle/>
          <a:p>
            <a:r>
              <a:rPr lang="en-US" sz="1400" dirty="0">
                <a:solidFill>
                  <a:srgbClr val="1E1E1E"/>
                </a:solidFill>
                <a:latin typeface="Calibri"/>
              </a:rPr>
              <a:t>1000 cc Water   </a:t>
            </a:r>
            <a:r>
              <a:rPr lang="en-US" sz="1200" dirty="0">
                <a:solidFill>
                  <a:srgbClr val="1E1E1E"/>
                </a:solidFill>
                <a:latin typeface="Calibri"/>
              </a:rPr>
              <a:t>  </a:t>
            </a:r>
            <a:r>
              <a:rPr lang="en-US" sz="1400" dirty="0">
                <a:solidFill>
                  <a:srgbClr val="1E1E1E"/>
                </a:solidFill>
                <a:latin typeface="Calibri"/>
              </a:rPr>
              <a:t> </a:t>
            </a:r>
            <a:endParaRPr lang="en-IN" dirty="0"/>
          </a:p>
        </p:txBody>
      </p:sp>
      <p:cxnSp>
        <p:nvCxnSpPr>
          <p:cNvPr id="166" name="Straight Arrow Connector 165">
            <a:extLst>
              <a:ext uri="{FF2B5EF4-FFF2-40B4-BE49-F238E27FC236}">
                <a16:creationId xmlns:a16="http://schemas.microsoft.com/office/drawing/2014/main" id="{59A8AD2D-653F-58BC-37DA-AA944FFE5627}"/>
              </a:ext>
            </a:extLst>
          </p:cNvPr>
          <p:cNvCxnSpPr>
            <a:cxnSpLocks/>
          </p:cNvCxnSpPr>
          <p:nvPr/>
        </p:nvCxnSpPr>
        <p:spPr>
          <a:xfrm>
            <a:off x="3308770" y="3104269"/>
            <a:ext cx="1339202" cy="173396"/>
          </a:xfrm>
          <a:prstGeom prst="straightConnector1">
            <a:avLst/>
          </a:prstGeom>
          <a:ln w="38100">
            <a:solidFill>
              <a:srgbClr val="002060"/>
            </a:solidFill>
            <a:tailEnd type="triangle"/>
          </a:ln>
        </p:spPr>
        <p:style>
          <a:lnRef idx="1">
            <a:schemeClr val="dk1"/>
          </a:lnRef>
          <a:fillRef idx="0">
            <a:schemeClr val="dk1"/>
          </a:fillRef>
          <a:effectRef idx="0">
            <a:schemeClr val="dk1"/>
          </a:effectRef>
          <a:fontRef idx="minor">
            <a:schemeClr val="tx1"/>
          </a:fontRef>
        </p:style>
      </p:cxnSp>
      <p:cxnSp>
        <p:nvCxnSpPr>
          <p:cNvPr id="169" name="Straight Arrow Connector 168">
            <a:extLst>
              <a:ext uri="{FF2B5EF4-FFF2-40B4-BE49-F238E27FC236}">
                <a16:creationId xmlns:a16="http://schemas.microsoft.com/office/drawing/2014/main" id="{1E2ABB23-8639-45C5-47CF-C61B122DD3C2}"/>
              </a:ext>
            </a:extLst>
          </p:cNvPr>
          <p:cNvCxnSpPr>
            <a:cxnSpLocks/>
          </p:cNvCxnSpPr>
          <p:nvPr/>
        </p:nvCxnSpPr>
        <p:spPr>
          <a:xfrm flipV="1">
            <a:off x="1244248" y="3140358"/>
            <a:ext cx="980157" cy="155059"/>
          </a:xfrm>
          <a:prstGeom prst="straightConnector1">
            <a:avLst/>
          </a:prstGeom>
          <a:ln w="38100">
            <a:solidFill>
              <a:srgbClr val="002060"/>
            </a:solidFill>
            <a:tailEnd type="triangle"/>
          </a:ln>
        </p:spPr>
        <p:style>
          <a:lnRef idx="1">
            <a:schemeClr val="dk1"/>
          </a:lnRef>
          <a:fillRef idx="0">
            <a:schemeClr val="dk1"/>
          </a:fillRef>
          <a:effectRef idx="0">
            <a:schemeClr val="dk1"/>
          </a:effectRef>
          <a:fontRef idx="minor">
            <a:schemeClr val="tx1"/>
          </a:fontRef>
        </p:style>
      </p:cxnSp>
      <p:sp>
        <p:nvSpPr>
          <p:cNvPr id="171" name="Oval 170">
            <a:extLst>
              <a:ext uri="{FF2B5EF4-FFF2-40B4-BE49-F238E27FC236}">
                <a16:creationId xmlns:a16="http://schemas.microsoft.com/office/drawing/2014/main" id="{CE92B321-C3CD-A177-2EAF-686C7924753C}"/>
              </a:ext>
            </a:extLst>
          </p:cNvPr>
          <p:cNvSpPr/>
          <p:nvPr/>
        </p:nvSpPr>
        <p:spPr>
          <a:xfrm rot="552601">
            <a:off x="8595350" y="4484412"/>
            <a:ext cx="1677007" cy="258136"/>
          </a:xfrm>
          <a:prstGeom prst="ellipse">
            <a:avLst/>
          </a:prstGeom>
          <a:noFill/>
          <a:ln w="28575">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72" name="Straight Arrow Connector 171">
            <a:extLst>
              <a:ext uri="{FF2B5EF4-FFF2-40B4-BE49-F238E27FC236}">
                <a16:creationId xmlns:a16="http://schemas.microsoft.com/office/drawing/2014/main" id="{14143BAB-7B4C-6C60-6F46-3587E6C50681}"/>
              </a:ext>
            </a:extLst>
          </p:cNvPr>
          <p:cNvCxnSpPr>
            <a:cxnSpLocks/>
          </p:cNvCxnSpPr>
          <p:nvPr/>
        </p:nvCxnSpPr>
        <p:spPr>
          <a:xfrm flipH="1" flipV="1">
            <a:off x="8884860" y="4619366"/>
            <a:ext cx="247589" cy="65929"/>
          </a:xfrm>
          <a:prstGeom prst="straightConnector1">
            <a:avLst/>
          </a:prstGeom>
          <a:ln w="38100">
            <a:solidFill>
              <a:srgbClr val="002060"/>
            </a:solidFill>
            <a:tailEnd type="triangle"/>
          </a:ln>
        </p:spPr>
        <p:style>
          <a:lnRef idx="1">
            <a:schemeClr val="dk1"/>
          </a:lnRef>
          <a:fillRef idx="0">
            <a:schemeClr val="dk1"/>
          </a:fillRef>
          <a:effectRef idx="0">
            <a:schemeClr val="dk1"/>
          </a:effectRef>
          <a:fontRef idx="minor">
            <a:schemeClr val="tx1"/>
          </a:fontRef>
        </p:style>
      </p:cxnSp>
      <p:cxnSp>
        <p:nvCxnSpPr>
          <p:cNvPr id="175" name="Straight Arrow Connector 174">
            <a:extLst>
              <a:ext uri="{FF2B5EF4-FFF2-40B4-BE49-F238E27FC236}">
                <a16:creationId xmlns:a16="http://schemas.microsoft.com/office/drawing/2014/main" id="{2556DA47-4CF2-5319-23FD-E00FF5AC6779}"/>
              </a:ext>
            </a:extLst>
          </p:cNvPr>
          <p:cNvCxnSpPr>
            <a:cxnSpLocks/>
          </p:cNvCxnSpPr>
          <p:nvPr/>
        </p:nvCxnSpPr>
        <p:spPr>
          <a:xfrm>
            <a:off x="9744625" y="4540925"/>
            <a:ext cx="257300" cy="61462"/>
          </a:xfrm>
          <a:prstGeom prst="straightConnector1">
            <a:avLst/>
          </a:prstGeom>
          <a:ln w="38100">
            <a:solidFill>
              <a:schemeClr val="accent2">
                <a:lumMod val="75000"/>
              </a:schemeClr>
            </a:solidFill>
            <a:tailEnd type="triangle"/>
          </a:ln>
        </p:spPr>
        <p:style>
          <a:lnRef idx="1">
            <a:schemeClr val="dk1"/>
          </a:lnRef>
          <a:fillRef idx="0">
            <a:schemeClr val="dk1"/>
          </a:fillRef>
          <a:effectRef idx="0">
            <a:schemeClr val="dk1"/>
          </a:effectRef>
          <a:fontRef idx="minor">
            <a:schemeClr val="tx1"/>
          </a:fontRef>
        </p:style>
      </p:cxnSp>
      <p:sp>
        <p:nvSpPr>
          <p:cNvPr id="189" name="TextBox 188">
            <a:extLst>
              <a:ext uri="{FF2B5EF4-FFF2-40B4-BE49-F238E27FC236}">
                <a16:creationId xmlns:a16="http://schemas.microsoft.com/office/drawing/2014/main" id="{5DB1B7A0-982A-44DE-CC59-B34D65EC6E6D}"/>
              </a:ext>
            </a:extLst>
          </p:cNvPr>
          <p:cNvSpPr txBox="1"/>
          <p:nvPr/>
        </p:nvSpPr>
        <p:spPr>
          <a:xfrm>
            <a:off x="8574048" y="2662496"/>
            <a:ext cx="1660930" cy="584775"/>
          </a:xfrm>
          <a:prstGeom prst="rect">
            <a:avLst/>
          </a:prstGeom>
          <a:noFill/>
        </p:spPr>
        <p:txBody>
          <a:bodyPr wrap="square" rtlCol="0">
            <a:spAutoFit/>
          </a:bodyPr>
          <a:lstStyle/>
          <a:p>
            <a:r>
              <a:rPr lang="en-IN" sz="1600" dirty="0">
                <a:solidFill>
                  <a:srgbClr val="1E1E1E"/>
                </a:solidFill>
                <a:latin typeface="Calibri"/>
              </a:rPr>
              <a:t>Work = 200 MPa X 75 cc = 15 kJ  </a:t>
            </a:r>
          </a:p>
        </p:txBody>
      </p:sp>
      <p:sp>
        <p:nvSpPr>
          <p:cNvPr id="125" name="Rectangle 124">
            <a:extLst>
              <a:ext uri="{FF2B5EF4-FFF2-40B4-BE49-F238E27FC236}">
                <a16:creationId xmlns:a16="http://schemas.microsoft.com/office/drawing/2014/main" id="{C35A0D2D-2D24-644E-141C-15CAE2989387}"/>
              </a:ext>
            </a:extLst>
          </p:cNvPr>
          <p:cNvSpPr/>
          <p:nvPr/>
        </p:nvSpPr>
        <p:spPr>
          <a:xfrm>
            <a:off x="268319" y="3267608"/>
            <a:ext cx="886608" cy="267686"/>
          </a:xfrm>
          <a:prstGeom prst="rect">
            <a:avLst/>
          </a:prstGeom>
          <a:solidFill>
            <a:schemeClr val="accent3">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rgbClr val="1E1E1E"/>
                </a:solidFill>
                <a:latin typeface="Calibri"/>
              </a:rPr>
              <a:t>Piston</a:t>
            </a:r>
          </a:p>
        </p:txBody>
      </p:sp>
      <p:sp>
        <p:nvSpPr>
          <p:cNvPr id="2" name="TextBox 1">
            <a:extLst>
              <a:ext uri="{FF2B5EF4-FFF2-40B4-BE49-F238E27FC236}">
                <a16:creationId xmlns:a16="http://schemas.microsoft.com/office/drawing/2014/main" id="{2215B071-E666-B1B9-C549-F8B5ED37AD1B}"/>
              </a:ext>
            </a:extLst>
          </p:cNvPr>
          <p:cNvSpPr txBox="1"/>
          <p:nvPr/>
        </p:nvSpPr>
        <p:spPr>
          <a:xfrm>
            <a:off x="1813247" y="3451605"/>
            <a:ext cx="629520" cy="307777"/>
          </a:xfrm>
          <a:prstGeom prst="rect">
            <a:avLst/>
          </a:prstGeom>
          <a:noFill/>
        </p:spPr>
        <p:txBody>
          <a:bodyPr wrap="square" rtlCol="0">
            <a:spAutoFit/>
          </a:bodyPr>
          <a:lstStyle/>
          <a:p>
            <a:r>
              <a:rPr lang="en-US" sz="1400" b="1" dirty="0">
                <a:solidFill>
                  <a:srgbClr val="1E1E1E"/>
                </a:solidFill>
                <a:latin typeface="Calibri"/>
              </a:rPr>
              <a:t>~9 %</a:t>
            </a:r>
            <a:endParaRPr lang="en-IN" sz="2000" b="1" dirty="0">
              <a:solidFill>
                <a:srgbClr val="002060"/>
              </a:solidFill>
            </a:endParaRPr>
          </a:p>
        </p:txBody>
      </p:sp>
      <p:cxnSp>
        <p:nvCxnSpPr>
          <p:cNvPr id="6" name="Straight Arrow Connector 5">
            <a:extLst>
              <a:ext uri="{FF2B5EF4-FFF2-40B4-BE49-F238E27FC236}">
                <a16:creationId xmlns:a16="http://schemas.microsoft.com/office/drawing/2014/main" id="{66811778-785B-AD06-E4F5-84B052A73862}"/>
              </a:ext>
            </a:extLst>
          </p:cNvPr>
          <p:cNvCxnSpPr>
            <a:cxnSpLocks/>
          </p:cNvCxnSpPr>
          <p:nvPr/>
        </p:nvCxnSpPr>
        <p:spPr>
          <a:xfrm>
            <a:off x="738066" y="3031610"/>
            <a:ext cx="0" cy="228225"/>
          </a:xfrm>
          <a:prstGeom prst="straightConnector1">
            <a:avLst/>
          </a:prstGeom>
          <a:ln w="38100">
            <a:solidFill>
              <a:srgbClr val="002060"/>
            </a:solidFill>
            <a:tailEnd type="triangle"/>
          </a:ln>
        </p:spPr>
        <p:style>
          <a:lnRef idx="1">
            <a:schemeClr val="dk1"/>
          </a:lnRef>
          <a:fillRef idx="0">
            <a:schemeClr val="dk1"/>
          </a:fillRef>
          <a:effectRef idx="0">
            <a:schemeClr val="dk1"/>
          </a:effectRef>
          <a:fontRef idx="minor">
            <a:schemeClr val="tx1"/>
          </a:fontRef>
        </p:style>
      </p:cxnSp>
      <p:sp>
        <p:nvSpPr>
          <p:cNvPr id="8" name="TextBox 7">
            <a:extLst>
              <a:ext uri="{FF2B5EF4-FFF2-40B4-BE49-F238E27FC236}">
                <a16:creationId xmlns:a16="http://schemas.microsoft.com/office/drawing/2014/main" id="{F0DB4C4B-9CD4-FC02-3E4A-580015FCFC14}"/>
              </a:ext>
            </a:extLst>
          </p:cNvPr>
          <p:cNvSpPr txBox="1"/>
          <p:nvPr/>
        </p:nvSpPr>
        <p:spPr>
          <a:xfrm>
            <a:off x="440147" y="2794934"/>
            <a:ext cx="713404" cy="310376"/>
          </a:xfrm>
          <a:prstGeom prst="rect">
            <a:avLst/>
          </a:prstGeom>
          <a:noFill/>
        </p:spPr>
        <p:txBody>
          <a:bodyPr wrap="square" rtlCol="0">
            <a:spAutoFit/>
          </a:bodyPr>
          <a:lstStyle/>
          <a:p>
            <a:r>
              <a:rPr lang="en-US" sz="1400" b="1" dirty="0">
                <a:solidFill>
                  <a:srgbClr val="1E1E1E"/>
                </a:solidFill>
                <a:latin typeface="Calibri"/>
              </a:rPr>
              <a:t>1 atm</a:t>
            </a:r>
            <a:endParaRPr lang="en-IN" sz="1400" b="1" dirty="0">
              <a:solidFill>
                <a:srgbClr val="002060"/>
              </a:solidFill>
            </a:endParaRPr>
          </a:p>
        </p:txBody>
      </p:sp>
      <p:cxnSp>
        <p:nvCxnSpPr>
          <p:cNvPr id="10" name="Straight Arrow Connector 9">
            <a:extLst>
              <a:ext uri="{FF2B5EF4-FFF2-40B4-BE49-F238E27FC236}">
                <a16:creationId xmlns:a16="http://schemas.microsoft.com/office/drawing/2014/main" id="{10399202-21FA-6AEF-2398-7D067CD0F0D6}"/>
              </a:ext>
            </a:extLst>
          </p:cNvPr>
          <p:cNvCxnSpPr>
            <a:cxnSpLocks/>
          </p:cNvCxnSpPr>
          <p:nvPr/>
        </p:nvCxnSpPr>
        <p:spPr>
          <a:xfrm>
            <a:off x="2753793" y="2873469"/>
            <a:ext cx="0" cy="228225"/>
          </a:xfrm>
          <a:prstGeom prst="straightConnector1">
            <a:avLst/>
          </a:prstGeom>
          <a:ln w="38100">
            <a:solidFill>
              <a:srgbClr val="002060"/>
            </a:solidFill>
            <a:tailEnd type="triangle"/>
          </a:ln>
        </p:spPr>
        <p:style>
          <a:lnRef idx="1">
            <a:schemeClr val="dk1"/>
          </a:lnRef>
          <a:fillRef idx="0">
            <a:schemeClr val="dk1"/>
          </a:fillRef>
          <a:effectRef idx="0">
            <a:schemeClr val="dk1"/>
          </a:effectRef>
          <a:fontRef idx="minor">
            <a:schemeClr val="tx1"/>
          </a:fontRef>
        </p:style>
      </p:cxnSp>
      <p:sp>
        <p:nvSpPr>
          <p:cNvPr id="11" name="TextBox 10">
            <a:extLst>
              <a:ext uri="{FF2B5EF4-FFF2-40B4-BE49-F238E27FC236}">
                <a16:creationId xmlns:a16="http://schemas.microsoft.com/office/drawing/2014/main" id="{FFF3E72F-8E0B-33E0-B19A-EF1ACF9EABB1}"/>
              </a:ext>
            </a:extLst>
          </p:cNvPr>
          <p:cNvSpPr txBox="1"/>
          <p:nvPr/>
        </p:nvSpPr>
        <p:spPr>
          <a:xfrm>
            <a:off x="2455874" y="2636793"/>
            <a:ext cx="713404" cy="310376"/>
          </a:xfrm>
          <a:prstGeom prst="rect">
            <a:avLst/>
          </a:prstGeom>
          <a:noFill/>
        </p:spPr>
        <p:txBody>
          <a:bodyPr wrap="square" rtlCol="0">
            <a:spAutoFit/>
          </a:bodyPr>
          <a:lstStyle/>
          <a:p>
            <a:r>
              <a:rPr lang="en-US" sz="1400" b="1" dirty="0">
                <a:solidFill>
                  <a:srgbClr val="1E1E1E"/>
                </a:solidFill>
                <a:latin typeface="Calibri"/>
              </a:rPr>
              <a:t>1 atm</a:t>
            </a:r>
            <a:endParaRPr lang="en-IN" sz="1400" b="1" dirty="0">
              <a:solidFill>
                <a:srgbClr val="002060"/>
              </a:solidFill>
            </a:endParaRPr>
          </a:p>
        </p:txBody>
      </p:sp>
      <p:cxnSp>
        <p:nvCxnSpPr>
          <p:cNvPr id="29" name="Straight Connector 28">
            <a:extLst>
              <a:ext uri="{FF2B5EF4-FFF2-40B4-BE49-F238E27FC236}">
                <a16:creationId xmlns:a16="http://schemas.microsoft.com/office/drawing/2014/main" id="{0A343861-7A60-32E0-FF5F-E15A5EFD664C}"/>
              </a:ext>
            </a:extLst>
          </p:cNvPr>
          <p:cNvCxnSpPr/>
          <p:nvPr/>
        </p:nvCxnSpPr>
        <p:spPr>
          <a:xfrm>
            <a:off x="4705541" y="2887315"/>
            <a:ext cx="0" cy="1494846"/>
          </a:xfrm>
          <a:prstGeom prst="line">
            <a:avLst/>
          </a:prstGeom>
          <a:ln w="381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B2E3D697-BCEE-D60E-FEA1-B4171E42F20B}"/>
              </a:ext>
            </a:extLst>
          </p:cNvPr>
          <p:cNvCxnSpPr/>
          <p:nvPr/>
        </p:nvCxnSpPr>
        <p:spPr>
          <a:xfrm>
            <a:off x="5597413" y="2888642"/>
            <a:ext cx="0" cy="1494846"/>
          </a:xfrm>
          <a:prstGeom prst="line">
            <a:avLst/>
          </a:prstGeom>
          <a:ln w="381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FA8816D8-53A0-F71B-1F7E-19321CA1EF42}"/>
              </a:ext>
            </a:extLst>
          </p:cNvPr>
          <p:cNvCxnSpPr>
            <a:cxnSpLocks/>
          </p:cNvCxnSpPr>
          <p:nvPr/>
        </p:nvCxnSpPr>
        <p:spPr>
          <a:xfrm>
            <a:off x="4681688" y="4382161"/>
            <a:ext cx="938254" cy="0"/>
          </a:xfrm>
          <a:prstGeom prst="line">
            <a:avLst/>
          </a:prstGeom>
          <a:ln w="381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EF4FE3B3-C7FA-3987-D41F-D74A09A96314}"/>
              </a:ext>
            </a:extLst>
          </p:cNvPr>
          <p:cNvCxnSpPr>
            <a:cxnSpLocks/>
          </p:cNvCxnSpPr>
          <p:nvPr/>
        </p:nvCxnSpPr>
        <p:spPr>
          <a:xfrm>
            <a:off x="5581511" y="2891290"/>
            <a:ext cx="221309" cy="0"/>
          </a:xfrm>
          <a:prstGeom prst="line">
            <a:avLst/>
          </a:prstGeom>
          <a:ln w="381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82555C53-C582-42D5-20BA-596EBB77FB3A}"/>
              </a:ext>
            </a:extLst>
          </p:cNvPr>
          <p:cNvCxnSpPr>
            <a:cxnSpLocks/>
          </p:cNvCxnSpPr>
          <p:nvPr/>
        </p:nvCxnSpPr>
        <p:spPr>
          <a:xfrm>
            <a:off x="4493507" y="2892621"/>
            <a:ext cx="221309" cy="0"/>
          </a:xfrm>
          <a:prstGeom prst="line">
            <a:avLst/>
          </a:prstGeom>
          <a:ln w="381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42" name="Rectangle 41">
            <a:extLst>
              <a:ext uri="{FF2B5EF4-FFF2-40B4-BE49-F238E27FC236}">
                <a16:creationId xmlns:a16="http://schemas.microsoft.com/office/drawing/2014/main" id="{89EEEF3C-8195-B3E9-67BF-949ECBB54170}"/>
              </a:ext>
            </a:extLst>
          </p:cNvPr>
          <p:cNvSpPr/>
          <p:nvPr/>
        </p:nvSpPr>
        <p:spPr>
          <a:xfrm>
            <a:off x="4724747" y="3531479"/>
            <a:ext cx="852113" cy="836505"/>
          </a:xfrm>
          <a:prstGeom prst="rect">
            <a:avLst/>
          </a:prstGeom>
          <a:pattFill prst="sphere">
            <a:fgClr>
              <a:schemeClr val="accent1"/>
            </a:fgClr>
            <a:bgClr>
              <a:schemeClr val="bg1"/>
            </a:bgClr>
          </a:patt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43" name="Straight Arrow Connector 42">
            <a:extLst>
              <a:ext uri="{FF2B5EF4-FFF2-40B4-BE49-F238E27FC236}">
                <a16:creationId xmlns:a16="http://schemas.microsoft.com/office/drawing/2014/main" id="{6E071F6D-5FA4-9F4F-6D5C-5F5F126F95AE}"/>
              </a:ext>
            </a:extLst>
          </p:cNvPr>
          <p:cNvCxnSpPr>
            <a:cxnSpLocks/>
          </p:cNvCxnSpPr>
          <p:nvPr/>
        </p:nvCxnSpPr>
        <p:spPr>
          <a:xfrm>
            <a:off x="5179629" y="3052632"/>
            <a:ext cx="0" cy="228225"/>
          </a:xfrm>
          <a:prstGeom prst="straightConnector1">
            <a:avLst/>
          </a:prstGeom>
          <a:ln w="38100">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44" name="Straight Arrow Connector 43">
            <a:extLst>
              <a:ext uri="{FF2B5EF4-FFF2-40B4-BE49-F238E27FC236}">
                <a16:creationId xmlns:a16="http://schemas.microsoft.com/office/drawing/2014/main" id="{4EB4D568-BA71-7530-4E26-FA17DAF3AD11}"/>
              </a:ext>
            </a:extLst>
          </p:cNvPr>
          <p:cNvCxnSpPr>
            <a:cxnSpLocks/>
          </p:cNvCxnSpPr>
          <p:nvPr/>
        </p:nvCxnSpPr>
        <p:spPr>
          <a:xfrm>
            <a:off x="4935789" y="3045186"/>
            <a:ext cx="0" cy="228225"/>
          </a:xfrm>
          <a:prstGeom prst="straightConnector1">
            <a:avLst/>
          </a:prstGeom>
          <a:ln w="38100">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46" name="Straight Arrow Connector 45">
            <a:extLst>
              <a:ext uri="{FF2B5EF4-FFF2-40B4-BE49-F238E27FC236}">
                <a16:creationId xmlns:a16="http://schemas.microsoft.com/office/drawing/2014/main" id="{FABAEE0B-190C-5CAE-4925-6A4B7B874D91}"/>
              </a:ext>
            </a:extLst>
          </p:cNvPr>
          <p:cNvCxnSpPr>
            <a:cxnSpLocks/>
          </p:cNvCxnSpPr>
          <p:nvPr/>
        </p:nvCxnSpPr>
        <p:spPr>
          <a:xfrm>
            <a:off x="5453949" y="3055346"/>
            <a:ext cx="0" cy="228225"/>
          </a:xfrm>
          <a:prstGeom prst="straightConnector1">
            <a:avLst/>
          </a:prstGeom>
          <a:ln w="38100">
            <a:solidFill>
              <a:srgbClr val="FF0000"/>
            </a:solidFill>
            <a:tailEnd type="triangle"/>
          </a:ln>
        </p:spPr>
        <p:style>
          <a:lnRef idx="1">
            <a:schemeClr val="dk1"/>
          </a:lnRef>
          <a:fillRef idx="0">
            <a:schemeClr val="dk1"/>
          </a:fillRef>
          <a:effectRef idx="0">
            <a:schemeClr val="dk1"/>
          </a:effectRef>
          <a:fontRef idx="minor">
            <a:schemeClr val="tx1"/>
          </a:fontRef>
        </p:style>
      </p:cxnSp>
      <p:sp>
        <p:nvSpPr>
          <p:cNvPr id="48" name="Rectangle 47">
            <a:extLst>
              <a:ext uri="{FF2B5EF4-FFF2-40B4-BE49-F238E27FC236}">
                <a16:creationId xmlns:a16="http://schemas.microsoft.com/office/drawing/2014/main" id="{6536B597-FF90-BFE9-BBE6-302A716CCCBE}"/>
              </a:ext>
            </a:extLst>
          </p:cNvPr>
          <p:cNvSpPr/>
          <p:nvPr/>
        </p:nvSpPr>
        <p:spPr>
          <a:xfrm>
            <a:off x="4707077" y="3249389"/>
            <a:ext cx="886608" cy="267686"/>
          </a:xfrm>
          <a:prstGeom prst="rect">
            <a:avLst/>
          </a:prstGeom>
          <a:solidFill>
            <a:schemeClr val="accent3">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rgbClr val="1E1E1E"/>
                </a:solidFill>
                <a:latin typeface="Calibri"/>
              </a:rPr>
              <a:t>Piston</a:t>
            </a:r>
          </a:p>
        </p:txBody>
      </p:sp>
      <p:sp>
        <p:nvSpPr>
          <p:cNvPr id="51" name="TextBox 50">
            <a:extLst>
              <a:ext uri="{FF2B5EF4-FFF2-40B4-BE49-F238E27FC236}">
                <a16:creationId xmlns:a16="http://schemas.microsoft.com/office/drawing/2014/main" id="{35DA3EE0-71A4-2CB4-2DF8-E31A8086BBD1}"/>
              </a:ext>
            </a:extLst>
          </p:cNvPr>
          <p:cNvSpPr txBox="1"/>
          <p:nvPr/>
        </p:nvSpPr>
        <p:spPr>
          <a:xfrm>
            <a:off x="4184970" y="2304117"/>
            <a:ext cx="2238724" cy="338554"/>
          </a:xfrm>
          <a:prstGeom prst="rect">
            <a:avLst/>
          </a:prstGeom>
          <a:noFill/>
        </p:spPr>
        <p:txBody>
          <a:bodyPr wrap="square" rtlCol="0">
            <a:spAutoFit/>
          </a:bodyPr>
          <a:lstStyle/>
          <a:p>
            <a:r>
              <a:rPr lang="en-US" sz="1600" b="1" dirty="0">
                <a:solidFill>
                  <a:srgbClr val="1E1E1E"/>
                </a:solidFill>
                <a:latin typeface="Calibri"/>
              </a:rPr>
              <a:t>Melted by Loading</a:t>
            </a:r>
            <a:endParaRPr lang="en-IN" sz="1600" b="1" dirty="0">
              <a:solidFill>
                <a:srgbClr val="002060"/>
              </a:solidFill>
            </a:endParaRPr>
          </a:p>
        </p:txBody>
      </p:sp>
      <p:cxnSp>
        <p:nvCxnSpPr>
          <p:cNvPr id="58" name="Straight Connector 57">
            <a:extLst>
              <a:ext uri="{FF2B5EF4-FFF2-40B4-BE49-F238E27FC236}">
                <a16:creationId xmlns:a16="http://schemas.microsoft.com/office/drawing/2014/main" id="{53DFAF7C-8061-81ED-E482-3AE07667601D}"/>
              </a:ext>
            </a:extLst>
          </p:cNvPr>
          <p:cNvCxnSpPr/>
          <p:nvPr/>
        </p:nvCxnSpPr>
        <p:spPr>
          <a:xfrm>
            <a:off x="10706624" y="2875813"/>
            <a:ext cx="0" cy="1494846"/>
          </a:xfrm>
          <a:prstGeom prst="line">
            <a:avLst/>
          </a:prstGeom>
          <a:ln w="381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F94E55C7-54F8-6F43-4754-860F78310604}"/>
              </a:ext>
            </a:extLst>
          </p:cNvPr>
          <p:cNvCxnSpPr/>
          <p:nvPr/>
        </p:nvCxnSpPr>
        <p:spPr>
          <a:xfrm>
            <a:off x="11598496" y="2877140"/>
            <a:ext cx="0" cy="1494846"/>
          </a:xfrm>
          <a:prstGeom prst="line">
            <a:avLst/>
          </a:prstGeom>
          <a:ln w="381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38AA17CC-E42F-9A45-A662-89E5A188D421}"/>
              </a:ext>
            </a:extLst>
          </p:cNvPr>
          <p:cNvCxnSpPr>
            <a:cxnSpLocks/>
          </p:cNvCxnSpPr>
          <p:nvPr/>
        </p:nvCxnSpPr>
        <p:spPr>
          <a:xfrm>
            <a:off x="10682771" y="4362033"/>
            <a:ext cx="938254" cy="0"/>
          </a:xfrm>
          <a:prstGeom prst="line">
            <a:avLst/>
          </a:prstGeom>
          <a:ln w="381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09C13B37-15F1-38F2-51CE-579D418CB168}"/>
              </a:ext>
            </a:extLst>
          </p:cNvPr>
          <p:cNvCxnSpPr>
            <a:cxnSpLocks/>
          </p:cNvCxnSpPr>
          <p:nvPr/>
        </p:nvCxnSpPr>
        <p:spPr>
          <a:xfrm>
            <a:off x="11582594" y="2879788"/>
            <a:ext cx="221309" cy="0"/>
          </a:xfrm>
          <a:prstGeom prst="line">
            <a:avLst/>
          </a:prstGeom>
          <a:ln w="381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AD41483D-C4B2-260C-23CA-C929CDACD2A2}"/>
              </a:ext>
            </a:extLst>
          </p:cNvPr>
          <p:cNvCxnSpPr>
            <a:cxnSpLocks/>
          </p:cNvCxnSpPr>
          <p:nvPr/>
        </p:nvCxnSpPr>
        <p:spPr>
          <a:xfrm>
            <a:off x="10494590" y="2881119"/>
            <a:ext cx="221309" cy="0"/>
          </a:xfrm>
          <a:prstGeom prst="line">
            <a:avLst/>
          </a:prstGeom>
          <a:ln w="381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66" name="Rectangle 65">
            <a:extLst>
              <a:ext uri="{FF2B5EF4-FFF2-40B4-BE49-F238E27FC236}">
                <a16:creationId xmlns:a16="http://schemas.microsoft.com/office/drawing/2014/main" id="{DDDB017F-5873-1E72-4161-7836AA46ED5A}"/>
              </a:ext>
            </a:extLst>
          </p:cNvPr>
          <p:cNvSpPr/>
          <p:nvPr/>
        </p:nvSpPr>
        <p:spPr>
          <a:xfrm>
            <a:off x="10725830" y="3519977"/>
            <a:ext cx="852113" cy="836505"/>
          </a:xfrm>
          <a:prstGeom prst="rect">
            <a:avLst/>
          </a:prstGeom>
          <a:pattFill prst="sphere">
            <a:fgClr>
              <a:schemeClr val="accent1"/>
            </a:fgClr>
            <a:bgClr>
              <a:schemeClr val="bg1"/>
            </a:bgClr>
          </a:patt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67" name="Straight Arrow Connector 66">
            <a:extLst>
              <a:ext uri="{FF2B5EF4-FFF2-40B4-BE49-F238E27FC236}">
                <a16:creationId xmlns:a16="http://schemas.microsoft.com/office/drawing/2014/main" id="{182C118C-71A8-BD5C-F7EF-B9B94674BC63}"/>
              </a:ext>
            </a:extLst>
          </p:cNvPr>
          <p:cNvCxnSpPr>
            <a:cxnSpLocks/>
          </p:cNvCxnSpPr>
          <p:nvPr/>
        </p:nvCxnSpPr>
        <p:spPr>
          <a:xfrm>
            <a:off x="11180712" y="3041130"/>
            <a:ext cx="0" cy="228225"/>
          </a:xfrm>
          <a:prstGeom prst="straightConnector1">
            <a:avLst/>
          </a:prstGeom>
          <a:ln w="38100">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70" name="Straight Arrow Connector 69">
            <a:extLst>
              <a:ext uri="{FF2B5EF4-FFF2-40B4-BE49-F238E27FC236}">
                <a16:creationId xmlns:a16="http://schemas.microsoft.com/office/drawing/2014/main" id="{4D83F509-F35B-741F-7590-B25088B13D88}"/>
              </a:ext>
            </a:extLst>
          </p:cNvPr>
          <p:cNvCxnSpPr>
            <a:cxnSpLocks/>
          </p:cNvCxnSpPr>
          <p:nvPr/>
        </p:nvCxnSpPr>
        <p:spPr>
          <a:xfrm>
            <a:off x="10936872" y="3033684"/>
            <a:ext cx="0" cy="228225"/>
          </a:xfrm>
          <a:prstGeom prst="straightConnector1">
            <a:avLst/>
          </a:prstGeom>
          <a:ln w="38100">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71" name="Straight Arrow Connector 70">
            <a:extLst>
              <a:ext uri="{FF2B5EF4-FFF2-40B4-BE49-F238E27FC236}">
                <a16:creationId xmlns:a16="http://schemas.microsoft.com/office/drawing/2014/main" id="{5D3BEB33-A944-985A-6A76-CC7B8DA0A7D0}"/>
              </a:ext>
            </a:extLst>
          </p:cNvPr>
          <p:cNvCxnSpPr>
            <a:cxnSpLocks/>
          </p:cNvCxnSpPr>
          <p:nvPr/>
        </p:nvCxnSpPr>
        <p:spPr>
          <a:xfrm>
            <a:off x="11455032" y="3043844"/>
            <a:ext cx="0" cy="228225"/>
          </a:xfrm>
          <a:prstGeom prst="straightConnector1">
            <a:avLst/>
          </a:prstGeom>
          <a:ln w="38100">
            <a:solidFill>
              <a:srgbClr val="FF0000"/>
            </a:solidFill>
            <a:tailEnd type="triangle"/>
          </a:ln>
        </p:spPr>
        <p:style>
          <a:lnRef idx="1">
            <a:schemeClr val="dk1"/>
          </a:lnRef>
          <a:fillRef idx="0">
            <a:schemeClr val="dk1"/>
          </a:fillRef>
          <a:effectRef idx="0">
            <a:schemeClr val="dk1"/>
          </a:effectRef>
          <a:fontRef idx="minor">
            <a:schemeClr val="tx1"/>
          </a:fontRef>
        </p:style>
      </p:cxnSp>
      <p:sp>
        <p:nvSpPr>
          <p:cNvPr id="72" name="Rectangle 71">
            <a:extLst>
              <a:ext uri="{FF2B5EF4-FFF2-40B4-BE49-F238E27FC236}">
                <a16:creationId xmlns:a16="http://schemas.microsoft.com/office/drawing/2014/main" id="{CAF10A49-A5E9-C2A9-69C5-301354EEB150}"/>
              </a:ext>
            </a:extLst>
          </p:cNvPr>
          <p:cNvSpPr/>
          <p:nvPr/>
        </p:nvSpPr>
        <p:spPr>
          <a:xfrm>
            <a:off x="10708160" y="3237887"/>
            <a:ext cx="886608" cy="267686"/>
          </a:xfrm>
          <a:prstGeom prst="rect">
            <a:avLst/>
          </a:prstGeom>
          <a:solidFill>
            <a:schemeClr val="accent3">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rgbClr val="1E1E1E"/>
                </a:solidFill>
                <a:latin typeface="Calibri"/>
              </a:rPr>
              <a:t>Piston</a:t>
            </a:r>
          </a:p>
        </p:txBody>
      </p:sp>
      <p:cxnSp>
        <p:nvCxnSpPr>
          <p:cNvPr id="184" name="Straight Arrow Connector 183">
            <a:extLst>
              <a:ext uri="{FF2B5EF4-FFF2-40B4-BE49-F238E27FC236}">
                <a16:creationId xmlns:a16="http://schemas.microsoft.com/office/drawing/2014/main" id="{AA165CA9-8BD5-62EC-E4AA-B34563735D2A}"/>
              </a:ext>
            </a:extLst>
          </p:cNvPr>
          <p:cNvCxnSpPr>
            <a:cxnSpLocks/>
          </p:cNvCxnSpPr>
          <p:nvPr/>
        </p:nvCxnSpPr>
        <p:spPr>
          <a:xfrm flipV="1">
            <a:off x="10425669" y="3965343"/>
            <a:ext cx="702280" cy="471680"/>
          </a:xfrm>
          <a:prstGeom prst="straightConnector1">
            <a:avLst/>
          </a:prstGeom>
          <a:ln w="38100">
            <a:solidFill>
              <a:schemeClr val="accent2">
                <a:lumMod val="75000"/>
              </a:schemeClr>
            </a:solidFill>
            <a:headEnd type="none"/>
            <a:tailEnd type="stealth" w="lg" len="lg"/>
          </a:ln>
        </p:spPr>
        <p:style>
          <a:lnRef idx="1">
            <a:schemeClr val="dk1"/>
          </a:lnRef>
          <a:fillRef idx="0">
            <a:schemeClr val="dk1"/>
          </a:fillRef>
          <a:effectRef idx="0">
            <a:schemeClr val="dk1"/>
          </a:effectRef>
          <a:fontRef idx="minor">
            <a:schemeClr val="tx1"/>
          </a:fontRef>
        </p:style>
      </p:cxnSp>
      <p:cxnSp>
        <p:nvCxnSpPr>
          <p:cNvPr id="74" name="Straight Connector 73">
            <a:extLst>
              <a:ext uri="{FF2B5EF4-FFF2-40B4-BE49-F238E27FC236}">
                <a16:creationId xmlns:a16="http://schemas.microsoft.com/office/drawing/2014/main" id="{8EC49F18-6EBB-ACA7-807E-E1B1AA6501E9}"/>
              </a:ext>
            </a:extLst>
          </p:cNvPr>
          <p:cNvCxnSpPr/>
          <p:nvPr/>
        </p:nvCxnSpPr>
        <p:spPr>
          <a:xfrm>
            <a:off x="7239716" y="2900577"/>
            <a:ext cx="0" cy="1494846"/>
          </a:xfrm>
          <a:prstGeom prst="line">
            <a:avLst/>
          </a:prstGeom>
          <a:ln w="381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F5F01C7D-DE1C-EFD8-AADE-F1FA72C88001}"/>
              </a:ext>
            </a:extLst>
          </p:cNvPr>
          <p:cNvCxnSpPr/>
          <p:nvPr/>
        </p:nvCxnSpPr>
        <p:spPr>
          <a:xfrm>
            <a:off x="8126272" y="2880640"/>
            <a:ext cx="0" cy="1494846"/>
          </a:xfrm>
          <a:prstGeom prst="line">
            <a:avLst/>
          </a:prstGeom>
          <a:ln w="381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5F29169E-B401-0D59-44DD-70EE81CB1ABB}"/>
              </a:ext>
            </a:extLst>
          </p:cNvPr>
          <p:cNvCxnSpPr>
            <a:cxnSpLocks/>
          </p:cNvCxnSpPr>
          <p:nvPr/>
        </p:nvCxnSpPr>
        <p:spPr>
          <a:xfrm>
            <a:off x="7248991" y="4367896"/>
            <a:ext cx="894551" cy="0"/>
          </a:xfrm>
          <a:prstGeom prst="line">
            <a:avLst/>
          </a:prstGeom>
          <a:ln w="381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B7D548F7-2BCF-2587-786A-78F5269D74D4}"/>
              </a:ext>
            </a:extLst>
          </p:cNvPr>
          <p:cNvCxnSpPr>
            <a:cxnSpLocks/>
          </p:cNvCxnSpPr>
          <p:nvPr/>
        </p:nvCxnSpPr>
        <p:spPr>
          <a:xfrm>
            <a:off x="8110370" y="2883288"/>
            <a:ext cx="221309" cy="0"/>
          </a:xfrm>
          <a:prstGeom prst="line">
            <a:avLst/>
          </a:prstGeom>
          <a:ln w="381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D5C86B54-7359-53E8-58CA-F6018A887B08}"/>
              </a:ext>
            </a:extLst>
          </p:cNvPr>
          <p:cNvCxnSpPr>
            <a:cxnSpLocks/>
          </p:cNvCxnSpPr>
          <p:nvPr/>
        </p:nvCxnSpPr>
        <p:spPr>
          <a:xfrm>
            <a:off x="7032998" y="2889935"/>
            <a:ext cx="221309" cy="0"/>
          </a:xfrm>
          <a:prstGeom prst="line">
            <a:avLst/>
          </a:prstGeom>
          <a:ln w="381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82" name="Rectangle 81">
            <a:extLst>
              <a:ext uri="{FF2B5EF4-FFF2-40B4-BE49-F238E27FC236}">
                <a16:creationId xmlns:a16="http://schemas.microsoft.com/office/drawing/2014/main" id="{B80C9356-B518-91F3-2EAF-58AE68F652FB}"/>
              </a:ext>
            </a:extLst>
          </p:cNvPr>
          <p:cNvSpPr/>
          <p:nvPr/>
        </p:nvSpPr>
        <p:spPr>
          <a:xfrm>
            <a:off x="7255618" y="3354460"/>
            <a:ext cx="852113" cy="1016343"/>
          </a:xfrm>
          <a:prstGeom prst="rect">
            <a:avLst/>
          </a:prstGeom>
          <a:pattFill prst="smGrid">
            <a:fgClr>
              <a:schemeClr val="accent1"/>
            </a:fgClr>
            <a:bgClr>
              <a:schemeClr val="bg1"/>
            </a:bgClr>
          </a:patt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83" name="Straight Arrow Connector 82">
            <a:extLst>
              <a:ext uri="{FF2B5EF4-FFF2-40B4-BE49-F238E27FC236}">
                <a16:creationId xmlns:a16="http://schemas.microsoft.com/office/drawing/2014/main" id="{A5D76B29-B727-E1F7-7512-3A22DF50BCFE}"/>
              </a:ext>
            </a:extLst>
          </p:cNvPr>
          <p:cNvCxnSpPr>
            <a:cxnSpLocks/>
          </p:cNvCxnSpPr>
          <p:nvPr/>
        </p:nvCxnSpPr>
        <p:spPr>
          <a:xfrm flipH="1" flipV="1">
            <a:off x="8236093" y="3301972"/>
            <a:ext cx="10466" cy="226027"/>
          </a:xfrm>
          <a:prstGeom prst="straightConnector1">
            <a:avLst/>
          </a:prstGeom>
          <a:ln w="38100">
            <a:solidFill>
              <a:srgbClr val="002060"/>
            </a:solidFill>
            <a:tailEnd type="triangle"/>
          </a:ln>
        </p:spPr>
        <p:style>
          <a:lnRef idx="1">
            <a:schemeClr val="dk1"/>
          </a:lnRef>
          <a:fillRef idx="0">
            <a:schemeClr val="dk1"/>
          </a:fillRef>
          <a:effectRef idx="0">
            <a:schemeClr val="dk1"/>
          </a:effectRef>
          <a:fontRef idx="minor">
            <a:schemeClr val="tx1"/>
          </a:fontRef>
        </p:style>
      </p:cxnSp>
      <p:sp>
        <p:nvSpPr>
          <p:cNvPr id="84" name="Rectangle 83">
            <a:extLst>
              <a:ext uri="{FF2B5EF4-FFF2-40B4-BE49-F238E27FC236}">
                <a16:creationId xmlns:a16="http://schemas.microsoft.com/office/drawing/2014/main" id="{B46C3EF4-B351-2BC1-EA63-8EDB0817BB59}"/>
              </a:ext>
            </a:extLst>
          </p:cNvPr>
          <p:cNvSpPr/>
          <p:nvPr/>
        </p:nvSpPr>
        <p:spPr>
          <a:xfrm>
            <a:off x="7246883" y="3075523"/>
            <a:ext cx="886608" cy="267686"/>
          </a:xfrm>
          <a:prstGeom prst="rect">
            <a:avLst/>
          </a:prstGeom>
          <a:solidFill>
            <a:schemeClr val="accent3">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rgbClr val="1E1E1E"/>
                </a:solidFill>
                <a:latin typeface="Calibri"/>
              </a:rPr>
              <a:t>Piston</a:t>
            </a:r>
          </a:p>
        </p:txBody>
      </p:sp>
      <p:cxnSp>
        <p:nvCxnSpPr>
          <p:cNvPr id="181" name="Straight Arrow Connector 180">
            <a:extLst>
              <a:ext uri="{FF2B5EF4-FFF2-40B4-BE49-F238E27FC236}">
                <a16:creationId xmlns:a16="http://schemas.microsoft.com/office/drawing/2014/main" id="{0D13C241-9A36-1547-3007-3D6BB1364A6A}"/>
              </a:ext>
            </a:extLst>
          </p:cNvPr>
          <p:cNvCxnSpPr>
            <a:cxnSpLocks/>
          </p:cNvCxnSpPr>
          <p:nvPr/>
        </p:nvCxnSpPr>
        <p:spPr>
          <a:xfrm>
            <a:off x="7818212" y="4093776"/>
            <a:ext cx="672232" cy="445544"/>
          </a:xfrm>
          <a:prstGeom prst="straightConnector1">
            <a:avLst/>
          </a:prstGeom>
          <a:ln w="38100">
            <a:solidFill>
              <a:srgbClr val="002060"/>
            </a:solidFill>
            <a:tailEnd type="triangle"/>
          </a:ln>
        </p:spPr>
        <p:style>
          <a:lnRef idx="1">
            <a:schemeClr val="dk1"/>
          </a:lnRef>
          <a:fillRef idx="0">
            <a:schemeClr val="dk1"/>
          </a:fillRef>
          <a:effectRef idx="0">
            <a:schemeClr val="dk1"/>
          </a:effectRef>
          <a:fontRef idx="minor">
            <a:schemeClr val="tx1"/>
          </a:fontRef>
        </p:style>
      </p:cxnSp>
      <p:cxnSp>
        <p:nvCxnSpPr>
          <p:cNvPr id="88" name="Straight Arrow Connector 87">
            <a:extLst>
              <a:ext uri="{FF2B5EF4-FFF2-40B4-BE49-F238E27FC236}">
                <a16:creationId xmlns:a16="http://schemas.microsoft.com/office/drawing/2014/main" id="{008B7A36-C7DD-32FA-64A3-7FDFC6217D59}"/>
              </a:ext>
            </a:extLst>
          </p:cNvPr>
          <p:cNvCxnSpPr>
            <a:cxnSpLocks/>
          </p:cNvCxnSpPr>
          <p:nvPr/>
        </p:nvCxnSpPr>
        <p:spPr>
          <a:xfrm flipV="1">
            <a:off x="5701477" y="3095643"/>
            <a:ext cx="1412531" cy="187165"/>
          </a:xfrm>
          <a:prstGeom prst="straightConnector1">
            <a:avLst/>
          </a:prstGeom>
          <a:ln w="38100">
            <a:solidFill>
              <a:srgbClr val="002060"/>
            </a:solidFill>
            <a:tailEnd type="triangle"/>
          </a:ln>
        </p:spPr>
        <p:style>
          <a:lnRef idx="1">
            <a:schemeClr val="dk1"/>
          </a:lnRef>
          <a:fillRef idx="0">
            <a:schemeClr val="dk1"/>
          </a:fillRef>
          <a:effectRef idx="0">
            <a:schemeClr val="dk1"/>
          </a:effectRef>
          <a:fontRef idx="minor">
            <a:schemeClr val="tx1"/>
          </a:fontRef>
        </p:style>
      </p:cxnSp>
      <p:sp>
        <p:nvSpPr>
          <p:cNvPr id="91" name="TextBox 90">
            <a:extLst>
              <a:ext uri="{FF2B5EF4-FFF2-40B4-BE49-F238E27FC236}">
                <a16:creationId xmlns:a16="http://schemas.microsoft.com/office/drawing/2014/main" id="{1C69907B-0683-AF1E-97A1-12A95826810A}"/>
              </a:ext>
            </a:extLst>
          </p:cNvPr>
          <p:cNvSpPr txBox="1"/>
          <p:nvPr/>
        </p:nvSpPr>
        <p:spPr>
          <a:xfrm>
            <a:off x="6583093" y="2304117"/>
            <a:ext cx="2238724" cy="338554"/>
          </a:xfrm>
          <a:prstGeom prst="rect">
            <a:avLst/>
          </a:prstGeom>
          <a:noFill/>
        </p:spPr>
        <p:txBody>
          <a:bodyPr wrap="square" rtlCol="0">
            <a:spAutoFit/>
          </a:bodyPr>
          <a:lstStyle/>
          <a:p>
            <a:r>
              <a:rPr lang="en-US" sz="1600" b="1" dirty="0">
                <a:solidFill>
                  <a:srgbClr val="1E1E1E"/>
                </a:solidFill>
                <a:latin typeface="Calibri"/>
              </a:rPr>
              <a:t>Expands by Freezing</a:t>
            </a:r>
            <a:endParaRPr lang="en-IN" sz="1600" b="1" dirty="0">
              <a:solidFill>
                <a:srgbClr val="002060"/>
              </a:solidFill>
            </a:endParaRPr>
          </a:p>
        </p:txBody>
      </p:sp>
      <p:sp>
        <p:nvSpPr>
          <p:cNvPr id="96" name="TextBox 95">
            <a:extLst>
              <a:ext uri="{FF2B5EF4-FFF2-40B4-BE49-F238E27FC236}">
                <a16:creationId xmlns:a16="http://schemas.microsoft.com/office/drawing/2014/main" id="{99CC4F97-5CC8-EE56-5AFA-322375E357F5}"/>
              </a:ext>
            </a:extLst>
          </p:cNvPr>
          <p:cNvSpPr txBox="1"/>
          <p:nvPr/>
        </p:nvSpPr>
        <p:spPr>
          <a:xfrm>
            <a:off x="5764170" y="3597041"/>
            <a:ext cx="1630391" cy="523220"/>
          </a:xfrm>
          <a:prstGeom prst="rect">
            <a:avLst/>
          </a:prstGeom>
          <a:noFill/>
        </p:spPr>
        <p:txBody>
          <a:bodyPr wrap="square">
            <a:spAutoFit/>
          </a:bodyPr>
          <a:lstStyle/>
          <a:p>
            <a:r>
              <a:rPr lang="en-US" sz="1400" dirty="0">
                <a:solidFill>
                  <a:srgbClr val="1E1E1E"/>
                </a:solidFill>
                <a:latin typeface="Calibri"/>
              </a:rPr>
              <a:t>Solidifies to 1077 cc Ice at 253 K </a:t>
            </a:r>
            <a:endParaRPr lang="en-IN" sz="1400" dirty="0"/>
          </a:p>
        </p:txBody>
      </p:sp>
      <p:cxnSp>
        <p:nvCxnSpPr>
          <p:cNvPr id="98" name="Straight Arrow Connector 97">
            <a:extLst>
              <a:ext uri="{FF2B5EF4-FFF2-40B4-BE49-F238E27FC236}">
                <a16:creationId xmlns:a16="http://schemas.microsoft.com/office/drawing/2014/main" id="{29F3EE66-528C-DC14-7BFF-177BFF0144AA}"/>
              </a:ext>
            </a:extLst>
          </p:cNvPr>
          <p:cNvCxnSpPr>
            <a:cxnSpLocks/>
          </p:cNvCxnSpPr>
          <p:nvPr/>
        </p:nvCxnSpPr>
        <p:spPr>
          <a:xfrm>
            <a:off x="4604161" y="3376286"/>
            <a:ext cx="0" cy="258573"/>
          </a:xfrm>
          <a:prstGeom prst="straightConnector1">
            <a:avLst/>
          </a:prstGeom>
          <a:ln w="38100">
            <a:solidFill>
              <a:schemeClr val="accent2">
                <a:lumMod val="75000"/>
              </a:schemeClr>
            </a:solidFill>
            <a:tailEnd type="triangle"/>
          </a:ln>
        </p:spPr>
        <p:style>
          <a:lnRef idx="1">
            <a:schemeClr val="dk1"/>
          </a:lnRef>
          <a:fillRef idx="0">
            <a:schemeClr val="dk1"/>
          </a:fillRef>
          <a:effectRef idx="0">
            <a:schemeClr val="dk1"/>
          </a:effectRef>
          <a:fontRef idx="minor">
            <a:schemeClr val="tx1"/>
          </a:fontRef>
        </p:style>
      </p:cxnSp>
      <p:sp>
        <p:nvSpPr>
          <p:cNvPr id="100" name="TextBox 99">
            <a:extLst>
              <a:ext uri="{FF2B5EF4-FFF2-40B4-BE49-F238E27FC236}">
                <a16:creationId xmlns:a16="http://schemas.microsoft.com/office/drawing/2014/main" id="{34460322-7B0B-5DAF-E8F0-4B903EA4133B}"/>
              </a:ext>
            </a:extLst>
          </p:cNvPr>
          <p:cNvSpPr txBox="1"/>
          <p:nvPr/>
        </p:nvSpPr>
        <p:spPr>
          <a:xfrm>
            <a:off x="3568352" y="3736403"/>
            <a:ext cx="1233235" cy="584775"/>
          </a:xfrm>
          <a:prstGeom prst="rect">
            <a:avLst/>
          </a:prstGeom>
          <a:noFill/>
        </p:spPr>
        <p:txBody>
          <a:bodyPr wrap="square" rtlCol="0">
            <a:spAutoFit/>
          </a:bodyPr>
          <a:lstStyle/>
          <a:p>
            <a:r>
              <a:rPr lang="en-US" sz="1400" b="1" dirty="0">
                <a:solidFill>
                  <a:srgbClr val="1E1E1E"/>
                </a:solidFill>
                <a:latin typeface="Calibri"/>
              </a:rPr>
              <a:t>1090 X 0.92 </a:t>
            </a:r>
            <a:r>
              <a:rPr lang="en-IN" dirty="0">
                <a:solidFill>
                  <a:srgbClr val="1E1E1E"/>
                </a:solidFill>
                <a:latin typeface="Calibri"/>
              </a:rPr>
              <a:t>≈</a:t>
            </a:r>
            <a:r>
              <a:rPr lang="en-US" sz="1400" b="1" dirty="0">
                <a:solidFill>
                  <a:srgbClr val="1E1E1E"/>
                </a:solidFill>
                <a:latin typeface="Calibri"/>
              </a:rPr>
              <a:t> 1002 cc</a:t>
            </a:r>
            <a:endParaRPr lang="en-IN" sz="2000" b="1" dirty="0">
              <a:solidFill>
                <a:schemeClr val="accent2">
                  <a:lumMod val="75000"/>
                </a:schemeClr>
              </a:solidFill>
            </a:endParaRPr>
          </a:p>
        </p:txBody>
      </p:sp>
      <p:cxnSp>
        <p:nvCxnSpPr>
          <p:cNvPr id="101" name="Straight Connector 100">
            <a:extLst>
              <a:ext uri="{FF2B5EF4-FFF2-40B4-BE49-F238E27FC236}">
                <a16:creationId xmlns:a16="http://schemas.microsoft.com/office/drawing/2014/main" id="{CB506C6C-ACE3-DE81-FB7E-09AC0687BFF5}"/>
              </a:ext>
            </a:extLst>
          </p:cNvPr>
          <p:cNvCxnSpPr>
            <a:cxnSpLocks/>
          </p:cNvCxnSpPr>
          <p:nvPr/>
        </p:nvCxnSpPr>
        <p:spPr>
          <a:xfrm flipV="1">
            <a:off x="3298244" y="3087242"/>
            <a:ext cx="1186637" cy="8401"/>
          </a:xfrm>
          <a:prstGeom prst="line">
            <a:avLst/>
          </a:prstGeom>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F73B6FCB-D3CC-83AA-E347-A8E825C91D4E}"/>
              </a:ext>
            </a:extLst>
          </p:cNvPr>
          <p:cNvSpPr txBox="1"/>
          <p:nvPr/>
        </p:nvSpPr>
        <p:spPr>
          <a:xfrm>
            <a:off x="4110161" y="3351073"/>
            <a:ext cx="566390" cy="309000"/>
          </a:xfrm>
          <a:prstGeom prst="rect">
            <a:avLst/>
          </a:prstGeom>
          <a:noFill/>
        </p:spPr>
        <p:txBody>
          <a:bodyPr wrap="square">
            <a:spAutoFit/>
          </a:bodyPr>
          <a:lstStyle/>
          <a:p>
            <a:r>
              <a:rPr lang="en-US" sz="1400" b="1" dirty="0">
                <a:solidFill>
                  <a:srgbClr val="1E1E1E"/>
                </a:solidFill>
                <a:latin typeface="Calibri"/>
              </a:rPr>
              <a:t>8 %</a:t>
            </a:r>
            <a:endParaRPr lang="en-IN" sz="1400" dirty="0"/>
          </a:p>
        </p:txBody>
      </p:sp>
      <p:cxnSp>
        <p:nvCxnSpPr>
          <p:cNvPr id="14" name="Straight Connector 13">
            <a:extLst>
              <a:ext uri="{FF2B5EF4-FFF2-40B4-BE49-F238E27FC236}">
                <a16:creationId xmlns:a16="http://schemas.microsoft.com/office/drawing/2014/main" id="{9ADD584B-FA82-FD33-7B26-7350C018B99F}"/>
              </a:ext>
            </a:extLst>
          </p:cNvPr>
          <p:cNvCxnSpPr>
            <a:cxnSpLocks/>
          </p:cNvCxnSpPr>
          <p:nvPr/>
        </p:nvCxnSpPr>
        <p:spPr>
          <a:xfrm>
            <a:off x="1258934" y="4382627"/>
            <a:ext cx="8976044" cy="411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FFC14EEC-CFD2-0EFE-22E0-A2612AED4FCB}"/>
              </a:ext>
            </a:extLst>
          </p:cNvPr>
          <p:cNvCxnSpPr>
            <a:cxnSpLocks/>
          </p:cNvCxnSpPr>
          <p:nvPr/>
        </p:nvCxnSpPr>
        <p:spPr>
          <a:xfrm flipV="1">
            <a:off x="5719384" y="3265520"/>
            <a:ext cx="1186637" cy="8401"/>
          </a:xfrm>
          <a:prstGeom prst="line">
            <a:avLst/>
          </a:prstGeom>
        </p:spPr>
        <p:style>
          <a:lnRef idx="1">
            <a:schemeClr val="accent1"/>
          </a:lnRef>
          <a:fillRef idx="0">
            <a:schemeClr val="accent1"/>
          </a:fillRef>
          <a:effectRef idx="0">
            <a:schemeClr val="accent1"/>
          </a:effectRef>
          <a:fontRef idx="minor">
            <a:schemeClr val="tx1"/>
          </a:fontRef>
        </p:style>
      </p:cxnSp>
      <p:sp>
        <p:nvSpPr>
          <p:cNvPr id="146" name="TextBox 145">
            <a:extLst>
              <a:ext uri="{FF2B5EF4-FFF2-40B4-BE49-F238E27FC236}">
                <a16:creationId xmlns:a16="http://schemas.microsoft.com/office/drawing/2014/main" id="{B72CE7B3-2EFB-3BB6-AB67-AFF5966E88F5}"/>
              </a:ext>
            </a:extLst>
          </p:cNvPr>
          <p:cNvSpPr txBox="1"/>
          <p:nvPr/>
        </p:nvSpPr>
        <p:spPr>
          <a:xfrm>
            <a:off x="1151700" y="4027162"/>
            <a:ext cx="392272" cy="400110"/>
          </a:xfrm>
          <a:prstGeom prst="rect">
            <a:avLst/>
          </a:prstGeom>
          <a:noFill/>
        </p:spPr>
        <p:txBody>
          <a:bodyPr wrap="square" rtlCol="0">
            <a:spAutoFit/>
          </a:bodyPr>
          <a:lstStyle/>
          <a:p>
            <a:r>
              <a:rPr lang="en-US" sz="2000" b="1" dirty="0">
                <a:solidFill>
                  <a:srgbClr val="1E1E1E"/>
                </a:solidFill>
                <a:latin typeface="Calibri"/>
              </a:rPr>
              <a:t>A</a:t>
            </a:r>
            <a:endParaRPr lang="en-IN" sz="2000" b="1" dirty="0"/>
          </a:p>
        </p:txBody>
      </p:sp>
      <p:sp>
        <p:nvSpPr>
          <p:cNvPr id="147" name="TextBox 146">
            <a:extLst>
              <a:ext uri="{FF2B5EF4-FFF2-40B4-BE49-F238E27FC236}">
                <a16:creationId xmlns:a16="http://schemas.microsoft.com/office/drawing/2014/main" id="{EBDE7ADF-5812-1CE6-B4AC-EE812BC628F5}"/>
              </a:ext>
            </a:extLst>
          </p:cNvPr>
          <p:cNvSpPr txBox="1"/>
          <p:nvPr/>
        </p:nvSpPr>
        <p:spPr>
          <a:xfrm>
            <a:off x="3217527" y="4020629"/>
            <a:ext cx="392272" cy="400110"/>
          </a:xfrm>
          <a:prstGeom prst="rect">
            <a:avLst/>
          </a:prstGeom>
          <a:noFill/>
        </p:spPr>
        <p:txBody>
          <a:bodyPr wrap="square" rtlCol="0">
            <a:spAutoFit/>
          </a:bodyPr>
          <a:lstStyle/>
          <a:p>
            <a:r>
              <a:rPr lang="en-US" sz="2000" b="1" dirty="0">
                <a:solidFill>
                  <a:srgbClr val="1E1E1E"/>
                </a:solidFill>
                <a:latin typeface="Calibri"/>
              </a:rPr>
              <a:t>a</a:t>
            </a:r>
            <a:endParaRPr lang="en-IN" sz="2000" b="1" dirty="0"/>
          </a:p>
        </p:txBody>
      </p:sp>
      <p:sp>
        <p:nvSpPr>
          <p:cNvPr id="149" name="TextBox 148">
            <a:extLst>
              <a:ext uri="{FF2B5EF4-FFF2-40B4-BE49-F238E27FC236}">
                <a16:creationId xmlns:a16="http://schemas.microsoft.com/office/drawing/2014/main" id="{0D670462-E032-A154-77D8-70EDFE263FC2}"/>
              </a:ext>
            </a:extLst>
          </p:cNvPr>
          <p:cNvSpPr txBox="1"/>
          <p:nvPr/>
        </p:nvSpPr>
        <p:spPr>
          <a:xfrm>
            <a:off x="5626119" y="4016145"/>
            <a:ext cx="392272" cy="400110"/>
          </a:xfrm>
          <a:prstGeom prst="rect">
            <a:avLst/>
          </a:prstGeom>
          <a:noFill/>
        </p:spPr>
        <p:txBody>
          <a:bodyPr wrap="square" rtlCol="0">
            <a:spAutoFit/>
          </a:bodyPr>
          <a:lstStyle/>
          <a:p>
            <a:r>
              <a:rPr lang="en-US" sz="2000" b="1" dirty="0">
                <a:solidFill>
                  <a:srgbClr val="1E1E1E"/>
                </a:solidFill>
                <a:latin typeface="Calibri"/>
              </a:rPr>
              <a:t>c</a:t>
            </a:r>
            <a:endParaRPr lang="en-IN" sz="2000" b="1" dirty="0"/>
          </a:p>
        </p:txBody>
      </p:sp>
      <p:sp>
        <p:nvSpPr>
          <p:cNvPr id="151" name="TextBox 150">
            <a:extLst>
              <a:ext uri="{FF2B5EF4-FFF2-40B4-BE49-F238E27FC236}">
                <a16:creationId xmlns:a16="http://schemas.microsoft.com/office/drawing/2014/main" id="{6B6187DC-8994-6154-42FC-CEDA87867701}"/>
              </a:ext>
            </a:extLst>
          </p:cNvPr>
          <p:cNvSpPr txBox="1"/>
          <p:nvPr/>
        </p:nvSpPr>
        <p:spPr>
          <a:xfrm>
            <a:off x="8119102" y="4020597"/>
            <a:ext cx="392272" cy="400110"/>
          </a:xfrm>
          <a:prstGeom prst="rect">
            <a:avLst/>
          </a:prstGeom>
          <a:noFill/>
        </p:spPr>
        <p:txBody>
          <a:bodyPr wrap="square" rtlCol="0">
            <a:spAutoFit/>
          </a:bodyPr>
          <a:lstStyle/>
          <a:p>
            <a:r>
              <a:rPr lang="en-US" sz="2000" b="1" dirty="0">
                <a:solidFill>
                  <a:srgbClr val="1E1E1E"/>
                </a:solidFill>
                <a:latin typeface="Calibri"/>
              </a:rPr>
              <a:t>b</a:t>
            </a:r>
            <a:endParaRPr lang="en-IN" sz="2000" b="1" dirty="0"/>
          </a:p>
        </p:txBody>
      </p:sp>
      <p:sp>
        <p:nvSpPr>
          <p:cNvPr id="152" name="TextBox 151">
            <a:extLst>
              <a:ext uri="{FF2B5EF4-FFF2-40B4-BE49-F238E27FC236}">
                <a16:creationId xmlns:a16="http://schemas.microsoft.com/office/drawing/2014/main" id="{E925DE6C-140C-CDD2-DE28-F42B1A2D798B}"/>
              </a:ext>
            </a:extLst>
          </p:cNvPr>
          <p:cNvSpPr txBox="1"/>
          <p:nvPr/>
        </p:nvSpPr>
        <p:spPr>
          <a:xfrm>
            <a:off x="11601335" y="4004650"/>
            <a:ext cx="564774" cy="400110"/>
          </a:xfrm>
          <a:prstGeom prst="rect">
            <a:avLst/>
          </a:prstGeom>
          <a:noFill/>
        </p:spPr>
        <p:txBody>
          <a:bodyPr wrap="square" rtlCol="0">
            <a:spAutoFit/>
          </a:bodyPr>
          <a:lstStyle/>
          <a:p>
            <a:r>
              <a:rPr lang="en-US" sz="2000" b="1" dirty="0">
                <a:solidFill>
                  <a:srgbClr val="1E1E1E"/>
                </a:solidFill>
                <a:latin typeface="Calibri"/>
              </a:rPr>
              <a:t>= c</a:t>
            </a:r>
            <a:endParaRPr lang="en-IN" sz="2000" b="1" dirty="0"/>
          </a:p>
        </p:txBody>
      </p:sp>
      <p:sp>
        <p:nvSpPr>
          <p:cNvPr id="246" name="TextBox 245">
            <a:extLst>
              <a:ext uri="{FF2B5EF4-FFF2-40B4-BE49-F238E27FC236}">
                <a16:creationId xmlns:a16="http://schemas.microsoft.com/office/drawing/2014/main" id="{E07C1529-458D-59D6-859A-EB4AA082910C}"/>
              </a:ext>
            </a:extLst>
          </p:cNvPr>
          <p:cNvSpPr txBox="1"/>
          <p:nvPr/>
        </p:nvSpPr>
        <p:spPr>
          <a:xfrm>
            <a:off x="4269969" y="4675715"/>
            <a:ext cx="2149589" cy="307777"/>
          </a:xfrm>
          <a:prstGeom prst="rect">
            <a:avLst/>
          </a:prstGeom>
          <a:noFill/>
        </p:spPr>
        <p:txBody>
          <a:bodyPr wrap="square">
            <a:spAutoFit/>
          </a:bodyPr>
          <a:lstStyle/>
          <a:p>
            <a:r>
              <a:rPr lang="el-GR" sz="1400" dirty="0">
                <a:solidFill>
                  <a:srgbClr val="1E1E1E"/>
                </a:solidFill>
                <a:latin typeface="Calibri" panose="020B0604020202020204" pitchFamily="34" charset="0"/>
                <a:cs typeface="Arial" panose="020B0604020202020204" pitchFamily="34" charset="0"/>
              </a:rPr>
              <a:t>Δ</a:t>
            </a:r>
            <a:r>
              <a:rPr lang="en-IN" sz="1400" dirty="0">
                <a:solidFill>
                  <a:srgbClr val="1E1E1E"/>
                </a:solidFill>
                <a:latin typeface="Calibri" panose="020B0604020202020204" pitchFamily="34" charset="0"/>
                <a:cs typeface="Arial" panose="020B0604020202020204" pitchFamily="34" charset="0"/>
              </a:rPr>
              <a:t>V =  8% of 1090 cc </a:t>
            </a:r>
          </a:p>
        </p:txBody>
      </p:sp>
      <p:sp>
        <p:nvSpPr>
          <p:cNvPr id="3" name="TextBox 2">
            <a:extLst>
              <a:ext uri="{FF2B5EF4-FFF2-40B4-BE49-F238E27FC236}">
                <a16:creationId xmlns:a16="http://schemas.microsoft.com/office/drawing/2014/main" id="{4C59FD8A-B40C-CDBC-AF98-02D876266649}"/>
              </a:ext>
            </a:extLst>
          </p:cNvPr>
          <p:cNvSpPr txBox="1"/>
          <p:nvPr/>
        </p:nvSpPr>
        <p:spPr>
          <a:xfrm>
            <a:off x="203711" y="-7739"/>
            <a:ext cx="6096000" cy="721736"/>
          </a:xfrm>
          <a:prstGeom prst="rect">
            <a:avLst/>
          </a:prstGeom>
          <a:noFill/>
        </p:spPr>
        <p:txBody>
          <a:bodyPr wrap="square">
            <a:spAutoFit/>
          </a:bodyPr>
          <a:lstStyle/>
          <a:p>
            <a:pPr algn="just">
              <a:lnSpc>
                <a:spcPct val="107000"/>
              </a:lnSpc>
              <a:spcAft>
                <a:spcPts val="800"/>
              </a:spcAft>
            </a:pPr>
            <a:r>
              <a:rPr lang="en-IN" sz="4000" u="sng" kern="100" dirty="0">
                <a:solidFill>
                  <a:srgbClr val="1E1E1E"/>
                </a:solidFill>
                <a:effectLst/>
                <a:latin typeface="Calibri" panose="020F0502020204030204" pitchFamily="34" charset="0"/>
                <a:ea typeface="Calibri" panose="020F0502020204030204" pitchFamily="34" charset="0"/>
                <a:cs typeface="Times New Roman" panose="02020603050405020304" pitchFamily="18" charset="0"/>
              </a:rPr>
              <a:t>A Thought Experiment 2 of 2</a:t>
            </a:r>
            <a:endParaRPr lang="en-IN" sz="40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TextBox 6">
            <a:extLst>
              <a:ext uri="{FF2B5EF4-FFF2-40B4-BE49-F238E27FC236}">
                <a16:creationId xmlns:a16="http://schemas.microsoft.com/office/drawing/2014/main" id="{CA7B24B4-1792-2BC3-1DCB-C5B1C2BBCF24}"/>
              </a:ext>
            </a:extLst>
          </p:cNvPr>
          <p:cNvSpPr txBox="1"/>
          <p:nvPr/>
        </p:nvSpPr>
        <p:spPr>
          <a:xfrm>
            <a:off x="490756" y="908231"/>
            <a:ext cx="11170531" cy="1264642"/>
          </a:xfrm>
          <a:prstGeom prst="rect">
            <a:avLst/>
          </a:prstGeom>
          <a:noFill/>
        </p:spPr>
        <p:txBody>
          <a:bodyPr wrap="square">
            <a:spAutoFit/>
          </a:bodyPr>
          <a:lstStyle/>
          <a:p>
            <a:pPr algn="just">
              <a:lnSpc>
                <a:spcPct val="107000"/>
              </a:lnSpc>
              <a:spcAft>
                <a:spcPts val="800"/>
              </a:spcAft>
            </a:pPr>
            <a:r>
              <a:rPr lang="en-IN" sz="1800" kern="100" dirty="0">
                <a:solidFill>
                  <a:srgbClr val="1E1E1E"/>
                </a:solidFill>
                <a:effectLst/>
                <a:latin typeface="Calibri" panose="020F0502020204030204" pitchFamily="34" charset="0"/>
                <a:ea typeface="Calibri" panose="020F0502020204030204" pitchFamily="34" charset="0"/>
                <a:cs typeface="Times New Roman" panose="02020603050405020304" pitchFamily="18" charset="0"/>
              </a:rPr>
              <a:t>Next, the cooling process begins. When the fluid is brought into contact with a thermal sink at 252 K, heat is extracted, causing the fluid to freeze. By the end of the cooling process, the sink absorbs approximately 15 kJ of heat, and the fluid solidifies along the ‘</a:t>
            </a:r>
            <a:r>
              <a:rPr lang="en-IN" sz="1800" b="1" kern="100" dirty="0">
                <a:solidFill>
                  <a:srgbClr val="1E1E1E"/>
                </a:solidFill>
                <a:effectLst/>
                <a:latin typeface="Calibri" panose="020F0502020204030204" pitchFamily="34" charset="0"/>
                <a:ea typeface="Calibri" panose="020F0502020204030204" pitchFamily="34" charset="0"/>
                <a:cs typeface="Times New Roman" panose="02020603050405020304" pitchFamily="18" charset="0"/>
              </a:rPr>
              <a:t>Bb</a:t>
            </a:r>
            <a:r>
              <a:rPr lang="en-IN" sz="1800" kern="100" dirty="0">
                <a:solidFill>
                  <a:srgbClr val="1E1E1E"/>
                </a:solidFill>
                <a:effectLst/>
                <a:latin typeface="Calibri" panose="020F0502020204030204" pitchFamily="34" charset="0"/>
                <a:ea typeface="Calibri" panose="020F0502020204030204" pitchFamily="34" charset="0"/>
                <a:cs typeface="Times New Roman" panose="02020603050405020304" pitchFamily="18" charset="0"/>
              </a:rPr>
              <a:t>’ path, reaching its final state ‘</a:t>
            </a:r>
            <a:r>
              <a:rPr lang="en-IN" sz="1800" b="1" kern="100" dirty="0">
                <a:solidFill>
                  <a:srgbClr val="1E1E1E"/>
                </a:solidFill>
                <a:effectLst/>
                <a:latin typeface="Calibri" panose="020F0502020204030204" pitchFamily="34" charset="0"/>
                <a:ea typeface="Calibri" panose="020F0502020204030204" pitchFamily="34" charset="0"/>
                <a:cs typeface="Times New Roman" panose="02020603050405020304" pitchFamily="18" charset="0"/>
              </a:rPr>
              <a:t>b</a:t>
            </a:r>
            <a:r>
              <a:rPr lang="en-IN" sz="1800" kern="100" dirty="0">
                <a:solidFill>
                  <a:srgbClr val="1E1E1E"/>
                </a:solidFill>
                <a:effectLst/>
                <a:latin typeface="Calibri" panose="020F0502020204030204" pitchFamily="34" charset="0"/>
                <a:ea typeface="Calibri" panose="020F0502020204030204" pitchFamily="34" charset="0"/>
                <a:cs typeface="Times New Roman" panose="02020603050405020304" pitchFamily="18" charset="0"/>
              </a:rPr>
              <a:t>.’ As the fluid freezes, it expands by approximately 75 cc, performing mechanical work against the 200 MPa pressure, resulting in a work output of 15 kJ.</a:t>
            </a:r>
            <a:endParaRPr lang="en-IN" sz="2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2" name="TextBox 11">
            <a:extLst>
              <a:ext uri="{FF2B5EF4-FFF2-40B4-BE49-F238E27FC236}">
                <a16:creationId xmlns:a16="http://schemas.microsoft.com/office/drawing/2014/main" id="{2AFC53A6-FAE5-8A9F-7233-C3B061FF17C3}"/>
              </a:ext>
            </a:extLst>
          </p:cNvPr>
          <p:cNvSpPr txBox="1"/>
          <p:nvPr/>
        </p:nvSpPr>
        <p:spPr>
          <a:xfrm>
            <a:off x="424229" y="5096324"/>
            <a:ext cx="11196796" cy="1264642"/>
          </a:xfrm>
          <a:prstGeom prst="rect">
            <a:avLst/>
          </a:prstGeom>
          <a:noFill/>
        </p:spPr>
        <p:txBody>
          <a:bodyPr wrap="square">
            <a:spAutoFit/>
          </a:bodyPr>
          <a:lstStyle/>
          <a:p>
            <a:pPr algn="just">
              <a:lnSpc>
                <a:spcPct val="107000"/>
              </a:lnSpc>
              <a:spcAft>
                <a:spcPts val="800"/>
              </a:spcAft>
            </a:pPr>
            <a:r>
              <a:rPr lang="en-IN" sz="1800" kern="100" dirty="0">
                <a:solidFill>
                  <a:srgbClr val="1E1E1E"/>
                </a:solidFill>
                <a:effectLst/>
                <a:latin typeface="Calibri" panose="020F0502020204030204" pitchFamily="34" charset="0"/>
                <a:ea typeface="Calibri" panose="020F0502020204030204" pitchFamily="34" charset="0"/>
                <a:cs typeface="Times New Roman" panose="02020603050405020304" pitchFamily="18" charset="0"/>
              </a:rPr>
              <a:t>To complete the cycle, the system is brought into contact with a heat source at 254 K. The source provides approximately 30 kJ of energy, equivalent to the sum of the heat rejected to the sink and the mechanical work output. This input energy allows the fluid to return to its original state, thus completing the cycle. Consequently, the system operates in a cyclic manner between states ‘</a:t>
            </a:r>
            <a:r>
              <a:rPr lang="en-IN" sz="1800" b="1" kern="100" dirty="0">
                <a:solidFill>
                  <a:srgbClr val="1E1E1E"/>
                </a:solidFill>
                <a:effectLst/>
                <a:latin typeface="Calibri" panose="020F0502020204030204" pitchFamily="34" charset="0"/>
                <a:ea typeface="Calibri" panose="020F0502020204030204" pitchFamily="34" charset="0"/>
                <a:cs typeface="Times New Roman" panose="02020603050405020304" pitchFamily="18" charset="0"/>
              </a:rPr>
              <a:t>b</a:t>
            </a:r>
            <a:r>
              <a:rPr lang="en-IN" sz="1800" kern="100" dirty="0">
                <a:solidFill>
                  <a:srgbClr val="1E1E1E"/>
                </a:solidFill>
                <a:effectLst/>
                <a:latin typeface="Calibri" panose="020F0502020204030204" pitchFamily="34" charset="0"/>
                <a:ea typeface="Calibri" panose="020F0502020204030204" pitchFamily="34" charset="0"/>
                <a:cs typeface="Times New Roman" panose="02020603050405020304" pitchFamily="18" charset="0"/>
              </a:rPr>
              <a:t>’ and ‘</a:t>
            </a:r>
            <a:r>
              <a:rPr lang="en-IN" sz="1800" b="1" kern="100" dirty="0">
                <a:solidFill>
                  <a:srgbClr val="1E1E1E"/>
                </a:solidFill>
                <a:effectLst/>
                <a:latin typeface="Calibri" panose="020F0502020204030204" pitchFamily="34" charset="0"/>
                <a:ea typeface="Calibri" panose="020F0502020204030204" pitchFamily="34" charset="0"/>
                <a:cs typeface="Times New Roman" panose="02020603050405020304" pitchFamily="18" charset="0"/>
              </a:rPr>
              <a:t>c</a:t>
            </a:r>
            <a:r>
              <a:rPr lang="en-IN" sz="1800" kern="100" dirty="0">
                <a:solidFill>
                  <a:srgbClr val="1E1E1E"/>
                </a:solidFill>
                <a:effectLst/>
                <a:latin typeface="Calibri" panose="020F0502020204030204" pitchFamily="34" charset="0"/>
                <a:ea typeface="Calibri" panose="020F0502020204030204" pitchFamily="34" charset="0"/>
                <a:cs typeface="Times New Roman" panose="02020603050405020304" pitchFamily="18" charset="0"/>
              </a:rPr>
              <a:t>,’ producing 15 kJ of work output for every 30 kJ of heat input.</a:t>
            </a:r>
            <a:endParaRPr lang="en-IN" sz="2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3764563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2298</TotalTime>
  <Words>2528</Words>
  <Application>Microsoft Office PowerPoint</Application>
  <PresentationFormat>Widescreen</PresentationFormat>
  <Paragraphs>245</Paragraphs>
  <Slides>10</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Cambria Math</vt:lpstr>
      <vt:lpstr>Office Theme</vt:lpstr>
      <vt:lpstr>Introduction – Anomalous Expansion of Water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Raghu Kona</dc:creator>
  <cp:lastModifiedBy>Raghu Kona</cp:lastModifiedBy>
  <cp:revision>19</cp:revision>
  <dcterms:created xsi:type="dcterms:W3CDTF">2024-04-05T05:46:27Z</dcterms:created>
  <dcterms:modified xsi:type="dcterms:W3CDTF">2025-09-10T08:20:47Z</dcterms:modified>
</cp:coreProperties>
</file>