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13"/>
  </p:notesMasterIdLst>
  <p:sldIdLst>
    <p:sldId id="256" r:id="rId3"/>
    <p:sldId id="264" r:id="rId4"/>
    <p:sldId id="265" r:id="rId5"/>
    <p:sldId id="266" r:id="rId6"/>
    <p:sldId id="267" r:id="rId7"/>
    <p:sldId id="268" r:id="rId8"/>
    <p:sldId id="269" r:id="rId9"/>
    <p:sldId id="270" r:id="rId10"/>
    <p:sldId id="271" r:id="rId11"/>
    <p:sldId id="272" r:id="rId12"/>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7/23/2018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data refers to multi-dimensional data that generally involves measurements over some period of time.</a:t>
            </a:r>
          </a:p>
        </p:txBody>
      </p:sp>
      <p:sp>
        <p:nvSpPr>
          <p:cNvPr id="4" name="Slide Number Placeholder 3"/>
          <p:cNvSpPr>
            <a:spLocks noGrp="1"/>
          </p:cNvSpPr>
          <p:nvPr>
            <p:ph type="sldNum" sz="quarter" idx="10"/>
          </p:nvPr>
        </p:nvSpPr>
        <p:spPr/>
        <p:txBody>
          <a:bodyPr/>
          <a:lstStyle/>
          <a:p>
            <a:fld id="{D28560F7-718B-4DFC-ACCE-7BDFEA26681D}" type="slidenum">
              <a:rPr lang="en-US" smtClean="0"/>
              <a:t>3</a:t>
            </a:fld>
            <a:endParaRPr lang="en-US"/>
          </a:p>
        </p:txBody>
      </p:sp>
    </p:spTree>
    <p:extLst>
      <p:ext uri="{BB962C8B-B14F-4D97-AF65-F5344CB8AC3E}">
        <p14:creationId xmlns:p14="http://schemas.microsoft.com/office/powerpoint/2010/main" val="381331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Is </a:t>
                </a:r>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𝐷</m:t>
                        </m:r>
                      </m:e>
                      <m:sub>
                        <m:r>
                          <a:rPr lang="en-US" b="0" i="1" smtClean="0">
                            <a:solidFill>
                              <a:schemeClr val="accent6"/>
                            </a:solidFill>
                            <a:latin typeface="Cambria Math" panose="02040503050406030204" pitchFamily="18" charset="0"/>
                          </a:rPr>
                          <m:t>𝑖𝑔𝑡</m:t>
                        </m:r>
                      </m:sub>
                    </m:sSub>
                  </m:oMath>
                </a14:m>
                <a:r>
                  <a:rPr lang="en-US" dirty="0"/>
                  <a:t> same as </a:t>
                </a:r>
                <a:r>
                  <a:rPr lang="en-US" dirty="0" err="1"/>
                  <a:t>Gi</a:t>
                </a:r>
                <a:r>
                  <a:rPr lang="en-US" dirty="0"/>
                  <a:t>? Basically the</a:t>
                </a:r>
                <a:r>
                  <a:rPr lang="en-US" baseline="0" dirty="0"/>
                  <a:t> interaction between treatment and time, such as I(treated)*I(post)</a:t>
                </a:r>
                <a:endParaRPr lang="en-US" dirty="0"/>
              </a:p>
            </p:txBody>
          </p:sp>
        </mc:Choice>
        <mc:Fallback xmlns="">
          <p:sp>
            <p:nvSpPr>
              <p:cNvPr id="3" name="Notes Placeholder 2"/>
              <p:cNvSpPr>
                <a:spLocks noGrp="1"/>
              </p:cNvSpPr>
              <p:nvPr>
                <p:ph type="body" idx="1"/>
              </p:nvPr>
            </p:nvSpPr>
            <p:spPr/>
            <p:txBody>
              <a:bodyPr/>
              <a:lstStyle/>
              <a:p>
                <a:r>
                  <a:rPr lang="en-US" dirty="0"/>
                  <a:t>Is </a:t>
                </a:r>
                <a:r>
                  <a:rPr lang="en-US" b="0" i="0">
                    <a:solidFill>
                      <a:schemeClr val="accent6"/>
                    </a:solidFill>
                    <a:latin typeface="Cambria Math" panose="02040503050406030204" pitchFamily="18" charset="0"/>
                  </a:rPr>
                  <a:t>𝐷_𝑖𝑔𝑡</a:t>
                </a:r>
                <a:r>
                  <a:rPr lang="en-US" dirty="0"/>
                  <a:t> same as </a:t>
                </a:r>
                <a:r>
                  <a:rPr lang="en-US" dirty="0" err="1"/>
                  <a:t>Gi</a:t>
                </a:r>
                <a:r>
                  <a:rPr lang="en-US" dirty="0"/>
                  <a:t>? Basically the</a:t>
                </a:r>
                <a:r>
                  <a:rPr lang="en-US" baseline="0" dirty="0"/>
                  <a:t> interaction between treatment and time, such as I(treated)*I(post)</a:t>
                </a:r>
                <a:endParaRPr lang="en-US" dirty="0"/>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4</a:t>
            </a:fld>
            <a:endParaRPr lang="en-US"/>
          </a:p>
        </p:txBody>
      </p:sp>
    </p:spTree>
    <p:extLst>
      <p:ext uri="{BB962C8B-B14F-4D97-AF65-F5344CB8AC3E}">
        <p14:creationId xmlns:p14="http://schemas.microsoft.com/office/powerpoint/2010/main" val="275047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560F7-718B-4DFC-ACCE-7BDFEA26681D}" type="slidenum">
              <a:rPr lang="en-US" smtClean="0"/>
              <a:t>5</a:t>
            </a:fld>
            <a:endParaRPr lang="en-US"/>
          </a:p>
        </p:txBody>
      </p:sp>
    </p:spTree>
    <p:extLst>
      <p:ext uri="{BB962C8B-B14F-4D97-AF65-F5344CB8AC3E}">
        <p14:creationId xmlns:p14="http://schemas.microsoft.com/office/powerpoint/2010/main" val="362565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6</a:t>
            </a:fld>
            <a:endParaRPr lang="en-US"/>
          </a:p>
        </p:txBody>
      </p:sp>
    </p:spTree>
    <p:extLst>
      <p:ext uri="{BB962C8B-B14F-4D97-AF65-F5344CB8AC3E}">
        <p14:creationId xmlns:p14="http://schemas.microsoft.com/office/powerpoint/2010/main" val="234425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the </a:t>
            </a:r>
            <a:r>
              <a:rPr lang="en-US" dirty="0" err="1"/>
              <a:t>Gi</a:t>
            </a:r>
            <a:r>
              <a:rPr lang="en-US" dirty="0"/>
              <a:t> only indicate group now? I thought it also includes the time effect.</a:t>
            </a:r>
          </a:p>
        </p:txBody>
      </p:sp>
      <p:sp>
        <p:nvSpPr>
          <p:cNvPr id="4" name="Slide Number Placeholder 3"/>
          <p:cNvSpPr>
            <a:spLocks noGrp="1"/>
          </p:cNvSpPr>
          <p:nvPr>
            <p:ph type="sldNum" sz="quarter" idx="10"/>
          </p:nvPr>
        </p:nvSpPr>
        <p:spPr/>
        <p:txBody>
          <a:bodyPr/>
          <a:lstStyle/>
          <a:p>
            <a:fld id="{D28560F7-718B-4DFC-ACCE-7BDFEA26681D}" type="slidenum">
              <a:rPr lang="en-US" smtClean="0"/>
              <a:t>7</a:t>
            </a:fld>
            <a:endParaRPr lang="en-US"/>
          </a:p>
        </p:txBody>
      </p:sp>
    </p:spTree>
    <p:extLst>
      <p:ext uri="{BB962C8B-B14F-4D97-AF65-F5344CB8AC3E}">
        <p14:creationId xmlns:p14="http://schemas.microsoft.com/office/powerpoint/2010/main" val="47864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4479300"/>
            <a:ext cx="6886800" cy="2305800"/>
          </a:xfrm>
          <a:prstGeom prst="rect">
            <a:avLst/>
          </a:prstGeom>
          <a:noFill/>
          <a:ln>
            <a:noFill/>
          </a:ln>
        </p:spPr>
        <p:txBody>
          <a:bodyPr lIns="90000" tIns="45000" rIns="90000" bIns="45000"/>
          <a:lstStyle/>
          <a:p>
            <a:pPr algn="ctr"/>
            <a:r>
              <a:rPr lang="en-US" sz="2000" b="0" strike="noStrike" spc="-1" dirty="0">
                <a:solidFill>
                  <a:srgbClr val="000000"/>
                </a:solidFill>
                <a:uFill>
                  <a:solidFill>
                    <a:srgbClr val="FFFFFF"/>
                  </a:solidFill>
                </a:uFill>
                <a:latin typeface="Arial"/>
              </a:rPr>
              <a:t>DECART Summer School 2018:</a:t>
            </a:r>
            <a:r>
              <a:rPr lang="en-US" sz="1800" b="0" strike="noStrike" spc="-1" dirty="0">
                <a:solidFill>
                  <a:srgbClr val="000000"/>
                </a:solidFill>
                <a:uFill>
                  <a:solidFill>
                    <a:srgbClr val="FFFFFF"/>
                  </a:solidFill>
                </a:uFill>
                <a:latin typeface="Arial"/>
              </a:rPr>
              <a:t>
</a:t>
            </a:r>
            <a:endParaRPr lang="en-US" sz="1800" b="0" strike="noStrike" spc="-1" dirty="0" smtClean="0">
              <a:solidFill>
                <a:srgbClr val="000000"/>
              </a:solidFill>
              <a:uFill>
                <a:solidFill>
                  <a:srgbClr val="FFFFFF"/>
                </a:solidFill>
              </a:uFill>
              <a:latin typeface="Arial"/>
            </a:endParaRPr>
          </a:p>
          <a:p>
            <a:pPr algn="ctr"/>
            <a:r>
              <a:rPr lang="en-US" sz="2400" b="0" strike="noStrike" spc="-1" dirty="0" smtClean="0">
                <a:solidFill>
                  <a:srgbClr val="000000"/>
                </a:solidFill>
                <a:uFill>
                  <a:solidFill>
                    <a:srgbClr val="FFFFFF"/>
                  </a:solidFill>
                </a:uFill>
                <a:latin typeface="Arial"/>
              </a:rPr>
              <a:t>Causal Inference Module</a:t>
            </a:r>
          </a:p>
          <a:p>
            <a:pPr algn="ctr"/>
            <a:r>
              <a:rPr lang="en-US" sz="1800" b="0" strike="noStrike" spc="-1" dirty="0">
                <a:solidFill>
                  <a:srgbClr val="000000"/>
                </a:solidFill>
                <a:uFill>
                  <a:solidFill>
                    <a:srgbClr val="FFFFFF"/>
                  </a:solidFill>
                </a:uFill>
                <a:latin typeface="Arial"/>
              </a:rPr>
              <a:t>
</a:t>
            </a:r>
            <a:r>
              <a:rPr lang="en-US" altLang="zh-CN" sz="2800" b="0" strike="noStrike" spc="-1" dirty="0" smtClean="0">
                <a:solidFill>
                  <a:srgbClr val="000000"/>
                </a:solidFill>
                <a:uFill>
                  <a:solidFill>
                    <a:srgbClr val="FFFFFF"/>
                  </a:solidFill>
                </a:uFill>
                <a:latin typeface="Arial"/>
              </a:rPr>
              <a:t>Differences in Differences Estimator</a:t>
            </a: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to identification</a:t>
            </a:r>
          </a:p>
        </p:txBody>
      </p:sp>
      <p:sp>
        <p:nvSpPr>
          <p:cNvPr id="3" name="Content Placeholder 2"/>
          <p:cNvSpPr>
            <a:spLocks noGrp="1"/>
          </p:cNvSpPr>
          <p:nvPr>
            <p:ph idx="4294967295"/>
          </p:nvPr>
        </p:nvSpPr>
        <p:spPr/>
        <p:txBody>
          <a:bodyPr>
            <a:normAutofit lnSpcReduction="10000"/>
          </a:bodyPr>
          <a:lstStyle/>
          <a:p>
            <a:r>
              <a:rPr lang="en-US" dirty="0"/>
              <a:t>Obviously, the treatment needs to be independent of the error so that the variation of the outcome is the same for the treated and control groups, but this might not be plausible. </a:t>
            </a:r>
          </a:p>
          <a:p>
            <a:r>
              <a:rPr lang="en-US" dirty="0"/>
              <a:t>Thus, the independence of the treatment and error might only hold conditional on covariates. This will lead to a </a:t>
            </a:r>
            <a:r>
              <a:rPr lang="en-US" dirty="0">
                <a:solidFill>
                  <a:srgbClr val="FF0000"/>
                </a:solidFill>
              </a:rPr>
              <a:t>key assumption “parallel trends”, </a:t>
            </a:r>
            <a:r>
              <a:rPr lang="en-US" dirty="0"/>
              <a:t>which says that </a:t>
            </a:r>
            <a:r>
              <a:rPr lang="en-US" dirty="0">
                <a:solidFill>
                  <a:srgbClr val="FF0000"/>
                </a:solidFill>
              </a:rPr>
              <a:t>the potential trend under control is the same for the control and treated groups, conditional on covariates.</a:t>
            </a:r>
          </a:p>
          <a:p>
            <a:r>
              <a:rPr lang="en-US" dirty="0"/>
              <a:t>No </a:t>
            </a:r>
            <a:r>
              <a:rPr lang="en-US" dirty="0" err="1"/>
              <a:t>ignorability</a:t>
            </a:r>
            <a:r>
              <a:rPr lang="en-US" dirty="0"/>
              <a:t> assumption, and could only rely on parallel trend assumption. </a:t>
            </a:r>
          </a:p>
          <a:p>
            <a:r>
              <a:rPr lang="en-US" dirty="0"/>
              <a:t>With covariates, we could use 1) Regression DID, 2) Matching and 3)Weighted based on propensity score.</a:t>
            </a:r>
          </a:p>
        </p:txBody>
      </p:sp>
    </p:spTree>
    <p:extLst>
      <p:ext uri="{BB962C8B-B14F-4D97-AF65-F5344CB8AC3E}">
        <p14:creationId xmlns:p14="http://schemas.microsoft.com/office/powerpoint/2010/main" val="295184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setup</a:t>
            </a:r>
          </a:p>
        </p:txBody>
      </p:sp>
      <p:sp>
        <p:nvSpPr>
          <p:cNvPr id="3" name="Content Placeholder 2"/>
          <p:cNvSpPr>
            <a:spLocks noGrp="1"/>
          </p:cNvSpPr>
          <p:nvPr>
            <p:ph idx="4294967295"/>
          </p:nvPr>
        </p:nvSpPr>
        <p:spPr/>
        <p:txBody>
          <a:bodyPr/>
          <a:lstStyle/>
          <a:p>
            <a:r>
              <a:rPr lang="en-US" dirty="0"/>
              <a:t>Two groups, two time periods.</a:t>
            </a:r>
          </a:p>
          <a:p>
            <a:r>
              <a:rPr lang="en-US" dirty="0"/>
              <a:t>At t=0, neither group is treated and in time t=1, one (and only one) of groups is treated. </a:t>
            </a:r>
          </a:p>
          <a:p>
            <a:r>
              <a:rPr lang="en-US" dirty="0"/>
              <a:t>Differences: changes in group from t=0 to t=1.</a:t>
            </a:r>
          </a:p>
          <a:p>
            <a:r>
              <a:rPr lang="en-US" dirty="0"/>
              <a:t>Differences in differences (DID): difference in the changes in treatment and control groups from t=0 to t=1. </a:t>
            </a:r>
          </a:p>
          <a:p>
            <a:endParaRPr lang="en-US" dirty="0"/>
          </a:p>
        </p:txBody>
      </p:sp>
    </p:spTree>
    <p:extLst>
      <p:ext uri="{BB962C8B-B14F-4D97-AF65-F5344CB8AC3E}">
        <p14:creationId xmlns:p14="http://schemas.microsoft.com/office/powerpoint/2010/main" val="283012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can be applied with panel data or two cross-sections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𝑖𝑔𝑡</m:t>
                        </m:r>
                      </m:sub>
                    </m:sSub>
                  </m:oMath>
                </a14:m>
                <a:r>
                  <a:rPr lang="en-US" sz="2400" dirty="0"/>
                  <a:t> is the outcome for unit </a:t>
                </a:r>
                <a14:m>
                  <m:oMath xmlns:m="http://schemas.openxmlformats.org/officeDocument/2006/math">
                    <m:r>
                      <a:rPr lang="en-US" sz="2400" b="0" i="1" smtClean="0">
                        <a:latin typeface="Cambria Math" panose="02040503050406030204" pitchFamily="18" charset="0"/>
                      </a:rPr>
                      <m:t>𝑖</m:t>
                    </m:r>
                  </m:oMath>
                </a14:m>
                <a:r>
                  <a:rPr lang="en-US" sz="2400" dirty="0"/>
                  <a:t> in group </a:t>
                </a:r>
                <a14:m>
                  <m:oMath xmlns:m="http://schemas.openxmlformats.org/officeDocument/2006/math">
                    <m:r>
                      <a:rPr lang="en-US" sz="2400" b="0" i="1" smtClean="0">
                        <a:latin typeface="Cambria Math" panose="02040503050406030204" pitchFamily="18" charset="0"/>
                      </a:rPr>
                      <m:t>𝑔</m:t>
                    </m:r>
                  </m:oMath>
                </a14:m>
                <a:r>
                  <a:rPr lang="en-US" sz="2400" dirty="0"/>
                  <a:t> at time </a:t>
                </a:r>
                <a14:m>
                  <m:oMath xmlns:m="http://schemas.openxmlformats.org/officeDocument/2006/math">
                    <m:r>
                      <a:rPr lang="en-US" sz="2400" b="0" i="1" smtClean="0">
                        <a:latin typeface="Cambria Math" panose="02040503050406030204" pitchFamily="18" charset="0"/>
                      </a:rPr>
                      <m:t>𝑡</m:t>
                    </m:r>
                  </m:oMath>
                </a14:m>
                <a:r>
                  <a:rPr lang="en-US" sz="2400" dirty="0"/>
                  <a:t>. </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oMath>
                </a14:m>
                <a:r>
                  <a:rPr lang="en-US" sz="2400" dirty="0"/>
                  <a:t> are those that are treated at t=1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0 for those who are always untreated. </a:t>
                </a:r>
              </a:p>
              <a:p>
                <a:r>
                  <a:rPr lang="en-US" sz="2400" dirty="0"/>
                  <a:t>Panel:</a:t>
                </a:r>
              </a:p>
              <a:p>
                <a:pPr marL="0" indent="0">
                  <a:buNone/>
                </a:pPr>
                <a:r>
                  <a:rPr lang="en-US" sz="2400" dirty="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𝑖𝑔𝑡</m:t>
                        </m:r>
                      </m:sub>
                    </m:sSub>
                  </m:oMath>
                </a14:m>
                <a:r>
                  <a:rPr lang="en-US" sz="2400" dirty="0"/>
                  <a:t> measured for all </a:t>
                </a:r>
                <a:r>
                  <a:rPr lang="en-US" sz="2400" dirty="0" err="1"/>
                  <a:t>i</a:t>
                </a:r>
                <a:r>
                  <a:rPr lang="en-US" sz="2400" dirty="0"/>
                  <a:t> at both t.</a:t>
                </a:r>
              </a:p>
              <a:p>
                <a:pPr marL="0" indent="0">
                  <a:buNone/>
                </a:pPr>
                <a:r>
                  <a:rPr lang="en-US" sz="2400" dirty="0"/>
                  <a:t>    - Could calculate individual changes: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m:t>
                        </m:r>
                        <m:r>
                          <a:rPr lang="en-US" sz="2400" b="0" i="1" smtClean="0">
                            <a:latin typeface="Cambria Math" panose="02040503050406030204" pitchFamily="18" charset="0"/>
                          </a:rPr>
                          <m:t>0</m:t>
                        </m:r>
                      </m:sub>
                    </m:sSub>
                  </m:oMath>
                </a14:m>
                <a:r>
                  <a:rPr lang="en-US" sz="2400" dirty="0"/>
                  <a:t>.</a:t>
                </a:r>
              </a:p>
              <a:p>
                <a:r>
                  <a:rPr lang="en-US" sz="2400" dirty="0"/>
                  <a:t>Cross-sections:</a:t>
                </a:r>
              </a:p>
              <a:p>
                <a:pPr marL="0" indent="0">
                  <a:buNone/>
                </a:pPr>
                <a:r>
                  <a:rPr lang="en-US" sz="2400" dirty="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𝑖𝑔𝑡</m:t>
                        </m:r>
                      </m:sub>
                    </m:sSub>
                  </m:oMath>
                </a14:m>
                <a:r>
                  <a:rPr lang="en-US" sz="2400" dirty="0"/>
                  <a:t> means that unit </a:t>
                </a:r>
                <a14:m>
                  <m:oMath xmlns:m="http://schemas.openxmlformats.org/officeDocument/2006/math">
                    <m:r>
                      <a:rPr lang="en-US" sz="2400" i="1">
                        <a:latin typeface="Cambria Math" panose="02040503050406030204" pitchFamily="18" charset="0"/>
                      </a:rPr>
                      <m:t>𝑖</m:t>
                    </m:r>
                  </m:oMath>
                </a14:m>
                <a:r>
                  <a:rPr lang="en-US" sz="2400" dirty="0"/>
                  <a:t> is only measured at t.</a:t>
                </a:r>
              </a:p>
              <a:p>
                <a:pPr marL="0" indent="0">
                  <a:buNone/>
                </a:pPr>
                <a:r>
                  <a:rPr lang="en-US" sz="2400" dirty="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m:t>
                        </m:r>
                        <m:r>
                          <a:rPr lang="en-US" sz="2400" b="0" i="1" smtClean="0">
                            <a:latin typeface="Cambria Math" panose="02040503050406030204" pitchFamily="18" charset="0"/>
                          </a:rPr>
                          <m:t>1</m:t>
                        </m:r>
                      </m:sub>
                    </m:sSub>
                  </m:oMath>
                </a14:m>
                <a:r>
                  <a:rPr lang="en-US" sz="2400" dirty="0"/>
                  <a:t> means that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𝑖𝑔</m:t>
                        </m:r>
                        <m:r>
                          <a:rPr lang="en-US" sz="2400" b="0" i="1" smtClean="0">
                            <a:latin typeface="Cambria Math" panose="02040503050406030204" pitchFamily="18" charset="0"/>
                          </a:rPr>
                          <m:t>0</m:t>
                        </m:r>
                      </m:sub>
                    </m:sSub>
                  </m:oMath>
                </a14:m>
                <a:r>
                  <a:rPr lang="en-US" sz="2400" dirty="0"/>
                  <a:t> is not observed.</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889" t="-1481" r="-826"/>
                </a:stretch>
              </a:blipFill>
            </p:spPr>
            <p:txBody>
              <a:bodyPr/>
              <a:lstStyle/>
              <a:p>
                <a:r>
                  <a:rPr lang="en-US">
                    <a:noFill/>
                  </a:rPr>
                  <a:t> </a:t>
                </a:r>
              </a:p>
            </p:txBody>
          </p:sp>
        </mc:Fallback>
      </mc:AlternateContent>
    </p:spTree>
    <p:extLst>
      <p:ext uri="{BB962C8B-B14F-4D97-AF65-F5344CB8AC3E}">
        <p14:creationId xmlns:p14="http://schemas.microsoft.com/office/powerpoint/2010/main" val="34684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outcomes approach to DID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𝑖𝑔𝑡</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𝑑</m:t>
                        </m:r>
                      </m:e>
                    </m:d>
                  </m:oMath>
                </a14:m>
                <a:r>
                  <a:rPr lang="en-US" dirty="0"/>
                  <a:t> is the potential outcome under treatment </a:t>
                </a:r>
                <a14:m>
                  <m:oMath xmlns:m="http://schemas.openxmlformats.org/officeDocument/2006/math">
                    <m:r>
                      <a:rPr lang="en-US" b="0" i="1" smtClean="0">
                        <a:latin typeface="Cambria Math" panose="02040503050406030204" pitchFamily="18" charset="0"/>
                      </a:rPr>
                      <m:t>𝑑</m:t>
                    </m:r>
                  </m:oMath>
                </a14:m>
                <a:r>
                  <a:rPr lang="en-US" dirty="0"/>
                  <a:t> at time </a:t>
                </a:r>
                <a14:m>
                  <m:oMath xmlns:m="http://schemas.openxmlformats.org/officeDocument/2006/math">
                    <m:r>
                      <a:rPr lang="en-US" b="0" i="1" smtClean="0">
                        <a:latin typeface="Cambria Math" panose="02040503050406030204" pitchFamily="18" charset="0"/>
                      </a:rPr>
                      <m:t>𝑡</m:t>
                    </m:r>
                  </m:oMath>
                </a14:m>
                <a:r>
                  <a:rPr lang="en-US" dirty="0"/>
                  <a:t>.</a:t>
                </a:r>
              </a:p>
              <a:p>
                <a:r>
                  <a:rPr lang="en-US" dirty="0"/>
                  <a:t>The individual causal effect is just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oMath>
                </a14:m>
                <a:r>
                  <a:rPr lang="en-US" dirty="0"/>
                  <a:t>.</a:t>
                </a:r>
              </a:p>
              <a:p>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𝐷</m:t>
                        </m:r>
                      </m:e>
                      <m:sub>
                        <m:r>
                          <a:rPr lang="en-US" b="0" i="1" smtClean="0">
                            <a:solidFill>
                              <a:schemeClr val="accent6"/>
                            </a:solidFill>
                            <a:latin typeface="Cambria Math" panose="02040503050406030204" pitchFamily="18" charset="0"/>
                          </a:rPr>
                          <m:t>𝑖𝑔𝑡</m:t>
                        </m:r>
                      </m:sub>
                    </m:sSub>
                  </m:oMath>
                </a14:m>
                <a:r>
                  <a:rPr lang="en-US" dirty="0"/>
                  <a:t>: Treatment status for unit </a:t>
                </a:r>
                <a14:m>
                  <m:oMath xmlns:m="http://schemas.openxmlformats.org/officeDocument/2006/math">
                    <m:r>
                      <a:rPr lang="en-US" b="0" i="1" smtClean="0">
                        <a:latin typeface="Cambria Math" panose="02040503050406030204" pitchFamily="18" charset="0"/>
                      </a:rPr>
                      <m:t>𝑖</m:t>
                    </m:r>
                  </m:oMath>
                </a14:m>
                <a:r>
                  <a:rPr lang="en-US" dirty="0"/>
                  <a:t> from group </a:t>
                </a:r>
                <a14:m>
                  <m:oMath xmlns:m="http://schemas.openxmlformats.org/officeDocument/2006/math">
                    <m:r>
                      <a:rPr lang="en-US" b="0" i="1" smtClean="0">
                        <a:latin typeface="Cambria Math" panose="02040503050406030204" pitchFamily="18" charset="0"/>
                      </a:rPr>
                      <m:t>𝑔</m:t>
                    </m:r>
                  </m:oMath>
                </a14:m>
                <a:r>
                  <a:rPr lang="en-US" dirty="0"/>
                  <a:t> at time period </a:t>
                </a:r>
                <a14:m>
                  <m:oMath xmlns:m="http://schemas.openxmlformats.org/officeDocument/2006/math">
                    <m:r>
                      <a:rPr lang="en-US" b="0" i="1" smtClean="0">
                        <a:latin typeface="Cambria Math" panose="02040503050406030204" pitchFamily="18" charset="0"/>
                      </a:rPr>
                      <m:t>𝑡</m:t>
                    </m:r>
                  </m:oMath>
                </a14:m>
                <a:r>
                  <a:rPr lang="en-US" dirty="0"/>
                  <a:t>.</a:t>
                </a:r>
              </a:p>
              <a:p>
                <a:r>
                  <a:rPr lang="en-US" dirty="0"/>
                  <a:t>Consistency: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oMath>
                </a14:m>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𝑖𝑔𝑡</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oMath>
                </a14:m>
                <a:r>
                  <a:rPr lang="en-US" dirty="0"/>
                  <a:t>(1)+(1-</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oMath>
                </a14:m>
                <a:r>
                  <a:rPr lang="en-US" dirty="0"/>
                  <a:t>(0)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123183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effects linear DID model</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𝜏</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𝑖𝑔𝑡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𝑖𝑔𝑡</m:t>
                        </m:r>
                      </m:sub>
                    </m:sSub>
                  </m:oMath>
                </a14:m>
                <a:endParaRPr lang="en-US" dirty="0"/>
              </a:p>
              <a:p>
                <a:pPr marL="0" indent="0">
                  <a:buNone/>
                </a:pPr>
                <a:r>
                  <a:rPr lang="en-US" dirty="0"/>
                  <a:t>    - </a:t>
                </a:r>
                <a:r>
                  <a:rPr lang="en-US" dirty="0">
                    <a:solidFill>
                      <a:srgbClr val="FF0000"/>
                    </a:solidFill>
                  </a:rPr>
                  <a:t>Period effect: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𝛿</m:t>
                        </m:r>
                      </m:e>
                      <m:sub>
                        <m:r>
                          <a:rPr lang="en-US" b="0" i="1" smtClean="0">
                            <a:solidFill>
                              <a:srgbClr val="FF0000"/>
                            </a:solidFill>
                            <a:latin typeface="Cambria Math" panose="02040503050406030204" pitchFamily="18" charset="0"/>
                          </a:rPr>
                          <m:t>𝑡</m:t>
                        </m:r>
                      </m:sub>
                    </m:sSub>
                  </m:oMath>
                </a14:m>
                <a:endParaRPr lang="en-US" dirty="0"/>
              </a:p>
              <a:p>
                <a:pPr marL="0" indent="0">
                  <a:buNone/>
                </a:pPr>
                <a:r>
                  <a:rPr lang="en-US" dirty="0"/>
                  <a:t>    - </a:t>
                </a:r>
                <a:r>
                  <a:rPr lang="en-US" dirty="0">
                    <a:solidFill>
                      <a:srgbClr val="FF0000"/>
                    </a:solidFill>
                  </a:rPr>
                  <a:t>Group effect: </a:t>
                </a:r>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𝛼</m:t>
                        </m:r>
                      </m:e>
                      <m:sub>
                        <m:r>
                          <a:rPr lang="en-US" b="0" i="1" smtClean="0">
                            <a:solidFill>
                              <a:srgbClr val="FF0000"/>
                            </a:solidFill>
                            <a:latin typeface="Cambria Math" panose="02040503050406030204" pitchFamily="18" charset="0"/>
                            <a:ea typeface="Cambria Math" panose="02040503050406030204" pitchFamily="18" charset="0"/>
                          </a:rPr>
                          <m:t>𝑔</m:t>
                        </m:r>
                      </m:sub>
                    </m:sSub>
                  </m:oMath>
                </a14:m>
                <a:endParaRPr lang="en-US" dirty="0"/>
              </a:p>
              <a:p>
                <a:pPr marL="0" indent="0">
                  <a:buNone/>
                </a:pPr>
                <a:r>
                  <a:rPr lang="en-US" dirty="0"/>
                  <a:t>    - Error: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𝑖𝑔𝑡</m:t>
                        </m:r>
                      </m:sub>
                    </m:sSub>
                  </m:oMath>
                </a14:m>
                <a:r>
                  <a:rPr lang="en-US" dirty="0"/>
                  <a:t> 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𝑖𝑔𝑡</m:t>
                        </m:r>
                      </m:sub>
                    </m:sSub>
                    <m:r>
                      <a:rPr lang="en-US" b="0" i="1" smtClean="0">
                        <a:latin typeface="Cambria Math" panose="02040503050406030204" pitchFamily="18" charset="0"/>
                        <a:ea typeface="Cambria Math" panose="02040503050406030204" pitchFamily="18" charset="0"/>
                      </a:rPr>
                      <m:t>)=0</m:t>
                    </m:r>
                  </m:oMath>
                </a14:m>
                <a:endParaRPr lang="en-US" dirty="0"/>
              </a:p>
              <a:p>
                <a:pPr marL="0" indent="0">
                  <a:buNone/>
                </a:pPr>
                <a:endParaRPr lang="en-US" dirty="0"/>
              </a:p>
              <a:p>
                <a:pPr marL="0" indent="0">
                  <a:buNone/>
                </a:pPr>
                <a:endParaRPr lang="en-US" dirty="0"/>
              </a:p>
              <a:p>
                <a:r>
                  <a:rPr lang="en-US" dirty="0"/>
                  <a:t>Without further assumptions, </a:t>
                </a:r>
                <a14:m>
                  <m:oMath xmlns:m="http://schemas.openxmlformats.org/officeDocument/2006/math">
                    <m:r>
                      <a:rPr lang="en-US" b="0" i="1" smtClean="0">
                        <a:latin typeface="Cambria Math" panose="02040503050406030204" pitchFamily="18" charset="0"/>
                        <a:ea typeface="Cambria Math" panose="02040503050406030204" pitchFamily="18" charset="0"/>
                      </a:rPr>
                      <m:t>𝜏</m:t>
                    </m:r>
                  </m:oMath>
                </a14:m>
                <a:r>
                  <a:rPr lang="en-US" dirty="0"/>
                  <a:t> is not identifiable. </a:t>
                </a:r>
              </a:p>
              <a:p>
                <a:pPr marL="0" indent="0">
                  <a:buNone/>
                </a:pPr>
                <a:r>
                  <a:rPr lang="en-US" dirty="0"/>
                  <a:t>   - For example,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643" y="4629864"/>
            <a:ext cx="5027350" cy="665284"/>
          </a:xfrm>
          <a:prstGeom prst="rect">
            <a:avLst/>
          </a:prstGeom>
        </p:spPr>
      </p:pic>
    </p:spTree>
    <p:extLst>
      <p:ext uri="{BB962C8B-B14F-4D97-AF65-F5344CB8AC3E}">
        <p14:creationId xmlns:p14="http://schemas.microsoft.com/office/powerpoint/2010/main" val="284344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p:txBody>
          <a:bodyPr/>
          <a:lstStyle/>
          <a:p>
            <a:endParaRPr lang="en-US" dirty="0"/>
          </a:p>
        </p:txBody>
      </p:sp>
      <p:pic>
        <p:nvPicPr>
          <p:cNvPr id="4" name="Picture 3"/>
          <p:cNvPicPr>
            <a:picLocks noChangeAspect="1"/>
          </p:cNvPicPr>
          <p:nvPr/>
        </p:nvPicPr>
        <p:blipFill>
          <a:blip r:embed="rId3"/>
          <a:stretch>
            <a:fillRect/>
          </a:stretch>
        </p:blipFill>
        <p:spPr>
          <a:xfrm>
            <a:off x="1545456" y="1539159"/>
            <a:ext cx="8611418" cy="504880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8031243" y="1942056"/>
                <a:ext cx="2051892" cy="1083456"/>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0" dirty="0">
                    <a:solidFill>
                      <a:schemeClr val="tx1"/>
                    </a:solidFill>
                  </a:rPr>
                  <a:t>Under the assumption that </a:t>
                </a:r>
                <a14:m>
                  <m:oMath xmlns:m="http://schemas.openxmlformats.org/officeDocument/2006/math">
                    <m:sSub>
                      <m:sSubPr>
                        <m:ctrlPr>
                          <a:rPr lang="en-US" sz="1620" i="1">
                            <a:solidFill>
                              <a:srgbClr val="FF0000"/>
                            </a:solidFill>
                            <a:latin typeface="Cambria Math" panose="02040503050406030204" pitchFamily="18" charset="0"/>
                            <a:ea typeface="Cambria Math" panose="02040503050406030204" pitchFamily="18" charset="0"/>
                          </a:rPr>
                        </m:ctrlPr>
                      </m:sSubPr>
                      <m:e>
                        <m:r>
                          <a:rPr lang="en-US" sz="1620" i="1">
                            <a:solidFill>
                              <a:srgbClr val="FF0000"/>
                            </a:solidFill>
                            <a:latin typeface="Cambria Math" panose="02040503050406030204" pitchFamily="18" charset="0"/>
                            <a:ea typeface="Cambria Math" panose="02040503050406030204" pitchFamily="18" charset="0"/>
                          </a:rPr>
                          <m:t>𝐸</m:t>
                        </m:r>
                        <m:r>
                          <a:rPr lang="en-US" sz="1620" i="1">
                            <a:solidFill>
                              <a:srgbClr val="FF0000"/>
                            </a:solidFill>
                            <a:latin typeface="Cambria Math" panose="02040503050406030204" pitchFamily="18" charset="0"/>
                            <a:ea typeface="Cambria Math" panose="02040503050406030204" pitchFamily="18" charset="0"/>
                          </a:rPr>
                          <m:t>(</m:t>
                        </m:r>
                        <m:r>
                          <a:rPr lang="en-US" sz="1620" i="1">
                            <a:solidFill>
                              <a:srgbClr val="FF0000"/>
                            </a:solidFill>
                            <a:latin typeface="Cambria Math" panose="02040503050406030204" pitchFamily="18" charset="0"/>
                            <a:ea typeface="Cambria Math" panose="02040503050406030204" pitchFamily="18" charset="0"/>
                          </a:rPr>
                          <m:t>𝜂</m:t>
                        </m:r>
                      </m:e>
                      <m:sub>
                        <m:r>
                          <a:rPr lang="en-US" sz="1620" i="1">
                            <a:solidFill>
                              <a:srgbClr val="FF0000"/>
                            </a:solidFill>
                            <a:latin typeface="Cambria Math" panose="02040503050406030204" pitchFamily="18" charset="0"/>
                            <a:ea typeface="Cambria Math" panose="02040503050406030204" pitchFamily="18" charset="0"/>
                          </a:rPr>
                          <m:t>𝑖𝑔𝑡</m:t>
                        </m:r>
                      </m:sub>
                    </m:sSub>
                    <m:d>
                      <m:dPr>
                        <m:begChr m:val="|"/>
                        <m:ctrlPr>
                          <a:rPr lang="en-US" sz="1620" i="1">
                            <a:solidFill>
                              <a:srgbClr val="FF0000"/>
                            </a:solidFill>
                            <a:latin typeface="Cambria Math" panose="02040503050406030204" pitchFamily="18" charset="0"/>
                            <a:ea typeface="Cambria Math" panose="02040503050406030204" pitchFamily="18" charset="0"/>
                          </a:rPr>
                        </m:ctrlPr>
                      </m:dPr>
                      <m:e>
                        <m:sSub>
                          <m:sSubPr>
                            <m:ctrlPr>
                              <a:rPr lang="en-US" sz="1620" i="1">
                                <a:solidFill>
                                  <a:srgbClr val="FF0000"/>
                                </a:solidFill>
                                <a:latin typeface="Cambria Math" panose="02040503050406030204" pitchFamily="18" charset="0"/>
                                <a:ea typeface="Cambria Math" panose="02040503050406030204" pitchFamily="18" charset="0"/>
                              </a:rPr>
                            </m:ctrlPr>
                          </m:sSubPr>
                          <m:e>
                            <m:r>
                              <a:rPr lang="en-US" sz="1620" i="1">
                                <a:solidFill>
                                  <a:srgbClr val="FF0000"/>
                                </a:solidFill>
                                <a:latin typeface="Cambria Math" panose="02040503050406030204" pitchFamily="18" charset="0"/>
                                <a:ea typeface="Cambria Math" panose="02040503050406030204" pitchFamily="18" charset="0"/>
                              </a:rPr>
                              <m:t>𝐺</m:t>
                            </m:r>
                          </m:e>
                          <m:sub>
                            <m:r>
                              <a:rPr lang="en-US" sz="1620" i="1">
                                <a:solidFill>
                                  <a:srgbClr val="FF0000"/>
                                </a:solidFill>
                                <a:latin typeface="Cambria Math" panose="02040503050406030204" pitchFamily="18" charset="0"/>
                                <a:ea typeface="Cambria Math" panose="02040503050406030204" pitchFamily="18" charset="0"/>
                              </a:rPr>
                              <m:t>𝑖</m:t>
                            </m:r>
                          </m:sub>
                        </m:sSub>
                      </m:e>
                    </m:d>
                    <m:r>
                      <a:rPr lang="en-US" sz="1620" i="1">
                        <a:solidFill>
                          <a:srgbClr val="FF0000"/>
                        </a:solidFill>
                        <a:latin typeface="Cambria Math" panose="02040503050406030204" pitchFamily="18" charset="0"/>
                        <a:ea typeface="Cambria Math" panose="02040503050406030204" pitchFamily="18" charset="0"/>
                      </a:rPr>
                      <m:t>=0</m:t>
                    </m:r>
                  </m:oMath>
                </a14:m>
                <a:r>
                  <a:rPr lang="en-US" sz="1620" dirty="0">
                    <a:solidFill>
                      <a:schemeClr val="tx1"/>
                    </a:solidFill>
                  </a:rPr>
                  <a:t>, </a:t>
                </a:r>
                <a:r>
                  <a:rPr lang="en-US" sz="1620" dirty="0">
                    <a:solidFill>
                      <a:srgbClr val="FF0000"/>
                    </a:solidFill>
                  </a:rPr>
                  <a:t>there is common trend for both group</a:t>
                </a:r>
                <a:r>
                  <a:rPr lang="en-US" sz="1620" dirty="0">
                    <a:solidFill>
                      <a:schemeClr val="tx1"/>
                    </a:solidFill>
                  </a:rPr>
                  <a:t>.</a:t>
                </a:r>
              </a:p>
            </p:txBody>
          </p:sp>
        </mc:Choice>
        <mc:Fallback xmlns="">
          <p:sp>
            <p:nvSpPr>
              <p:cNvPr id="6" name="Rectangle 5"/>
              <p:cNvSpPr>
                <a:spLocks noRot="1" noChangeAspect="1" noMove="1" noResize="1" noEditPoints="1" noAdjustHandles="1" noChangeArrowheads="1" noChangeShapeType="1" noTextEdit="1"/>
              </p:cNvSpPr>
              <p:nvPr/>
            </p:nvSpPr>
            <p:spPr>
              <a:xfrm>
                <a:off x="8031243" y="1942056"/>
                <a:ext cx="2051892" cy="1083456"/>
              </a:xfrm>
              <a:prstGeom prst="rect">
                <a:avLst/>
              </a:prstGeom>
              <a:blipFill>
                <a:blip r:embed="rId4"/>
                <a:stretch>
                  <a:fillRect t="-12707" r="-4399" b="-18785"/>
                </a:stretch>
              </a:blipFill>
              <a:ln>
                <a:solidFill>
                  <a:schemeClr val="tx1"/>
                </a:solidFill>
              </a:ln>
            </p:spPr>
            <p:txBody>
              <a:bodyPr/>
              <a:lstStyle/>
              <a:p>
                <a:r>
                  <a:rPr lang="en-US">
                    <a:noFill/>
                  </a:rPr>
                  <a:t> </a:t>
                </a:r>
              </a:p>
            </p:txBody>
          </p:sp>
        </mc:Fallback>
      </mc:AlternateContent>
      <p:sp>
        <p:nvSpPr>
          <p:cNvPr id="7" name="Down Arrow 6"/>
          <p:cNvSpPr/>
          <p:nvPr/>
        </p:nvSpPr>
        <p:spPr>
          <a:xfrm>
            <a:off x="8454683" y="3025512"/>
            <a:ext cx="602506" cy="1534179"/>
          </a:xfrm>
          <a:prstGeom prst="downArrow">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Tree>
    <p:extLst>
      <p:ext uri="{BB962C8B-B14F-4D97-AF65-F5344CB8AC3E}">
        <p14:creationId xmlns:p14="http://schemas.microsoft.com/office/powerpoint/2010/main" val="335607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1357314"/>
            <a:ext cx="9896253" cy="542194"/>
          </a:xfrm>
        </p:spPr>
        <p:txBody>
          <a:bodyPr>
            <a:normAutofit fontScale="90000"/>
          </a:bodyPr>
          <a:lstStyle/>
          <a:p>
            <a:r>
              <a:rPr lang="en-US" sz="3150" dirty="0"/>
              <a:t>Rewrite the above model under baseline trend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754380" y="2014338"/>
                <a:ext cx="9464040" cy="5186562"/>
              </a:xfrm>
            </p:spPr>
            <p:txBody>
              <a:bodyPr>
                <a:normAutofit/>
              </a:bodyPr>
              <a:lstStyle/>
              <a:p>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𝑌</m:t>
                        </m:r>
                      </m:e>
                      <m:sub>
                        <m:r>
                          <a:rPr lang="en-US" sz="1800" i="1">
                            <a:solidFill>
                              <a:srgbClr val="FF0000"/>
                            </a:solidFill>
                            <a:latin typeface="Cambria Math" panose="02040503050406030204" pitchFamily="18" charset="0"/>
                          </a:rPr>
                          <m:t>𝑖𝑔𝑡</m:t>
                        </m:r>
                      </m:sub>
                    </m:sSub>
                    <m:r>
                      <a:rPr lang="en-US" sz="1800" i="1">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ea typeface="Cambria Math" panose="02040503050406030204" pitchFamily="18" charset="0"/>
                      </a:rPr>
                      <m:t>𝜇</m:t>
                    </m:r>
                    <m:r>
                      <a:rPr lang="en-US" sz="1800" i="1">
                        <a:solidFill>
                          <a:srgbClr val="FF0000"/>
                        </a:solidFill>
                        <a:latin typeface="Cambria Math" panose="02040503050406030204" pitchFamily="18" charset="0"/>
                        <a:ea typeface="Cambria Math" panose="02040503050406030204" pitchFamily="18" charset="0"/>
                      </a:rPr>
                      <m:t>+</m:t>
                    </m:r>
                    <m:r>
                      <a:rPr lang="en-US" sz="1800" i="1">
                        <a:solidFill>
                          <a:srgbClr val="FF0000"/>
                        </a:solidFill>
                        <a:latin typeface="Cambria Math" panose="02040503050406030204" pitchFamily="18" charset="0"/>
                        <a:ea typeface="Cambria Math" panose="02040503050406030204" pitchFamily="18" charset="0"/>
                      </a:rPr>
                      <m:t>𝛿</m:t>
                    </m:r>
                    <m:r>
                      <a:rPr lang="en-US" sz="1800" i="1">
                        <a:solidFill>
                          <a:srgbClr val="FF0000"/>
                        </a:solidFill>
                        <a:latin typeface="Cambria Math" panose="02040503050406030204" pitchFamily="18" charset="0"/>
                        <a:ea typeface="Cambria Math" panose="02040503050406030204" pitchFamily="18" charset="0"/>
                      </a:rPr>
                      <m:t>𝐼</m:t>
                    </m:r>
                    <m:d>
                      <m:dPr>
                        <m:ctrlPr>
                          <a:rPr lang="en-US" sz="1800" i="1">
                            <a:solidFill>
                              <a:srgbClr val="FF0000"/>
                            </a:solidFill>
                            <a:latin typeface="Cambria Math" panose="02040503050406030204" pitchFamily="18" charset="0"/>
                            <a:ea typeface="Cambria Math" panose="02040503050406030204" pitchFamily="18" charset="0"/>
                          </a:rPr>
                        </m:ctrlPr>
                      </m:dPr>
                      <m:e>
                        <m:r>
                          <a:rPr lang="en-US" sz="1800" i="1">
                            <a:solidFill>
                              <a:srgbClr val="FF0000"/>
                            </a:solidFill>
                            <a:latin typeface="Cambria Math" panose="02040503050406030204" pitchFamily="18" charset="0"/>
                            <a:ea typeface="Cambria Math" panose="02040503050406030204" pitchFamily="18" charset="0"/>
                          </a:rPr>
                          <m:t>𝑡</m:t>
                        </m:r>
                        <m:r>
                          <a:rPr lang="en-US" sz="1800" i="1">
                            <a:solidFill>
                              <a:srgbClr val="FF0000"/>
                            </a:solidFill>
                            <a:latin typeface="Cambria Math" panose="02040503050406030204" pitchFamily="18" charset="0"/>
                            <a:ea typeface="Cambria Math" panose="02040503050406030204" pitchFamily="18" charset="0"/>
                          </a:rPr>
                          <m:t>=1</m:t>
                        </m:r>
                      </m:e>
                    </m:d>
                    <m:r>
                      <a:rPr lang="en-US" sz="1800" i="1">
                        <a:solidFill>
                          <a:srgbClr val="FF0000"/>
                        </a:solidFill>
                        <a:latin typeface="Cambria Math" panose="02040503050406030204" pitchFamily="18" charset="0"/>
                        <a:ea typeface="Cambria Math" panose="02040503050406030204" pitchFamily="18" charset="0"/>
                      </a:rPr>
                      <m:t>+</m:t>
                    </m:r>
                    <m:r>
                      <a:rPr lang="en-US" sz="1800" i="1">
                        <a:solidFill>
                          <a:srgbClr val="FF0000"/>
                        </a:solidFill>
                        <a:latin typeface="Cambria Math" panose="02040503050406030204" pitchFamily="18" charset="0"/>
                        <a:ea typeface="Cambria Math" panose="02040503050406030204" pitchFamily="18" charset="0"/>
                      </a:rPr>
                      <m:t>𝛾</m:t>
                    </m:r>
                    <m:sSub>
                      <m:sSubPr>
                        <m:ctrlPr>
                          <a:rPr lang="en-US" sz="1800" i="1">
                            <a:solidFill>
                              <a:srgbClr val="FF0000"/>
                            </a:solidFill>
                            <a:latin typeface="Cambria Math" panose="02040503050406030204" pitchFamily="18" charset="0"/>
                            <a:ea typeface="Cambria Math" panose="02040503050406030204" pitchFamily="18" charset="0"/>
                          </a:rPr>
                        </m:ctrlPr>
                      </m:sSubPr>
                      <m:e>
                        <m:r>
                          <a:rPr lang="en-US" sz="1800" i="1">
                            <a:solidFill>
                              <a:srgbClr val="FF0000"/>
                            </a:solidFill>
                            <a:latin typeface="Cambria Math" panose="02040503050406030204" pitchFamily="18" charset="0"/>
                            <a:ea typeface="Cambria Math" panose="02040503050406030204" pitchFamily="18" charset="0"/>
                          </a:rPr>
                          <m:t>𝐺</m:t>
                        </m:r>
                      </m:e>
                      <m:sub>
                        <m:r>
                          <a:rPr lang="en-US" sz="1800" i="1">
                            <a:solidFill>
                              <a:srgbClr val="FF0000"/>
                            </a:solidFill>
                            <a:latin typeface="Cambria Math" panose="02040503050406030204" pitchFamily="18" charset="0"/>
                            <a:ea typeface="Cambria Math" panose="02040503050406030204" pitchFamily="18" charset="0"/>
                          </a:rPr>
                          <m:t>𝑖</m:t>
                        </m:r>
                      </m:sub>
                    </m:sSub>
                    <m:r>
                      <a:rPr lang="en-US" sz="1800" i="1">
                        <a:solidFill>
                          <a:srgbClr val="FF0000"/>
                        </a:solidFill>
                        <a:latin typeface="Cambria Math" panose="02040503050406030204" pitchFamily="18" charset="0"/>
                        <a:ea typeface="Cambria Math" panose="02040503050406030204" pitchFamily="18" charset="0"/>
                      </a:rPr>
                      <m:t>+</m:t>
                    </m:r>
                    <m:r>
                      <a:rPr lang="en-US" sz="1800" i="1">
                        <a:solidFill>
                          <a:srgbClr val="FF0000"/>
                        </a:solidFill>
                        <a:latin typeface="Cambria Math" panose="02040503050406030204" pitchFamily="18" charset="0"/>
                        <a:ea typeface="Cambria Math" panose="02040503050406030204" pitchFamily="18" charset="0"/>
                      </a:rPr>
                      <m:t>𝜏</m:t>
                    </m:r>
                    <m:d>
                      <m:dPr>
                        <m:ctrlPr>
                          <a:rPr lang="en-US" sz="1800" i="1">
                            <a:solidFill>
                              <a:srgbClr val="FF0000"/>
                            </a:solidFill>
                            <a:latin typeface="Cambria Math" panose="02040503050406030204" pitchFamily="18" charset="0"/>
                            <a:ea typeface="Cambria Math" panose="02040503050406030204" pitchFamily="18" charset="0"/>
                          </a:rPr>
                        </m:ctrlPr>
                      </m:dPr>
                      <m:e>
                        <m:r>
                          <a:rPr lang="en-US" sz="1800" i="1">
                            <a:solidFill>
                              <a:srgbClr val="FF0000"/>
                            </a:solidFill>
                            <a:latin typeface="Cambria Math" panose="02040503050406030204" pitchFamily="18" charset="0"/>
                            <a:ea typeface="Cambria Math" panose="02040503050406030204" pitchFamily="18" charset="0"/>
                          </a:rPr>
                          <m:t>𝐼</m:t>
                        </m:r>
                        <m:d>
                          <m:dPr>
                            <m:ctrlPr>
                              <a:rPr lang="en-US" sz="1800" i="1">
                                <a:solidFill>
                                  <a:srgbClr val="FF0000"/>
                                </a:solidFill>
                                <a:latin typeface="Cambria Math" panose="02040503050406030204" pitchFamily="18" charset="0"/>
                                <a:ea typeface="Cambria Math" panose="02040503050406030204" pitchFamily="18" charset="0"/>
                              </a:rPr>
                            </m:ctrlPr>
                          </m:dPr>
                          <m:e>
                            <m:r>
                              <a:rPr lang="en-US" sz="1800" i="1">
                                <a:solidFill>
                                  <a:srgbClr val="FF0000"/>
                                </a:solidFill>
                                <a:latin typeface="Cambria Math" panose="02040503050406030204" pitchFamily="18" charset="0"/>
                                <a:ea typeface="Cambria Math" panose="02040503050406030204" pitchFamily="18" charset="0"/>
                              </a:rPr>
                              <m:t>𝑡</m:t>
                            </m:r>
                            <m:r>
                              <a:rPr lang="en-US" sz="1800" i="1">
                                <a:solidFill>
                                  <a:srgbClr val="FF0000"/>
                                </a:solidFill>
                                <a:latin typeface="Cambria Math" panose="02040503050406030204" pitchFamily="18" charset="0"/>
                                <a:ea typeface="Cambria Math" panose="02040503050406030204" pitchFamily="18" charset="0"/>
                              </a:rPr>
                              <m:t>=1</m:t>
                            </m:r>
                          </m:e>
                        </m:d>
                        <m:r>
                          <a:rPr lang="en-US" sz="1800" i="1">
                            <a:solidFill>
                              <a:srgbClr val="FF0000"/>
                            </a:solidFill>
                            <a:latin typeface="Cambria Math" panose="02040503050406030204" pitchFamily="18" charset="0"/>
                            <a:ea typeface="Cambria Math" panose="02040503050406030204" pitchFamily="18" charset="0"/>
                          </a:rPr>
                          <m:t>×</m:t>
                        </m:r>
                        <m:sSub>
                          <m:sSubPr>
                            <m:ctrlPr>
                              <a:rPr lang="en-US" sz="1800" i="1">
                                <a:solidFill>
                                  <a:srgbClr val="FF0000"/>
                                </a:solidFill>
                                <a:latin typeface="Cambria Math" panose="02040503050406030204" pitchFamily="18" charset="0"/>
                                <a:ea typeface="Cambria Math" panose="02040503050406030204" pitchFamily="18" charset="0"/>
                              </a:rPr>
                            </m:ctrlPr>
                          </m:sSubPr>
                          <m:e>
                            <m:r>
                              <a:rPr lang="en-US" sz="1800" i="1">
                                <a:solidFill>
                                  <a:srgbClr val="FF0000"/>
                                </a:solidFill>
                                <a:latin typeface="Cambria Math" panose="02040503050406030204" pitchFamily="18" charset="0"/>
                                <a:ea typeface="Cambria Math" panose="02040503050406030204" pitchFamily="18" charset="0"/>
                              </a:rPr>
                              <m:t>𝐺</m:t>
                            </m:r>
                          </m:e>
                          <m:sub>
                            <m:r>
                              <a:rPr lang="en-US" sz="1800" i="1">
                                <a:solidFill>
                                  <a:srgbClr val="FF0000"/>
                                </a:solidFill>
                                <a:latin typeface="Cambria Math" panose="02040503050406030204" pitchFamily="18" charset="0"/>
                                <a:ea typeface="Cambria Math" panose="02040503050406030204" pitchFamily="18" charset="0"/>
                              </a:rPr>
                              <m:t>𝑖</m:t>
                            </m:r>
                          </m:sub>
                        </m:sSub>
                      </m:e>
                    </m:d>
                    <m:r>
                      <a:rPr lang="en-US" sz="1800" i="1">
                        <a:solidFill>
                          <a:srgbClr val="FF0000"/>
                        </a:solidFill>
                        <a:latin typeface="Cambria Math" panose="02040503050406030204" pitchFamily="18" charset="0"/>
                        <a:ea typeface="Cambria Math" panose="02040503050406030204" pitchFamily="18" charset="0"/>
                      </a:rPr>
                      <m:t>+</m:t>
                    </m:r>
                    <m:sSub>
                      <m:sSubPr>
                        <m:ctrlPr>
                          <a:rPr lang="en-US" sz="1800" i="1">
                            <a:solidFill>
                              <a:srgbClr val="FF0000"/>
                            </a:solidFill>
                            <a:latin typeface="Cambria Math" panose="02040503050406030204" pitchFamily="18" charset="0"/>
                            <a:ea typeface="Cambria Math" panose="02040503050406030204" pitchFamily="18" charset="0"/>
                          </a:rPr>
                        </m:ctrlPr>
                      </m:sSubPr>
                      <m:e>
                        <m:r>
                          <a:rPr lang="en-US" sz="1800" i="1">
                            <a:solidFill>
                              <a:srgbClr val="FF0000"/>
                            </a:solidFill>
                            <a:latin typeface="Cambria Math" panose="02040503050406030204" pitchFamily="18" charset="0"/>
                            <a:ea typeface="Cambria Math" panose="02040503050406030204" pitchFamily="18" charset="0"/>
                          </a:rPr>
                          <m:t>𝜀</m:t>
                        </m:r>
                      </m:e>
                      <m:sub>
                        <m:r>
                          <a:rPr lang="en-US" sz="1800" i="1">
                            <a:solidFill>
                              <a:srgbClr val="FF0000"/>
                            </a:solidFill>
                            <a:latin typeface="Cambria Math" panose="02040503050406030204" pitchFamily="18" charset="0"/>
                            <a:ea typeface="Cambria Math" panose="02040503050406030204" pitchFamily="18" charset="0"/>
                          </a:rPr>
                          <m:t>𝑖𝑔𝑡</m:t>
                        </m:r>
                      </m:sub>
                    </m:sSub>
                  </m:oMath>
                </a14:m>
                <a:endParaRPr lang="en-US" sz="1800" dirty="0"/>
              </a:p>
              <a:p>
                <a:r>
                  <a:rPr lang="en-US" sz="1800" dirty="0"/>
                  <a:t> The parameters are the following:</a:t>
                </a:r>
              </a:p>
              <a:p>
                <a:pPr marL="0" indent="0">
                  <a:buNone/>
                </a:pPr>
                <a:r>
                  <a:rPr lang="en-US" sz="1800" dirty="0"/>
                  <a:t>     - Baseline trend (the effect of time change in control/treated group):</a:t>
                </a:r>
              </a:p>
              <a:p>
                <a:pPr marL="0" indent="0">
                  <a:buNone/>
                </a:pPr>
                <a:r>
                  <a:rPr lang="en-US" sz="1710" dirty="0">
                    <a:solidFill>
                      <a:schemeClr val="accent6"/>
                    </a:solidFill>
                  </a:rPr>
                  <a:t>Note that </a:t>
                </a:r>
                <a14:m>
                  <m:oMath xmlns:m="http://schemas.openxmlformats.org/officeDocument/2006/math">
                    <m:r>
                      <a:rPr lang="en-US" sz="1710" i="1">
                        <a:solidFill>
                          <a:schemeClr val="accent6"/>
                        </a:solidFill>
                        <a:latin typeface="Cambria Math" panose="02040503050406030204" pitchFamily="18" charset="0"/>
                        <a:ea typeface="Cambria Math" panose="02040503050406030204" pitchFamily="18" charset="0"/>
                      </a:rPr>
                      <m:t>𝛿</m:t>
                    </m:r>
                  </m:oMath>
                </a14:m>
                <a:r>
                  <a:rPr lang="en-US" sz="1710" dirty="0">
                    <a:solidFill>
                      <a:schemeClr val="accent6"/>
                    </a:solidFill>
                  </a:rPr>
                  <a:t> should be same for control/treated group because no one gets the treatment now, this idea is similar to covariates balancing. </a:t>
                </a:r>
              </a:p>
              <a:p>
                <a:pPr marL="0" indent="0">
                  <a:buNone/>
                </a:pPr>
                <a:r>
                  <a:rPr lang="en-US" dirty="0"/>
                  <a:t>                         </a:t>
                </a:r>
                <a14:m>
                  <m:oMath xmlns:m="http://schemas.openxmlformats.org/officeDocument/2006/math">
                    <m:r>
                      <a:rPr lang="en-US" sz="1980" i="1">
                        <a:latin typeface="Cambria Math" panose="02040503050406030204" pitchFamily="18" charset="0"/>
                        <a:ea typeface="Cambria Math" panose="02040503050406030204" pitchFamily="18" charset="0"/>
                      </a:rPr>
                      <m:t>𝛿</m:t>
                    </m:r>
                    <m:r>
                      <a:rPr lang="en-US" sz="1980" i="1">
                        <a:latin typeface="Cambria Math" panose="02040503050406030204" pitchFamily="18" charset="0"/>
                        <a:ea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rPr>
                            </m:ctrlPr>
                          </m:sSubPr>
                          <m:e>
                            <m:r>
                              <a:rPr lang="en-US" sz="1980" i="1">
                                <a:latin typeface="Cambria Math" panose="02040503050406030204" pitchFamily="18" charset="0"/>
                              </a:rPr>
                              <m:t>𝑌</m:t>
                            </m:r>
                          </m:e>
                          <m:sub>
                            <m:r>
                              <a:rPr lang="en-US" sz="1980" i="1">
                                <a:latin typeface="Cambria Math" panose="02040503050406030204" pitchFamily="18" charset="0"/>
                              </a:rPr>
                              <m:t>𝑖𝑔</m:t>
                            </m:r>
                            <m:r>
                              <a:rPr lang="en-US" sz="1980" i="1">
                                <a:latin typeface="Cambria Math" panose="02040503050406030204" pitchFamily="18" charset="0"/>
                              </a:rPr>
                              <m:t>1</m:t>
                            </m:r>
                          </m:sub>
                        </m:sSub>
                        <m:d>
                          <m:dPr>
                            <m:ctrlPr>
                              <a:rPr lang="en-US" sz="1980" i="1">
                                <a:latin typeface="Cambria Math" panose="02040503050406030204" pitchFamily="18" charset="0"/>
                              </a:rPr>
                            </m:ctrlPr>
                          </m:dPr>
                          <m:e>
                            <m:r>
                              <a:rPr lang="en-US" sz="1980" i="1">
                                <a:latin typeface="Cambria Math" panose="02040503050406030204" pitchFamily="18" charset="0"/>
                              </a:rPr>
                              <m:t>0</m:t>
                            </m:r>
                          </m:e>
                        </m:d>
                        <m:r>
                          <a:rPr lang="en-US" sz="1980" i="1">
                            <a:latin typeface="Cambria Math" panose="02040503050406030204" pitchFamily="18" charset="0"/>
                          </a:rPr>
                          <m:t>−</m:t>
                        </m:r>
                        <m:sSub>
                          <m:sSubPr>
                            <m:ctrlPr>
                              <a:rPr lang="en-US" sz="1980" i="1">
                                <a:latin typeface="Cambria Math" panose="02040503050406030204" pitchFamily="18" charset="0"/>
                              </a:rPr>
                            </m:ctrlPr>
                          </m:sSubPr>
                          <m:e>
                            <m:r>
                              <a:rPr lang="en-US" sz="1980" i="1">
                                <a:latin typeface="Cambria Math" panose="02040503050406030204" pitchFamily="18" charset="0"/>
                              </a:rPr>
                              <m:t>𝑌</m:t>
                            </m:r>
                          </m:e>
                          <m:sub>
                            <m:r>
                              <a:rPr lang="en-US" sz="1980" i="1">
                                <a:latin typeface="Cambria Math" panose="02040503050406030204" pitchFamily="18" charset="0"/>
                              </a:rPr>
                              <m:t>𝑖𝑔</m:t>
                            </m:r>
                            <m:r>
                              <a:rPr lang="en-US" sz="1980" i="1">
                                <a:latin typeface="Cambria Math" panose="02040503050406030204" pitchFamily="18" charset="0"/>
                              </a:rPr>
                              <m:t>0</m:t>
                            </m:r>
                          </m:sub>
                        </m:sSub>
                        <m:d>
                          <m:dPr>
                            <m:ctrlPr>
                              <a:rPr lang="en-US" sz="1980" i="1">
                                <a:latin typeface="Cambria Math" panose="02040503050406030204" pitchFamily="18" charset="0"/>
                              </a:rPr>
                            </m:ctrlPr>
                          </m:dPr>
                          <m:e>
                            <m:r>
                              <a:rPr lang="en-US" sz="1980" i="1">
                                <a:latin typeface="Cambria Math" panose="02040503050406030204" pitchFamily="18" charset="0"/>
                              </a:rPr>
                              <m:t>0</m:t>
                            </m:r>
                          </m:e>
                        </m:d>
                      </m:e>
                    </m:d>
                    <m:r>
                      <a:rPr lang="en-US" sz="1980" i="1">
                        <a:latin typeface="Cambria Math" panose="02040503050406030204" pitchFamily="18" charset="0"/>
                      </a:rPr>
                      <m:t>=(</m:t>
                    </m:r>
                    <m:sSub>
                      <m:sSubPr>
                        <m:ctrlPr>
                          <a:rPr lang="en-US" sz="1980" i="1">
                            <a:latin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𝛿</m:t>
                        </m:r>
                      </m:e>
                      <m:sub>
                        <m:r>
                          <a:rPr lang="en-US" sz="1980" i="1">
                            <a:latin typeface="Cambria Math" panose="02040503050406030204" pitchFamily="18" charset="0"/>
                          </a:rPr>
                          <m:t>1</m:t>
                        </m:r>
                      </m:sub>
                    </m:sSub>
                    <m:r>
                      <a:rPr lang="en-US" sz="1980" i="1">
                        <a:latin typeface="Cambria Math" panose="02040503050406030204" pitchFamily="18" charset="0"/>
                      </a:rPr>
                      <m:t>−</m:t>
                    </m:r>
                    <m:sSub>
                      <m:sSubPr>
                        <m:ctrlPr>
                          <a:rPr lang="en-US" sz="1980" i="1">
                            <a:latin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𝛿</m:t>
                        </m:r>
                      </m:e>
                      <m:sub>
                        <m:r>
                          <a:rPr lang="en-US" sz="1980" i="1">
                            <a:latin typeface="Cambria Math" panose="02040503050406030204" pitchFamily="18" charset="0"/>
                            <a:ea typeface="Cambria Math" panose="02040503050406030204" pitchFamily="18" charset="0"/>
                          </a:rPr>
                          <m:t>0</m:t>
                        </m:r>
                      </m:sub>
                    </m:sSub>
                  </m:oMath>
                </a14:m>
                <a:r>
                  <a:rPr lang="en-US" sz="1980" dirty="0"/>
                  <a:t>)</a:t>
                </a:r>
              </a:p>
              <a:p>
                <a:pPr marL="0" indent="0">
                  <a:buNone/>
                </a:pPr>
                <a:r>
                  <a:rPr lang="en-US" sz="1980" dirty="0"/>
                  <a:t>     - Control start (t=0 in control): </a:t>
                </a:r>
                <a14:m>
                  <m:oMath xmlns:m="http://schemas.openxmlformats.org/officeDocument/2006/math">
                    <m:r>
                      <a:rPr lang="en-US" sz="1980" i="1">
                        <a:latin typeface="Cambria Math" panose="02040503050406030204" pitchFamily="18" charset="0"/>
                        <a:ea typeface="Cambria Math" panose="02040503050406030204" pitchFamily="18" charset="0"/>
                      </a:rPr>
                      <m:t>𝜇</m:t>
                    </m:r>
                    <m:r>
                      <a:rPr lang="en-US" sz="1980" i="1">
                        <a:latin typeface="Cambria Math" panose="02040503050406030204" pitchFamily="18" charset="0"/>
                        <a:ea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rPr>
                            </m:ctrlPr>
                          </m:sSubPr>
                          <m:e>
                            <m:r>
                              <a:rPr lang="en-US" sz="1980" i="1">
                                <a:latin typeface="Cambria Math" panose="02040503050406030204" pitchFamily="18" charset="0"/>
                              </a:rPr>
                              <m:t>𝑌</m:t>
                            </m:r>
                          </m:e>
                          <m:sub>
                            <m:r>
                              <a:rPr lang="en-US" sz="1980" i="1">
                                <a:latin typeface="Cambria Math" panose="02040503050406030204" pitchFamily="18" charset="0"/>
                              </a:rPr>
                              <m:t>𝑖𝑔</m:t>
                            </m:r>
                            <m:r>
                              <a:rPr lang="en-US" sz="1980" i="1">
                                <a:latin typeface="Cambria Math" panose="02040503050406030204" pitchFamily="18" charset="0"/>
                              </a:rPr>
                              <m:t>0</m:t>
                            </m:r>
                          </m:sub>
                        </m:sSub>
                        <m:d>
                          <m:dPr>
                            <m:ctrlPr>
                              <a:rPr lang="en-US" sz="1980" i="1">
                                <a:latin typeface="Cambria Math" panose="02040503050406030204" pitchFamily="18" charset="0"/>
                              </a:rPr>
                            </m:ctrlPr>
                          </m:dPr>
                          <m:e>
                            <m:r>
                              <a:rPr lang="en-US" sz="1980" i="1">
                                <a:latin typeface="Cambria Math" panose="02040503050406030204" pitchFamily="18" charset="0"/>
                              </a:rPr>
                              <m:t>0</m:t>
                            </m:r>
                          </m:e>
                        </m:d>
                      </m:e>
                    </m:d>
                    <m:r>
                      <a:rPr lang="en-US" sz="1980">
                        <a:latin typeface="Cambria Math" panose="02040503050406030204" pitchFamily="18" charset="0"/>
                      </a:rPr>
                      <m:t>=</m:t>
                    </m:r>
                    <m:r>
                      <m:rPr>
                        <m:sty m:val="p"/>
                      </m:rPr>
                      <a:rPr lang="en-US" sz="1980">
                        <a:latin typeface="Cambria Math" panose="02040503050406030204" pitchFamily="18" charset="0"/>
                      </a:rPr>
                      <m:t>E</m:t>
                    </m:r>
                    <m:d>
                      <m:dPr>
                        <m:ctrlPr>
                          <a:rPr lang="en-US" sz="1980" i="1">
                            <a:latin typeface="Cambria Math" panose="02040503050406030204" pitchFamily="18" charset="0"/>
                          </a:rPr>
                        </m:ctrlPr>
                      </m:dPr>
                      <m:e>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𝛼</m:t>
                            </m:r>
                          </m:e>
                          <m:sub>
                            <m:r>
                              <a:rPr lang="en-US" sz="1980" i="1">
                                <a:latin typeface="Cambria Math" panose="02040503050406030204" pitchFamily="18" charset="0"/>
                                <a:ea typeface="Cambria Math" panose="02040503050406030204" pitchFamily="18" charset="0"/>
                              </a:rPr>
                              <m:t>𝑔</m:t>
                            </m:r>
                          </m:sub>
                        </m:sSub>
                      </m:e>
                      <m:e>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𝐺</m:t>
                            </m:r>
                          </m:e>
                          <m:sub>
                            <m:r>
                              <a:rPr lang="en-US" sz="1980" i="1">
                                <a:latin typeface="Cambria Math" panose="02040503050406030204" pitchFamily="18" charset="0"/>
                                <a:ea typeface="Cambria Math" panose="02040503050406030204" pitchFamily="18" charset="0"/>
                              </a:rPr>
                              <m:t>𝑖</m:t>
                            </m:r>
                          </m:sub>
                        </m:sSub>
                        <m:r>
                          <a:rPr lang="en-US" sz="1980" i="1">
                            <a:latin typeface="Cambria Math" panose="02040503050406030204" pitchFamily="18" charset="0"/>
                            <a:ea typeface="Cambria Math" panose="02040503050406030204" pitchFamily="18" charset="0"/>
                          </a:rPr>
                          <m:t>=0</m:t>
                        </m:r>
                      </m:e>
                    </m:d>
                    <m:r>
                      <a:rPr lang="en-US" sz="1980" i="1">
                        <a:latin typeface="Cambria Math" panose="02040503050406030204" pitchFamily="18" charset="0"/>
                        <a:ea typeface="Cambria Math" panose="02040503050406030204" pitchFamily="18" charset="0"/>
                      </a:rPr>
                      <m:t>+</m:t>
                    </m:r>
                    <m:sSub>
                      <m:sSubPr>
                        <m:ctrlPr>
                          <a:rPr lang="en-US" sz="1980" i="1">
                            <a:latin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𝛿</m:t>
                        </m:r>
                      </m:e>
                      <m:sub>
                        <m:r>
                          <a:rPr lang="en-US" sz="1980" i="1">
                            <a:latin typeface="Cambria Math" panose="02040503050406030204" pitchFamily="18" charset="0"/>
                            <a:ea typeface="Cambria Math" panose="02040503050406030204" pitchFamily="18" charset="0"/>
                          </a:rPr>
                          <m:t>0</m:t>
                        </m:r>
                      </m:sub>
                    </m:sSub>
                  </m:oMath>
                </a14:m>
                <a:endParaRPr lang="en-US" sz="1980" dirty="0"/>
              </a:p>
              <a:p>
                <a:pPr marL="0" indent="0">
                  <a:buNone/>
                </a:pPr>
                <a:r>
                  <a:rPr lang="en-US" sz="1980" dirty="0"/>
                  <a:t>     - Baseline differences (difference between treated and control at t=0): </a:t>
                </a:r>
              </a:p>
              <a:p>
                <a:pPr marL="0" indent="0">
                  <a:buNone/>
                </a:pPr>
                <a:r>
                  <a:rPr lang="en-US" sz="1980" dirty="0"/>
                  <a:t>                         </a:t>
                </a:r>
                <a14:m>
                  <m:oMath xmlns:m="http://schemas.openxmlformats.org/officeDocument/2006/math">
                    <m:r>
                      <a:rPr lang="en-US" sz="1980" i="1">
                        <a:latin typeface="Cambria Math" panose="02040503050406030204" pitchFamily="18" charset="0"/>
                        <a:ea typeface="Cambria Math" panose="02040503050406030204" pitchFamily="18" charset="0"/>
                      </a:rPr>
                      <m:t>𝛾</m:t>
                    </m:r>
                    <m:r>
                      <a:rPr lang="en-US" sz="1980" i="1">
                        <a:latin typeface="Cambria Math" panose="02040503050406030204" pitchFamily="18" charset="0"/>
                        <a:ea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rPr>
                            </m:ctrlPr>
                          </m:sSubPr>
                          <m:e>
                            <m:r>
                              <a:rPr lang="en-US" sz="1980" i="1">
                                <a:latin typeface="Cambria Math" panose="02040503050406030204" pitchFamily="18" charset="0"/>
                              </a:rPr>
                              <m:t>𝑌</m:t>
                            </m:r>
                          </m:e>
                          <m:sub>
                            <m:r>
                              <a:rPr lang="en-US" sz="1980" i="1">
                                <a:latin typeface="Cambria Math" panose="02040503050406030204" pitchFamily="18" charset="0"/>
                              </a:rPr>
                              <m:t>𝑖𝑔</m:t>
                            </m:r>
                            <m:r>
                              <a:rPr lang="en-US" sz="1980" i="1">
                                <a:latin typeface="Cambria Math" panose="02040503050406030204" pitchFamily="18" charset="0"/>
                              </a:rPr>
                              <m:t>0</m:t>
                            </m:r>
                          </m:sub>
                        </m:sSub>
                        <m:d>
                          <m:dPr>
                            <m:ctrlPr>
                              <a:rPr lang="en-US" sz="1980" i="1">
                                <a:latin typeface="Cambria Math" panose="02040503050406030204" pitchFamily="18" charset="0"/>
                              </a:rPr>
                            </m:ctrlPr>
                          </m:dPr>
                          <m:e>
                            <m:r>
                              <a:rPr lang="en-US" sz="1980" i="1">
                                <a:latin typeface="Cambria Math" panose="02040503050406030204" pitchFamily="18" charset="0"/>
                              </a:rPr>
                              <m:t>0</m:t>
                            </m:r>
                          </m:e>
                        </m:d>
                        <m:r>
                          <a:rPr lang="en-US" sz="1980" i="1">
                            <a:latin typeface="Cambria Math" panose="02040503050406030204" pitchFamily="18" charset="0"/>
                          </a:rPr>
                          <m:t>|</m:t>
                        </m:r>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𝐺</m:t>
                            </m:r>
                          </m:e>
                          <m:sub>
                            <m:r>
                              <a:rPr lang="en-US" sz="1980" i="1">
                                <a:latin typeface="Cambria Math" panose="02040503050406030204" pitchFamily="18" charset="0"/>
                                <a:ea typeface="Cambria Math" panose="02040503050406030204" pitchFamily="18" charset="0"/>
                              </a:rPr>
                              <m:t>𝑖</m:t>
                            </m:r>
                          </m:sub>
                        </m:sSub>
                        <m:r>
                          <a:rPr lang="en-US" sz="1980" i="1">
                            <a:latin typeface="Cambria Math" panose="02040503050406030204" pitchFamily="18" charset="0"/>
                            <a:ea typeface="Cambria Math" panose="02040503050406030204" pitchFamily="18" charset="0"/>
                          </a:rPr>
                          <m:t>=1</m:t>
                        </m:r>
                      </m:e>
                    </m:d>
                    <m:r>
                      <a:rPr lang="en-US" sz="1980" i="1">
                        <a:latin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rPr>
                            </m:ctrlPr>
                          </m:sSubPr>
                          <m:e>
                            <m:r>
                              <a:rPr lang="en-US" sz="1980" i="1">
                                <a:latin typeface="Cambria Math" panose="02040503050406030204" pitchFamily="18" charset="0"/>
                              </a:rPr>
                              <m:t>𝑌</m:t>
                            </m:r>
                          </m:e>
                          <m:sub>
                            <m:r>
                              <a:rPr lang="en-US" sz="1980" i="1">
                                <a:latin typeface="Cambria Math" panose="02040503050406030204" pitchFamily="18" charset="0"/>
                              </a:rPr>
                              <m:t>𝑖𝑔</m:t>
                            </m:r>
                            <m:r>
                              <a:rPr lang="en-US" sz="1980" i="1">
                                <a:latin typeface="Cambria Math" panose="02040503050406030204" pitchFamily="18" charset="0"/>
                              </a:rPr>
                              <m:t>0</m:t>
                            </m:r>
                          </m:sub>
                        </m:sSub>
                        <m:d>
                          <m:dPr>
                            <m:ctrlPr>
                              <a:rPr lang="en-US" sz="1980" i="1">
                                <a:latin typeface="Cambria Math" panose="02040503050406030204" pitchFamily="18" charset="0"/>
                              </a:rPr>
                            </m:ctrlPr>
                          </m:dPr>
                          <m:e>
                            <m:r>
                              <a:rPr lang="en-US" sz="1980" i="1">
                                <a:latin typeface="Cambria Math" panose="02040503050406030204" pitchFamily="18" charset="0"/>
                              </a:rPr>
                              <m:t>0</m:t>
                            </m:r>
                          </m:e>
                        </m:d>
                        <m:r>
                          <a:rPr lang="en-US" sz="1980" i="1">
                            <a:latin typeface="Cambria Math" panose="02040503050406030204" pitchFamily="18" charset="0"/>
                          </a:rPr>
                          <m:t>|</m:t>
                        </m:r>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𝐺</m:t>
                            </m:r>
                          </m:e>
                          <m:sub>
                            <m:r>
                              <a:rPr lang="en-US" sz="1980" i="1">
                                <a:latin typeface="Cambria Math" panose="02040503050406030204" pitchFamily="18" charset="0"/>
                                <a:ea typeface="Cambria Math" panose="02040503050406030204" pitchFamily="18" charset="0"/>
                              </a:rPr>
                              <m:t>𝑖</m:t>
                            </m:r>
                          </m:sub>
                        </m:sSub>
                        <m:r>
                          <a:rPr lang="en-US" sz="1980" i="1">
                            <a:latin typeface="Cambria Math" panose="02040503050406030204" pitchFamily="18" charset="0"/>
                            <a:ea typeface="Cambria Math" panose="02040503050406030204" pitchFamily="18" charset="0"/>
                          </a:rPr>
                          <m:t>=0</m:t>
                        </m:r>
                      </m:e>
                    </m:d>
                  </m:oMath>
                </a14:m>
                <a:endParaRPr lang="en-US" sz="1980" dirty="0">
                  <a:ea typeface="Cambria Math" panose="02040503050406030204" pitchFamily="18" charset="0"/>
                </a:endParaRPr>
              </a:p>
              <a:p>
                <a:pPr marL="0" indent="0">
                  <a:buNone/>
                </a:pPr>
                <a:r>
                  <a:rPr lang="en-US" sz="1980" dirty="0"/>
                  <a:t>                             </a:t>
                </a:r>
                <a14:m>
                  <m:oMath xmlns:m="http://schemas.openxmlformats.org/officeDocument/2006/math">
                    <m:r>
                      <a:rPr lang="en-US" sz="1980" i="1">
                        <a:latin typeface="Cambria Math" panose="02040503050406030204" pitchFamily="18" charset="0"/>
                        <a:ea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𝛼</m:t>
                            </m:r>
                          </m:e>
                          <m:sub>
                            <m:r>
                              <a:rPr lang="en-US" sz="1980" i="1">
                                <a:latin typeface="Cambria Math" panose="02040503050406030204" pitchFamily="18" charset="0"/>
                                <a:ea typeface="Cambria Math" panose="02040503050406030204" pitchFamily="18" charset="0"/>
                              </a:rPr>
                              <m:t>𝑔</m:t>
                            </m:r>
                          </m:sub>
                        </m:sSub>
                        <m:r>
                          <a:rPr lang="en-US" sz="1980" i="1">
                            <a:latin typeface="Cambria Math" panose="02040503050406030204" pitchFamily="18" charset="0"/>
                          </a:rPr>
                          <m:t>|</m:t>
                        </m:r>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𝐺</m:t>
                            </m:r>
                          </m:e>
                          <m:sub>
                            <m:r>
                              <a:rPr lang="en-US" sz="1980" i="1">
                                <a:latin typeface="Cambria Math" panose="02040503050406030204" pitchFamily="18" charset="0"/>
                                <a:ea typeface="Cambria Math" panose="02040503050406030204" pitchFamily="18" charset="0"/>
                              </a:rPr>
                              <m:t>𝑖</m:t>
                            </m:r>
                          </m:sub>
                        </m:sSub>
                        <m:r>
                          <a:rPr lang="en-US" sz="1980" i="1">
                            <a:latin typeface="Cambria Math" panose="02040503050406030204" pitchFamily="18" charset="0"/>
                            <a:ea typeface="Cambria Math" panose="02040503050406030204" pitchFamily="18" charset="0"/>
                          </a:rPr>
                          <m:t>=1</m:t>
                        </m:r>
                      </m:e>
                    </m:d>
                    <m:r>
                      <a:rPr lang="en-US" sz="1980" i="1">
                        <a:latin typeface="Cambria Math" panose="02040503050406030204" pitchFamily="18" charset="0"/>
                        <a:ea typeface="Cambria Math" panose="02040503050406030204" pitchFamily="18" charset="0"/>
                      </a:rPr>
                      <m:t>−</m:t>
                    </m:r>
                    <m:r>
                      <a:rPr lang="en-US" sz="1980" i="1">
                        <a:latin typeface="Cambria Math" panose="02040503050406030204" pitchFamily="18" charset="0"/>
                        <a:ea typeface="Cambria Math" panose="02040503050406030204" pitchFamily="18" charset="0"/>
                      </a:rPr>
                      <m:t>𝐸</m:t>
                    </m:r>
                    <m:d>
                      <m:dPr>
                        <m:ctrlPr>
                          <a:rPr lang="en-US" sz="1980" i="1">
                            <a:latin typeface="Cambria Math" panose="02040503050406030204" pitchFamily="18" charset="0"/>
                            <a:ea typeface="Cambria Math" panose="02040503050406030204" pitchFamily="18" charset="0"/>
                          </a:rPr>
                        </m:ctrlPr>
                      </m:dPr>
                      <m:e>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𝛼</m:t>
                            </m:r>
                          </m:e>
                          <m:sub>
                            <m:r>
                              <a:rPr lang="en-US" sz="1980" i="1">
                                <a:latin typeface="Cambria Math" panose="02040503050406030204" pitchFamily="18" charset="0"/>
                                <a:ea typeface="Cambria Math" panose="02040503050406030204" pitchFamily="18" charset="0"/>
                              </a:rPr>
                              <m:t>𝑔</m:t>
                            </m:r>
                          </m:sub>
                        </m:sSub>
                        <m:r>
                          <a:rPr lang="en-US" sz="1980" i="1">
                            <a:latin typeface="Cambria Math" panose="02040503050406030204" pitchFamily="18" charset="0"/>
                          </a:rPr>
                          <m:t>|</m:t>
                        </m:r>
                        <m:sSub>
                          <m:sSubPr>
                            <m:ctrlPr>
                              <a:rPr lang="en-US" sz="1980" i="1">
                                <a:latin typeface="Cambria Math" panose="02040503050406030204" pitchFamily="18" charset="0"/>
                                <a:ea typeface="Cambria Math" panose="02040503050406030204" pitchFamily="18" charset="0"/>
                              </a:rPr>
                            </m:ctrlPr>
                          </m:sSubPr>
                          <m:e>
                            <m:r>
                              <a:rPr lang="en-US" sz="1980" i="1">
                                <a:latin typeface="Cambria Math" panose="02040503050406030204" pitchFamily="18" charset="0"/>
                                <a:ea typeface="Cambria Math" panose="02040503050406030204" pitchFamily="18" charset="0"/>
                              </a:rPr>
                              <m:t>𝐺</m:t>
                            </m:r>
                          </m:e>
                          <m:sub>
                            <m:r>
                              <a:rPr lang="en-US" sz="1980" i="1">
                                <a:latin typeface="Cambria Math" panose="02040503050406030204" pitchFamily="18" charset="0"/>
                                <a:ea typeface="Cambria Math" panose="02040503050406030204" pitchFamily="18" charset="0"/>
                              </a:rPr>
                              <m:t>𝑖</m:t>
                            </m:r>
                          </m:sub>
                        </m:sSub>
                        <m:r>
                          <a:rPr lang="en-US" sz="1980" i="1">
                            <a:latin typeface="Cambria Math" panose="02040503050406030204" pitchFamily="18" charset="0"/>
                            <a:ea typeface="Cambria Math" panose="02040503050406030204" pitchFamily="18" charset="0"/>
                          </a:rPr>
                          <m:t>=0</m:t>
                        </m:r>
                      </m:e>
                    </m:d>
                  </m:oMath>
                </a14:m>
                <a:endParaRPr lang="en-US" sz="1980" dirty="0"/>
              </a:p>
              <a:p>
                <a:pPr marL="0" indent="0">
                  <a:buNone/>
                </a:pPr>
                <a:r>
                  <a:rPr lang="en-US" sz="1980" dirty="0"/>
                  <a:t>     - New error: </a:t>
                </a:r>
                <a14:m>
                  <m:oMath xmlns:m="http://schemas.openxmlformats.org/officeDocument/2006/math">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𝜀</m:t>
                        </m:r>
                      </m:e>
                      <m:sub>
                        <m:r>
                          <a:rPr lang="en-US" sz="1980" i="1">
                            <a:solidFill>
                              <a:schemeClr val="accent6"/>
                            </a:solidFill>
                            <a:latin typeface="Cambria Math" panose="02040503050406030204" pitchFamily="18" charset="0"/>
                            <a:ea typeface="Cambria Math" panose="02040503050406030204" pitchFamily="18" charset="0"/>
                          </a:rPr>
                          <m:t>𝑖𝑔𝑡</m:t>
                        </m:r>
                      </m:sub>
                    </m:sSub>
                    <m:r>
                      <a:rPr lang="en-US" sz="1980" i="1">
                        <a:solidFill>
                          <a:schemeClr val="accent6"/>
                        </a:solidFill>
                        <a:latin typeface="Cambria Math" panose="02040503050406030204" pitchFamily="18" charset="0"/>
                        <a:ea typeface="Cambria Math" panose="02040503050406030204" pitchFamily="18" charset="0"/>
                      </a:rPr>
                      <m:t>=</m:t>
                    </m:r>
                    <m:sSub>
                      <m:sSubPr>
                        <m:ctrlPr>
                          <a:rPr lang="en-US" sz="1980" i="1">
                            <a:solidFill>
                              <a:schemeClr val="accent6"/>
                            </a:solidFill>
                            <a:latin typeface="Cambria Math" panose="02040503050406030204" pitchFamily="18" charset="0"/>
                          </a:rPr>
                        </m:ctrlPr>
                      </m:sSubPr>
                      <m:e>
                        <m:r>
                          <a:rPr lang="en-US" sz="1980" i="1">
                            <a:solidFill>
                              <a:schemeClr val="accent6"/>
                            </a:solidFill>
                            <a:latin typeface="Cambria Math" panose="02040503050406030204" pitchFamily="18" charset="0"/>
                          </a:rPr>
                          <m:t>𝑌</m:t>
                        </m:r>
                      </m:e>
                      <m:sub>
                        <m:r>
                          <a:rPr lang="en-US" sz="1980" i="1">
                            <a:solidFill>
                              <a:schemeClr val="accent6"/>
                            </a:solidFill>
                            <a:latin typeface="Cambria Math" panose="02040503050406030204" pitchFamily="18" charset="0"/>
                          </a:rPr>
                          <m:t>𝑖𝑔𝑡</m:t>
                        </m:r>
                      </m:sub>
                    </m:sSub>
                    <m:d>
                      <m:dPr>
                        <m:ctrlPr>
                          <a:rPr lang="en-US" sz="1980" i="1">
                            <a:solidFill>
                              <a:schemeClr val="accent6"/>
                            </a:solidFill>
                            <a:latin typeface="Cambria Math" panose="02040503050406030204" pitchFamily="18" charset="0"/>
                          </a:rPr>
                        </m:ctrlPr>
                      </m:dPr>
                      <m:e>
                        <m:r>
                          <a:rPr lang="en-US" sz="1980" i="1">
                            <a:solidFill>
                              <a:schemeClr val="accent6"/>
                            </a:solidFill>
                            <a:latin typeface="Cambria Math" panose="02040503050406030204" pitchFamily="18" charset="0"/>
                          </a:rPr>
                          <m:t>0</m:t>
                        </m:r>
                      </m:e>
                    </m:d>
                    <m:r>
                      <a:rPr lang="en-US" sz="1980" i="1">
                        <a:solidFill>
                          <a:schemeClr val="accent6"/>
                        </a:solidFill>
                        <a:latin typeface="Cambria Math" panose="02040503050406030204" pitchFamily="18" charset="0"/>
                      </a:rPr>
                      <m:t>−</m:t>
                    </m:r>
                    <m:r>
                      <a:rPr lang="en-US" sz="1980" i="1">
                        <a:solidFill>
                          <a:schemeClr val="accent6"/>
                        </a:solidFill>
                        <a:latin typeface="Cambria Math" panose="02040503050406030204" pitchFamily="18" charset="0"/>
                        <a:ea typeface="Cambria Math" panose="02040503050406030204" pitchFamily="18" charset="0"/>
                      </a:rPr>
                      <m:t>𝐸</m:t>
                    </m:r>
                    <m:d>
                      <m:dPr>
                        <m:ctrlPr>
                          <a:rPr lang="en-US" sz="1980" i="1">
                            <a:solidFill>
                              <a:schemeClr val="accent6"/>
                            </a:solidFill>
                            <a:latin typeface="Cambria Math" panose="02040503050406030204" pitchFamily="18" charset="0"/>
                            <a:ea typeface="Cambria Math" panose="02040503050406030204" pitchFamily="18" charset="0"/>
                          </a:rPr>
                        </m:ctrlPr>
                      </m:dPr>
                      <m:e>
                        <m:sSub>
                          <m:sSubPr>
                            <m:ctrlPr>
                              <a:rPr lang="en-US" sz="1980" i="1">
                                <a:solidFill>
                                  <a:schemeClr val="accent6"/>
                                </a:solidFill>
                                <a:latin typeface="Cambria Math" panose="02040503050406030204" pitchFamily="18" charset="0"/>
                              </a:rPr>
                            </m:ctrlPr>
                          </m:sSubPr>
                          <m:e>
                            <m:r>
                              <a:rPr lang="en-US" sz="1980" i="1">
                                <a:solidFill>
                                  <a:schemeClr val="accent6"/>
                                </a:solidFill>
                                <a:latin typeface="Cambria Math" panose="02040503050406030204" pitchFamily="18" charset="0"/>
                              </a:rPr>
                              <m:t>𝑌</m:t>
                            </m:r>
                          </m:e>
                          <m:sub>
                            <m:r>
                              <a:rPr lang="en-US" sz="1980" i="1">
                                <a:solidFill>
                                  <a:schemeClr val="accent6"/>
                                </a:solidFill>
                                <a:latin typeface="Cambria Math" panose="02040503050406030204" pitchFamily="18" charset="0"/>
                              </a:rPr>
                              <m:t>𝑖𝑔𝑡</m:t>
                            </m:r>
                          </m:sub>
                        </m:sSub>
                        <m:d>
                          <m:dPr>
                            <m:ctrlPr>
                              <a:rPr lang="en-US" sz="1980" i="1">
                                <a:solidFill>
                                  <a:schemeClr val="accent6"/>
                                </a:solidFill>
                                <a:latin typeface="Cambria Math" panose="02040503050406030204" pitchFamily="18" charset="0"/>
                              </a:rPr>
                            </m:ctrlPr>
                          </m:dPr>
                          <m:e>
                            <m:r>
                              <a:rPr lang="en-US" sz="1980" i="1">
                                <a:solidFill>
                                  <a:schemeClr val="accent6"/>
                                </a:solidFill>
                                <a:latin typeface="Cambria Math" panose="02040503050406030204" pitchFamily="18" charset="0"/>
                              </a:rPr>
                              <m:t>0</m:t>
                            </m:r>
                          </m:e>
                        </m:d>
                        <m:r>
                          <a:rPr lang="en-US" sz="1980" i="1">
                            <a:solidFill>
                              <a:schemeClr val="accent6"/>
                            </a:solidFill>
                            <a:latin typeface="Cambria Math" panose="02040503050406030204" pitchFamily="18" charset="0"/>
                          </a:rPr>
                          <m:t>|</m:t>
                        </m:r>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𝐷</m:t>
                            </m:r>
                          </m:e>
                          <m:sub>
                            <m:r>
                              <a:rPr lang="en-US" sz="1980" i="1">
                                <a:solidFill>
                                  <a:schemeClr val="accent6"/>
                                </a:solidFill>
                                <a:latin typeface="Cambria Math" panose="02040503050406030204" pitchFamily="18" charset="0"/>
                                <a:ea typeface="Cambria Math" panose="02040503050406030204" pitchFamily="18" charset="0"/>
                              </a:rPr>
                              <m:t>𝑖𝑔𝑡</m:t>
                            </m:r>
                          </m:sub>
                        </m:sSub>
                      </m:e>
                    </m:d>
                    <m:r>
                      <a:rPr lang="en-US" sz="1980" i="1">
                        <a:solidFill>
                          <a:schemeClr val="accent6"/>
                        </a:solidFill>
                        <a:latin typeface="Cambria Math" panose="02040503050406030204" pitchFamily="18" charset="0"/>
                        <a:ea typeface="Cambria Math" panose="02040503050406030204" pitchFamily="18" charset="0"/>
                      </a:rPr>
                      <m:t>=</m:t>
                    </m:r>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𝛼</m:t>
                        </m:r>
                      </m:e>
                      <m:sub>
                        <m:r>
                          <a:rPr lang="en-US" sz="1980" i="1">
                            <a:solidFill>
                              <a:schemeClr val="accent6"/>
                            </a:solidFill>
                            <a:latin typeface="Cambria Math" panose="02040503050406030204" pitchFamily="18" charset="0"/>
                            <a:ea typeface="Cambria Math" panose="02040503050406030204" pitchFamily="18" charset="0"/>
                          </a:rPr>
                          <m:t>𝑔</m:t>
                        </m:r>
                      </m:sub>
                    </m:sSub>
                    <m:r>
                      <a:rPr lang="en-US" sz="1980" i="1">
                        <a:solidFill>
                          <a:schemeClr val="accent6"/>
                        </a:solidFill>
                        <a:latin typeface="Cambria Math" panose="02040503050406030204" pitchFamily="18" charset="0"/>
                        <a:ea typeface="Cambria Math" panose="02040503050406030204" pitchFamily="18" charset="0"/>
                      </a:rPr>
                      <m:t>−</m:t>
                    </m:r>
                    <m:r>
                      <a:rPr lang="en-US" sz="1980" i="1">
                        <a:solidFill>
                          <a:schemeClr val="accent6"/>
                        </a:solidFill>
                        <a:latin typeface="Cambria Math" panose="02040503050406030204" pitchFamily="18" charset="0"/>
                        <a:ea typeface="Cambria Math" panose="02040503050406030204" pitchFamily="18" charset="0"/>
                      </a:rPr>
                      <m:t>𝐸</m:t>
                    </m:r>
                    <m:d>
                      <m:dPr>
                        <m:ctrlPr>
                          <a:rPr lang="en-US" sz="1980" i="1">
                            <a:solidFill>
                              <a:schemeClr val="accent6"/>
                            </a:solidFill>
                            <a:latin typeface="Cambria Math" panose="02040503050406030204" pitchFamily="18" charset="0"/>
                            <a:ea typeface="Cambria Math" panose="02040503050406030204" pitchFamily="18" charset="0"/>
                          </a:rPr>
                        </m:ctrlPr>
                      </m:dPr>
                      <m:e>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𝛼</m:t>
                            </m:r>
                          </m:e>
                          <m:sub>
                            <m:r>
                              <a:rPr lang="en-US" sz="1980" i="1">
                                <a:solidFill>
                                  <a:schemeClr val="accent6"/>
                                </a:solidFill>
                                <a:latin typeface="Cambria Math" panose="02040503050406030204" pitchFamily="18" charset="0"/>
                                <a:ea typeface="Cambria Math" panose="02040503050406030204" pitchFamily="18" charset="0"/>
                              </a:rPr>
                              <m:t>𝑔</m:t>
                            </m:r>
                          </m:sub>
                        </m:sSub>
                      </m:e>
                      <m:e>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𝐺</m:t>
                            </m:r>
                          </m:e>
                          <m:sub>
                            <m:r>
                              <a:rPr lang="en-US" sz="1980" i="1">
                                <a:solidFill>
                                  <a:schemeClr val="accent6"/>
                                </a:solidFill>
                                <a:latin typeface="Cambria Math" panose="02040503050406030204" pitchFamily="18" charset="0"/>
                                <a:ea typeface="Cambria Math" panose="02040503050406030204" pitchFamily="18" charset="0"/>
                              </a:rPr>
                              <m:t>𝑖</m:t>
                            </m:r>
                          </m:sub>
                        </m:sSub>
                      </m:e>
                    </m:d>
                    <m:r>
                      <a:rPr lang="en-US" sz="1980" i="1">
                        <a:solidFill>
                          <a:schemeClr val="accent6"/>
                        </a:solidFill>
                        <a:latin typeface="Cambria Math" panose="02040503050406030204" pitchFamily="18" charset="0"/>
                        <a:ea typeface="Cambria Math" panose="02040503050406030204" pitchFamily="18" charset="0"/>
                      </a:rPr>
                      <m:t>+</m:t>
                    </m:r>
                    <m:sSub>
                      <m:sSubPr>
                        <m:ctrlPr>
                          <a:rPr lang="en-US" sz="1980" i="1">
                            <a:solidFill>
                              <a:schemeClr val="accent6"/>
                            </a:solidFill>
                            <a:latin typeface="Cambria Math" panose="02040503050406030204" pitchFamily="18" charset="0"/>
                            <a:ea typeface="Cambria Math" panose="02040503050406030204" pitchFamily="18" charset="0"/>
                          </a:rPr>
                        </m:ctrlPr>
                      </m:sSubPr>
                      <m:e>
                        <m:r>
                          <a:rPr lang="en-US" sz="1980" i="1">
                            <a:solidFill>
                              <a:schemeClr val="accent6"/>
                            </a:solidFill>
                            <a:latin typeface="Cambria Math" panose="02040503050406030204" pitchFamily="18" charset="0"/>
                            <a:ea typeface="Cambria Math" panose="02040503050406030204" pitchFamily="18" charset="0"/>
                          </a:rPr>
                          <m:t>𝜂</m:t>
                        </m:r>
                      </m:e>
                      <m:sub>
                        <m:r>
                          <a:rPr lang="en-US" sz="1980" i="1">
                            <a:solidFill>
                              <a:schemeClr val="accent6"/>
                            </a:solidFill>
                            <a:latin typeface="Cambria Math" panose="02040503050406030204" pitchFamily="18" charset="0"/>
                            <a:ea typeface="Cambria Math" panose="02040503050406030204" pitchFamily="18" charset="0"/>
                          </a:rPr>
                          <m:t>𝑖𝑔𝑡</m:t>
                        </m:r>
                      </m:sub>
                    </m:sSub>
                  </m:oMath>
                </a14:m>
                <a:endParaRPr lang="en-US" sz="198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754380" y="2014338"/>
                <a:ext cx="9464040" cy="5186562"/>
              </a:xfrm>
              <a:blipFill>
                <a:blip r:embed="rId3"/>
                <a:stretch>
                  <a:fillRect/>
                </a:stretch>
              </a:blipFill>
            </p:spPr>
            <p:txBody>
              <a:bodyPr/>
              <a:lstStyle/>
              <a:p>
                <a:r>
                  <a:rPr lang="en-US">
                    <a:noFill/>
                  </a:rPr>
                  <a:t> </a:t>
                </a:r>
              </a:p>
            </p:txBody>
          </p:sp>
        </mc:Fallback>
      </mc:AlternateContent>
      <p:sp>
        <p:nvSpPr>
          <p:cNvPr id="4" name="TextBox 3"/>
          <p:cNvSpPr txBox="1"/>
          <p:nvPr/>
        </p:nvSpPr>
        <p:spPr>
          <a:xfrm>
            <a:off x="2270991" y="6504934"/>
            <a:ext cx="6909264" cy="424732"/>
          </a:xfrm>
          <a:prstGeom prst="rect">
            <a:avLst/>
          </a:prstGeom>
          <a:noFill/>
        </p:spPr>
        <p:txBody>
          <a:bodyPr wrap="none" rtlCol="0">
            <a:spAutoFit/>
          </a:bodyPr>
          <a:lstStyle/>
          <a:p>
            <a:r>
              <a:rPr lang="en-US" sz="2160" dirty="0">
                <a:solidFill>
                  <a:srgbClr val="FF0000"/>
                </a:solidFill>
              </a:rPr>
              <a:t>The new error is independent of treatment assignment!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661" y="1930191"/>
            <a:ext cx="5027350" cy="6652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9145" y="3410090"/>
            <a:ext cx="5150804" cy="1467739"/>
          </a:xfrm>
          <a:prstGeom prst="rect">
            <a:avLst/>
          </a:prstGeom>
        </p:spPr>
      </p:pic>
    </p:spTree>
    <p:extLst>
      <p:ext uri="{BB962C8B-B14F-4D97-AF65-F5344CB8AC3E}">
        <p14:creationId xmlns:p14="http://schemas.microsoft.com/office/powerpoint/2010/main" val="842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common trend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Control group identifies the baseline trend:</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(1)</m:t>
                    </m:r>
                  </m:oMath>
                </a14:m>
                <a:r>
                  <a:rPr lang="en-US" dirty="0"/>
                  <a:t> </a:t>
                </a:r>
              </a:p>
              <a:p>
                <a:r>
                  <a:rPr lang="en-US" dirty="0"/>
                  <a:t>The treatment group is the baseline trend plus the treatment effect:</a:t>
                </a:r>
              </a:p>
              <a:p>
                <a:pPr marL="0" indent="0">
                  <a:buNone/>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𝑖𝑔𝑡</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           (2)</m:t>
                    </m:r>
                  </m:oMath>
                </a14:m>
                <a:endParaRPr lang="en-US" dirty="0"/>
              </a:p>
              <a:p>
                <a:r>
                  <a:rPr lang="en-US" dirty="0"/>
                  <a:t>Differences-in-differences:</a:t>
                </a:r>
              </a:p>
              <a:p>
                <a:pPr marL="0" indent="0">
                  <a:buNone/>
                </a:pPr>
                <a:r>
                  <a:rPr lang="en-US" dirty="0"/>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oMath>
                </a14:m>
                <a:endParaRPr lang="en-US" dirty="0"/>
              </a:p>
              <a:p>
                <a:r>
                  <a:rPr lang="en-US" dirty="0"/>
                  <a:t>Estimation: regression approach.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635684" y="6085560"/>
                <a:ext cx="7701432" cy="5116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20" i="1">
                              <a:latin typeface="Cambria Math" panose="02040503050406030204" pitchFamily="18" charset="0"/>
                            </a:rPr>
                          </m:ctrlPr>
                        </m:sSubPr>
                        <m:e>
                          <m:r>
                            <a:rPr lang="en-US" sz="2520" i="1">
                              <a:latin typeface="Cambria Math" panose="02040503050406030204" pitchFamily="18" charset="0"/>
                            </a:rPr>
                            <m:t>𝑌</m:t>
                          </m:r>
                        </m:e>
                        <m:sub>
                          <m:r>
                            <a:rPr lang="en-US" sz="2520" i="1">
                              <a:latin typeface="Cambria Math" panose="02040503050406030204" pitchFamily="18" charset="0"/>
                            </a:rPr>
                            <m:t>𝑖𝑔𝑡</m:t>
                          </m:r>
                        </m:sub>
                      </m:sSub>
                      <m:r>
                        <a:rPr lang="en-US" sz="2520" i="1">
                          <a:latin typeface="Cambria Math" panose="02040503050406030204" pitchFamily="18" charset="0"/>
                        </a:rPr>
                        <m:t>=</m:t>
                      </m:r>
                      <m:r>
                        <a:rPr lang="en-US" sz="2520" i="1">
                          <a:latin typeface="Cambria Math" panose="02040503050406030204" pitchFamily="18" charset="0"/>
                          <a:ea typeface="Cambria Math" panose="02040503050406030204" pitchFamily="18" charset="0"/>
                        </a:rPr>
                        <m:t>𝜇</m:t>
                      </m:r>
                      <m:r>
                        <a:rPr lang="en-US" sz="2520" i="1">
                          <a:latin typeface="Cambria Math" panose="02040503050406030204" pitchFamily="18" charset="0"/>
                          <a:ea typeface="Cambria Math" panose="02040503050406030204" pitchFamily="18" charset="0"/>
                        </a:rPr>
                        <m:t>+</m:t>
                      </m:r>
                      <m:r>
                        <a:rPr lang="en-US" sz="2520" i="1">
                          <a:latin typeface="Cambria Math" panose="02040503050406030204" pitchFamily="18" charset="0"/>
                          <a:ea typeface="Cambria Math" panose="02040503050406030204" pitchFamily="18" charset="0"/>
                        </a:rPr>
                        <m:t>𝛿</m:t>
                      </m:r>
                      <m:r>
                        <a:rPr lang="en-US" sz="2520" i="1">
                          <a:latin typeface="Cambria Math" panose="02040503050406030204" pitchFamily="18" charset="0"/>
                          <a:ea typeface="Cambria Math" panose="02040503050406030204" pitchFamily="18" charset="0"/>
                        </a:rPr>
                        <m:t>𝐼</m:t>
                      </m:r>
                      <m:d>
                        <m:dPr>
                          <m:ctrlPr>
                            <a:rPr lang="en-US" sz="2520" i="1">
                              <a:latin typeface="Cambria Math" panose="02040503050406030204" pitchFamily="18" charset="0"/>
                              <a:ea typeface="Cambria Math" panose="02040503050406030204" pitchFamily="18" charset="0"/>
                            </a:rPr>
                          </m:ctrlPr>
                        </m:dPr>
                        <m:e>
                          <m:r>
                            <a:rPr lang="en-US" sz="2520" i="1">
                              <a:latin typeface="Cambria Math" panose="02040503050406030204" pitchFamily="18" charset="0"/>
                              <a:ea typeface="Cambria Math" panose="02040503050406030204" pitchFamily="18" charset="0"/>
                            </a:rPr>
                            <m:t>𝑡</m:t>
                          </m:r>
                          <m:r>
                            <a:rPr lang="en-US" sz="2520" i="1">
                              <a:latin typeface="Cambria Math" panose="02040503050406030204" pitchFamily="18" charset="0"/>
                              <a:ea typeface="Cambria Math" panose="02040503050406030204" pitchFamily="18" charset="0"/>
                            </a:rPr>
                            <m:t>=1</m:t>
                          </m:r>
                        </m:e>
                      </m:d>
                      <m:r>
                        <a:rPr lang="en-US" sz="2520" i="1">
                          <a:latin typeface="Cambria Math" panose="02040503050406030204" pitchFamily="18" charset="0"/>
                          <a:ea typeface="Cambria Math" panose="02040503050406030204" pitchFamily="18" charset="0"/>
                        </a:rPr>
                        <m:t>+</m:t>
                      </m:r>
                      <m:r>
                        <a:rPr lang="en-US" sz="2520" i="1">
                          <a:latin typeface="Cambria Math" panose="02040503050406030204" pitchFamily="18" charset="0"/>
                          <a:ea typeface="Cambria Math" panose="02040503050406030204" pitchFamily="18" charset="0"/>
                        </a:rPr>
                        <m:t>𝛾</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𝐺</m:t>
                          </m:r>
                        </m:e>
                        <m:sub>
                          <m:r>
                            <a:rPr lang="en-US" sz="2520" i="1">
                              <a:latin typeface="Cambria Math" panose="02040503050406030204" pitchFamily="18" charset="0"/>
                              <a:ea typeface="Cambria Math" panose="02040503050406030204" pitchFamily="18" charset="0"/>
                            </a:rPr>
                            <m:t>𝑖</m:t>
                          </m:r>
                        </m:sub>
                      </m:sSub>
                      <m:r>
                        <a:rPr lang="en-US" sz="2520" i="1">
                          <a:latin typeface="Cambria Math" panose="02040503050406030204" pitchFamily="18" charset="0"/>
                          <a:ea typeface="Cambria Math" panose="02040503050406030204" pitchFamily="18" charset="0"/>
                        </a:rPr>
                        <m:t>+</m:t>
                      </m:r>
                      <m:r>
                        <a:rPr lang="en-US" sz="2520" i="1">
                          <a:latin typeface="Cambria Math" panose="02040503050406030204" pitchFamily="18" charset="0"/>
                          <a:ea typeface="Cambria Math" panose="02040503050406030204" pitchFamily="18" charset="0"/>
                        </a:rPr>
                        <m:t>𝜏</m:t>
                      </m:r>
                      <m:d>
                        <m:dPr>
                          <m:ctrlPr>
                            <a:rPr lang="en-US" sz="2520" i="1">
                              <a:latin typeface="Cambria Math" panose="02040503050406030204" pitchFamily="18" charset="0"/>
                              <a:ea typeface="Cambria Math" panose="02040503050406030204" pitchFamily="18" charset="0"/>
                            </a:rPr>
                          </m:ctrlPr>
                        </m:dPr>
                        <m:e>
                          <m:r>
                            <a:rPr lang="en-US" sz="2520" i="1">
                              <a:latin typeface="Cambria Math" panose="02040503050406030204" pitchFamily="18" charset="0"/>
                              <a:ea typeface="Cambria Math" panose="02040503050406030204" pitchFamily="18" charset="0"/>
                            </a:rPr>
                            <m:t>𝐼</m:t>
                          </m:r>
                          <m:d>
                            <m:dPr>
                              <m:ctrlPr>
                                <a:rPr lang="en-US" sz="2520" i="1">
                                  <a:latin typeface="Cambria Math" panose="02040503050406030204" pitchFamily="18" charset="0"/>
                                  <a:ea typeface="Cambria Math" panose="02040503050406030204" pitchFamily="18" charset="0"/>
                                </a:rPr>
                              </m:ctrlPr>
                            </m:dPr>
                            <m:e>
                              <m:r>
                                <a:rPr lang="en-US" sz="2520" i="1">
                                  <a:latin typeface="Cambria Math" panose="02040503050406030204" pitchFamily="18" charset="0"/>
                                  <a:ea typeface="Cambria Math" panose="02040503050406030204" pitchFamily="18" charset="0"/>
                                </a:rPr>
                                <m:t>𝑡</m:t>
                              </m:r>
                              <m:r>
                                <a:rPr lang="en-US" sz="2520" i="1">
                                  <a:latin typeface="Cambria Math" panose="02040503050406030204" pitchFamily="18" charset="0"/>
                                  <a:ea typeface="Cambria Math" panose="02040503050406030204" pitchFamily="18" charset="0"/>
                                </a:rPr>
                                <m:t>=1</m:t>
                              </m:r>
                            </m:e>
                          </m:d>
                          <m:r>
                            <a:rPr lang="en-US" sz="2520" i="1">
                              <a:latin typeface="Cambria Math" panose="02040503050406030204" pitchFamily="18" charset="0"/>
                              <a:ea typeface="Cambria Math" panose="02040503050406030204" pitchFamily="18" charset="0"/>
                            </a:rPr>
                            <m:t>×</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𝐺</m:t>
                              </m:r>
                            </m:e>
                            <m:sub>
                              <m:r>
                                <a:rPr lang="en-US" sz="2520" i="1">
                                  <a:latin typeface="Cambria Math" panose="02040503050406030204" pitchFamily="18" charset="0"/>
                                  <a:ea typeface="Cambria Math" panose="02040503050406030204" pitchFamily="18" charset="0"/>
                                </a:rPr>
                                <m:t>𝑖</m:t>
                              </m:r>
                            </m:sub>
                          </m:sSub>
                        </m:e>
                      </m:d>
                      <m:r>
                        <a:rPr lang="en-US" sz="2520" i="1">
                          <a:latin typeface="Cambria Math" panose="02040503050406030204" pitchFamily="18" charset="0"/>
                          <a:ea typeface="Cambria Math" panose="02040503050406030204" pitchFamily="18" charset="0"/>
                        </a:rPr>
                        <m:t>+</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𝜀</m:t>
                          </m:r>
                        </m:e>
                        <m:sub>
                          <m:r>
                            <a:rPr lang="en-US" sz="2520" i="1">
                              <a:latin typeface="Cambria Math" panose="02040503050406030204" pitchFamily="18" charset="0"/>
                              <a:ea typeface="Cambria Math" panose="02040503050406030204" pitchFamily="18" charset="0"/>
                            </a:rPr>
                            <m:t>𝑖𝑔𝑡</m:t>
                          </m:r>
                        </m:sub>
                      </m:sSub>
                    </m:oMath>
                  </m:oMathPara>
                </a14:m>
                <a:endParaRPr lang="en-US" sz="2520" dirty="0"/>
              </a:p>
            </p:txBody>
          </p:sp>
        </mc:Choice>
        <mc:Fallback xmlns="">
          <p:sp>
            <p:nvSpPr>
              <p:cNvPr id="5" name="Rectangle 4"/>
              <p:cNvSpPr>
                <a:spLocks noRot="1" noChangeAspect="1" noMove="1" noResize="1" noEditPoints="1" noAdjustHandles="1" noChangeArrowheads="1" noChangeShapeType="1" noTextEdit="1"/>
              </p:cNvSpPr>
              <p:nvPr/>
            </p:nvSpPr>
            <p:spPr>
              <a:xfrm>
                <a:off x="1635684" y="6085560"/>
                <a:ext cx="7701432" cy="51167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675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 data</a:t>
            </a:r>
          </a:p>
        </p:txBody>
      </p:sp>
      <p:sp>
        <p:nvSpPr>
          <p:cNvPr id="3" name="Content Placeholder 2"/>
          <p:cNvSpPr>
            <a:spLocks noGrp="1"/>
          </p:cNvSpPr>
          <p:nvPr>
            <p:ph idx="4294967295"/>
          </p:nvPr>
        </p:nvSpPr>
        <p:spPr/>
        <p:txBody>
          <a:bodyPr/>
          <a:lstStyle/>
          <a:p>
            <a:r>
              <a:rPr lang="en-US" dirty="0"/>
              <a:t>If we have panel data, then we can estimate this in a different, more direct way. Note that:</a:t>
            </a:r>
          </a:p>
          <a:p>
            <a:pPr marL="0" indent="0">
              <a:buNone/>
            </a:pPr>
            <a:r>
              <a:rPr lang="en-US" dirty="0"/>
              <a:t>                            </a:t>
            </a:r>
          </a:p>
          <a:p>
            <a:pPr marL="0" indent="0">
              <a:buNone/>
            </a:pPr>
            <a:endParaRPr lang="en-US" dirty="0"/>
          </a:p>
          <a:p>
            <a:r>
              <a:rPr lang="en-US" dirty="0"/>
              <a:t>We can estimate the effect by regressing the change for each unit on the treatment.</a:t>
            </a:r>
          </a:p>
        </p:txBody>
      </p:sp>
      <mc:AlternateContent xmlns:mc="http://schemas.openxmlformats.org/markup-compatibility/2006" xmlns:a14="http://schemas.microsoft.com/office/drawing/2010/main">
        <mc:Choice Requires="a14">
          <p:sp>
            <p:nvSpPr>
              <p:cNvPr id="4" name="Rectangle 3"/>
              <p:cNvSpPr/>
              <p:nvPr/>
            </p:nvSpPr>
            <p:spPr>
              <a:xfrm>
                <a:off x="2540742" y="3647049"/>
                <a:ext cx="6564298" cy="539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20" i="1">
                          <a:solidFill>
                            <a:srgbClr val="FF0000"/>
                          </a:solidFill>
                          <a:latin typeface="Cambria Math" panose="02040503050406030204" pitchFamily="18" charset="0"/>
                          <a:ea typeface="Cambria Math" panose="02040503050406030204" pitchFamily="18" charset="0"/>
                        </a:rPr>
                        <m:t>𝐸</m:t>
                      </m:r>
                      <m:d>
                        <m:dPr>
                          <m:ctrlPr>
                            <a:rPr lang="en-US" sz="2520" i="1">
                              <a:solidFill>
                                <a:srgbClr val="FF0000"/>
                              </a:solidFill>
                              <a:latin typeface="Cambria Math" panose="02040503050406030204" pitchFamily="18" charset="0"/>
                              <a:ea typeface="Cambria Math" panose="02040503050406030204" pitchFamily="18" charset="0"/>
                            </a:rPr>
                          </m:ctrlPr>
                        </m:dPr>
                        <m:e>
                          <m:sSub>
                            <m:sSubPr>
                              <m:ctrlPr>
                                <a:rPr lang="en-US" sz="2520" i="1">
                                  <a:solidFill>
                                    <a:srgbClr val="FF0000"/>
                                  </a:solidFill>
                                  <a:latin typeface="Cambria Math" panose="02040503050406030204" pitchFamily="18" charset="0"/>
                                </a:rPr>
                              </m:ctrlPr>
                            </m:sSubPr>
                            <m:e>
                              <m:r>
                                <a:rPr lang="en-US" sz="2520" i="1">
                                  <a:solidFill>
                                    <a:srgbClr val="FF0000"/>
                                  </a:solidFill>
                                  <a:latin typeface="Cambria Math" panose="02040503050406030204" pitchFamily="18" charset="0"/>
                                </a:rPr>
                                <m:t>𝑌</m:t>
                              </m:r>
                            </m:e>
                            <m:sub>
                              <m:r>
                                <a:rPr lang="en-US" sz="2520" i="1">
                                  <a:solidFill>
                                    <a:srgbClr val="FF0000"/>
                                  </a:solidFill>
                                  <a:latin typeface="Cambria Math" panose="02040503050406030204" pitchFamily="18" charset="0"/>
                                </a:rPr>
                                <m:t>𝑖𝑔</m:t>
                              </m:r>
                              <m:r>
                                <a:rPr lang="en-US" sz="2520" i="1">
                                  <a:solidFill>
                                    <a:srgbClr val="FF0000"/>
                                  </a:solidFill>
                                  <a:latin typeface="Cambria Math" panose="02040503050406030204" pitchFamily="18" charset="0"/>
                                </a:rPr>
                                <m:t>1</m:t>
                              </m:r>
                            </m:sub>
                          </m:sSub>
                          <m:r>
                            <a:rPr lang="en-US" sz="2520" i="1">
                              <a:solidFill>
                                <a:srgbClr val="FF0000"/>
                              </a:solidFill>
                              <a:latin typeface="Cambria Math" panose="02040503050406030204" pitchFamily="18" charset="0"/>
                            </a:rPr>
                            <m:t>−</m:t>
                          </m:r>
                          <m:sSub>
                            <m:sSubPr>
                              <m:ctrlPr>
                                <a:rPr lang="en-US" sz="2520" i="1">
                                  <a:solidFill>
                                    <a:srgbClr val="FF0000"/>
                                  </a:solidFill>
                                  <a:latin typeface="Cambria Math" panose="02040503050406030204" pitchFamily="18" charset="0"/>
                                </a:rPr>
                              </m:ctrlPr>
                            </m:sSubPr>
                            <m:e>
                              <m:r>
                                <a:rPr lang="en-US" sz="2520" i="1">
                                  <a:solidFill>
                                    <a:srgbClr val="FF0000"/>
                                  </a:solidFill>
                                  <a:latin typeface="Cambria Math" panose="02040503050406030204" pitchFamily="18" charset="0"/>
                                </a:rPr>
                                <m:t>𝑌</m:t>
                              </m:r>
                            </m:e>
                            <m:sub>
                              <m:r>
                                <a:rPr lang="en-US" sz="2520" i="1">
                                  <a:solidFill>
                                    <a:srgbClr val="FF0000"/>
                                  </a:solidFill>
                                  <a:latin typeface="Cambria Math" panose="02040503050406030204" pitchFamily="18" charset="0"/>
                                </a:rPr>
                                <m:t>𝑖𝑔</m:t>
                              </m:r>
                              <m:r>
                                <a:rPr lang="en-US" sz="2520" i="1">
                                  <a:solidFill>
                                    <a:srgbClr val="FF0000"/>
                                  </a:solidFill>
                                  <a:latin typeface="Cambria Math" panose="02040503050406030204" pitchFamily="18" charset="0"/>
                                </a:rPr>
                                <m:t>0</m:t>
                              </m:r>
                            </m:sub>
                          </m:sSub>
                          <m:r>
                            <a:rPr lang="en-US" sz="2520" i="1">
                              <a:solidFill>
                                <a:srgbClr val="FF0000"/>
                              </a:solidFill>
                              <a:latin typeface="Cambria Math" panose="02040503050406030204" pitchFamily="18" charset="0"/>
                            </a:rPr>
                            <m:t>|</m:t>
                          </m:r>
                          <m:sSub>
                            <m:sSubPr>
                              <m:ctrlPr>
                                <a:rPr lang="en-US" sz="2520" i="1">
                                  <a:solidFill>
                                    <a:srgbClr val="FF0000"/>
                                  </a:solidFill>
                                  <a:latin typeface="Cambria Math" panose="02040503050406030204" pitchFamily="18" charset="0"/>
                                  <a:ea typeface="Cambria Math" panose="02040503050406030204" pitchFamily="18" charset="0"/>
                                </a:rPr>
                              </m:ctrlPr>
                            </m:sSubPr>
                            <m:e>
                              <m:r>
                                <a:rPr lang="en-US" sz="2520" i="1">
                                  <a:solidFill>
                                    <a:srgbClr val="FF0000"/>
                                  </a:solidFill>
                                  <a:latin typeface="Cambria Math" panose="02040503050406030204" pitchFamily="18" charset="0"/>
                                  <a:ea typeface="Cambria Math" panose="02040503050406030204" pitchFamily="18" charset="0"/>
                                </a:rPr>
                                <m:t>𝐺</m:t>
                              </m:r>
                            </m:e>
                            <m:sub>
                              <m:r>
                                <a:rPr lang="en-US" sz="2520" i="1">
                                  <a:solidFill>
                                    <a:srgbClr val="FF0000"/>
                                  </a:solidFill>
                                  <a:latin typeface="Cambria Math" panose="02040503050406030204" pitchFamily="18" charset="0"/>
                                  <a:ea typeface="Cambria Math" panose="02040503050406030204" pitchFamily="18" charset="0"/>
                                </a:rPr>
                                <m:t>𝑖</m:t>
                              </m:r>
                            </m:sub>
                          </m:sSub>
                          <m:r>
                            <a:rPr lang="en-US" sz="2520" i="1">
                              <a:solidFill>
                                <a:srgbClr val="FF0000"/>
                              </a:solidFill>
                              <a:latin typeface="Cambria Math" panose="02040503050406030204" pitchFamily="18" charset="0"/>
                              <a:ea typeface="Cambria Math" panose="02040503050406030204" pitchFamily="18" charset="0"/>
                            </a:rPr>
                            <m:t>=1</m:t>
                          </m:r>
                        </m:e>
                      </m:d>
                      <m:r>
                        <a:rPr lang="en-US" sz="2520" i="1">
                          <a:solidFill>
                            <a:srgbClr val="FF0000"/>
                          </a:solidFill>
                          <a:latin typeface="Cambria Math" panose="02040503050406030204" pitchFamily="18" charset="0"/>
                          <a:ea typeface="Cambria Math" panose="02040503050406030204" pitchFamily="18" charset="0"/>
                        </a:rPr>
                        <m:t>−</m:t>
                      </m:r>
                      <m:r>
                        <a:rPr lang="en-US" sz="2520" i="1">
                          <a:solidFill>
                            <a:srgbClr val="FF0000"/>
                          </a:solidFill>
                          <a:latin typeface="Cambria Math" panose="02040503050406030204" pitchFamily="18" charset="0"/>
                          <a:ea typeface="Cambria Math" panose="02040503050406030204" pitchFamily="18" charset="0"/>
                        </a:rPr>
                        <m:t>𝐸</m:t>
                      </m:r>
                      <m:d>
                        <m:dPr>
                          <m:ctrlPr>
                            <a:rPr lang="en-US" sz="2520" i="1">
                              <a:solidFill>
                                <a:srgbClr val="FF0000"/>
                              </a:solidFill>
                              <a:latin typeface="Cambria Math" panose="02040503050406030204" pitchFamily="18" charset="0"/>
                              <a:ea typeface="Cambria Math" panose="02040503050406030204" pitchFamily="18" charset="0"/>
                            </a:rPr>
                          </m:ctrlPr>
                        </m:dPr>
                        <m:e>
                          <m:sSub>
                            <m:sSubPr>
                              <m:ctrlPr>
                                <a:rPr lang="en-US" sz="2520" i="1">
                                  <a:solidFill>
                                    <a:srgbClr val="FF0000"/>
                                  </a:solidFill>
                                  <a:latin typeface="Cambria Math" panose="02040503050406030204" pitchFamily="18" charset="0"/>
                                </a:rPr>
                              </m:ctrlPr>
                            </m:sSubPr>
                            <m:e>
                              <m:r>
                                <a:rPr lang="en-US" sz="2520" i="1">
                                  <a:solidFill>
                                    <a:srgbClr val="FF0000"/>
                                  </a:solidFill>
                                  <a:latin typeface="Cambria Math" panose="02040503050406030204" pitchFamily="18" charset="0"/>
                                </a:rPr>
                                <m:t>𝑌</m:t>
                              </m:r>
                            </m:e>
                            <m:sub>
                              <m:r>
                                <a:rPr lang="en-US" sz="2520" i="1">
                                  <a:solidFill>
                                    <a:srgbClr val="FF0000"/>
                                  </a:solidFill>
                                  <a:latin typeface="Cambria Math" panose="02040503050406030204" pitchFamily="18" charset="0"/>
                                </a:rPr>
                                <m:t>𝑖𝑔</m:t>
                              </m:r>
                              <m:r>
                                <a:rPr lang="en-US" sz="2520" i="1">
                                  <a:solidFill>
                                    <a:srgbClr val="FF0000"/>
                                  </a:solidFill>
                                  <a:latin typeface="Cambria Math" panose="02040503050406030204" pitchFamily="18" charset="0"/>
                                </a:rPr>
                                <m:t>1</m:t>
                              </m:r>
                            </m:sub>
                          </m:sSub>
                          <m:r>
                            <a:rPr lang="en-US" sz="2520" i="1">
                              <a:solidFill>
                                <a:srgbClr val="FF0000"/>
                              </a:solidFill>
                              <a:latin typeface="Cambria Math" panose="02040503050406030204" pitchFamily="18" charset="0"/>
                            </a:rPr>
                            <m:t>−</m:t>
                          </m:r>
                          <m:sSub>
                            <m:sSubPr>
                              <m:ctrlPr>
                                <a:rPr lang="en-US" sz="2520" i="1">
                                  <a:solidFill>
                                    <a:srgbClr val="FF0000"/>
                                  </a:solidFill>
                                  <a:latin typeface="Cambria Math" panose="02040503050406030204" pitchFamily="18" charset="0"/>
                                </a:rPr>
                              </m:ctrlPr>
                            </m:sSubPr>
                            <m:e>
                              <m:r>
                                <a:rPr lang="en-US" sz="2520" i="1">
                                  <a:solidFill>
                                    <a:srgbClr val="FF0000"/>
                                  </a:solidFill>
                                  <a:latin typeface="Cambria Math" panose="02040503050406030204" pitchFamily="18" charset="0"/>
                                </a:rPr>
                                <m:t>𝑌</m:t>
                              </m:r>
                            </m:e>
                            <m:sub>
                              <m:r>
                                <a:rPr lang="en-US" sz="2520" i="1">
                                  <a:solidFill>
                                    <a:srgbClr val="FF0000"/>
                                  </a:solidFill>
                                  <a:latin typeface="Cambria Math" panose="02040503050406030204" pitchFamily="18" charset="0"/>
                                </a:rPr>
                                <m:t>𝑖𝑔</m:t>
                              </m:r>
                              <m:r>
                                <a:rPr lang="en-US" sz="2520" i="1">
                                  <a:solidFill>
                                    <a:srgbClr val="FF0000"/>
                                  </a:solidFill>
                                  <a:latin typeface="Cambria Math" panose="02040503050406030204" pitchFamily="18" charset="0"/>
                                </a:rPr>
                                <m:t>0</m:t>
                              </m:r>
                            </m:sub>
                          </m:sSub>
                          <m:r>
                            <a:rPr lang="en-US" sz="2520" i="1">
                              <a:solidFill>
                                <a:srgbClr val="FF0000"/>
                              </a:solidFill>
                              <a:latin typeface="Cambria Math" panose="02040503050406030204" pitchFamily="18" charset="0"/>
                            </a:rPr>
                            <m:t>|</m:t>
                          </m:r>
                          <m:sSub>
                            <m:sSubPr>
                              <m:ctrlPr>
                                <a:rPr lang="en-US" sz="2520" i="1">
                                  <a:solidFill>
                                    <a:srgbClr val="FF0000"/>
                                  </a:solidFill>
                                  <a:latin typeface="Cambria Math" panose="02040503050406030204" pitchFamily="18" charset="0"/>
                                  <a:ea typeface="Cambria Math" panose="02040503050406030204" pitchFamily="18" charset="0"/>
                                </a:rPr>
                              </m:ctrlPr>
                            </m:sSubPr>
                            <m:e>
                              <m:r>
                                <a:rPr lang="en-US" sz="2520" i="1">
                                  <a:solidFill>
                                    <a:srgbClr val="FF0000"/>
                                  </a:solidFill>
                                  <a:latin typeface="Cambria Math" panose="02040503050406030204" pitchFamily="18" charset="0"/>
                                  <a:ea typeface="Cambria Math" panose="02040503050406030204" pitchFamily="18" charset="0"/>
                                </a:rPr>
                                <m:t>𝐺</m:t>
                              </m:r>
                            </m:e>
                            <m:sub>
                              <m:r>
                                <a:rPr lang="en-US" sz="2520" i="1">
                                  <a:solidFill>
                                    <a:srgbClr val="FF0000"/>
                                  </a:solidFill>
                                  <a:latin typeface="Cambria Math" panose="02040503050406030204" pitchFamily="18" charset="0"/>
                                  <a:ea typeface="Cambria Math" panose="02040503050406030204" pitchFamily="18" charset="0"/>
                                </a:rPr>
                                <m:t>𝑖</m:t>
                              </m:r>
                            </m:sub>
                          </m:sSub>
                          <m:r>
                            <a:rPr lang="en-US" sz="2520" i="1">
                              <a:solidFill>
                                <a:srgbClr val="FF0000"/>
                              </a:solidFill>
                              <a:latin typeface="Cambria Math" panose="02040503050406030204" pitchFamily="18" charset="0"/>
                              <a:ea typeface="Cambria Math" panose="02040503050406030204" pitchFamily="18" charset="0"/>
                            </a:rPr>
                            <m:t>=0</m:t>
                          </m:r>
                        </m:e>
                      </m:d>
                    </m:oMath>
                  </m:oMathPara>
                </a14:m>
                <a:endParaRPr lang="en-US" sz="2520"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540742" y="3647049"/>
                <a:ext cx="6564298" cy="5394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756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6312</TotalTime>
  <Words>323</Words>
  <Application>Microsoft Office PowerPoint</Application>
  <PresentationFormat>Custom</PresentationFormat>
  <Paragraphs>74</Paragraphs>
  <Slides>10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DejaVu Sans</vt:lpstr>
      <vt:lpstr>Arial</vt:lpstr>
      <vt:lpstr>Calibri</vt:lpstr>
      <vt:lpstr>Cambria Math</vt:lpstr>
      <vt:lpstr>Century Gothic</vt:lpstr>
      <vt:lpstr>Century Gothic Bold</vt:lpstr>
      <vt:lpstr>Symbol</vt:lpstr>
      <vt:lpstr>Wingdings</vt:lpstr>
      <vt:lpstr>Office Theme</vt:lpstr>
      <vt:lpstr>Office Theme</vt:lpstr>
      <vt:lpstr>PowerPoint Presentation</vt:lpstr>
      <vt:lpstr>Basic setup</vt:lpstr>
      <vt:lpstr>DID can be applied with panel data or two cross-sections</vt:lpstr>
      <vt:lpstr>Potential outcomes approach to DID</vt:lpstr>
      <vt:lpstr>Constant effects linear DID model</vt:lpstr>
      <vt:lpstr>PowerPoint Presentation</vt:lpstr>
      <vt:lpstr>Rewrite the above model under baseline trend assumption</vt:lpstr>
      <vt:lpstr>Under common trend assumption</vt:lpstr>
      <vt:lpstr>Panel data</vt:lpstr>
      <vt:lpstr>Threats to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333</cp:revision>
  <cp:lastPrinted>2016-08-31T21:58:28Z</cp:lastPrinted>
  <dcterms:created xsi:type="dcterms:W3CDTF">2016-08-02T16:41:37Z</dcterms:created>
  <dcterms:modified xsi:type="dcterms:W3CDTF">2018-07-23T20:05:02Z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