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265" r:id="rId4"/>
    <p:sldId id="273" r:id="rId5"/>
    <p:sldId id="279" r:id="rId6"/>
    <p:sldId id="282" r:id="rId7"/>
    <p:sldId id="290" r:id="rId8"/>
    <p:sldId id="320" r:id="rId9"/>
    <p:sldId id="291" r:id="rId10"/>
    <p:sldId id="317" r:id="rId11"/>
    <p:sldId id="318" r:id="rId12"/>
    <p:sldId id="319" r:id="rId13"/>
  </p:sldIdLst>
  <p:sldSz cx="10972800" cy="8229600" type="B4JIS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CC68-456D-49FF-AE30-EA69C13092D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8C835-1860-4B1D-ABE6-A900F352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87E0-F3C8-448E-AFBA-0994421DFA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outcomes is the baseline characteristics for a subject, so it is subject</a:t>
            </a:r>
            <a:r>
              <a:rPr lang="en-US" baseline="0" dirty="0"/>
              <a:t> characteristics.</a:t>
            </a:r>
          </a:p>
          <a:p>
            <a:r>
              <a:rPr lang="en-US" sz="1200" dirty="0">
                <a:solidFill>
                  <a:prstClr val="black"/>
                </a:solidFill>
              </a:rPr>
              <a:t>Y</a:t>
            </a:r>
            <a:r>
              <a:rPr lang="en-US" sz="1200" baseline="-25000" dirty="0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(a) is the baseline characteristics</a:t>
            </a:r>
            <a:r>
              <a:rPr lang="en-US" sz="1200" baseline="0" dirty="0">
                <a:solidFill>
                  <a:prstClr val="black"/>
                </a:solidFill>
              </a:rPr>
              <a:t>, it is not same as </a:t>
            </a:r>
            <a:r>
              <a:rPr lang="en-US" sz="1200" dirty="0">
                <a:solidFill>
                  <a:prstClr val="black"/>
                </a:solidFill>
              </a:rPr>
              <a:t>Y</a:t>
            </a:r>
            <a:r>
              <a:rPr lang="en-US" sz="1200" baseline="-25000" dirty="0">
                <a:solidFill>
                  <a:prstClr val="black"/>
                </a:solidFill>
              </a:rPr>
              <a:t>i</a:t>
            </a:r>
            <a:r>
              <a:rPr lang="en-US" sz="1200" baseline="0" dirty="0">
                <a:solidFill>
                  <a:prstClr val="black"/>
                </a:solidFill>
              </a:rPr>
              <a:t>.</a:t>
            </a:r>
          </a:p>
          <a:p>
            <a:r>
              <a:rPr lang="en-US" sz="1200" baseline="0" dirty="0">
                <a:solidFill>
                  <a:schemeClr val="tx1"/>
                </a:solidFill>
              </a:rPr>
              <a:t>Randomization is a much stronger assumption than exchangeability: randomization implies Ai is independent to all subjects characteristics, but exchangeability only implies Ai is </a:t>
            </a:r>
            <a:r>
              <a:rPr lang="en-US" sz="1200" baseline="0" dirty="0" err="1">
                <a:solidFill>
                  <a:schemeClr val="tx1"/>
                </a:solidFill>
              </a:rPr>
              <a:t>indep</a:t>
            </a:r>
            <a:r>
              <a:rPr lang="en-US" sz="1200" baseline="0" dirty="0">
                <a:solidFill>
                  <a:schemeClr val="tx1"/>
                </a:solidFill>
              </a:rPr>
              <a:t>. to </a:t>
            </a:r>
            <a:r>
              <a:rPr lang="en-US" sz="1200" dirty="0">
                <a:solidFill>
                  <a:prstClr val="black"/>
                </a:solidFill>
              </a:rPr>
              <a:t>Y</a:t>
            </a:r>
            <a:r>
              <a:rPr lang="en-US" sz="1200" baseline="-25000" dirty="0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(a).</a:t>
            </a:r>
            <a:endParaRPr lang="en-US" sz="1200" baseline="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87E0-F3C8-448E-AFBA-0994421DFA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SUTVA: Potential</a:t>
            </a:r>
            <a:r>
              <a:rPr lang="en-US" baseline="0" dirty="0"/>
              <a:t> outcomes neither depend on the method of treatment nor other subjects’ treatment.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287E0-F3C8-448E-AFBA-0994421DF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828720" y="694440"/>
            <a:ext cx="9595080" cy="305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273040" y="2115000"/>
            <a:ext cx="6705720" cy="535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8720" y="694440"/>
            <a:ext cx="9595080" cy="305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2872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535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745240" y="491004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872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45240" y="2115000"/>
            <a:ext cx="468216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28720" y="4910040"/>
            <a:ext cx="9595080" cy="2552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3597480"/>
            <a:ext cx="9326520" cy="1763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200" b="0" strike="noStrike" cap="all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 Bold"/>
              </a:rPr>
              <a:t>Click to edit Master title style</a:t>
            </a:r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Line 2"/>
          <p:cNvSpPr/>
          <p:nvPr/>
        </p:nvSpPr>
        <p:spPr>
          <a:xfrm flipV="1">
            <a:off x="1754280" y="3489120"/>
            <a:ext cx="7463880" cy="6480"/>
          </a:xfrm>
          <a:prstGeom prst="line">
            <a:avLst/>
          </a:prstGeom>
          <a:ln w="3240">
            <a:solidFill>
              <a:srgbClr val="B01C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906680" y="7857720"/>
            <a:ext cx="3065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222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©UNIVERSITY OF UTAH HEALTH,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4296960" y="2571480"/>
            <a:ext cx="2259360" cy="592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48640" y="1925640"/>
            <a:ext cx="987516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2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4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8720" y="694440"/>
            <a:ext cx="9595080" cy="659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59" b="0" strike="noStrike" cap="all" spc="-1">
                <a:solidFill>
                  <a:srgbClr val="B01C3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95040" cy="8302320"/>
          </a:xfrm>
          <a:prstGeom prst="rect">
            <a:avLst/>
          </a:prstGeom>
          <a:solidFill>
            <a:srgbClr val="AF282C">
              <a:alpha val="80000"/>
            </a:srgbClr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28720" y="2115000"/>
            <a:ext cx="9595080" cy="535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59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8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Third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Fourth level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Fifth level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944720" y="7867080"/>
            <a:ext cx="893160" cy="30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Level@HANDLE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107880" y="7867080"/>
            <a:ext cx="893160" cy="30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LevelHASHTAG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270680" y="7867080"/>
            <a:ext cx="893160" cy="30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1" strike="noStrike" spc="148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LevelMISC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Line 7"/>
          <p:cNvSpPr/>
          <p:nvPr/>
        </p:nvSpPr>
        <p:spPr>
          <a:xfrm>
            <a:off x="1932120" y="7856280"/>
            <a:ext cx="9545400" cy="360"/>
          </a:xfrm>
          <a:prstGeom prst="line">
            <a:avLst/>
          </a:prstGeom>
          <a:ln w="12600">
            <a:solidFill>
              <a:srgbClr val="A217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5164200" y="7486560"/>
            <a:ext cx="5808240" cy="3693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lang="en-US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lang="en-US" sz="192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lang="en-US" sz="144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lang="en-US" sz="20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A3152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LevelSource:</a:t>
            </a:r>
            <a:endParaRPr lang="en-US" sz="3359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7845840" y="7857720"/>
            <a:ext cx="3126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222">
                <a:solidFill>
                  <a:srgbClr val="A21727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©UNIVERSITY OF UTAH HEALTH,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6"/>
          <p:cNvPicPr/>
          <p:nvPr/>
        </p:nvPicPr>
        <p:blipFill>
          <a:blip r:embed="rId14"/>
          <a:stretch/>
        </p:blipFill>
        <p:spPr>
          <a:xfrm>
            <a:off x="457200" y="7717680"/>
            <a:ext cx="1337040" cy="350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22960" y="3597480"/>
            <a:ext cx="9326520" cy="176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88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042820" y="4479300"/>
            <a:ext cx="7479552" cy="230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DECART Summer School 2018: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Causal Inference Module</a:t>
            </a:r>
          </a:p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altLang="zh-C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Counterfactual Outcomes and Assumptions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58483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Standard Assumptions of Causal Inference</a:t>
            </a:r>
            <a:endParaRPr lang="en-US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74320" y="1371600"/>
            <a:ext cx="10332720" cy="6309360"/>
          </a:xfrm>
        </p:spPr>
        <p:txBody>
          <a:bodyPr>
            <a:normAutofit/>
          </a:bodyPr>
          <a:lstStyle/>
          <a:p>
            <a:pPr marL="617220" indent="-617220">
              <a:buFont typeface="+mj-lt"/>
              <a:buAutoNum type="arabicPeriod" startAt="2"/>
            </a:pPr>
            <a:r>
              <a:rPr lang="en-US" sz="2400" b="1" i="1" dirty="0"/>
              <a:t>Positivity</a:t>
            </a:r>
            <a:r>
              <a:rPr lang="en-US" sz="2400" i="1" dirty="0"/>
              <a:t>:</a:t>
            </a:r>
            <a:r>
              <a:rPr lang="en-US" sz="2400" b="1" dirty="0"/>
              <a:t> </a:t>
            </a:r>
            <a:r>
              <a:rPr lang="en-US" sz="2400" dirty="0"/>
              <a:t>0</a:t>
            </a:r>
            <a:r>
              <a:rPr lang="en-US" sz="2400" b="1" dirty="0"/>
              <a:t> &lt; </a:t>
            </a:r>
            <a:r>
              <a:rPr lang="en-US" sz="2400" dirty="0" err="1"/>
              <a:t>Pr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 = 1|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 X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 …, 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p</a:t>
            </a:r>
            <a:r>
              <a:rPr lang="en-US" sz="2400" dirty="0"/>
              <a:t>) &lt; 1 for all values of </a:t>
            </a:r>
            <a:r>
              <a:rPr lang="en-US" sz="2400" dirty="0">
                <a:solidFill>
                  <a:prstClr val="black"/>
                </a:solidFill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 X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 …, 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i="1" baseline="-25000" dirty="0" err="1">
                <a:solidFill>
                  <a:prstClr val="black"/>
                </a:solidFill>
              </a:rPr>
              <a:t>p</a:t>
            </a:r>
            <a:r>
              <a:rPr lang="en-US" sz="2400" i="1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occur in the study population. </a:t>
            </a:r>
            <a:endParaRPr lang="en-US" sz="2400" i="1" baseline="-250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Positivity requires that all possible values of the treatment (treated and untreated for the examples we have been considering) may occur </a:t>
            </a:r>
            <a:r>
              <a:rPr lang="en-US" sz="2400" dirty="0">
                <a:solidFill>
                  <a:srgbClr val="FF0000"/>
                </a:solidFill>
              </a:rPr>
              <a:t>for every combination of values for the covariates </a:t>
            </a:r>
            <a:r>
              <a:rPr lang="en-US" sz="2400" dirty="0">
                <a:solidFill>
                  <a:prstClr val="black"/>
                </a:solidFill>
              </a:rPr>
              <a:t>that occur in the study population </a:t>
            </a:r>
          </a:p>
          <a:p>
            <a:r>
              <a:rPr lang="en-US" sz="2400" dirty="0">
                <a:solidFill>
                  <a:prstClr val="black"/>
                </a:solidFill>
              </a:rPr>
              <a:t>Positivity can be thought of as a type of equipoise condition. </a:t>
            </a:r>
          </a:p>
          <a:p>
            <a:r>
              <a:rPr lang="en-US" sz="2400" dirty="0">
                <a:solidFill>
                  <a:prstClr val="black"/>
                </a:solidFill>
              </a:rPr>
              <a:t>Positivity is not absolutely required when performing causal inference using regression analysis. However, if positivity is violated, the analysis will require </a:t>
            </a:r>
            <a:r>
              <a:rPr lang="en-US" sz="2400" dirty="0">
                <a:solidFill>
                  <a:srgbClr val="FF0000"/>
                </a:solidFill>
              </a:rPr>
              <a:t>extrapolation of the regression model beyond the range of the data</a:t>
            </a:r>
            <a:r>
              <a:rPr lang="en-US" sz="2400" dirty="0">
                <a:solidFill>
                  <a:prstClr val="black"/>
                </a:solidFill>
              </a:rPr>
              <a:t>, which is very risky and usually is not appropriate. </a:t>
            </a:r>
          </a:p>
          <a:p>
            <a:pPr marL="280036" indent="-280036">
              <a:buNone/>
            </a:pPr>
            <a:endParaRPr lang="en-US" sz="288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22A04A9-373C-4BA3-A0F8-5544EA407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1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133474"/>
          </a:xfrm>
        </p:spPr>
        <p:txBody>
          <a:bodyPr>
            <a:normAutofit/>
          </a:bodyPr>
          <a:lstStyle/>
          <a:p>
            <a:r>
              <a:rPr lang="en-US" sz="4320" b="1" dirty="0"/>
              <a:t>Illustration of Positivity Assumption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7200" y="2011682"/>
            <a:ext cx="7863840" cy="5303652"/>
            <a:chOff x="381000" y="1676400"/>
            <a:chExt cx="7924800" cy="488846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066800" y="1676400"/>
              <a:ext cx="0" cy="396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5638800"/>
              <a:ext cx="7239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41147" y="5819745"/>
              <a:ext cx="392872" cy="425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2885038"/>
              <a:ext cx="714343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Y(1)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9939" y="5706751"/>
              <a:ext cx="341178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1978" y="5706751"/>
              <a:ext cx="341178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5662590"/>
              <a:ext cx="341178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48045" y="4276253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538992" y="36576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529939" y="314007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538992" y="243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529840" y="167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66482" y="2057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38992" y="2689261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548376" y="450485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538992" y="3962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100183" y="495752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091130" y="43388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82077" y="382134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091130" y="3119673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081978" y="23576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091130" y="27386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091130" y="337053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100514" y="518612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091130" y="46436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24933" y="433246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715880" y="37138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706827" y="319627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5880" y="2494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06728" y="1732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715880" y="2113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715880" y="27454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725264" y="456106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715880" y="4018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952500" y="623796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743200" y="6243745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74131" y="6173379"/>
              <a:ext cx="690112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A=1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24200" y="6173379"/>
              <a:ext cx="690112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A=0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42854" y="1974951"/>
            <a:ext cx="325562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 err="1">
                <a:solidFill>
                  <a:prstClr val="black"/>
                </a:solidFill>
              </a:rPr>
              <a:t>Pr</a:t>
            </a:r>
            <a:r>
              <a:rPr lang="en-US" sz="2160" dirty="0">
                <a:solidFill>
                  <a:prstClr val="black"/>
                </a:solidFill>
              </a:rPr>
              <a:t>(A=1) must be &gt; 0 </a:t>
            </a:r>
          </a:p>
          <a:p>
            <a:r>
              <a:rPr lang="en-US" sz="2160" dirty="0">
                <a:solidFill>
                  <a:prstClr val="black"/>
                </a:solidFill>
              </a:rPr>
              <a:t>but &lt; 1 for each value of X.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22A04A9-373C-4BA3-A0F8-5544EA407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20" y="607730"/>
            <a:ext cx="9595080" cy="659160"/>
          </a:xfrm>
        </p:spPr>
        <p:txBody>
          <a:bodyPr>
            <a:noAutofit/>
          </a:bodyPr>
          <a:lstStyle/>
          <a:p>
            <a:r>
              <a:rPr lang="en-US" dirty="0"/>
              <a:t>Counterfactual or Potential Outcome Framework for Causal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Early Work on Experimental Design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J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Neyman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(1990 [from 1923]) On the application of probability theory to agricultural experiments. Essay on principles. Section 9. Statistical Science 5:465-480.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J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Neyman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(1935) Statistical problems in agricultural experimentation, JRSS B, 2:107-180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 Fisher (1935) The Design of Experiments. Edinburgh: Oliver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Boyde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Modern Approach: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 Rubin (1974) Estimating causal effects of treatments in randomized and nonrandomized studies. J Educational Psychology 66:688-701</a:t>
            </a:r>
          </a:p>
          <a:p>
            <a:pPr marL="0" indent="0">
              <a:buNone/>
            </a:pPr>
            <a:endParaRPr lang="en-US" sz="3360" b="1" dirty="0"/>
          </a:p>
        </p:txBody>
      </p:sp>
    </p:spTree>
    <p:extLst>
      <p:ext uri="{BB962C8B-B14F-4D97-AF65-F5344CB8AC3E}">
        <p14:creationId xmlns:p14="http://schemas.microsoft.com/office/powerpoint/2010/main" val="13494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Potential Outcomes and Causal Effects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48640" y="1920240"/>
          <a:ext cx="9784081" cy="394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7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2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2200" i="1" dirty="0" err="1"/>
                        <a:t>i</a:t>
                      </a:r>
                      <a:r>
                        <a:rPr lang="en-US" sz="2200" baseline="0" dirty="0"/>
                        <a:t> </a:t>
                      </a:r>
                      <a:endParaRPr lang="en-US" sz="22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Y</a:t>
                      </a:r>
                      <a:r>
                        <a:rPr lang="en-US" sz="2200" baseline="-25000" dirty="0"/>
                        <a:t>i</a:t>
                      </a:r>
                      <a:r>
                        <a:rPr lang="en-US" sz="2200" dirty="0"/>
                        <a:t>(0)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Y</a:t>
                      </a:r>
                      <a:r>
                        <a:rPr lang="en-US" sz="2200" i="1" baseline="-25000" dirty="0"/>
                        <a:t>i</a:t>
                      </a:r>
                      <a:r>
                        <a:rPr lang="en-US" sz="2200" dirty="0"/>
                        <a:t>(1)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A</a:t>
                      </a:r>
                      <a:r>
                        <a:rPr lang="en-US" sz="2200" i="1" baseline="-25000" dirty="0"/>
                        <a:t>i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Y</a:t>
                      </a:r>
                      <a:r>
                        <a:rPr lang="en-US" sz="2200" i="1" baseline="-25000" dirty="0"/>
                        <a:t>i</a:t>
                      </a:r>
                      <a:r>
                        <a:rPr lang="en-US" sz="2200" baseline="-25000" dirty="0"/>
                        <a:t> </a:t>
                      </a:r>
                      <a:r>
                        <a:rPr lang="en-US" sz="2200" dirty="0"/>
                        <a:t>= </a:t>
                      </a:r>
                      <a:r>
                        <a:rPr lang="en-US" sz="2200" i="1" dirty="0"/>
                        <a:t>Y</a:t>
                      </a:r>
                      <a:r>
                        <a:rPr lang="en-US" sz="2200" i="1" baseline="-25000" dirty="0"/>
                        <a:t>i</a:t>
                      </a:r>
                      <a:r>
                        <a:rPr lang="en-US" sz="2200" dirty="0"/>
                        <a:t>(</a:t>
                      </a:r>
                      <a:r>
                        <a:rPr lang="en-US" sz="2200" i="1" dirty="0"/>
                        <a:t>A</a:t>
                      </a:r>
                      <a:r>
                        <a:rPr lang="en-US" sz="2200" i="1" baseline="-25000" dirty="0"/>
                        <a:t>i</a:t>
                      </a:r>
                      <a:r>
                        <a:rPr lang="en-US" sz="2200" dirty="0"/>
                        <a:t>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Y</a:t>
                      </a:r>
                      <a:r>
                        <a:rPr lang="en-US" sz="2200" i="1" baseline="-25000" dirty="0"/>
                        <a:t>i</a:t>
                      </a:r>
                      <a:r>
                        <a:rPr lang="en-US" sz="2200" dirty="0"/>
                        <a:t>(1) –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i="1" baseline="0" dirty="0"/>
                        <a:t>Y</a:t>
                      </a:r>
                      <a:r>
                        <a:rPr lang="en-US" sz="2200" i="1" baseline="-25000" dirty="0"/>
                        <a:t>i </a:t>
                      </a:r>
                      <a:r>
                        <a:rPr lang="en-US" sz="2200" baseline="0" dirty="0"/>
                        <a:t>(0)</a:t>
                      </a:r>
                      <a:endParaRPr lang="en-US" sz="22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-1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dirty="0"/>
                        <a:t>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2200" dirty="0"/>
                        <a:t>6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r>
                        <a:rPr lang="en-US" sz="2200" dirty="0"/>
                        <a:t>Average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4.833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2.167 </a:t>
                      </a:r>
                    </a:p>
                    <a:p>
                      <a:r>
                        <a:rPr lang="en-US" sz="2200" dirty="0"/>
                        <a:t>= 7 – 4.833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1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042034"/>
          </a:xfrm>
        </p:spPr>
        <p:txBody>
          <a:bodyPr>
            <a:normAutofit/>
          </a:bodyPr>
          <a:lstStyle/>
          <a:p>
            <a:r>
              <a:rPr lang="en-US" b="1" dirty="0"/>
              <a:t>Why Randomization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" y="1280161"/>
            <a:ext cx="10424160" cy="6726198"/>
          </a:xfrm>
        </p:spPr>
        <p:txBody>
          <a:bodyPr>
            <a:noAutofit/>
          </a:bodyPr>
          <a:lstStyle/>
          <a:p>
            <a:r>
              <a:rPr lang="en-US" sz="2400" dirty="0"/>
              <a:t>Randomization assures that A</a:t>
            </a:r>
            <a:r>
              <a:rPr lang="en-US" sz="2400" baseline="-25000" dirty="0"/>
              <a:t>i</a:t>
            </a:r>
            <a:r>
              <a:rPr lang="en-US" sz="2400" dirty="0"/>
              <a:t> is statistically independent of all subject characteristics</a:t>
            </a:r>
          </a:p>
          <a:p>
            <a:r>
              <a:rPr lang="en-US" sz="2400" dirty="0"/>
              <a:t>This includes Y</a:t>
            </a:r>
            <a:r>
              <a:rPr lang="en-US" sz="2400" baseline="-25000" dirty="0"/>
              <a:t>i</a:t>
            </a:r>
            <a:r>
              <a:rPr lang="en-US" sz="2400" dirty="0"/>
              <a:t>(a) for all a</a:t>
            </a:r>
          </a:p>
          <a:p>
            <a:r>
              <a:rPr lang="en-US" sz="2400" dirty="0"/>
              <a:t>We write this as </a:t>
            </a: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u="sng" dirty="0">
                <a:solidFill>
                  <a:prstClr val="black"/>
                </a:solidFill>
              </a:rPr>
              <a:t>|</a:t>
            </a:r>
            <a:r>
              <a:rPr lang="en-US" sz="2400" dirty="0">
                <a:solidFill>
                  <a:prstClr val="black"/>
                </a:solidFill>
              </a:rPr>
              <a:t>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(a) for all a</a:t>
            </a:r>
            <a:endParaRPr lang="en-US" sz="2400" i="1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prstClr val="black"/>
                </a:solidFill>
              </a:rPr>
              <a:t>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(a) that we get to observe are an unbiased random sample of all of the 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(a)</a:t>
            </a:r>
          </a:p>
          <a:p>
            <a:r>
              <a:rPr lang="en-US" sz="2400" dirty="0">
                <a:solidFill>
                  <a:prstClr val="black"/>
                </a:solidFill>
              </a:rPr>
              <a:t>Thus, </a:t>
            </a:r>
            <a:r>
              <a:rPr lang="en-US" sz="2400" dirty="0">
                <a:solidFill>
                  <a:srgbClr val="FF0000"/>
                </a:solidFill>
              </a:rPr>
              <a:t>E[</a:t>
            </a:r>
            <a:r>
              <a:rPr lang="en-US" sz="2400" dirty="0" err="1">
                <a:solidFill>
                  <a:srgbClr val="FF0000"/>
                </a:solidFill>
              </a:rPr>
              <a:t>Y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 err="1">
                <a:solidFill>
                  <a:srgbClr val="FF0000"/>
                </a:solidFill>
              </a:rPr>
              <a:t>|A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=a] </a:t>
            </a:r>
            <a:r>
              <a:rPr lang="en-US" sz="2400" dirty="0">
                <a:solidFill>
                  <a:prstClr val="black"/>
                </a:solidFill>
              </a:rPr>
              <a:t>= E[Y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(a)|A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=a] (consistency)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           </a:t>
            </a:r>
            <a:r>
              <a:rPr lang="en-US" sz="2400" dirty="0" smtClean="0">
                <a:solidFill>
                  <a:srgbClr val="FF0000"/>
                </a:solidFill>
              </a:rPr>
              <a:t>  = </a:t>
            </a:r>
            <a:r>
              <a:rPr lang="en-US" sz="2400" dirty="0">
                <a:solidFill>
                  <a:srgbClr val="FF0000"/>
                </a:solidFill>
              </a:rPr>
              <a:t>E[Y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(a)]         </a:t>
            </a:r>
            <a:r>
              <a:rPr lang="en-US" sz="2400" dirty="0">
                <a:solidFill>
                  <a:prstClr val="black"/>
                </a:solidFill>
              </a:rPr>
              <a:t>(randomness)</a:t>
            </a:r>
          </a:p>
          <a:p>
            <a:r>
              <a:rPr lang="en-US" sz="2400" dirty="0">
                <a:solidFill>
                  <a:prstClr val="black"/>
                </a:solidFill>
              </a:rPr>
              <a:t>For 2-valued treatments, we thus have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E[</a:t>
            </a:r>
            <a:r>
              <a:rPr lang="en-US" sz="2400" dirty="0" err="1">
                <a:solidFill>
                  <a:prstClr val="black"/>
                </a:solidFill>
              </a:rPr>
              <a:t>Y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 err="1">
                <a:solidFill>
                  <a:prstClr val="black"/>
                </a:solidFill>
              </a:rPr>
              <a:t>|A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=1] - E[</a:t>
            </a:r>
            <a:r>
              <a:rPr lang="en-US" sz="2400" dirty="0" err="1">
                <a:solidFill>
                  <a:prstClr val="black"/>
                </a:solidFill>
              </a:rPr>
              <a:t>Y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 err="1">
                <a:solidFill>
                  <a:prstClr val="black"/>
                </a:solidFill>
              </a:rPr>
              <a:t>|A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=0] = E[Y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(1)] - E[Y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(0)] = E(Y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(1) – 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(0)]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63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0420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Conditional Randomization </a:t>
            </a:r>
            <a:br>
              <a:rPr lang="en-US" b="1" dirty="0"/>
            </a:br>
            <a:r>
              <a:rPr lang="en-US" b="1" dirty="0"/>
              <a:t>(for 2-valued treatments)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48640" y="1645920"/>
                <a:ext cx="9875520" cy="61264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80" dirty="0"/>
                  <a:t>Let L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 designate a discrete random variable, possibly related to Y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(0) and Y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(1). L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 could be a function of other subject characteristics; e.g., </a:t>
                </a:r>
              </a:p>
              <a:p>
                <a:pPr marL="0" indent="0">
                  <a:buNone/>
                </a:pPr>
                <a:r>
                  <a:rPr lang="en-US" sz="2880" dirty="0"/>
                  <a:t>	</a:t>
                </a:r>
                <a:r>
                  <a:rPr lang="en-US" sz="2400" dirty="0"/>
                  <a:t>L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= 1 if age &lt; 30 and female</a:t>
                </a:r>
              </a:p>
              <a:p>
                <a:pPr marL="0" indent="0">
                  <a:buNone/>
                </a:pPr>
                <a:r>
                  <a:rPr lang="en-US" sz="2880" dirty="0"/>
                  <a:t>	</a:t>
                </a:r>
                <a:r>
                  <a:rPr lang="en-US" sz="2400" dirty="0"/>
                  <a:t>L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2 if age &lt; 30 and male</a:t>
                </a:r>
              </a:p>
              <a:p>
                <a:pPr marL="0" indent="0">
                  <a:buNone/>
                </a:pPr>
                <a:r>
                  <a:rPr lang="en-US" sz="2400" dirty="0"/>
                  <a:t>	L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3 if age ≥ 30 and female</a:t>
                </a:r>
              </a:p>
              <a:p>
                <a:pPr marL="0" indent="0">
                  <a:buNone/>
                </a:pPr>
                <a:r>
                  <a:rPr lang="en-US" sz="2400" dirty="0"/>
                  <a:t>	L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4 = age  </a:t>
                </a:r>
                <a:r>
                  <a:rPr lang="en-US" sz="2400" dirty="0">
                    <a:solidFill>
                      <a:prstClr val="black"/>
                    </a:solidFill>
                  </a:rPr>
                  <a:t>≥ 30 and male</a:t>
                </a:r>
              </a:p>
              <a:p>
                <a:pPr lvl="0"/>
                <a:r>
                  <a:rPr lang="en-US" sz="2880" dirty="0"/>
                  <a:t>Suppose A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 is randomized within each stratum defined by L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, with </a:t>
                </a:r>
                <a:r>
                  <a:rPr lang="en-US" sz="2880" dirty="0" err="1"/>
                  <a:t>Pr</a:t>
                </a:r>
                <a:r>
                  <a:rPr lang="en-US" sz="2880" dirty="0"/>
                  <a:t>[A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=1]=</a:t>
                </a:r>
                <a:r>
                  <a:rPr lang="en-US" sz="2880" dirty="0" err="1"/>
                  <a:t>e</a:t>
                </a:r>
                <a:r>
                  <a:rPr lang="en-US" sz="2880" baseline="-25000" dirty="0" err="1"/>
                  <a:t>i</a:t>
                </a:r>
                <a:r>
                  <a:rPr lang="en-US" sz="2880" dirty="0"/>
                  <a:t>(L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) = e(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), say,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𝑙</m:t>
                    </m:r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is the value taken by L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endParaRPr lang="en-US" sz="2880" baseline="-25000" dirty="0">
                  <a:solidFill>
                    <a:prstClr val="black"/>
                  </a:solidFill>
                  <a:latin typeface="Vivaldi" panose="03020602050506090804" pitchFamily="66" charset="0"/>
                  <a:ea typeface="Tahoma" panose="020B0604030504040204" pitchFamily="34" charset="0"/>
                  <a:cs typeface="Aharoni" panose="02010803020104030203" pitchFamily="2" charset="-79"/>
                </a:endParaRPr>
              </a:p>
              <a:p>
                <a:pPr lvl="0"/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Thus </a:t>
                </a:r>
                <a:r>
                  <a:rPr lang="en-US" sz="2880" i="1" dirty="0">
                    <a:solidFill>
                      <a:prstClr val="black"/>
                    </a:solidFill>
                  </a:rPr>
                  <a:t>A</a:t>
                </a:r>
                <a:r>
                  <a:rPr lang="en-US" sz="2880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 </a:t>
                </a:r>
                <a:r>
                  <a:rPr lang="en-US" sz="2880" u="sng" dirty="0">
                    <a:solidFill>
                      <a:prstClr val="black"/>
                    </a:solidFill>
                  </a:rPr>
                  <a:t>|</a:t>
                </a:r>
                <a:r>
                  <a:rPr lang="en-US" sz="288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880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(0) | L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  </a:t>
                </a:r>
                <a:r>
                  <a:rPr lang="en-US" sz="2880" dirty="0">
                    <a:solidFill>
                      <a:prstClr val="black"/>
                    </a:solidFill>
                  </a:rPr>
                  <a:t> and </a:t>
                </a:r>
                <a:r>
                  <a:rPr lang="en-US" sz="2880" i="1" dirty="0">
                    <a:solidFill>
                      <a:prstClr val="black"/>
                    </a:solidFill>
                  </a:rPr>
                  <a:t>A</a:t>
                </a:r>
                <a:r>
                  <a:rPr lang="en-US" sz="2880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 </a:t>
                </a:r>
                <a:r>
                  <a:rPr lang="en-US" sz="2880" u="sng" dirty="0">
                    <a:solidFill>
                      <a:prstClr val="black"/>
                    </a:solidFill>
                  </a:rPr>
                  <a:t>|</a:t>
                </a:r>
                <a:r>
                  <a:rPr lang="en-US" sz="2880" i="1" dirty="0">
                    <a:solidFill>
                      <a:prstClr val="black"/>
                    </a:solidFill>
                  </a:rPr>
                  <a:t>Y</a:t>
                </a:r>
                <a:r>
                  <a:rPr lang="en-US" sz="2880" i="1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(1) | L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 </a:t>
                </a:r>
              </a:p>
              <a:p>
                <a:pPr marL="0" indent="0">
                  <a:buNone/>
                </a:pPr>
                <a:r>
                  <a:rPr lang="en-US" sz="2880" baseline="-25000" dirty="0">
                    <a:solidFill>
                      <a:prstClr val="black"/>
                    </a:solidFill>
                  </a:rPr>
                  <a:t>	</a:t>
                </a:r>
                <a:r>
                  <a:rPr lang="en-US" sz="2880" dirty="0">
                    <a:solidFill>
                      <a:prstClr val="black"/>
                    </a:solidFill>
                  </a:rPr>
                  <a:t>(A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 is conditionally independent of Y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(0) and Y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(1) given L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)</a:t>
                </a:r>
              </a:p>
              <a:p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By consistency and conditional independence, </a:t>
                </a:r>
              </a:p>
              <a:p>
                <a:pPr marL="0" indent="0">
                  <a:buNone/>
                  <a:tabLst>
                    <a:tab pos="548640" algn="l"/>
                  </a:tabLst>
                </a:pP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	E[</a:t>
                </a:r>
                <a:r>
                  <a:rPr lang="en-US" sz="288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Y</a:t>
                </a:r>
                <a:r>
                  <a:rPr lang="en-US" sz="2880" baseline="-2500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|A</a:t>
                </a:r>
                <a:r>
                  <a:rPr lang="en-US" sz="2880" baseline="-2500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=1, L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= 1] </a:t>
                </a:r>
                <a:r>
                  <a:rPr lang="en-US" sz="2880" dirty="0"/>
                  <a:t>=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E[Y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(1)|A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=1, L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= 1] = E[Y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(1)| L</a:t>
                </a:r>
                <a:r>
                  <a:rPr lang="en-US" sz="288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= 1]  and </a:t>
                </a:r>
              </a:p>
              <a:p>
                <a:pPr marL="0" indent="0">
                  <a:buNone/>
                  <a:tabLst>
                    <a:tab pos="548640" algn="l"/>
                  </a:tabLst>
                </a:pPr>
                <a:r>
                  <a:rPr lang="en-US" sz="288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	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E[</a:t>
                </a:r>
                <a:r>
                  <a:rPr lang="en-US" sz="300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Y</a:t>
                </a:r>
                <a:r>
                  <a:rPr lang="en-US" sz="3000" baseline="-2500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|A</a:t>
                </a:r>
                <a:r>
                  <a:rPr lang="en-US" sz="3000" baseline="-25000" dirty="0" err="1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=0, L</a:t>
                </a:r>
                <a:r>
                  <a:rPr lang="en-US" sz="300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= 1] </a:t>
                </a:r>
                <a:r>
                  <a:rPr lang="en-US" sz="3000" dirty="0">
                    <a:solidFill>
                      <a:prstClr val="black"/>
                    </a:solidFill>
                  </a:rPr>
                  <a:t>=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E[Y</a:t>
                </a:r>
                <a:r>
                  <a:rPr lang="en-US" sz="300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(0)|A</a:t>
                </a:r>
                <a:r>
                  <a:rPr lang="en-US" sz="300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=0, L</a:t>
                </a:r>
                <a:r>
                  <a:rPr lang="en-US" sz="300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= 1] = E[Y</a:t>
                </a:r>
                <a:r>
                  <a:rPr lang="en-US" sz="300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(0)| L</a:t>
                </a:r>
                <a:r>
                  <a:rPr lang="en-US" sz="3000" baseline="-25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i</a:t>
                </a: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 = 1]. </a:t>
                </a:r>
              </a:p>
              <a:p>
                <a:pPr lvl="0"/>
                <a:r>
                  <a:rPr lang="en-US" sz="30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3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prstClr val="black"/>
                    </a:solidFill>
                  </a:rPr>
                  <a:t>  denote sample means for treated and untreated in stratum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𝑙</m:t>
                    </m:r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000" dirty="0">
                  <a:solidFill>
                    <a:prstClr val="black"/>
                  </a:solidFill>
                  <a:ea typeface="Tahoma" panose="020B0604030504040204" pitchFamily="34" charset="0"/>
                  <a:cs typeface="Aharoni" panose="02010803020104030203" pitchFamily="2" charset="-79"/>
                </a:endParaRPr>
              </a:p>
              <a:p>
                <a:pPr>
                  <a:tabLst>
                    <a:tab pos="548640" algn="l"/>
                  </a:tabLst>
                </a:pPr>
                <a:r>
                  <a:rPr lang="en-US" sz="3000" dirty="0">
                    <a:solidFill>
                      <a:prstClr val="black"/>
                    </a:solidFill>
                    <a:ea typeface="Tahoma" panose="020B0604030504040204" pitchFamily="34" charset="0"/>
                    <a:cs typeface="Aharoni" panose="02010803020104030203" pitchFamily="2" charset="-79"/>
                  </a:rPr>
                  <a:t>We have  </a:t>
                </a:r>
                <a:r>
                  <a:rPr lang="en-US" sz="2880" dirty="0">
                    <a:solidFill>
                      <a:srgbClr val="000000"/>
                    </a:solidFill>
                    <a:ea typeface="Tahoma"/>
                    <a:cs typeface="Aharoni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8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288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88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80" dirty="0">
                    <a:solidFill>
                      <a:srgbClr val="000000"/>
                    </a:solidFill>
                  </a:rPr>
                  <a:t>)  = </a:t>
                </a:r>
                <a:r>
                  <a:rPr lang="en-US" sz="1440" dirty="0">
                    <a:cs typeface="Times New Roman"/>
                  </a:rPr>
                  <a:t> </a:t>
                </a:r>
                <a:r>
                  <a:rPr lang="en-US" sz="2880" dirty="0"/>
                  <a:t>E[Y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(1)|L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=</a:t>
                </a:r>
                <a:r>
                  <a:rPr lang="en-US" sz="3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2880" dirty="0"/>
                  <a:t>]  and </a:t>
                </a:r>
                <a:r>
                  <a:rPr lang="en-US" sz="2880" dirty="0">
                    <a:solidFill>
                      <a:srgbClr val="000000"/>
                    </a:solidFill>
                    <a:ea typeface="Tahoma"/>
                    <a:cs typeface="Aharoni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8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288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88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80" dirty="0">
                    <a:solidFill>
                      <a:srgbClr val="000000"/>
                    </a:solidFill>
                  </a:rPr>
                  <a:t>)  = </a:t>
                </a:r>
                <a:r>
                  <a:rPr lang="en-US" sz="1440" dirty="0">
                    <a:solidFill>
                      <a:prstClr val="black"/>
                    </a:solidFill>
                    <a:cs typeface="Times New Roman"/>
                  </a:rPr>
                  <a:t> </a:t>
                </a:r>
                <a:r>
                  <a:rPr lang="en-US" sz="2880" dirty="0">
                    <a:solidFill>
                      <a:prstClr val="black"/>
                    </a:solidFill>
                  </a:rPr>
                  <a:t>E[Y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(0)|L</a:t>
                </a:r>
                <a:r>
                  <a:rPr lang="en-US" sz="2880" baseline="-25000" dirty="0">
                    <a:solidFill>
                      <a:prstClr val="black"/>
                    </a:solidFill>
                  </a:rPr>
                  <a:t>i</a:t>
                </a:r>
                <a:r>
                  <a:rPr lang="en-US" sz="2880" dirty="0">
                    <a:solidFill>
                      <a:prstClr val="black"/>
                    </a:solidFill>
                  </a:rPr>
                  <a:t>=</a:t>
                </a:r>
                <a:r>
                  <a:rPr lang="en-US" sz="3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2880" dirty="0">
                    <a:solidFill>
                      <a:prstClr val="black"/>
                    </a:solidFill>
                  </a:rPr>
                  <a:t>] </a:t>
                </a:r>
                <a:endParaRPr lang="en-US" sz="2880" dirty="0"/>
              </a:p>
              <a:p>
                <a:r>
                  <a:rPr lang="en-US" sz="2880" dirty="0"/>
                  <a:t>Write </a:t>
                </a:r>
                <a:r>
                  <a:rPr lang="en-US" sz="2880" dirty="0" err="1"/>
                  <a:t>Pr</a:t>
                </a:r>
                <a:r>
                  <a:rPr lang="en-US" sz="2880" dirty="0"/>
                  <a:t>[(L</a:t>
                </a:r>
                <a:r>
                  <a:rPr lang="en-US" sz="2880" baseline="-25000" dirty="0"/>
                  <a:t>i</a:t>
                </a:r>
                <a:r>
                  <a:rPr lang="en-US" sz="2880" dirty="0"/>
                  <a:t>) =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prstClr val="black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2880" dirty="0"/>
                  <a:t> ]= </a:t>
                </a:r>
                <a:r>
                  <a:rPr lang="en-US" sz="2880" dirty="0" err="1"/>
                  <a:t>p</a:t>
                </a:r>
                <a:r>
                  <a:rPr lang="en-US" sz="2880" baseline="-25000" dirty="0" err="1">
                    <a:solidFill>
                      <a:srgbClr val="000000"/>
                    </a:solidFill>
                    <a:latin typeface="Vivaldi"/>
                    <a:ea typeface="Tahoma"/>
                    <a:cs typeface="Aharoni"/>
                  </a:rPr>
                  <a:t>l</a:t>
                </a:r>
                <a:r>
                  <a:rPr lang="en-US" sz="2880" dirty="0"/>
                  <a:t>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48640" y="1645920"/>
                <a:ext cx="9875520" cy="61264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28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Treatment assignment A is (almost?) never truly random </a:t>
            </a:r>
          </a:p>
          <a:p>
            <a:pPr lvl="0"/>
            <a:r>
              <a:rPr lang="en-US" dirty="0"/>
              <a:t>In fact, treatment assignment </a:t>
            </a:r>
            <a:r>
              <a:rPr lang="en-US" dirty="0">
                <a:solidFill>
                  <a:prstClr val="black"/>
                </a:solidFill>
              </a:rPr>
              <a:t>A is (almost?) never truly conditionally random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But, perhaps in some cases, we can find covariates X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X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…, </a:t>
            </a:r>
            <a:r>
              <a:rPr lang="en-US" dirty="0" err="1">
                <a:solidFill>
                  <a:prstClr val="black"/>
                </a:solidFill>
              </a:rPr>
              <a:t>X</a:t>
            </a:r>
            <a:r>
              <a:rPr lang="en-US" baseline="-25000" dirty="0" err="1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such that the treatment assignment is </a:t>
            </a:r>
            <a:r>
              <a:rPr lang="en-US" dirty="0">
                <a:solidFill>
                  <a:srgbClr val="FF0000"/>
                </a:solidFill>
              </a:rPr>
              <a:t>unrelated to baseline factors that predict the outcome </a:t>
            </a:r>
            <a:r>
              <a:rPr lang="en-US" dirty="0">
                <a:solidFill>
                  <a:prstClr val="black"/>
                </a:solidFill>
              </a:rPr>
              <a:t>for fixed X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X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…, </a:t>
            </a:r>
            <a:r>
              <a:rPr lang="en-US" dirty="0" err="1">
                <a:solidFill>
                  <a:prstClr val="black"/>
                </a:solidFill>
              </a:rPr>
              <a:t>X</a:t>
            </a:r>
            <a:r>
              <a:rPr lang="en-US" baseline="-25000" dirty="0" err="1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Stable Unit Treatment Value Assumption (SUTVA)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SUTVA can be expressed as: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prstClr val="black"/>
                </a:solidFill>
              </a:rPr>
              <a:t>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(a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,k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 a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,k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 …, </a:t>
            </a:r>
            <a:r>
              <a:rPr lang="en-US" sz="2400" dirty="0" err="1">
                <a:solidFill>
                  <a:prstClr val="black"/>
                </a:solidFill>
              </a:rPr>
              <a:t>a</a:t>
            </a:r>
            <a:r>
              <a:rPr lang="en-US" sz="2400" baseline="-25000" dirty="0" err="1">
                <a:solidFill>
                  <a:prstClr val="black"/>
                </a:solidFill>
              </a:rPr>
              <a:t>n</a:t>
            </a:r>
            <a:r>
              <a:rPr lang="en-US" sz="2400" dirty="0" err="1">
                <a:solidFill>
                  <a:prstClr val="black"/>
                </a:solidFill>
              </a:rPr>
              <a:t>,k</a:t>
            </a:r>
            <a:r>
              <a:rPr lang="en-US" sz="2400" baseline="-25000" dirty="0" err="1">
                <a:solidFill>
                  <a:prstClr val="black"/>
                </a:solidFill>
              </a:rPr>
              <a:t>n</a:t>
            </a:r>
            <a:r>
              <a:rPr lang="en-US" sz="2400" dirty="0">
                <a:solidFill>
                  <a:prstClr val="black"/>
                </a:solidFill>
              </a:rPr>
              <a:t>) = 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irrespective of the values of </a:t>
            </a:r>
            <a:r>
              <a:rPr lang="en-US" sz="2400" dirty="0" err="1">
                <a:solidFill>
                  <a:prstClr val="black"/>
                </a:solidFill>
              </a:rPr>
              <a:t>k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, j = 1, 2, …, n, and irrespective of the values of </a:t>
            </a:r>
            <a:r>
              <a:rPr lang="en-US" sz="2400" dirty="0" err="1">
                <a:solidFill>
                  <a:prstClr val="black"/>
                </a:solidFill>
              </a:rPr>
              <a:t>a</a:t>
            </a:r>
            <a:r>
              <a:rPr lang="en-US" sz="2400" baseline="-25000" dirty="0" err="1">
                <a:solidFill>
                  <a:prstClr val="black"/>
                </a:solidFill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, j ≠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In other words, SUTVA asserts that the potential outcome for subject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is </a:t>
            </a:r>
            <a:r>
              <a:rPr lang="en-US" sz="2400" i="1" dirty="0"/>
              <a:t>not affected by either the mode of delivery of the treatment or by the treatments received by the remaining subjects. 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Big simplification</a:t>
            </a:r>
            <a:r>
              <a:rPr lang="en-US" sz="2400" dirty="0">
                <a:solidFill>
                  <a:prstClr val="black"/>
                </a:solidFill>
              </a:rPr>
              <a:t>: If SUTVA holds, we can express the potential outcome for subject 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simply as Y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</a:t>
            </a:r>
            <a:r>
              <a:rPr lang="en-US" sz="2400" baseline="-250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). </a:t>
            </a:r>
          </a:p>
          <a:p>
            <a:pPr marL="0" indent="0">
              <a:buNone/>
            </a:pPr>
            <a:endParaRPr lang="en-US" sz="312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5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9875520" cy="1371600"/>
          </a:xfrm>
        </p:spPr>
        <p:txBody>
          <a:bodyPr>
            <a:noAutofit/>
          </a:bodyPr>
          <a:lstStyle/>
          <a:p>
            <a:r>
              <a:rPr lang="en-US" sz="3200" b="1" dirty="0"/>
              <a:t>Standard Assumptions of Causal Inference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65760" y="1188720"/>
            <a:ext cx="10332720" cy="6583680"/>
          </a:xfrm>
        </p:spPr>
        <p:txBody>
          <a:bodyPr>
            <a:normAutofit/>
          </a:bodyPr>
          <a:lstStyle/>
          <a:p>
            <a:pPr marL="617220" indent="-617220">
              <a:buFont typeface="+mj-lt"/>
              <a:buAutoNum type="arabicPeriod"/>
            </a:pPr>
            <a:r>
              <a:rPr lang="en-US" sz="2400" b="1" i="1" dirty="0"/>
              <a:t>Conditional Exchangeability</a:t>
            </a:r>
            <a:r>
              <a:rPr lang="en-US" sz="2400" b="1" dirty="0"/>
              <a:t>: </a:t>
            </a:r>
            <a:r>
              <a:rPr lang="en-US" sz="2400" dirty="0"/>
              <a:t>A is statistically independent of Y(1) and Y(0) conditional on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p</a:t>
            </a:r>
            <a:r>
              <a:rPr lang="en-US" sz="2400" i="1" baseline="-25000" dirty="0"/>
              <a:t>. </a:t>
            </a:r>
            <a:r>
              <a:rPr lang="en-US" sz="2400" i="1" dirty="0"/>
              <a:t> </a:t>
            </a:r>
          </a:p>
          <a:p>
            <a:r>
              <a:rPr lang="en-US" sz="2400" dirty="0"/>
              <a:t>Conditional independence is often written as </a:t>
            </a:r>
          </a:p>
          <a:p>
            <a:pPr mar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prstClr val="black"/>
                </a:solidFill>
              </a:rPr>
              <a:t>A </a:t>
            </a:r>
            <a:r>
              <a:rPr lang="en-US" sz="2400" u="sng" dirty="0">
                <a:solidFill>
                  <a:prstClr val="black"/>
                </a:solidFill>
              </a:rPr>
              <a:t>|</a:t>
            </a:r>
            <a:r>
              <a:rPr lang="en-US" sz="2400" dirty="0">
                <a:solidFill>
                  <a:prstClr val="black"/>
                </a:solidFill>
              </a:rPr>
              <a:t>Y(1) and A </a:t>
            </a:r>
            <a:r>
              <a:rPr lang="en-US" sz="2400" u="sng" dirty="0">
                <a:solidFill>
                  <a:prstClr val="black"/>
                </a:solidFill>
              </a:rPr>
              <a:t>|</a:t>
            </a:r>
            <a:r>
              <a:rPr lang="en-US" sz="2400" dirty="0">
                <a:solidFill>
                  <a:prstClr val="black"/>
                </a:solidFill>
              </a:rPr>
              <a:t>Y(0) given 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 X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 …, 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p</a:t>
            </a:r>
            <a:r>
              <a:rPr lang="en-US" sz="2400" i="1" baseline="-25000" dirty="0">
                <a:solidFill>
                  <a:prstClr val="black"/>
                </a:solidFill>
              </a:rPr>
              <a:t> </a:t>
            </a:r>
            <a:r>
              <a:rPr lang="en-US" sz="2400" i="1" dirty="0">
                <a:solidFill>
                  <a:prstClr val="black"/>
                </a:solidFill>
              </a:rPr>
              <a:t>. </a:t>
            </a:r>
          </a:p>
          <a:p>
            <a:r>
              <a:rPr lang="en-US" sz="2400" dirty="0">
                <a:solidFill>
                  <a:prstClr val="black"/>
                </a:solidFill>
              </a:rPr>
              <a:t>Intuitively, conditional exchangeability implies that the p covariates included in the analysis are sufficient to control confounding</a:t>
            </a:r>
          </a:p>
          <a:p>
            <a:r>
              <a:rPr lang="en-US" sz="2400" dirty="0">
                <a:solidFill>
                  <a:prstClr val="black"/>
                </a:solidFill>
              </a:rPr>
              <a:t>Conditional randomization would imply that A is conditionally independent of </a:t>
            </a:r>
            <a:r>
              <a:rPr lang="en-US" sz="2400" b="1" i="1" dirty="0">
                <a:solidFill>
                  <a:prstClr val="black"/>
                </a:solidFill>
              </a:rPr>
              <a:t>all</a:t>
            </a:r>
            <a:r>
              <a:rPr lang="en-US" sz="2400" dirty="0">
                <a:solidFill>
                  <a:prstClr val="black"/>
                </a:solidFill>
              </a:rPr>
              <a:t> other subject characteristics given 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 X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 …, 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p</a:t>
            </a:r>
            <a:r>
              <a:rPr lang="en-US" sz="2400" i="1" baseline="-25000" dirty="0">
                <a:solidFill>
                  <a:prstClr val="black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. For causal inferences concerning the effects of A on Y, it is sufficient that A is conditionally independent of Y(1) and Y(0) given X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, X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, …, </a:t>
            </a:r>
            <a:r>
              <a:rPr lang="en-US" sz="2400" dirty="0" err="1">
                <a:solidFill>
                  <a:prstClr val="black"/>
                </a:solidFill>
              </a:rPr>
              <a:t>X</a:t>
            </a:r>
            <a:r>
              <a:rPr lang="en-US" sz="2400" baseline="-25000" dirty="0" err="1">
                <a:solidFill>
                  <a:prstClr val="black"/>
                </a:solidFill>
              </a:rPr>
              <a:t>p</a:t>
            </a:r>
            <a:r>
              <a:rPr lang="en-US" sz="2400" dirty="0"/>
              <a:t>.</a:t>
            </a:r>
          </a:p>
          <a:p>
            <a:r>
              <a:rPr lang="en-US" sz="2400" dirty="0"/>
              <a:t>In other words, conditional randomization is a stronger condition than conditional exchangeability. But conditional exchangeability is enough for the purposes of causal inference.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22A04A9-373C-4BA3-A0F8-5544EA407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5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133474"/>
          </a:xfrm>
        </p:spPr>
        <p:txBody>
          <a:bodyPr>
            <a:normAutofit fontScale="90000"/>
          </a:bodyPr>
          <a:lstStyle/>
          <a:p>
            <a:r>
              <a:rPr lang="en-US" sz="4320" b="1" dirty="0"/>
              <a:t>Illustration of Conditional Exchangeability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7200" y="2011682"/>
            <a:ext cx="7863840" cy="5303652"/>
            <a:chOff x="381000" y="1676400"/>
            <a:chExt cx="7924800" cy="488846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066800" y="1676400"/>
              <a:ext cx="0" cy="396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5638800"/>
              <a:ext cx="7239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41147" y="5819745"/>
              <a:ext cx="392872" cy="425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" y="2885038"/>
              <a:ext cx="714343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Y(1)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9939" y="5706751"/>
              <a:ext cx="341178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1978" y="5706751"/>
              <a:ext cx="341178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5662590"/>
              <a:ext cx="341178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48045" y="4276253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538992" y="36576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529939" y="314007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538992" y="243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529840" y="167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66482" y="205740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38992" y="2689261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548376" y="450485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538992" y="3962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100183" y="495752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091130" y="43388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82077" y="382134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091130" y="3119673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081978" y="23576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091130" y="27386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091130" y="337053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100514" y="518612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091130" y="46436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24933" y="433246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715880" y="37138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706827" y="319627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5880" y="2494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06728" y="1732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715880" y="2113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715880" y="27454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725264" y="4561060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715880" y="4018607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952500" y="623796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743200" y="6243745"/>
              <a:ext cx="228600" cy="228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74131" y="6173379"/>
              <a:ext cx="690112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A=1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24200" y="6173379"/>
              <a:ext cx="690112" cy="39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solidFill>
                    <a:prstClr val="black"/>
                  </a:solidFill>
                </a:rPr>
                <a:t>A=0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42854" y="1974951"/>
            <a:ext cx="341548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 err="1">
                <a:solidFill>
                  <a:prstClr val="black"/>
                </a:solidFill>
              </a:rPr>
              <a:t>Pr</a:t>
            </a:r>
            <a:r>
              <a:rPr lang="en-US" sz="2160" dirty="0">
                <a:solidFill>
                  <a:prstClr val="black"/>
                </a:solidFill>
              </a:rPr>
              <a:t>(</a:t>
            </a:r>
            <a:r>
              <a:rPr lang="en-US" sz="2160" i="1" dirty="0">
                <a:solidFill>
                  <a:prstClr val="black"/>
                </a:solidFill>
              </a:rPr>
              <a:t>A</a:t>
            </a:r>
            <a:r>
              <a:rPr lang="en-US" sz="2160" dirty="0">
                <a:solidFill>
                  <a:prstClr val="black"/>
                </a:solidFill>
              </a:rPr>
              <a:t>=1) can depend on </a:t>
            </a:r>
          </a:p>
          <a:p>
            <a:r>
              <a:rPr lang="en-US" sz="2160" i="1" dirty="0">
                <a:solidFill>
                  <a:prstClr val="black"/>
                </a:solidFill>
              </a:rPr>
              <a:t>X</a:t>
            </a:r>
            <a:r>
              <a:rPr lang="en-US" sz="2160" dirty="0">
                <a:solidFill>
                  <a:prstClr val="black"/>
                </a:solidFill>
              </a:rPr>
              <a:t>. However, for any given </a:t>
            </a:r>
          </a:p>
          <a:p>
            <a:r>
              <a:rPr lang="en-US" sz="2160" dirty="0">
                <a:solidFill>
                  <a:prstClr val="black"/>
                </a:solidFill>
              </a:rPr>
              <a:t>X, the subjects with A=1</a:t>
            </a:r>
          </a:p>
          <a:p>
            <a:r>
              <a:rPr lang="en-US" sz="2160" dirty="0">
                <a:solidFill>
                  <a:prstClr val="black"/>
                </a:solidFill>
              </a:rPr>
              <a:t>must be unrelated to Y(1).</a:t>
            </a:r>
          </a:p>
          <a:p>
            <a:endParaRPr lang="en-US" sz="2160" dirty="0">
              <a:solidFill>
                <a:prstClr val="black"/>
              </a:solidFill>
            </a:endParaRPr>
          </a:p>
          <a:p>
            <a:r>
              <a:rPr lang="en-US" sz="2160" dirty="0">
                <a:solidFill>
                  <a:prstClr val="black"/>
                </a:solidFill>
              </a:rPr>
              <a:t>The same most hold for</a:t>
            </a:r>
          </a:p>
          <a:p>
            <a:r>
              <a:rPr lang="en-US" sz="2160" dirty="0">
                <a:solidFill>
                  <a:prstClr val="black"/>
                </a:solidFill>
              </a:rPr>
              <a:t>Y(0).</a:t>
            </a:r>
          </a:p>
          <a:p>
            <a:endParaRPr lang="en-US" sz="216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22A04A9-373C-4BA3-A0F8-5544EA4070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7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</TotalTime>
  <Words>760</Words>
  <Application>Microsoft Office PowerPoint</Application>
  <PresentationFormat>Custom</PresentationFormat>
  <Paragraphs>145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Aharoni</vt:lpstr>
      <vt:lpstr>DejaVu Sans</vt:lpstr>
      <vt:lpstr>Arial</vt:lpstr>
      <vt:lpstr>Calibri</vt:lpstr>
      <vt:lpstr>Cambria Math</vt:lpstr>
      <vt:lpstr>Century Gothic</vt:lpstr>
      <vt:lpstr>Century Gothic Bold</vt:lpstr>
      <vt:lpstr>Symbol</vt:lpstr>
      <vt:lpstr>Tahoma</vt:lpstr>
      <vt:lpstr>Times New Roman</vt:lpstr>
      <vt:lpstr>Vivaldi</vt:lpstr>
      <vt:lpstr>Wingdings</vt:lpstr>
      <vt:lpstr>Office Theme</vt:lpstr>
      <vt:lpstr>Office Theme</vt:lpstr>
      <vt:lpstr>PowerPoint Presentation</vt:lpstr>
      <vt:lpstr>Counterfactual or Potential Outcome Framework for Causal Inference</vt:lpstr>
      <vt:lpstr>Example of Potential Outcomes and Causal Effects</vt:lpstr>
      <vt:lpstr>Why Randomization Works</vt:lpstr>
      <vt:lpstr>Conditional Randomization  (for 2-valued treatments)</vt:lpstr>
      <vt:lpstr>Observational Studies</vt:lpstr>
      <vt:lpstr>Stable Unit Treatment Value Assumption (SUTVA)</vt:lpstr>
      <vt:lpstr>Standard Assumptions of Causal Inference</vt:lpstr>
      <vt:lpstr>Illustration of Conditional Exchangeability</vt:lpstr>
      <vt:lpstr>Standard Assumptions of Causal Inference</vt:lpstr>
      <vt:lpstr>Illustration of Positivity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Lucas Svaren</dc:creator>
  <dc:description/>
  <cp:lastModifiedBy>Jincheng Shen</cp:lastModifiedBy>
  <cp:revision>347</cp:revision>
  <cp:lastPrinted>2016-08-31T21:58:28Z</cp:lastPrinted>
  <dcterms:created xsi:type="dcterms:W3CDTF">2016-08-02T16:41:37Z</dcterms:created>
  <dcterms:modified xsi:type="dcterms:W3CDTF">2018-07-23T20:28:56Z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ContentTypeId">
    <vt:lpwstr>0x0101000B7F15D18245C1458954909DB36AE657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TexMathsIgnorePreamble">
    <vt:lpwstr>FALSE</vt:lpwstr>
  </property>
  <property fmtid="{D5CDD505-2E9C-101B-9397-08002B2CF9AE}" pid="14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</vt:lpwstr>
  </property>
  <property fmtid="{D5CDD505-2E9C-101B-9397-08002B2CF9AE}" pid="15" name="_dlc_DocIdItemGuid">
    <vt:lpwstr>05119da2-ac92-459a-979b-c26962d971ed</vt:lpwstr>
  </property>
</Properties>
</file>